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277" r:id="rId3"/>
    <p:sldId id="285" r:id="rId4"/>
    <p:sldId id="286" r:id="rId5"/>
    <p:sldId id="303" r:id="rId6"/>
    <p:sldId id="305" r:id="rId7"/>
    <p:sldId id="306" r:id="rId8"/>
    <p:sldId id="304" r:id="rId9"/>
    <p:sldId id="307" r:id="rId10"/>
    <p:sldId id="308" r:id="rId11"/>
    <p:sldId id="309" r:id="rId12"/>
    <p:sldId id="278" r:id="rId13"/>
    <p:sldId id="287" r:id="rId14"/>
    <p:sldId id="288" r:id="rId15"/>
    <p:sldId id="289" r:id="rId16"/>
    <p:sldId id="290" r:id="rId17"/>
    <p:sldId id="279" r:id="rId18"/>
    <p:sldId id="280" r:id="rId19"/>
    <p:sldId id="281" r:id="rId20"/>
    <p:sldId id="292" r:id="rId21"/>
    <p:sldId id="282" r:id="rId22"/>
    <p:sldId id="293" r:id="rId23"/>
    <p:sldId id="283" r:id="rId24"/>
    <p:sldId id="294" r:id="rId25"/>
    <p:sldId id="284" r:id="rId26"/>
    <p:sldId id="296" r:id="rId27"/>
    <p:sldId id="297" r:id="rId28"/>
    <p:sldId id="302" r:id="rId29"/>
    <p:sldId id="299" r:id="rId30"/>
    <p:sldId id="300" r:id="rId31"/>
    <p:sldId id="301" r:id="rId3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741" autoAdjust="0"/>
    <p:restoredTop sz="76874" autoAdjust="0"/>
  </p:normalViewPr>
  <p:slideViewPr>
    <p:cSldViewPr>
      <p:cViewPr varScale="1">
        <p:scale>
          <a:sx n="53" d="100"/>
          <a:sy n="53" d="100"/>
        </p:scale>
        <p:origin x="372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smtClean="0"/>
            </a:lvl1pPr>
          </a:lstStyle>
          <a:p>
            <a:pPr>
              <a:defRPr/>
            </a:pPr>
            <a:fld id="{5ED27268-EC4C-4E87-944D-E761B934C1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8714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4D085A-408E-4243-B8ED-888579BAC1EE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54BF0E-DE90-4181-BC8D-E15F53B37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419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End of Week Four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4BF0E-DE90-4181-BC8D-E15F53B37B2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1447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develop this further in the </a:t>
            </a:r>
            <a:r>
              <a:rPr lang="en-US"/>
              <a:t>next lecture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4BF0E-DE90-4181-BC8D-E15F53B37B28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8589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</a:rPr>
              <a:t>Same idiom</a:t>
            </a:r>
          </a:p>
          <a:p>
            <a:r>
              <a:rPr lang="en-US" altLang="en-US">
                <a:latin typeface="Times New Roman" panose="02020603050405020304" pitchFamily="18" charset="0"/>
              </a:rPr>
              <a:t>Didn</a:t>
            </a:r>
            <a:r>
              <a:rPr lang="ja-JP" altLang="en-US">
                <a:latin typeface="Times New Roman" panose="02020603050405020304" pitchFamily="18" charset="0"/>
              </a:rPr>
              <a:t>’</a:t>
            </a:r>
            <a:r>
              <a:rPr lang="en-US" altLang="ja-JP">
                <a:latin typeface="Times New Roman" panose="02020603050405020304" pitchFamily="18" charset="0"/>
              </a:rPr>
              <a:t>t use join so you have an extra space, </a:t>
            </a:r>
          </a:p>
          <a:p>
            <a:r>
              <a:rPr lang="en-US" altLang="en-US">
                <a:latin typeface="Times New Roman" panose="02020603050405020304" pitchFamily="18" charset="0"/>
              </a:rPr>
              <a:t>Use join or strip, slide later also</a:t>
            </a:r>
          </a:p>
        </p:txBody>
      </p:sp>
    </p:spTree>
    <p:extLst>
      <p:ext uri="{BB962C8B-B14F-4D97-AF65-F5344CB8AC3E}">
        <p14:creationId xmlns:p14="http://schemas.microsoft.com/office/powerpoint/2010/main" val="39572127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</a:rPr>
              <a:t>Same idiom</a:t>
            </a:r>
          </a:p>
          <a:p>
            <a:r>
              <a:rPr lang="en-US" altLang="en-US">
                <a:latin typeface="Times New Roman" panose="02020603050405020304" pitchFamily="18" charset="0"/>
              </a:rPr>
              <a:t>Didn</a:t>
            </a:r>
            <a:r>
              <a:rPr lang="ja-JP" altLang="en-US">
                <a:latin typeface="Times New Roman" panose="02020603050405020304" pitchFamily="18" charset="0"/>
              </a:rPr>
              <a:t>’</a:t>
            </a:r>
            <a:r>
              <a:rPr lang="en-US" altLang="ja-JP">
                <a:latin typeface="Times New Roman" panose="02020603050405020304" pitchFamily="18" charset="0"/>
              </a:rPr>
              <a:t>t use join so you have an extra space, </a:t>
            </a:r>
          </a:p>
          <a:p>
            <a:r>
              <a:rPr lang="en-US" altLang="en-US">
                <a:latin typeface="Times New Roman" panose="02020603050405020304" pitchFamily="18" charset="0"/>
              </a:rPr>
              <a:t>Use join or strip, slide later also</a:t>
            </a:r>
          </a:p>
        </p:txBody>
      </p:sp>
    </p:spTree>
    <p:extLst>
      <p:ext uri="{BB962C8B-B14F-4D97-AF65-F5344CB8AC3E}">
        <p14:creationId xmlns:p14="http://schemas.microsoft.com/office/powerpoint/2010/main" val="33556523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</a:rPr>
              <a:t>Make it look like something you know</a:t>
            </a:r>
          </a:p>
          <a:p>
            <a:r>
              <a:rPr lang="en-US" altLang="en-US">
                <a:latin typeface="Times New Roman" panose="02020603050405020304" pitchFamily="18" charset="0"/>
              </a:rPr>
              <a:t>Now solve txtmsg with code!!!!</a:t>
            </a:r>
          </a:p>
        </p:txBody>
      </p:sp>
    </p:spTree>
    <p:extLst>
      <p:ext uri="{BB962C8B-B14F-4D97-AF65-F5344CB8AC3E}">
        <p14:creationId xmlns:p14="http://schemas.microsoft.com/office/powerpoint/2010/main" val="26954540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</a:rPr>
              <a:t>Use join here</a:t>
            </a:r>
          </a:p>
        </p:txBody>
      </p:sp>
    </p:spTree>
    <p:extLst>
      <p:ext uri="{BB962C8B-B14F-4D97-AF65-F5344CB8AC3E}">
        <p14:creationId xmlns:p14="http://schemas.microsoft.com/office/powerpoint/2010/main" val="20067483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will recruit</a:t>
            </a:r>
            <a:r>
              <a:rPr lang="en-US" baseline="0" dirty="0"/>
              <a:t> more tutors if they do not have enough . </a:t>
            </a:r>
          </a:p>
          <a:p>
            <a:r>
              <a:rPr lang="en-US" baseline="0" dirty="0"/>
              <a:t>Bring form by and I will sign it. </a:t>
            </a:r>
          </a:p>
          <a:p>
            <a:r>
              <a:rPr lang="en-US" baseline="0" dirty="0"/>
              <a:t>This class is different than others, you may have never needed a tutor before.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4BF0E-DE90-4181-BC8D-E15F53B37B2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9638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Works with APTS, you just need to call the</a:t>
            </a:r>
            <a:r>
              <a:rPr lang="en-US" baseline="0" dirty="0"/>
              <a:t> function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4BF0E-DE90-4181-BC8D-E15F53B37B2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1658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D9641C-A320-41DC-B18A-D3859327144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5514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4BF0E-DE90-4181-BC8D-E15F53B37B2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5285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Show</a:t>
            </a:r>
            <a:r>
              <a:rPr lang="en-US" baseline="0" dirty="0"/>
              <a:t> them also </a:t>
            </a:r>
          </a:p>
          <a:p>
            <a:r>
              <a:rPr lang="en-US" baseline="0" dirty="0"/>
              <a:t>Scores += 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4BF0E-DE90-4181-BC8D-E15F53B37B2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2704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9FD3A1-B582-429C-A057-3FACB625D0E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7965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could do it the way two slides back, but you could also build</a:t>
            </a:r>
            <a:r>
              <a:rPr lang="en-US" baseline="0" dirty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4BF0E-DE90-4181-BC8D-E15F53B37B2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0043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4BF0E-DE90-4181-BC8D-E15F53B37B2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094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3E9C4-CC62-419B-94EA-3C3ACB7F98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371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EDA16-EE90-4E65-9C25-D045E64528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898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1C838-743E-46B1-9535-A8D3D4E69B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351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DB02F-6869-41A8-88A9-7B04A59444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539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2308AB-BBD7-406C-8FE3-ABD9B60C74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850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4E9AF7-1243-4137-A70D-606EB16740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924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641282-F280-4848-B924-21AC7882B5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733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35C597-8985-48AF-93BD-6E14E15665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40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FA454-7E6E-480D-86B5-CCFC570514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275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2AA312-D4AF-4A57-A4AC-B58CF3A8AF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051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1AA07-0B70-4E3D-84AF-4D5E92BC49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347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B88E8A9B-E406-46EF-A9FD-35EBD6B18A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duke.edu/csed/pythonapt/txtmsg.html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600200"/>
            <a:ext cx="8153400" cy="1981200"/>
          </a:xfrm>
        </p:spPr>
        <p:txBody>
          <a:bodyPr/>
          <a:lstStyle/>
          <a:p>
            <a:pPr eaLnBrk="1" hangingPunct="1"/>
            <a:r>
              <a:rPr lang="en-US"/>
              <a:t>CompSci 101</a:t>
            </a:r>
            <a:br>
              <a:rPr lang="en-US"/>
            </a:br>
            <a:r>
              <a:rPr lang="en-US"/>
              <a:t>Introduction to Computer Science</a:t>
            </a: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4419600" y="3733800"/>
            <a:ext cx="3065263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/>
              <a:t>September 22, 2016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/>
              <a:t>Prof. Rodger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D3E9C4-CC62-419B-94EA-3C3ACB7F981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6" name="TextBox 30"/>
          <p:cNvSpPr txBox="1">
            <a:spLocks noChangeArrowheads="1"/>
          </p:cNvSpPr>
          <p:nvPr/>
        </p:nvSpPr>
        <p:spPr bwMode="auto">
          <a:xfrm>
            <a:off x="304800" y="4103241"/>
            <a:ext cx="3810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3600" dirty="0"/>
              <a:t>score = [10,8,10,9]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you use </a:t>
            </a:r>
            <a:r>
              <a:rPr lang="en-US" dirty="0" err="1"/>
              <a:t>quarryQuakes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main: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print </a:t>
            </a:r>
            <a:r>
              <a:rPr lang="en-US" i="1" dirty="0"/>
              <a:t>"Quarry quakes"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>
                <a:solidFill>
                  <a:schemeClr val="bg1"/>
                </a:solidFill>
              </a:rPr>
              <a:t>quarryQ</a:t>
            </a:r>
            <a:r>
              <a:rPr lang="en-US" dirty="0">
                <a:solidFill>
                  <a:schemeClr val="bg1"/>
                </a:solidFill>
              </a:rPr>
              <a:t> = </a:t>
            </a:r>
            <a:r>
              <a:rPr lang="en-US" dirty="0" err="1">
                <a:solidFill>
                  <a:schemeClr val="bg1"/>
                </a:solidFill>
              </a:rPr>
              <a:t>quarryQuakes</a:t>
            </a:r>
            <a:r>
              <a:rPr lang="en-US" dirty="0">
                <a:solidFill>
                  <a:schemeClr val="bg1"/>
                </a:solidFill>
              </a:rPr>
              <a:t>(</a:t>
            </a:r>
            <a:r>
              <a:rPr lang="en-US" dirty="0" err="1">
                <a:solidFill>
                  <a:schemeClr val="bg1"/>
                </a:solidFill>
              </a:rPr>
              <a:t>eqList</a:t>
            </a:r>
            <a:r>
              <a:rPr lang="en-US" dirty="0">
                <a:solidFill>
                  <a:schemeClr val="bg1"/>
                </a:solidFill>
              </a:rPr>
              <a:t>)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        </a:t>
            </a:r>
            <a:r>
              <a:rPr lang="en-US" dirty="0" err="1">
                <a:solidFill>
                  <a:schemeClr val="bg1"/>
                </a:solidFill>
              </a:rPr>
              <a:t>printQuakes</a:t>
            </a:r>
            <a:r>
              <a:rPr lang="en-US" dirty="0">
                <a:solidFill>
                  <a:schemeClr val="bg1"/>
                </a:solidFill>
              </a:rPr>
              <a:t>(</a:t>
            </a:r>
            <a:r>
              <a:rPr lang="en-US" dirty="0" err="1">
                <a:solidFill>
                  <a:schemeClr val="bg1"/>
                </a:solidFill>
              </a:rPr>
              <a:t>quarryQ</a:t>
            </a:r>
            <a:r>
              <a:rPr lang="en-US" dirty="0">
                <a:solidFill>
                  <a:schemeClr val="bg1"/>
                </a:solidFill>
              </a:rPr>
              <a:t>, -1)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3716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you use </a:t>
            </a:r>
            <a:r>
              <a:rPr lang="en-US" dirty="0" err="1"/>
              <a:t>quarryQuakes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main: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print </a:t>
            </a:r>
            <a:r>
              <a:rPr lang="en-US" i="1" dirty="0"/>
              <a:t>"Quarry quakes"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quarryQ</a:t>
            </a:r>
            <a:r>
              <a:rPr lang="en-US" dirty="0"/>
              <a:t> = </a:t>
            </a:r>
            <a:r>
              <a:rPr lang="en-US" dirty="0" err="1"/>
              <a:t>quarryQuakes</a:t>
            </a:r>
            <a:r>
              <a:rPr lang="en-US" dirty="0"/>
              <a:t>(</a:t>
            </a:r>
            <a:r>
              <a:rPr lang="en-US" dirty="0" err="1"/>
              <a:t>eqList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printQuakes</a:t>
            </a:r>
            <a:r>
              <a:rPr lang="en-US" dirty="0"/>
              <a:t>(</a:t>
            </a:r>
            <a:r>
              <a:rPr lang="en-US" dirty="0" err="1"/>
              <a:t>quarryQ</a:t>
            </a:r>
            <a:r>
              <a:rPr lang="en-US" dirty="0"/>
              <a:t>, -1)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591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05800" cy="1143000"/>
          </a:xfrm>
        </p:spPr>
        <p:txBody>
          <a:bodyPr/>
          <a:lstStyle/>
          <a:p>
            <a:r>
              <a:rPr lang="en-US" dirty="0"/>
              <a:t>String Functions – What is output?</a:t>
            </a:r>
            <a:br>
              <a:rPr lang="en-US" dirty="0"/>
            </a:br>
            <a:r>
              <a:rPr lang="en-US" dirty="0"/>
              <a:t>bit.ly/101f16-0922-1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828800"/>
            <a:ext cx="8608894" cy="3998585"/>
          </a:xfr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</p:spTree>
    <p:extLst>
      <p:ext uri="{BB962C8B-B14F-4D97-AF65-F5344CB8AC3E}">
        <p14:creationId xmlns:p14="http://schemas.microsoft.com/office/powerpoint/2010/main" val="6862770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800100"/>
          </a:xfrm>
        </p:spPr>
        <p:txBody>
          <a:bodyPr/>
          <a:lstStyle/>
          <a:p>
            <a:r>
              <a:rPr lang="en-US"/>
              <a:t>Making Decisions</a:t>
            </a:r>
          </a:p>
        </p:txBody>
      </p:sp>
      <p:sp>
        <p:nvSpPr>
          <p:cNvPr id="4" name="Diamond 3"/>
          <p:cNvSpPr/>
          <p:nvPr/>
        </p:nvSpPr>
        <p:spPr>
          <a:xfrm>
            <a:off x="3200400" y="1905000"/>
            <a:ext cx="2362200" cy="182880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Question?</a:t>
            </a:r>
          </a:p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248400" y="3505200"/>
            <a:ext cx="1905000" cy="83820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50800" dir="5400000" algn="ctr" rotWithShape="0">
              <a:schemeClr val="bg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 extrusionH="57150">
              <a:extrusionClr>
                <a:schemeClr val="tx1"/>
              </a:extrusionClr>
            </a:sp3d>
          </a:bodyPr>
          <a:lstStyle/>
          <a:p>
            <a:pPr algn="ctr">
              <a:defRPr/>
            </a:pPr>
            <a:r>
              <a:rPr lang="en-US" dirty="0">
                <a:ln>
                  <a:solidFill>
                    <a:schemeClr val="tx1"/>
                  </a:solidFill>
                </a:ln>
              </a:rPr>
              <a:t>if block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6934200" y="2819400"/>
            <a:ext cx="0" cy="68580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4" idx="3"/>
          </p:cNvCxnSpPr>
          <p:nvPr/>
        </p:nvCxnSpPr>
        <p:spPr>
          <a:xfrm>
            <a:off x="5562600" y="2819400"/>
            <a:ext cx="13716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406900" y="3733800"/>
            <a:ext cx="0" cy="160020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4406900" y="4343400"/>
            <a:ext cx="2527300" cy="53340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5" name="TextBox 13"/>
          <p:cNvSpPr txBox="1">
            <a:spLocks noChangeArrowheads="1"/>
          </p:cNvSpPr>
          <p:nvPr/>
        </p:nvSpPr>
        <p:spPr bwMode="auto">
          <a:xfrm>
            <a:off x="5688013" y="2214563"/>
            <a:ext cx="7540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/>
              <a:t>True</a:t>
            </a:r>
          </a:p>
        </p:txBody>
      </p:sp>
      <p:sp>
        <p:nvSpPr>
          <p:cNvPr id="4106" name="TextBox 14"/>
          <p:cNvSpPr txBox="1">
            <a:spLocks noChangeArrowheads="1"/>
          </p:cNvSpPr>
          <p:nvPr/>
        </p:nvSpPr>
        <p:spPr bwMode="auto">
          <a:xfrm>
            <a:off x="3429000" y="3932238"/>
            <a:ext cx="8334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/>
              <a:t>False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4406900" y="1104900"/>
            <a:ext cx="0" cy="80010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8" name="Content Placeholder 1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168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/>
              <a:t>Making Decisions in Python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8077200" cy="55626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dirty="0"/>
              <a:t>if </a:t>
            </a:r>
            <a:r>
              <a:rPr lang="en-US" i="1" dirty="0"/>
              <a:t>condition1</a:t>
            </a:r>
            <a:r>
              <a:rPr lang="en-US" dirty="0"/>
              <a:t>:</a:t>
            </a:r>
          </a:p>
          <a:p>
            <a:pPr marL="457200" lvl="1" indent="0">
              <a:buFontTx/>
              <a:buNone/>
              <a:defRPr/>
            </a:pPr>
            <a:r>
              <a:rPr lang="en-US" dirty="0"/>
              <a:t>Block of code to do if condition is true</a:t>
            </a:r>
          </a:p>
          <a:p>
            <a:pPr marL="0" indent="0">
              <a:buFontTx/>
              <a:buNone/>
              <a:defRPr/>
            </a:pPr>
            <a:r>
              <a:rPr lang="en-US" dirty="0" err="1"/>
              <a:t>elif</a:t>
            </a:r>
            <a:r>
              <a:rPr lang="en-US" dirty="0"/>
              <a:t> </a:t>
            </a:r>
            <a:r>
              <a:rPr lang="en-US" i="1" dirty="0"/>
              <a:t>condition2</a:t>
            </a:r>
            <a:r>
              <a:rPr lang="en-US" dirty="0"/>
              <a:t>:</a:t>
            </a:r>
          </a:p>
          <a:p>
            <a:pPr marL="457200" lvl="1" indent="0">
              <a:buFontTx/>
              <a:buNone/>
              <a:defRPr/>
            </a:pPr>
            <a:r>
              <a:rPr lang="en-US" i="1" dirty="0"/>
              <a:t>Block of code to do if condition1 false, condition2 is true</a:t>
            </a:r>
          </a:p>
          <a:p>
            <a:pPr marL="0" indent="0">
              <a:buFontTx/>
              <a:buNone/>
              <a:defRPr/>
            </a:pPr>
            <a:r>
              <a:rPr lang="en-US" dirty="0"/>
              <a:t>else:</a:t>
            </a:r>
          </a:p>
          <a:p>
            <a:pPr marL="457200" lvl="1" indent="0">
              <a:buFontTx/>
              <a:buNone/>
              <a:defRPr/>
            </a:pPr>
            <a:r>
              <a:rPr lang="en-US" i="1" dirty="0"/>
              <a:t>Block of code to do if other conditions false</a:t>
            </a:r>
          </a:p>
          <a:p>
            <a:pPr>
              <a:defRPr/>
            </a:pPr>
            <a:endParaRPr lang="en-US" i="1" dirty="0"/>
          </a:p>
          <a:p>
            <a:pPr>
              <a:defRPr/>
            </a:pPr>
            <a:r>
              <a:rPr lang="en-US" dirty="0"/>
              <a:t>Can have many </a:t>
            </a:r>
            <a:r>
              <a:rPr lang="en-US" dirty="0" err="1"/>
              <a:t>elifs</a:t>
            </a:r>
            <a:r>
              <a:rPr lang="en-US" dirty="0"/>
              <a:t>, leave out </a:t>
            </a:r>
            <a:r>
              <a:rPr lang="en-US" dirty="0" err="1"/>
              <a:t>elif</a:t>
            </a:r>
            <a:r>
              <a:rPr lang="en-US" dirty="0"/>
              <a:t>, leave out else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547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698090" y="0"/>
            <a:ext cx="7772400" cy="1143000"/>
          </a:xfrm>
        </p:spPr>
        <p:txBody>
          <a:bodyPr/>
          <a:lstStyle/>
          <a:p>
            <a:r>
              <a:rPr lang="en-US" dirty="0"/>
              <a:t>Making Decisions tools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772400" cy="5257800"/>
          </a:xfrm>
        </p:spPr>
        <p:txBody>
          <a:bodyPr/>
          <a:lstStyle/>
          <a:p>
            <a:r>
              <a:rPr lang="en-US" dirty="0"/>
              <a:t>Boolean values: True, False</a:t>
            </a:r>
          </a:p>
          <a:p>
            <a:r>
              <a:rPr lang="en-US" dirty="0"/>
              <a:t>Boolean operators: and, or, not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Relational operators: &lt;, &lt;=, &gt;, &gt;=</a:t>
            </a:r>
          </a:p>
          <a:p>
            <a:r>
              <a:rPr lang="en-US" dirty="0"/>
              <a:t>Equality operators: ==,  !=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4987587"/>
              </p:ext>
            </p:extLst>
          </p:nvPr>
        </p:nvGraphicFramePr>
        <p:xfrm>
          <a:off x="1447800" y="2743200"/>
          <a:ext cx="5943600" cy="184943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904">
                <a:tc>
                  <a:txBody>
                    <a:bodyPr/>
                    <a:lstStyle/>
                    <a:p>
                      <a:r>
                        <a:rPr lang="en-US" sz="1800" dirty="0"/>
                        <a:t>      X</a:t>
                      </a:r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        Y</a:t>
                      </a:r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 X </a:t>
                      </a:r>
                      <a:r>
                        <a:rPr lang="en-US" sz="1800" baseline="0" dirty="0"/>
                        <a:t> and  Y</a:t>
                      </a:r>
                      <a:endParaRPr lang="en-US" sz="1800" dirty="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  X  or  Y</a:t>
                      </a:r>
                    </a:p>
                  </a:txBody>
                  <a:tcPr marT="45728" marB="4572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904">
                <a:tc>
                  <a:txBody>
                    <a:bodyPr/>
                    <a:lstStyle/>
                    <a:p>
                      <a:r>
                        <a:rPr lang="en-US" sz="1800" dirty="0"/>
                        <a:t>   True</a:t>
                      </a:r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   True</a:t>
                      </a:r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    True</a:t>
                      </a:r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    True</a:t>
                      </a:r>
                    </a:p>
                  </a:txBody>
                  <a:tcPr marT="45728" marB="4572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23">
                <a:tc>
                  <a:txBody>
                    <a:bodyPr/>
                    <a:lstStyle/>
                    <a:p>
                      <a:r>
                        <a:rPr lang="en-US" sz="1800" dirty="0"/>
                        <a:t>   True</a:t>
                      </a:r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   False</a:t>
                      </a:r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    False</a:t>
                      </a:r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    True</a:t>
                      </a:r>
                    </a:p>
                  </a:txBody>
                  <a:tcPr marT="45728" marB="4572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904">
                <a:tc>
                  <a:txBody>
                    <a:bodyPr/>
                    <a:lstStyle/>
                    <a:p>
                      <a:r>
                        <a:rPr lang="en-US" sz="1800" dirty="0"/>
                        <a:t>   False</a:t>
                      </a:r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   True</a:t>
                      </a:r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    False</a:t>
                      </a:r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    True</a:t>
                      </a:r>
                    </a:p>
                  </a:txBody>
                  <a:tcPr marT="45728" marB="4572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904">
                <a:tc>
                  <a:txBody>
                    <a:bodyPr/>
                    <a:lstStyle/>
                    <a:p>
                      <a:r>
                        <a:rPr lang="en-US" sz="1800" dirty="0"/>
                        <a:t>   False</a:t>
                      </a:r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   False</a:t>
                      </a:r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    False</a:t>
                      </a:r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    False</a:t>
                      </a:r>
                    </a:p>
                  </a:txBody>
                  <a:tcPr marT="45728" marB="4572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4144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846" y="0"/>
            <a:ext cx="5600354" cy="1143000"/>
          </a:xfrm>
        </p:spPr>
        <p:txBody>
          <a:bodyPr/>
          <a:lstStyle/>
          <a:p>
            <a:r>
              <a:rPr lang="en-US" dirty="0"/>
              <a:t>bit.ly/101f16-0922-2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04800"/>
            <a:ext cx="2695951" cy="3134162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723838"/>
            <a:ext cx="2476846" cy="313416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769" y="1647895"/>
            <a:ext cx="2476846" cy="487748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3259" y="1143000"/>
            <a:ext cx="2619741" cy="5382376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0868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/>
              <a:t>Lists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10600" cy="4953000"/>
          </a:xfrm>
        </p:spPr>
        <p:txBody>
          <a:bodyPr/>
          <a:lstStyle/>
          <a:p>
            <a:pPr>
              <a:defRPr/>
            </a:pPr>
            <a:r>
              <a:rPr lang="en-US" dirty="0"/>
              <a:t>A list is a collection of objects</a:t>
            </a:r>
          </a:p>
          <a:p>
            <a:pPr marL="0" indent="0">
              <a:buFontTx/>
              <a:buNone/>
              <a:defRPr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scores = [99, 78, 91, 84]</a:t>
            </a:r>
          </a:p>
          <a:p>
            <a:pPr marL="0" indent="0">
              <a:buFontTx/>
              <a:buNone/>
              <a:defRPr/>
            </a:pPr>
            <a:r>
              <a:rPr lang="en-US" dirty="0" err="1">
                <a:latin typeface="Courier New" pitchFamily="49" charset="0"/>
                <a:cs typeface="Courier New" pitchFamily="49" charset="0"/>
              </a:rPr>
              <a:t>allAboutMe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[“Mo”,25, “934-1234”]</a:t>
            </a:r>
          </a:p>
          <a:p>
            <a:pPr marL="0" indent="0">
              <a:buFontTx/>
              <a:buNone/>
              <a:defRPr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club=[‘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Mo’,‘Jo’,‘Po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’, ‘Flo’, ‘Bo’]</a:t>
            </a:r>
          </a:p>
          <a:p>
            <a:pPr>
              <a:defRPr/>
            </a:pPr>
            <a:r>
              <a:rPr lang="en-US" dirty="0"/>
              <a:t>Lists are </a:t>
            </a:r>
            <a:r>
              <a:rPr lang="en-US" i="1" dirty="0"/>
              <a:t>mutable</a:t>
            </a:r>
            <a:r>
              <a:rPr lang="en-US" dirty="0"/>
              <a:t> – use [</a:t>
            </a:r>
            <a:r>
              <a:rPr lang="en-US" dirty="0" err="1"/>
              <a:t>num</a:t>
            </a:r>
            <a:r>
              <a:rPr lang="en-US" dirty="0"/>
              <a:t>] to change a value</a:t>
            </a:r>
          </a:p>
          <a:p>
            <a:pPr>
              <a:defRPr/>
            </a:pPr>
            <a:r>
              <a:rPr lang="en-US" dirty="0"/>
              <a:t>Lists are indexed starting at 0, or -1 from the end</a:t>
            </a:r>
          </a:p>
          <a:p>
            <a:pPr>
              <a:defRPr/>
            </a:pPr>
            <a:r>
              <a:rPr lang="en-US" dirty="0"/>
              <a:t>Functions: max, min, </a:t>
            </a:r>
            <a:r>
              <a:rPr lang="en-US" dirty="0" err="1"/>
              <a:t>len</a:t>
            </a:r>
            <a:r>
              <a:rPr lang="en-US" dirty="0"/>
              <a:t>, sum</a:t>
            </a:r>
          </a:p>
          <a:p>
            <a:pPr>
              <a:defRPr/>
            </a:pPr>
            <a:r>
              <a:rPr lang="en-US" dirty="0"/>
              <a:t>Slice lists [:]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9592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85800"/>
          </a:xfrm>
        </p:spPr>
        <p:txBody>
          <a:bodyPr/>
          <a:lstStyle/>
          <a:p>
            <a:r>
              <a:rPr lang="en-US"/>
              <a:t>List Examples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077200" cy="57150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scores = [10, 8, 10, 9]</a:t>
            </a:r>
          </a:p>
          <a:p>
            <a:pPr marL="0" indent="0">
              <a:buFontTx/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print scores</a:t>
            </a:r>
          </a:p>
          <a:p>
            <a:pPr marL="0" indent="0">
              <a:buFontTx/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scores[2] = 5</a:t>
            </a:r>
          </a:p>
          <a:p>
            <a:pPr marL="0" indent="0">
              <a:buFontTx/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print scores</a:t>
            </a:r>
          </a:p>
          <a:p>
            <a:pPr marL="0" indent="0">
              <a:buFontTx/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print max(scores),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(scores), </a:t>
            </a:r>
          </a:p>
          <a:p>
            <a:pPr marL="0" indent="0">
              <a:buFontTx/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print sum(scores)</a:t>
            </a:r>
          </a:p>
          <a:p>
            <a:pPr marL="0" indent="0">
              <a:buFontTx/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print scores[1:]</a:t>
            </a:r>
          </a:p>
          <a:p>
            <a:pPr marL="0" indent="0">
              <a:buFontTx/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print scores[1], scores[-1]</a:t>
            </a:r>
          </a:p>
          <a:p>
            <a:pPr marL="0" indent="0">
              <a:buFontTx/>
              <a:buNone/>
            </a:pP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scores.append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(4)  </a:t>
            </a:r>
          </a:p>
          <a:p>
            <a:pPr marL="0" indent="0">
              <a:buFontTx/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scores += [5]</a:t>
            </a:r>
          </a:p>
          <a:p>
            <a:pPr marL="0" indent="0">
              <a:buFontTx/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print scores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2858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541338" y="207963"/>
            <a:ext cx="7772400" cy="669925"/>
          </a:xfrm>
        </p:spPr>
        <p:txBody>
          <a:bodyPr/>
          <a:lstStyle/>
          <a:p>
            <a:r>
              <a:rPr lang="en-US"/>
              <a:t>List before/after modification</a:t>
            </a:r>
          </a:p>
        </p:txBody>
      </p:sp>
      <p:sp>
        <p:nvSpPr>
          <p:cNvPr id="9219" name="TextBox 30"/>
          <p:cNvSpPr txBox="1">
            <a:spLocks noChangeArrowheads="1"/>
          </p:cNvSpPr>
          <p:nvPr/>
        </p:nvSpPr>
        <p:spPr bwMode="auto">
          <a:xfrm>
            <a:off x="4800600" y="2087563"/>
            <a:ext cx="3810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3600" dirty="0"/>
              <a:t>score = [10,8,10,9]</a:t>
            </a:r>
          </a:p>
        </p:txBody>
      </p:sp>
      <p:sp>
        <p:nvSpPr>
          <p:cNvPr id="9220" name="TextBox 31"/>
          <p:cNvSpPr txBox="1">
            <a:spLocks noChangeArrowheads="1"/>
          </p:cNvSpPr>
          <p:nvPr/>
        </p:nvSpPr>
        <p:spPr bwMode="auto">
          <a:xfrm>
            <a:off x="4800600" y="3898900"/>
            <a:ext cx="3810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3600"/>
              <a:t>score [2] = 5</a:t>
            </a:r>
          </a:p>
        </p:txBody>
      </p:sp>
      <p:sp>
        <p:nvSpPr>
          <p:cNvPr id="5" name="Rectangle 4"/>
          <p:cNvSpPr/>
          <p:nvPr/>
        </p:nvSpPr>
        <p:spPr>
          <a:xfrm>
            <a:off x="1601788" y="1479550"/>
            <a:ext cx="609600" cy="6096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92188" y="1479550"/>
            <a:ext cx="609600" cy="6096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211388" y="1479550"/>
            <a:ext cx="609600" cy="6096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820988" y="1479550"/>
            <a:ext cx="609600" cy="6096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225" name="TextBox 11"/>
          <p:cNvSpPr txBox="1">
            <a:spLocks noChangeArrowheads="1"/>
          </p:cNvSpPr>
          <p:nvPr/>
        </p:nvSpPr>
        <p:spPr bwMode="auto">
          <a:xfrm>
            <a:off x="1638300" y="2620963"/>
            <a:ext cx="533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4000"/>
              <a:t>8</a:t>
            </a:r>
          </a:p>
        </p:txBody>
      </p:sp>
      <p:sp>
        <p:nvSpPr>
          <p:cNvPr id="9226" name="TextBox 11"/>
          <p:cNvSpPr txBox="1">
            <a:spLocks noChangeArrowheads="1"/>
          </p:cNvSpPr>
          <p:nvPr/>
        </p:nvSpPr>
        <p:spPr bwMode="auto">
          <a:xfrm>
            <a:off x="3735388" y="2689225"/>
            <a:ext cx="533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4000"/>
              <a:t>9</a:t>
            </a:r>
          </a:p>
        </p:txBody>
      </p:sp>
      <p:sp>
        <p:nvSpPr>
          <p:cNvPr id="9227" name="TextBox 11"/>
          <p:cNvSpPr txBox="1">
            <a:spLocks noChangeArrowheads="1"/>
          </p:cNvSpPr>
          <p:nvPr/>
        </p:nvSpPr>
        <p:spPr bwMode="auto">
          <a:xfrm>
            <a:off x="382588" y="2622550"/>
            <a:ext cx="7239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4000"/>
              <a:t>10</a:t>
            </a:r>
          </a:p>
        </p:txBody>
      </p:sp>
      <p:sp>
        <p:nvSpPr>
          <p:cNvPr id="9228" name="TextBox 12"/>
          <p:cNvSpPr txBox="1">
            <a:spLocks noChangeArrowheads="1"/>
          </p:cNvSpPr>
          <p:nvPr/>
        </p:nvSpPr>
        <p:spPr bwMode="auto">
          <a:xfrm>
            <a:off x="2536825" y="2774950"/>
            <a:ext cx="7239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4000"/>
              <a:t>10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992188" y="1785938"/>
            <a:ext cx="304800" cy="835025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endCxn id="9225" idx="0"/>
          </p:cNvCxnSpPr>
          <p:nvPr/>
        </p:nvCxnSpPr>
        <p:spPr>
          <a:xfrm flipH="1">
            <a:off x="1905000" y="1785938"/>
            <a:ext cx="1588" cy="835025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endCxn id="9228" idx="0"/>
          </p:cNvCxnSpPr>
          <p:nvPr/>
        </p:nvCxnSpPr>
        <p:spPr>
          <a:xfrm>
            <a:off x="2536825" y="1873250"/>
            <a:ext cx="361950" cy="90170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182938" y="1873250"/>
            <a:ext cx="704850" cy="90170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33" name="TextBox 12"/>
          <p:cNvSpPr txBox="1">
            <a:spLocks noChangeArrowheads="1"/>
          </p:cNvSpPr>
          <p:nvPr/>
        </p:nvSpPr>
        <p:spPr bwMode="auto">
          <a:xfrm>
            <a:off x="1092200" y="898525"/>
            <a:ext cx="22367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3200"/>
              <a:t>0    1    2    3</a:t>
            </a:r>
          </a:p>
        </p:txBody>
      </p:sp>
      <p:sp>
        <p:nvSpPr>
          <p:cNvPr id="39" name="Rectangle 38"/>
          <p:cNvSpPr/>
          <p:nvPr/>
        </p:nvSpPr>
        <p:spPr>
          <a:xfrm>
            <a:off x="1701800" y="4079875"/>
            <a:ext cx="609600" cy="6096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1092200" y="4079875"/>
            <a:ext cx="609600" cy="6096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2311400" y="4079875"/>
            <a:ext cx="609600" cy="6096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2921000" y="4079875"/>
            <a:ext cx="609600" cy="6096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238" name="TextBox 11"/>
          <p:cNvSpPr txBox="1">
            <a:spLocks noChangeArrowheads="1"/>
          </p:cNvSpPr>
          <p:nvPr/>
        </p:nvSpPr>
        <p:spPr bwMode="auto">
          <a:xfrm>
            <a:off x="1738313" y="5221288"/>
            <a:ext cx="533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4000"/>
              <a:t>8</a:t>
            </a:r>
          </a:p>
        </p:txBody>
      </p:sp>
      <p:sp>
        <p:nvSpPr>
          <p:cNvPr id="9239" name="TextBox 11"/>
          <p:cNvSpPr txBox="1">
            <a:spLocks noChangeArrowheads="1"/>
          </p:cNvSpPr>
          <p:nvPr/>
        </p:nvSpPr>
        <p:spPr bwMode="auto">
          <a:xfrm>
            <a:off x="3835400" y="5289550"/>
            <a:ext cx="533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4000"/>
              <a:t>9</a:t>
            </a:r>
          </a:p>
        </p:txBody>
      </p:sp>
      <p:sp>
        <p:nvSpPr>
          <p:cNvPr id="9240" name="TextBox 44"/>
          <p:cNvSpPr txBox="1">
            <a:spLocks noChangeArrowheads="1"/>
          </p:cNvSpPr>
          <p:nvPr/>
        </p:nvSpPr>
        <p:spPr bwMode="auto">
          <a:xfrm>
            <a:off x="482600" y="5222875"/>
            <a:ext cx="723900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4000"/>
              <a:t>10</a:t>
            </a:r>
          </a:p>
        </p:txBody>
      </p:sp>
      <p:sp>
        <p:nvSpPr>
          <p:cNvPr id="9241" name="TextBox 45"/>
          <p:cNvSpPr txBox="1">
            <a:spLocks noChangeArrowheads="1"/>
          </p:cNvSpPr>
          <p:nvPr/>
        </p:nvSpPr>
        <p:spPr bwMode="auto">
          <a:xfrm>
            <a:off x="2806700" y="5434013"/>
            <a:ext cx="7239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4000"/>
              <a:t>10</a:t>
            </a:r>
          </a:p>
        </p:txBody>
      </p:sp>
      <p:cxnSp>
        <p:nvCxnSpPr>
          <p:cNvPr id="47" name="Straight Arrow Connector 46"/>
          <p:cNvCxnSpPr/>
          <p:nvPr/>
        </p:nvCxnSpPr>
        <p:spPr>
          <a:xfrm flipH="1">
            <a:off x="1092200" y="4384675"/>
            <a:ext cx="304800" cy="836613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endCxn id="9238" idx="0"/>
          </p:cNvCxnSpPr>
          <p:nvPr/>
        </p:nvCxnSpPr>
        <p:spPr>
          <a:xfrm flipH="1">
            <a:off x="2005013" y="4386263"/>
            <a:ext cx="1587" cy="835025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3282950" y="4473575"/>
            <a:ext cx="704850" cy="90170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45" name="TextBox 12"/>
          <p:cNvSpPr txBox="1">
            <a:spLocks noChangeArrowheads="1"/>
          </p:cNvSpPr>
          <p:nvPr/>
        </p:nvSpPr>
        <p:spPr bwMode="auto">
          <a:xfrm>
            <a:off x="1193800" y="3498850"/>
            <a:ext cx="22367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3200" dirty="0"/>
              <a:t>0    1    2    3</a:t>
            </a:r>
          </a:p>
        </p:txBody>
      </p:sp>
      <p:cxnSp>
        <p:nvCxnSpPr>
          <p:cNvPr id="52" name="Straight Arrow Connector 51"/>
          <p:cNvCxnSpPr/>
          <p:nvPr/>
        </p:nvCxnSpPr>
        <p:spPr>
          <a:xfrm flipH="1">
            <a:off x="2459038" y="4473575"/>
            <a:ext cx="157162" cy="90170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47" name="TextBox 11"/>
          <p:cNvSpPr txBox="1">
            <a:spLocks noChangeArrowheads="1"/>
          </p:cNvSpPr>
          <p:nvPr/>
        </p:nvSpPr>
        <p:spPr bwMode="auto">
          <a:xfrm>
            <a:off x="2171700" y="5399088"/>
            <a:ext cx="533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4000"/>
              <a:t>5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716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Announcements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5029200"/>
          </a:xfrm>
        </p:spPr>
        <p:txBody>
          <a:bodyPr/>
          <a:lstStyle/>
          <a:p>
            <a:pPr eaLnBrk="1" hangingPunct="1"/>
            <a:r>
              <a:rPr lang="en-US" dirty="0"/>
              <a:t>Reading and RQ8 due next time</a:t>
            </a:r>
          </a:p>
          <a:p>
            <a:pPr eaLnBrk="1" hangingPunct="1"/>
            <a:r>
              <a:rPr lang="en-US" dirty="0"/>
              <a:t>Assignment 3 due tonight</a:t>
            </a:r>
          </a:p>
          <a:p>
            <a:pPr lvl="1" eaLnBrk="1" hangingPunct="1"/>
            <a:r>
              <a:rPr lang="en-US" dirty="0"/>
              <a:t>Assignment 4 out, due Sept 29</a:t>
            </a:r>
          </a:p>
          <a:p>
            <a:pPr eaLnBrk="1" hangingPunct="1"/>
            <a:r>
              <a:rPr lang="en-US" dirty="0"/>
              <a:t>APT 3 is due on Tuesday</a:t>
            </a:r>
          </a:p>
          <a:p>
            <a:pPr eaLnBrk="1" hangingPunct="1"/>
            <a:r>
              <a:rPr lang="en-US" dirty="0"/>
              <a:t>APT Quiz 1 take Sunday-Tuesday midnight</a:t>
            </a:r>
          </a:p>
          <a:p>
            <a:pPr lvl="1" eaLnBrk="1" hangingPunct="1"/>
            <a:r>
              <a:rPr lang="en-US" dirty="0"/>
              <a:t>Friday – practice APT quiz available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Today - EOWF:</a:t>
            </a:r>
          </a:p>
          <a:p>
            <a:pPr lvl="1" eaLnBrk="1" hangingPunct="1"/>
            <a:r>
              <a:rPr lang="en-US" dirty="0"/>
              <a:t>Solving problems with lists, ifs.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pattern of accumulation</a:t>
            </a:r>
            <a:br>
              <a:rPr lang="en-US" dirty="0"/>
            </a:br>
            <a:r>
              <a:rPr lang="en-US" i="1" dirty="0"/>
              <a:t>for item in something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Summing to tally a count	 </a:t>
            </a:r>
          </a:p>
          <a:p>
            <a:pPr marL="457200" lvl="1" indent="0">
              <a:buNone/>
            </a:pPr>
            <a:r>
              <a:rPr lang="en-US" dirty="0"/>
              <a:t>  value += 1</a:t>
            </a:r>
          </a:p>
          <a:p>
            <a:r>
              <a:rPr lang="en-US" dirty="0"/>
              <a:t>Building a new string by concatenating</a:t>
            </a:r>
          </a:p>
          <a:p>
            <a:pPr marL="457200" lvl="1" indent="0">
              <a:buNone/>
            </a:pPr>
            <a:r>
              <a:rPr lang="en-US" dirty="0" err="1"/>
              <a:t>str</a:t>
            </a:r>
            <a:r>
              <a:rPr lang="en-US" dirty="0"/>
              <a:t> += </a:t>
            </a:r>
            <a:r>
              <a:rPr lang="en-US" dirty="0" err="1"/>
              <a:t>ch</a:t>
            </a:r>
            <a:endParaRPr lang="en-US" dirty="0"/>
          </a:p>
          <a:p>
            <a:r>
              <a:rPr lang="en-US" dirty="0"/>
              <a:t>Building a new list by appending </a:t>
            </a:r>
          </a:p>
          <a:p>
            <a:pPr marL="457200" lvl="1" indent="0">
              <a:buNone/>
            </a:pPr>
            <a:r>
              <a:rPr lang="en-US" dirty="0" err="1"/>
              <a:t>lst.append</a:t>
            </a:r>
            <a:r>
              <a:rPr lang="en-US" dirty="0"/>
              <a:t>(element)</a:t>
            </a:r>
          </a:p>
          <a:p>
            <a:pPr marL="457200" lvl="1" indent="0">
              <a:buNone/>
            </a:pPr>
            <a:r>
              <a:rPr lang="en-US" dirty="0"/>
              <a:t>OR</a:t>
            </a:r>
          </a:p>
          <a:p>
            <a:pPr marL="457200" lvl="1" indent="0">
              <a:buNone/>
            </a:pPr>
            <a:r>
              <a:rPr lang="en-US" dirty="0" err="1"/>
              <a:t>lst</a:t>
            </a:r>
            <a:r>
              <a:rPr lang="en-US" dirty="0"/>
              <a:t> += [element]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1344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762000"/>
          </a:xfrm>
        </p:spPr>
        <p:txBody>
          <a:bodyPr/>
          <a:lstStyle/>
          <a:p>
            <a:r>
              <a:rPr lang="en-US"/>
              <a:t>Processing List Items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534400" cy="5410200"/>
          </a:xfrm>
        </p:spPr>
        <p:txBody>
          <a:bodyPr/>
          <a:lstStyle/>
          <a:p>
            <a:pPr>
              <a:defRPr/>
            </a:pPr>
            <a:r>
              <a:rPr lang="en-US" dirty="0"/>
              <a:t>Process all the items in a list, one item at a time</a:t>
            </a:r>
          </a:p>
          <a:p>
            <a:pPr>
              <a:defRPr/>
            </a:pPr>
            <a:r>
              <a:rPr lang="en-US" dirty="0"/>
              <a:t>Format:         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dirty="0"/>
              <a:t> variable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in</a:t>
            </a:r>
            <a:r>
              <a:rPr lang="en-US" dirty="0"/>
              <a:t> list:</a:t>
            </a:r>
          </a:p>
          <a:p>
            <a:pPr marL="0" indent="0">
              <a:buFontTx/>
              <a:buNone/>
              <a:defRPr/>
            </a:pPr>
            <a:r>
              <a:rPr lang="en-US" dirty="0"/>
              <a:t>                                    process variable</a:t>
            </a:r>
          </a:p>
          <a:p>
            <a:pPr>
              <a:defRPr/>
            </a:pPr>
            <a:r>
              <a:rPr lang="en-US" dirty="0"/>
              <a:t>Example:</a:t>
            </a:r>
          </a:p>
          <a:p>
            <a:pPr marL="0" indent="0">
              <a:buFontTx/>
              <a:buNone/>
              <a:defRPr/>
            </a:pPr>
            <a:r>
              <a:rPr lang="en-US" dirty="0"/>
              <a:t>       </a:t>
            </a:r>
            <a:r>
              <a:rPr lang="en-US" dirty="0">
                <a:latin typeface="Courier New" pitchFamily="49" charset="0"/>
              </a:rPr>
              <a:t>sum = 0</a:t>
            </a:r>
          </a:p>
          <a:p>
            <a:pPr marL="0" indent="0">
              <a:buFontTx/>
              <a:buNone/>
              <a:defRPr/>
            </a:pPr>
            <a:r>
              <a:rPr lang="en-US" dirty="0">
                <a:latin typeface="Courier New" pitchFamily="49" charset="0"/>
              </a:rPr>
              <a:t>   </a:t>
            </a:r>
            <a:r>
              <a:rPr lang="en-US" dirty="0" err="1">
                <a:latin typeface="Courier New" pitchFamily="49" charset="0"/>
              </a:rPr>
              <a:t>nums</a:t>
            </a:r>
            <a:r>
              <a:rPr lang="en-US" dirty="0">
                <a:latin typeface="Courier New" pitchFamily="49" charset="0"/>
              </a:rPr>
              <a:t> = [6, 7, 3, 1, 2]  </a:t>
            </a:r>
          </a:p>
          <a:p>
            <a:pPr marL="457200" lvl="1" indent="0">
              <a:buFontTx/>
              <a:buNone/>
              <a:defRPr/>
            </a:pPr>
            <a:r>
              <a:rPr lang="en-US" sz="3200" dirty="0">
                <a:latin typeface="Courier New" pitchFamily="49" charset="0"/>
              </a:rPr>
              <a:t> for value in </a:t>
            </a:r>
            <a:r>
              <a:rPr lang="en-US" sz="3200" dirty="0" err="1">
                <a:latin typeface="Courier New" pitchFamily="49" charset="0"/>
              </a:rPr>
              <a:t>nums</a:t>
            </a:r>
            <a:r>
              <a:rPr lang="en-US" sz="3200" dirty="0">
                <a:latin typeface="Courier New" pitchFamily="49" charset="0"/>
              </a:rPr>
              <a:t>:</a:t>
            </a:r>
          </a:p>
          <a:p>
            <a:pPr marL="457200" lvl="1" indent="0">
              <a:buFontTx/>
              <a:buNone/>
              <a:defRPr/>
            </a:pPr>
            <a:r>
              <a:rPr lang="en-US" sz="3200" dirty="0">
                <a:latin typeface="Courier New" pitchFamily="49" charset="0"/>
              </a:rPr>
              <a:t>     sum = sum + value</a:t>
            </a:r>
          </a:p>
          <a:p>
            <a:pPr marL="457200" lvl="1" indent="0">
              <a:buFontTx/>
              <a:buNone/>
              <a:defRPr/>
            </a:pPr>
            <a:r>
              <a:rPr lang="en-US" sz="3200" dirty="0">
                <a:latin typeface="Courier New" pitchFamily="49" charset="0"/>
              </a:rPr>
              <a:t> print sum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6498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 list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dirty="0" err="1">
                <a:latin typeface="Courier New" pitchFamily="49" charset="0"/>
              </a:rPr>
              <a:t>nums</a:t>
            </a:r>
            <a:r>
              <a:rPr lang="en-US" dirty="0">
                <a:latin typeface="Courier New" pitchFamily="49" charset="0"/>
              </a:rPr>
              <a:t> = [6, 7, 3, 1, 2]  </a:t>
            </a:r>
          </a:p>
          <a:p>
            <a:pPr marL="0" indent="0">
              <a:buFontTx/>
              <a:buNone/>
              <a:defRPr/>
            </a:pPr>
            <a:r>
              <a:rPr lang="en-US" dirty="0">
                <a:latin typeface="Courier New" pitchFamily="49" charset="0"/>
              </a:rPr>
              <a:t>print sum(</a:t>
            </a:r>
            <a:r>
              <a:rPr lang="en-US" dirty="0" err="1">
                <a:latin typeface="Courier New" pitchFamily="49" charset="0"/>
              </a:rPr>
              <a:t>nums</a:t>
            </a:r>
            <a:r>
              <a:rPr lang="en-US" dirty="0">
                <a:latin typeface="Courier New" pitchFamily="49" charset="0"/>
              </a:rPr>
              <a:t>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5315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8610600" cy="1143000"/>
          </a:xfrm>
        </p:spPr>
        <p:txBody>
          <a:bodyPr/>
          <a:lstStyle/>
          <a:p>
            <a:r>
              <a:rPr lang="en-US" dirty="0"/>
              <a:t>Problem: Sum up even numbers in list of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81200"/>
            <a:ext cx="8229600" cy="4114800"/>
          </a:xfrm>
        </p:spPr>
        <p:txBody>
          <a:bodyPr/>
          <a:lstStyle/>
          <a:p>
            <a:r>
              <a:rPr lang="en-US" dirty="0"/>
              <a:t>Could do it similar to two slides back</a:t>
            </a:r>
          </a:p>
          <a:p>
            <a:r>
              <a:rPr lang="en-US" dirty="0"/>
              <a:t>OR Build a list of the correct numbers, then sum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6873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382000" cy="1143000"/>
          </a:xfrm>
        </p:spPr>
        <p:txBody>
          <a:bodyPr/>
          <a:lstStyle/>
          <a:p>
            <a:r>
              <a:rPr lang="en-US" dirty="0"/>
              <a:t>How to build list of evens and sum?</a:t>
            </a:r>
            <a:br>
              <a:rPr lang="en-US" dirty="0"/>
            </a:br>
            <a:r>
              <a:rPr lang="en-US" dirty="0"/>
              <a:t>bit.ly/101f16-0922-3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def</a:t>
            </a:r>
            <a:r>
              <a:rPr lang="en-US" dirty="0"/>
              <a:t> </a:t>
            </a:r>
            <a:r>
              <a:rPr lang="en-US" dirty="0" err="1"/>
              <a:t>sumUpEven</a:t>
            </a:r>
            <a:r>
              <a:rPr lang="en-US" dirty="0"/>
              <a:t>(</a:t>
            </a:r>
            <a:r>
              <a:rPr lang="en-US" dirty="0" err="1"/>
              <a:t>nums</a:t>
            </a:r>
            <a:r>
              <a:rPr lang="en-US" dirty="0"/>
              <a:t>)</a:t>
            </a:r>
            <a:r>
              <a:rPr lang="en-US" b="1" dirty="0"/>
              <a:t>:</a:t>
            </a:r>
          </a:p>
          <a:p>
            <a:pPr marL="0" indent="0">
              <a:buNone/>
            </a:pPr>
            <a:r>
              <a:rPr lang="en-US" dirty="0"/>
              <a:t>     answer = </a:t>
            </a:r>
            <a:r>
              <a:rPr lang="en-US" i="1" dirty="0"/>
              <a:t>question1</a:t>
            </a:r>
          </a:p>
          <a:p>
            <a:pPr marL="0" indent="0">
              <a:buNone/>
            </a:pPr>
            <a:r>
              <a:rPr lang="en-US" dirty="0"/>
              <a:t>     for item in </a:t>
            </a:r>
            <a:r>
              <a:rPr lang="en-US" dirty="0" err="1"/>
              <a:t>nums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          if </a:t>
            </a:r>
            <a:r>
              <a:rPr lang="en-US" i="1" dirty="0"/>
              <a:t>question2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                </a:t>
            </a:r>
            <a:r>
              <a:rPr lang="en-US" i="1" dirty="0"/>
              <a:t>question3</a:t>
            </a:r>
          </a:p>
          <a:p>
            <a:pPr marL="0" indent="0">
              <a:buNone/>
            </a:pPr>
            <a:r>
              <a:rPr lang="en-US" dirty="0"/>
              <a:t>     return </a:t>
            </a:r>
            <a:r>
              <a:rPr lang="en-US" i="1" dirty="0"/>
              <a:t>question4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614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Problem: What is length of longest string in list of strings?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9066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573405" y="264319"/>
            <a:ext cx="7772400" cy="1143000"/>
          </a:xfrm>
        </p:spPr>
        <p:txBody>
          <a:bodyPr/>
          <a:lstStyle/>
          <a:p>
            <a:r>
              <a:rPr lang="en-US" altLang="en-US" dirty="0"/>
              <a:t>From APT 3 - </a:t>
            </a:r>
            <a:r>
              <a:rPr lang="en-US" altLang="en-US" dirty="0" err="1"/>
              <a:t>TxMsg</a:t>
            </a:r>
            <a:endParaRPr lang="en-US" altLang="en-US" dirty="0"/>
          </a:p>
        </p:txBody>
      </p:sp>
      <p:pic>
        <p:nvPicPr>
          <p:cNvPr id="9219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73138" y="1779588"/>
            <a:ext cx="7342187" cy="4327525"/>
          </a:xfrm>
        </p:spPr>
      </p:pic>
      <p:sp>
        <p:nvSpPr>
          <p:cNvPr id="9220" name="Rectangle 1"/>
          <p:cNvSpPr>
            <a:spLocks noChangeArrowheads="1"/>
          </p:cNvSpPr>
          <p:nvPr/>
        </p:nvSpPr>
        <p:spPr bwMode="auto">
          <a:xfrm>
            <a:off x="393700" y="1192213"/>
            <a:ext cx="8482013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buChar char="l"/>
              <a:defRPr sz="2800" b="1">
                <a:solidFill>
                  <a:srgbClr val="00279F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C0128"/>
              </a:buClr>
              <a:buSzPct val="75000"/>
              <a:buFont typeface="Wingdings" panose="05000000000000000000" pitchFamily="2" charset="2"/>
              <a:buChar char="Ø"/>
              <a:defRPr sz="2400" b="1">
                <a:solidFill>
                  <a:schemeClr val="tx1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200">
                <a:solidFill>
                  <a:schemeClr val="tx1"/>
                </a:solidFill>
                <a:latin typeface="Courier New" panose="02070309020205020404" pitchFamily="49" charset="0"/>
                <a:hlinkClick r:id="rId3"/>
              </a:rPr>
              <a:t>http://www.cs.duke.edu/csed/pythonapt/txmsg.html</a:t>
            </a:r>
            <a:r>
              <a:rPr lang="en-US" altLang="en-US" sz="2200">
                <a:solidFill>
                  <a:schemeClr val="tx1"/>
                </a:solidFill>
                <a:latin typeface="Courier New" panose="02070309020205020404" pitchFamily="49" charset="0"/>
              </a:rPr>
              <a:t>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compsci</a:t>
            </a:r>
            <a:r>
              <a:rPr lang="en-US" dirty="0"/>
              <a:t> 101,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5254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4343400" cy="1143000"/>
          </a:xfrm>
        </p:spPr>
        <p:txBody>
          <a:bodyPr/>
          <a:lstStyle/>
          <a:p>
            <a:r>
              <a:rPr lang="en-US" altLang="en-US" dirty="0"/>
              <a:t>Examples</a:t>
            </a:r>
          </a:p>
        </p:txBody>
      </p:sp>
      <p:pic>
        <p:nvPicPr>
          <p:cNvPr id="10243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379913" y="696913"/>
            <a:ext cx="3830637" cy="5399087"/>
          </a:xfrm>
        </p:spPr>
      </p:pic>
      <p:sp>
        <p:nvSpPr>
          <p:cNvPr id="10244" name="Content Placeholder 4"/>
          <p:cNvSpPr txBox="1">
            <a:spLocks/>
          </p:cNvSpPr>
          <p:nvPr/>
        </p:nvSpPr>
        <p:spPr bwMode="auto">
          <a:xfrm>
            <a:off x="727076" y="2667000"/>
            <a:ext cx="3652837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buChar char="l"/>
              <a:defRPr sz="2800" b="1">
                <a:solidFill>
                  <a:srgbClr val="00279F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C0128"/>
              </a:buClr>
              <a:buSzPct val="75000"/>
              <a:buFont typeface="Wingdings" panose="05000000000000000000" pitchFamily="2" charset="2"/>
              <a:buChar char="Ø"/>
              <a:defRPr sz="2400" b="1">
                <a:solidFill>
                  <a:schemeClr val="tx1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dirty="0"/>
              <a:t>Do one by hand?</a:t>
            </a:r>
          </a:p>
          <a:p>
            <a:r>
              <a:rPr lang="en-US" altLang="en-US" dirty="0"/>
              <a:t>Explain to partner?</a:t>
            </a:r>
          </a:p>
          <a:p>
            <a:r>
              <a:rPr lang="en-US" altLang="en-US" dirty="0"/>
              <a:t>Identify </a:t>
            </a:r>
            <a:r>
              <a:rPr lang="en-US" altLang="en-US" dirty="0" err="1"/>
              <a:t>Pythonic</a:t>
            </a:r>
            <a:r>
              <a:rPr lang="en-US" altLang="en-US" dirty="0"/>
              <a:t>/programming challenges?</a:t>
            </a:r>
          </a:p>
          <a:p>
            <a:endParaRPr lang="en-US" alt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1259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3"/>
          <p:cNvSpPr>
            <a:spLocks noGrp="1"/>
          </p:cNvSpPr>
          <p:nvPr>
            <p:ph type="title"/>
          </p:nvPr>
        </p:nvSpPr>
        <p:spPr>
          <a:xfrm>
            <a:off x="673100" y="167640"/>
            <a:ext cx="7772400" cy="1143000"/>
          </a:xfrm>
        </p:spPr>
        <p:txBody>
          <a:bodyPr/>
          <a:lstStyle/>
          <a:p>
            <a:r>
              <a:rPr lang="en-US" altLang="en-US" dirty="0"/>
              <a:t>Debugging APTs: Going green</a:t>
            </a:r>
          </a:p>
        </p:txBody>
      </p:sp>
      <p:sp>
        <p:nvSpPr>
          <p:cNvPr id="19458" name="Content Placeholder 4"/>
          <p:cNvSpPr>
            <a:spLocks noGrp="1"/>
          </p:cNvSpPr>
          <p:nvPr>
            <p:ph idx="1"/>
          </p:nvPr>
        </p:nvSpPr>
        <p:spPr>
          <a:xfrm>
            <a:off x="673100" y="1295400"/>
            <a:ext cx="7835900" cy="5029200"/>
          </a:xfrm>
        </p:spPr>
        <p:txBody>
          <a:bodyPr/>
          <a:lstStyle/>
          <a:p>
            <a:r>
              <a:rPr lang="en-US" altLang="en-US" dirty="0" err="1"/>
              <a:t>TxMsg</a:t>
            </a:r>
            <a:r>
              <a:rPr lang="en-US" altLang="en-US" dirty="0"/>
              <a:t> APT: from ideas to code to green</a:t>
            </a:r>
          </a:p>
          <a:p>
            <a:pPr lvl="1"/>
            <a:r>
              <a:rPr lang="en-US" altLang="en-US" sz="2000" dirty="0"/>
              <a:t>What are the main parts of solving this problem?</a:t>
            </a:r>
          </a:p>
          <a:p>
            <a:pPr lvl="1"/>
            <a:r>
              <a:rPr lang="en-US" altLang="en-US" sz="2000" dirty="0"/>
              <a:t>Transform words in original string</a:t>
            </a:r>
          </a:p>
          <a:p>
            <a:pPr lvl="2"/>
            <a:r>
              <a:rPr lang="en-US" altLang="en-US" sz="2000" dirty="0"/>
              <a:t>Abstract that away at first</a:t>
            </a:r>
          </a:p>
          <a:p>
            <a:pPr lvl="1"/>
            <a:r>
              <a:rPr lang="en-US" altLang="en-US" sz="2000" dirty="0"/>
              <a:t>Finding words in original string</a:t>
            </a:r>
          </a:p>
          <a:p>
            <a:pPr lvl="2"/>
            <a:r>
              <a:rPr lang="en-US" altLang="en-US" sz="2000" dirty="0"/>
              <a:t>How do we do this?</a:t>
            </a:r>
          </a:p>
          <a:p>
            <a:pPr>
              <a:spcBef>
                <a:spcPct val="0"/>
              </a:spcBef>
              <a:buFont typeface="Monotype Sorts" charset="2"/>
              <a:buNone/>
            </a:pPr>
            <a:endParaRPr lang="en-US" altLang="en-US" sz="2400" dirty="0">
              <a:solidFill>
                <a:schemeClr val="tx1"/>
              </a:solidFill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 typeface="Monotype Sorts" charset="2"/>
              <a:buNone/>
            </a:pPr>
            <a:endParaRPr lang="en-US" altLang="en-US" sz="2400" dirty="0">
              <a:solidFill>
                <a:schemeClr val="tx1"/>
              </a:solidFill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 typeface="Monotype Sorts" charset="2"/>
              <a:buNone/>
            </a:pPr>
            <a:r>
              <a:rPr lang="en-US" altLang="en-US" sz="2400" dirty="0" err="1">
                <a:solidFill>
                  <a:schemeClr val="tx1"/>
                </a:solidFill>
                <a:latin typeface="Courier New" panose="02070309020205020404" pitchFamily="49" charset="0"/>
              </a:rPr>
              <a:t>def</a:t>
            </a:r>
            <a:r>
              <a:rPr lang="en-US" altLang="en-US" sz="2400" dirty="0">
                <a:solidFill>
                  <a:schemeClr val="tx1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ourier New" panose="02070309020205020404" pitchFamily="49" charset="0"/>
              </a:rPr>
              <a:t>getMessage</a:t>
            </a:r>
            <a:r>
              <a:rPr lang="en-US" altLang="en-US" sz="2400" dirty="0">
                <a:solidFill>
                  <a:schemeClr val="tx1"/>
                </a:solidFill>
                <a:latin typeface="Courier New" panose="02070309020205020404" pitchFamily="49" charset="0"/>
              </a:rPr>
              <a:t>(original):</a:t>
            </a:r>
          </a:p>
          <a:p>
            <a:pPr>
              <a:spcBef>
                <a:spcPct val="0"/>
              </a:spcBef>
              <a:buFont typeface="Monotype Sorts" charset="2"/>
              <a:buNone/>
            </a:pPr>
            <a:r>
              <a:rPr lang="en-US" altLang="en-US" sz="2400" dirty="0">
                <a:solidFill>
                  <a:schemeClr val="tx1"/>
                </a:solidFill>
                <a:latin typeface="Courier New" panose="02070309020205020404" pitchFamily="49" charset="0"/>
              </a:rPr>
              <a:t>    ret = ""</a:t>
            </a:r>
          </a:p>
          <a:p>
            <a:pPr>
              <a:spcBef>
                <a:spcPct val="0"/>
              </a:spcBef>
              <a:buFont typeface="Monotype Sorts" charset="2"/>
              <a:buNone/>
            </a:pPr>
            <a:r>
              <a:rPr lang="en-US" altLang="en-US" sz="2400" dirty="0">
                <a:solidFill>
                  <a:schemeClr val="tx1"/>
                </a:solidFill>
                <a:latin typeface="Courier New" panose="02070309020205020404" pitchFamily="49" charset="0"/>
              </a:rPr>
              <a:t>    </a:t>
            </a:r>
            <a:r>
              <a:rPr lang="en-US" altLang="en-US" sz="2400" dirty="0">
                <a:solidFill>
                  <a:schemeClr val="bg1"/>
                </a:solidFill>
                <a:latin typeface="Courier New" panose="02070309020205020404" pitchFamily="49" charset="0"/>
              </a:rPr>
              <a:t>for word in                  :</a:t>
            </a:r>
          </a:p>
          <a:p>
            <a:pPr>
              <a:spcBef>
                <a:spcPct val="0"/>
              </a:spcBef>
              <a:buFont typeface="Monotype Sorts" charset="2"/>
              <a:buNone/>
            </a:pPr>
            <a:r>
              <a:rPr lang="en-US" altLang="en-US" sz="2400" dirty="0">
                <a:solidFill>
                  <a:schemeClr val="tx1"/>
                </a:solidFill>
                <a:latin typeface="Courier New" panose="02070309020205020404" pitchFamily="49" charset="0"/>
              </a:rPr>
              <a:t>        ret = ret + " " + transform(word)</a:t>
            </a:r>
          </a:p>
          <a:p>
            <a:pPr>
              <a:spcBef>
                <a:spcPct val="0"/>
              </a:spcBef>
              <a:buFont typeface="Monotype Sorts" charset="2"/>
              <a:buNone/>
            </a:pPr>
            <a:r>
              <a:rPr lang="en-US" altLang="en-US" sz="2400" dirty="0">
                <a:solidFill>
                  <a:schemeClr val="tx1"/>
                </a:solidFill>
                <a:latin typeface="Courier New" panose="02070309020205020404" pitchFamily="49" charset="0"/>
              </a:rPr>
              <a:t>    return ret   #initial space?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733800" y="5029200"/>
            <a:ext cx="3140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buChar char="l"/>
              <a:defRPr sz="2800" b="1">
                <a:solidFill>
                  <a:srgbClr val="00279F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C0128"/>
              </a:buClr>
              <a:buSzPct val="75000"/>
              <a:buFont typeface="Wingdings" panose="05000000000000000000" pitchFamily="2" charset="2"/>
              <a:buChar char="Ø"/>
              <a:defRPr sz="2400" b="1">
                <a:solidFill>
                  <a:schemeClr val="tx1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 err="1">
                <a:solidFill>
                  <a:schemeClr val="bg1"/>
                </a:solidFill>
                <a:latin typeface="Courier New" panose="02070309020205020404" pitchFamily="49" charset="0"/>
              </a:rPr>
              <a:t>original.split</a:t>
            </a:r>
            <a:r>
              <a:rPr lang="en-US" altLang="en-US" sz="2400" dirty="0">
                <a:solidFill>
                  <a:schemeClr val="bg1"/>
                </a:solidFill>
                <a:latin typeface="Courier New" panose="02070309020205020404" pitchFamily="49" charset="0"/>
              </a:rPr>
              <a:t>()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7789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3"/>
          <p:cNvSpPr>
            <a:spLocks noGrp="1"/>
          </p:cNvSpPr>
          <p:nvPr>
            <p:ph type="title"/>
          </p:nvPr>
        </p:nvSpPr>
        <p:spPr>
          <a:xfrm>
            <a:off x="673100" y="167640"/>
            <a:ext cx="7772400" cy="1143000"/>
          </a:xfrm>
        </p:spPr>
        <p:txBody>
          <a:bodyPr/>
          <a:lstStyle/>
          <a:p>
            <a:r>
              <a:rPr lang="en-US" altLang="en-US" dirty="0"/>
              <a:t>Debugging APTs: Going green</a:t>
            </a:r>
          </a:p>
        </p:txBody>
      </p:sp>
      <p:sp>
        <p:nvSpPr>
          <p:cNvPr id="19458" name="Content Placeholder 4"/>
          <p:cNvSpPr>
            <a:spLocks noGrp="1"/>
          </p:cNvSpPr>
          <p:nvPr>
            <p:ph idx="1"/>
          </p:nvPr>
        </p:nvSpPr>
        <p:spPr>
          <a:xfrm>
            <a:off x="673100" y="1295400"/>
            <a:ext cx="7835900" cy="5029200"/>
          </a:xfrm>
        </p:spPr>
        <p:txBody>
          <a:bodyPr/>
          <a:lstStyle/>
          <a:p>
            <a:r>
              <a:rPr lang="en-US" altLang="en-US" dirty="0" err="1"/>
              <a:t>TxMsg</a:t>
            </a:r>
            <a:r>
              <a:rPr lang="en-US" altLang="en-US" dirty="0"/>
              <a:t> APT: from ideas to code to green</a:t>
            </a:r>
          </a:p>
          <a:p>
            <a:pPr lvl="1"/>
            <a:r>
              <a:rPr lang="en-US" altLang="en-US" sz="2000" dirty="0"/>
              <a:t>What are the main parts of solving this problem?</a:t>
            </a:r>
          </a:p>
          <a:p>
            <a:pPr lvl="1"/>
            <a:r>
              <a:rPr lang="en-US" altLang="en-US" sz="2000" dirty="0"/>
              <a:t>Transform words in original string</a:t>
            </a:r>
          </a:p>
          <a:p>
            <a:pPr lvl="2"/>
            <a:r>
              <a:rPr lang="en-US" altLang="en-US" sz="2000" dirty="0"/>
              <a:t>Abstract that away at first</a:t>
            </a:r>
          </a:p>
          <a:p>
            <a:pPr lvl="1"/>
            <a:r>
              <a:rPr lang="en-US" altLang="en-US" sz="2000" dirty="0"/>
              <a:t>Finding words in original string</a:t>
            </a:r>
          </a:p>
          <a:p>
            <a:pPr lvl="2"/>
            <a:r>
              <a:rPr lang="en-US" altLang="en-US" sz="2000" dirty="0"/>
              <a:t>How do we do this?</a:t>
            </a:r>
          </a:p>
          <a:p>
            <a:pPr>
              <a:spcBef>
                <a:spcPct val="0"/>
              </a:spcBef>
              <a:buFont typeface="Monotype Sorts" charset="2"/>
              <a:buNone/>
            </a:pPr>
            <a:endParaRPr lang="en-US" altLang="en-US" sz="2400" dirty="0">
              <a:solidFill>
                <a:schemeClr val="tx1"/>
              </a:solidFill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 typeface="Monotype Sorts" charset="2"/>
              <a:buNone/>
            </a:pPr>
            <a:endParaRPr lang="en-US" altLang="en-US" sz="2400" dirty="0">
              <a:solidFill>
                <a:schemeClr val="tx1"/>
              </a:solidFill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 typeface="Monotype Sorts" charset="2"/>
              <a:buNone/>
            </a:pPr>
            <a:r>
              <a:rPr lang="en-US" altLang="en-US" sz="2400" dirty="0" err="1">
                <a:solidFill>
                  <a:schemeClr val="tx1"/>
                </a:solidFill>
                <a:latin typeface="Courier New" panose="02070309020205020404" pitchFamily="49" charset="0"/>
              </a:rPr>
              <a:t>def</a:t>
            </a:r>
            <a:r>
              <a:rPr lang="en-US" altLang="en-US" sz="2400" dirty="0">
                <a:solidFill>
                  <a:schemeClr val="tx1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ourier New" panose="02070309020205020404" pitchFamily="49" charset="0"/>
              </a:rPr>
              <a:t>getMessage</a:t>
            </a:r>
            <a:r>
              <a:rPr lang="en-US" altLang="en-US" sz="2400" dirty="0">
                <a:solidFill>
                  <a:schemeClr val="tx1"/>
                </a:solidFill>
                <a:latin typeface="Courier New" panose="02070309020205020404" pitchFamily="49" charset="0"/>
              </a:rPr>
              <a:t>(original):</a:t>
            </a:r>
          </a:p>
          <a:p>
            <a:pPr>
              <a:spcBef>
                <a:spcPct val="0"/>
              </a:spcBef>
              <a:buFont typeface="Monotype Sorts" charset="2"/>
              <a:buNone/>
            </a:pPr>
            <a:r>
              <a:rPr lang="en-US" altLang="en-US" sz="2400" dirty="0">
                <a:solidFill>
                  <a:schemeClr val="tx1"/>
                </a:solidFill>
                <a:latin typeface="Courier New" panose="02070309020205020404" pitchFamily="49" charset="0"/>
              </a:rPr>
              <a:t>    ret = ""</a:t>
            </a:r>
          </a:p>
          <a:p>
            <a:pPr>
              <a:spcBef>
                <a:spcPct val="0"/>
              </a:spcBef>
              <a:buFont typeface="Monotype Sorts" charset="2"/>
              <a:buNone/>
            </a:pPr>
            <a:r>
              <a:rPr lang="en-US" altLang="en-US" sz="2400" dirty="0">
                <a:solidFill>
                  <a:schemeClr val="tx1"/>
                </a:solidFill>
                <a:latin typeface="Courier New" panose="02070309020205020404" pitchFamily="49" charset="0"/>
              </a:rPr>
              <a:t>    for word in                  :</a:t>
            </a:r>
          </a:p>
          <a:p>
            <a:pPr>
              <a:spcBef>
                <a:spcPct val="0"/>
              </a:spcBef>
              <a:buFont typeface="Monotype Sorts" charset="2"/>
              <a:buNone/>
            </a:pPr>
            <a:r>
              <a:rPr lang="en-US" altLang="en-US" sz="2400" dirty="0">
                <a:solidFill>
                  <a:schemeClr val="tx1"/>
                </a:solidFill>
                <a:latin typeface="Courier New" panose="02070309020205020404" pitchFamily="49" charset="0"/>
              </a:rPr>
              <a:t>        ret = ret + " " + transform(word)</a:t>
            </a:r>
          </a:p>
          <a:p>
            <a:pPr>
              <a:spcBef>
                <a:spcPct val="0"/>
              </a:spcBef>
              <a:buFont typeface="Monotype Sorts" charset="2"/>
              <a:buNone/>
            </a:pPr>
            <a:r>
              <a:rPr lang="en-US" altLang="en-US" sz="2400" dirty="0">
                <a:solidFill>
                  <a:schemeClr val="tx1"/>
                </a:solidFill>
                <a:latin typeface="Courier New" panose="02070309020205020404" pitchFamily="49" charset="0"/>
              </a:rPr>
              <a:t>    return ret   #initial space?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733800" y="5029200"/>
            <a:ext cx="3140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buChar char="l"/>
              <a:defRPr sz="2800" b="1">
                <a:solidFill>
                  <a:srgbClr val="00279F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C0128"/>
              </a:buClr>
              <a:buSzPct val="75000"/>
              <a:buFont typeface="Wingdings" panose="05000000000000000000" pitchFamily="2" charset="2"/>
              <a:buChar char="Ø"/>
              <a:defRPr sz="2400" b="1">
                <a:solidFill>
                  <a:schemeClr val="tx1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 err="1">
                <a:solidFill>
                  <a:schemeClr val="tx1"/>
                </a:solidFill>
                <a:latin typeface="Courier New" panose="02070309020205020404" pitchFamily="49" charset="0"/>
              </a:rPr>
              <a:t>original.split</a:t>
            </a:r>
            <a:r>
              <a:rPr lang="en-US" altLang="en-US" sz="2400" dirty="0">
                <a:solidFill>
                  <a:schemeClr val="tx1"/>
                </a:solidFill>
                <a:latin typeface="Courier New" panose="02070309020205020404" pitchFamily="49" charset="0"/>
              </a:rPr>
              <a:t>()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091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685800"/>
          </a:xfrm>
        </p:spPr>
        <p:txBody>
          <a:bodyPr/>
          <a:lstStyle/>
          <a:p>
            <a:r>
              <a:rPr lang="en-US" dirty="0"/>
              <a:t>Getting help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1850" y="838200"/>
            <a:ext cx="7772400" cy="5791200"/>
          </a:xfrm>
        </p:spPr>
        <p:txBody>
          <a:bodyPr/>
          <a:lstStyle/>
          <a:p>
            <a:r>
              <a:rPr lang="en-US" dirty="0"/>
              <a:t>Consider a peer tutor – one hour of one on one help a week. </a:t>
            </a:r>
          </a:p>
          <a:p>
            <a:pPr lvl="1"/>
            <a:r>
              <a:rPr lang="en-US" dirty="0"/>
              <a:t>Many take advantage of this</a:t>
            </a:r>
          </a:p>
          <a:p>
            <a:pPr lvl="1"/>
            <a:r>
              <a:rPr lang="en-US" dirty="0"/>
              <a:t>contact peer tutoring center</a:t>
            </a:r>
          </a:p>
          <a:p>
            <a:endParaRPr lang="en-US" dirty="0"/>
          </a:p>
          <a:p>
            <a:r>
              <a:rPr lang="en-US" dirty="0"/>
              <a:t>Are you getting too much help? </a:t>
            </a:r>
          </a:p>
          <a:p>
            <a:pPr lvl="1"/>
            <a:r>
              <a:rPr lang="en-US" dirty="0"/>
              <a:t>After solving APT </a:t>
            </a:r>
          </a:p>
          <a:p>
            <a:pPr lvl="1"/>
            <a:r>
              <a:rPr lang="en-US" dirty="0"/>
              <a:t>Can you solve again with a blank sheet of paper or blank file and no help? </a:t>
            </a:r>
          </a:p>
          <a:p>
            <a:pPr lvl="1"/>
            <a:endParaRPr lang="en-US" dirty="0"/>
          </a:p>
          <a:p>
            <a:r>
              <a:rPr lang="en-US" dirty="0"/>
              <a:t>Are you using 7 step process to solve?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138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Why use helper function 'transform'?</a:t>
            </a:r>
          </a:p>
        </p:txBody>
      </p:sp>
      <p:sp>
        <p:nvSpPr>
          <p:cNvPr id="15363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Structure of code is easier to reason about</a:t>
            </a:r>
          </a:p>
          <a:p>
            <a:pPr lvl="1"/>
            <a:r>
              <a:rPr lang="en-US" altLang="en-US"/>
              <a:t>Harder to develop this way at the beginning</a:t>
            </a:r>
          </a:p>
          <a:p>
            <a:pPr lvl="1"/>
            <a:r>
              <a:rPr lang="en-US" altLang="en-US"/>
              <a:t>Similar to accumulate loop, build on what we know</a:t>
            </a:r>
          </a:p>
          <a:p>
            <a:endParaRPr lang="en-US" altLang="en-US"/>
          </a:p>
          <a:p>
            <a:r>
              <a:rPr lang="en-US" altLang="en-US"/>
              <a:t>We can debug pieces independently</a:t>
            </a:r>
          </a:p>
          <a:p>
            <a:pPr lvl="1"/>
            <a:r>
              <a:rPr lang="en-US" altLang="en-US"/>
              <a:t>What if transform returns "" for every string?</a:t>
            </a:r>
          </a:p>
          <a:p>
            <a:pPr lvl="1"/>
            <a:r>
              <a:rPr lang="en-US" altLang="en-US"/>
              <a:t>Can we test transform independently of </a:t>
            </a:r>
            <a:r>
              <a:rPr lang="en-US" altLang="en-US">
                <a:latin typeface="Courier New" panose="02070309020205020404" pitchFamily="49" charset="0"/>
              </a:rPr>
              <a:t>getMessage</a:t>
            </a:r>
            <a:r>
              <a:rPr lang="en-US" altLang="en-US"/>
              <a:t>?</a:t>
            </a:r>
          </a:p>
          <a:p>
            <a:pPr lvl="1"/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</p:spTree>
    <p:extLst>
      <p:ext uri="{BB962C8B-B14F-4D97-AF65-F5344CB8AC3E}">
        <p14:creationId xmlns:p14="http://schemas.microsoft.com/office/powerpoint/2010/main" val="42725360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altLang="en-US" dirty="0"/>
              <a:t>Python via Problem Solving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9246704" cy="411480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dirty="0">
                <a:ea typeface="ＭＳ Ｐゴシック" charset="0"/>
              </a:rPr>
              <a:t>In the loop for </a:t>
            </a:r>
            <a:r>
              <a:rPr lang="en-US" dirty="0" err="1">
                <a:ea typeface="ＭＳ Ｐゴシック" charset="0"/>
              </a:rPr>
              <a:t>TxMsg</a:t>
            </a:r>
            <a:r>
              <a:rPr lang="en-US" dirty="0">
                <a:ea typeface="ＭＳ Ｐゴシック" charset="0"/>
              </a:rPr>
              <a:t> we saw:</a:t>
            </a:r>
          </a:p>
          <a:p>
            <a:pPr marL="0" indent="0">
              <a:buFont typeface="Monotype Sorts" charset="0"/>
              <a:buNone/>
              <a:defRPr/>
            </a:pPr>
            <a:r>
              <a:rPr lang="en-US" dirty="0">
                <a:solidFill>
                  <a:schemeClr val="tx1"/>
                </a:solidFill>
                <a:latin typeface="Courier New" charset="0"/>
                <a:ea typeface="ＭＳ Ｐゴシック" charset="0"/>
              </a:rPr>
              <a:t>   ret = ret + " " + transform(word)</a:t>
            </a:r>
            <a:endParaRPr lang="en-US" dirty="0">
              <a:ea typeface="ＭＳ Ｐゴシック" charset="0"/>
            </a:endParaRPr>
          </a:p>
          <a:p>
            <a:pPr marL="457200" lvl="1" indent="0">
              <a:buNone/>
              <a:defRPr/>
            </a:pPr>
            <a:r>
              <a:rPr lang="en-US" dirty="0"/>
              <a:t>- Why does this leave "extra" space at front?</a:t>
            </a:r>
          </a:p>
          <a:p>
            <a:pPr marL="457200" lvl="1" indent="0">
              <a:buNone/>
              <a:defRPr/>
            </a:pPr>
            <a:r>
              <a:rPr lang="en-US" dirty="0"/>
              <a:t>- Eliminate with </a:t>
            </a:r>
            <a:r>
              <a:rPr lang="en-US" dirty="0" err="1">
                <a:latin typeface="Courier New"/>
                <a:cs typeface="Courier New"/>
              </a:rPr>
              <a:t>ret.strip</a:t>
            </a:r>
            <a:r>
              <a:rPr lang="en-US" dirty="0">
                <a:latin typeface="Courier New"/>
                <a:cs typeface="Courier New"/>
              </a:rPr>
              <a:t>()</a:t>
            </a:r>
          </a:p>
          <a:p>
            <a:pPr marL="0" indent="0">
              <a:buNone/>
              <a:defRPr/>
            </a:pPr>
            <a:r>
              <a:rPr lang="en-US" dirty="0">
                <a:ea typeface="ＭＳ Ｐゴシック" charset="0"/>
              </a:rPr>
              <a:t>Alternate: collect transform words in list, use join to return</a:t>
            </a:r>
          </a:p>
          <a:p>
            <a:pPr marL="457200" lvl="1" indent="0">
              <a:buNone/>
              <a:defRPr/>
            </a:pPr>
            <a:r>
              <a:rPr lang="en-US" dirty="0"/>
              <a:t>Rather than construct string via accumulation and concatenation, construct list with append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722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001000" cy="1143000"/>
          </a:xfrm>
        </p:spPr>
        <p:txBody>
          <a:bodyPr/>
          <a:lstStyle/>
          <a:p>
            <a:r>
              <a:rPr lang="en-US" dirty="0"/>
              <a:t>Are you Learning How to Debug?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0327" y="1752600"/>
            <a:ext cx="7772400" cy="4114800"/>
          </a:xfrm>
        </p:spPr>
        <p:txBody>
          <a:bodyPr/>
          <a:lstStyle/>
          <a:p>
            <a:r>
              <a:rPr lang="en-US" dirty="0"/>
              <a:t>Print is your friend! </a:t>
            </a:r>
          </a:p>
          <a:p>
            <a:r>
              <a:rPr lang="en-US" dirty="0"/>
              <a:t>Create variables!</a:t>
            </a:r>
          </a:p>
          <a:p>
            <a:r>
              <a:rPr lang="en-US" dirty="0"/>
              <a:t>Isolate the problem </a:t>
            </a:r>
          </a:p>
          <a:p>
            <a:pPr lvl="1"/>
            <a:r>
              <a:rPr lang="en-US" dirty="0"/>
              <a:t>Comment out sections until you can isolate where the problem is</a:t>
            </a:r>
          </a:p>
          <a:p>
            <a:r>
              <a:rPr lang="en-US" dirty="0"/>
              <a:t>Python Tutor – trace</a:t>
            </a:r>
          </a:p>
          <a:p>
            <a:pPr lvl="1"/>
            <a:r>
              <a:rPr lang="en-US" dirty="0"/>
              <a:t>Doesn’t work with files but comment out file and create variable with sample input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479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3 - Earthquakes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</a:t>
            </a:r>
            <a:r>
              <a:rPr lang="en-US" dirty="0" err="1"/>
              <a:t>QuarryBlastQuakes</a:t>
            </a:r>
            <a:r>
              <a:rPr lang="en-US" dirty="0"/>
              <a:t> – </a:t>
            </a:r>
            <a:r>
              <a:rPr lang="en-US" b="1" dirty="0"/>
              <a:t>return</a:t>
            </a:r>
            <a:r>
              <a:rPr lang="en-US" dirty="0"/>
              <a:t> the list of earthquakes that are something from a Quarry such as a Quarry Blast Quakes – 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Description starts with “Quarry”</a:t>
            </a:r>
          </a:p>
          <a:p>
            <a:r>
              <a:rPr lang="en-US" dirty="0"/>
              <a:t>quakes is a list of earthquake strings in correct format</a:t>
            </a:r>
          </a:p>
          <a:p>
            <a:pPr marL="0" indent="0">
              <a:buNone/>
            </a:pPr>
            <a:r>
              <a:rPr lang="en-US" dirty="0" err="1"/>
              <a:t>def</a:t>
            </a:r>
            <a:r>
              <a:rPr lang="en-US" dirty="0"/>
              <a:t> </a:t>
            </a:r>
            <a:r>
              <a:rPr lang="en-US" dirty="0" err="1"/>
              <a:t>QuarryBlastQuakes</a:t>
            </a:r>
            <a:r>
              <a:rPr lang="en-US" dirty="0"/>
              <a:t>(quakes):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970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3 - Earthquakes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</a:t>
            </a:r>
            <a:r>
              <a:rPr lang="en-US" dirty="0" err="1"/>
              <a:t>QuarryBlastQuakes</a:t>
            </a:r>
            <a:r>
              <a:rPr lang="en-US" dirty="0"/>
              <a:t> – </a:t>
            </a:r>
            <a:r>
              <a:rPr lang="en-US" b="1" dirty="0"/>
              <a:t>return</a:t>
            </a:r>
            <a:r>
              <a:rPr lang="en-US" dirty="0"/>
              <a:t> the list of earthquakes that are something from a Quarry such as a Quarry Blast Quakes – </a:t>
            </a:r>
          </a:p>
          <a:p>
            <a:pPr lvl="1"/>
            <a:r>
              <a:rPr lang="en-US" dirty="0"/>
              <a:t>Description starts with “Quarry”</a:t>
            </a:r>
          </a:p>
          <a:p>
            <a:r>
              <a:rPr lang="en-US" dirty="0"/>
              <a:t>quakes is a list of earthquake strings in correct format</a:t>
            </a:r>
          </a:p>
          <a:p>
            <a:pPr marL="0" indent="0">
              <a:buNone/>
            </a:pPr>
            <a:r>
              <a:rPr lang="en-US" dirty="0" err="1"/>
              <a:t>def</a:t>
            </a:r>
            <a:r>
              <a:rPr lang="en-US" dirty="0"/>
              <a:t> </a:t>
            </a:r>
            <a:r>
              <a:rPr lang="en-US" dirty="0" err="1"/>
              <a:t>QuarryBlastQuakes</a:t>
            </a:r>
            <a:r>
              <a:rPr lang="en-US" dirty="0"/>
              <a:t>(quakes):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837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382000" cy="1143000"/>
          </a:xfrm>
        </p:spPr>
        <p:txBody>
          <a:bodyPr/>
          <a:lstStyle/>
          <a:p>
            <a:r>
              <a:rPr lang="en-US" dirty="0"/>
              <a:t>Pattern to build and return new 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8305800" cy="4114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initialize </a:t>
            </a:r>
            <a:r>
              <a:rPr lang="en-US" dirty="0" err="1"/>
              <a:t>newlist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for item in </a:t>
            </a:r>
            <a:r>
              <a:rPr lang="en-US" dirty="0" err="1"/>
              <a:t>oldlist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      if item fits criteria</a:t>
            </a:r>
          </a:p>
          <a:p>
            <a:pPr marL="0" indent="0">
              <a:buNone/>
            </a:pPr>
            <a:r>
              <a:rPr lang="en-US" dirty="0"/>
              <a:t>             put item in </a:t>
            </a:r>
            <a:r>
              <a:rPr lang="en-US" dirty="0" err="1"/>
              <a:t>newlist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return </a:t>
            </a:r>
            <a:r>
              <a:rPr lang="en-US" dirty="0" err="1"/>
              <a:t>newlist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302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533400"/>
            <a:ext cx="7772400" cy="556260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def</a:t>
            </a:r>
            <a:r>
              <a:rPr lang="en-US" dirty="0"/>
              <a:t> </a:t>
            </a:r>
            <a:r>
              <a:rPr lang="en-US" b="1" dirty="0" err="1"/>
              <a:t>quarryQuakes</a:t>
            </a:r>
            <a:r>
              <a:rPr lang="en-US" b="1" dirty="0"/>
              <a:t>(quakes):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>
                <a:solidFill>
                  <a:schemeClr val="bg1"/>
                </a:solidFill>
              </a:rPr>
              <a:t>answer = []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      for q in quakes: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           </a:t>
            </a:r>
            <a:r>
              <a:rPr lang="en-US" dirty="0" err="1">
                <a:solidFill>
                  <a:schemeClr val="bg1"/>
                </a:solidFill>
              </a:rPr>
              <a:t>pos</a:t>
            </a:r>
            <a:r>
              <a:rPr lang="en-US" dirty="0">
                <a:solidFill>
                  <a:schemeClr val="bg1"/>
                </a:solidFill>
              </a:rPr>
              <a:t> = </a:t>
            </a:r>
            <a:r>
              <a:rPr lang="en-US" dirty="0" err="1">
                <a:solidFill>
                  <a:schemeClr val="bg1"/>
                </a:solidFill>
              </a:rPr>
              <a:t>q.find</a:t>
            </a:r>
            <a:r>
              <a:rPr lang="en-US" dirty="0">
                <a:solidFill>
                  <a:schemeClr val="bg1"/>
                </a:solidFill>
              </a:rPr>
              <a:t>(</a:t>
            </a:r>
            <a:r>
              <a:rPr lang="en-US" i="1" dirty="0">
                <a:solidFill>
                  <a:schemeClr val="bg1"/>
                </a:solidFill>
              </a:rPr>
              <a:t>" : ")    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           rest = q[pos+3:]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           if </a:t>
            </a:r>
            <a:r>
              <a:rPr lang="en-US" dirty="0" err="1">
                <a:solidFill>
                  <a:schemeClr val="bg1"/>
                </a:solidFill>
              </a:rPr>
              <a:t>rest.startswith</a:t>
            </a:r>
            <a:r>
              <a:rPr lang="en-US" dirty="0">
                <a:solidFill>
                  <a:schemeClr val="bg1"/>
                </a:solidFill>
              </a:rPr>
              <a:t>(</a:t>
            </a:r>
            <a:r>
              <a:rPr lang="en-US" i="1" dirty="0">
                <a:solidFill>
                  <a:schemeClr val="bg1"/>
                </a:solidFill>
              </a:rPr>
              <a:t>"Quarry"):</a:t>
            </a:r>
          </a:p>
          <a:p>
            <a:pPr marL="0" indent="0">
              <a:buNone/>
            </a:pPr>
            <a:r>
              <a:rPr lang="en-US" i="1" dirty="0">
                <a:solidFill>
                  <a:schemeClr val="bg1"/>
                </a:solidFill>
              </a:rPr>
              <a:t>                </a:t>
            </a:r>
            <a:r>
              <a:rPr lang="en-US" dirty="0" err="1">
                <a:solidFill>
                  <a:schemeClr val="bg1"/>
                </a:solidFill>
              </a:rPr>
              <a:t>answer.append</a:t>
            </a:r>
            <a:r>
              <a:rPr lang="en-US" dirty="0">
                <a:solidFill>
                  <a:schemeClr val="bg1"/>
                </a:solidFill>
              </a:rPr>
              <a:t>(q) 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      return answer 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9923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533400"/>
            <a:ext cx="7772400" cy="556260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def</a:t>
            </a:r>
            <a:r>
              <a:rPr lang="en-US" dirty="0"/>
              <a:t> </a:t>
            </a:r>
            <a:r>
              <a:rPr lang="en-US" b="1" dirty="0" err="1"/>
              <a:t>quarryQuakes</a:t>
            </a:r>
            <a:r>
              <a:rPr lang="en-US" b="1" dirty="0"/>
              <a:t>(quakes):</a:t>
            </a:r>
          </a:p>
          <a:p>
            <a:pPr marL="0" indent="0">
              <a:buNone/>
            </a:pPr>
            <a:r>
              <a:rPr lang="en-US" dirty="0"/>
              <a:t>      answer = []</a:t>
            </a:r>
          </a:p>
          <a:p>
            <a:pPr marL="0" indent="0">
              <a:buNone/>
            </a:pPr>
            <a:r>
              <a:rPr lang="en-US" dirty="0"/>
              <a:t>      for q in quakes:</a:t>
            </a:r>
          </a:p>
          <a:p>
            <a:pPr marL="0" indent="0">
              <a:buNone/>
            </a:pPr>
            <a:r>
              <a:rPr lang="en-US" dirty="0"/>
              <a:t>           </a:t>
            </a:r>
            <a:r>
              <a:rPr lang="en-US" dirty="0" err="1"/>
              <a:t>pos</a:t>
            </a:r>
            <a:r>
              <a:rPr lang="en-US" dirty="0"/>
              <a:t> = </a:t>
            </a:r>
            <a:r>
              <a:rPr lang="en-US" dirty="0" err="1"/>
              <a:t>q.find</a:t>
            </a:r>
            <a:r>
              <a:rPr lang="en-US" dirty="0"/>
              <a:t>(</a:t>
            </a:r>
            <a:r>
              <a:rPr lang="en-US" i="1" dirty="0"/>
              <a:t>" : ")    </a:t>
            </a:r>
          </a:p>
          <a:p>
            <a:pPr marL="0" indent="0">
              <a:buNone/>
            </a:pPr>
            <a:r>
              <a:rPr lang="en-US" dirty="0"/>
              <a:t>           rest = q[pos+3:]</a:t>
            </a:r>
          </a:p>
          <a:p>
            <a:pPr marL="0" indent="0">
              <a:buNone/>
            </a:pPr>
            <a:r>
              <a:rPr lang="en-US" dirty="0"/>
              <a:t>           if </a:t>
            </a:r>
            <a:r>
              <a:rPr lang="en-US" dirty="0" err="1"/>
              <a:t>rest.startswith</a:t>
            </a:r>
            <a:r>
              <a:rPr lang="en-US" dirty="0"/>
              <a:t>(</a:t>
            </a:r>
            <a:r>
              <a:rPr lang="en-US" i="1" dirty="0"/>
              <a:t>"Quarry"):</a:t>
            </a:r>
          </a:p>
          <a:p>
            <a:pPr marL="0" indent="0">
              <a:buNone/>
            </a:pPr>
            <a:r>
              <a:rPr lang="en-US" i="1" dirty="0"/>
              <a:t>                </a:t>
            </a:r>
            <a:r>
              <a:rPr lang="en-US" dirty="0" err="1"/>
              <a:t>answer.append</a:t>
            </a:r>
            <a:r>
              <a:rPr lang="en-US" dirty="0"/>
              <a:t>(q) </a:t>
            </a:r>
          </a:p>
          <a:p>
            <a:pPr marL="0" indent="0">
              <a:buNone/>
            </a:pPr>
            <a:r>
              <a:rPr lang="en-US" dirty="0"/>
              <a:t>      return answer 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528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3129</TotalTime>
  <Words>1493</Words>
  <Application>Microsoft Office PowerPoint</Application>
  <PresentationFormat>On-screen Show (4:3)</PresentationFormat>
  <Paragraphs>329</Paragraphs>
  <Slides>31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9" baseType="lpstr">
      <vt:lpstr>ＭＳ Ｐゴシック</vt:lpstr>
      <vt:lpstr>ＭＳ Ｐゴシック</vt:lpstr>
      <vt:lpstr>Book Antiqua</vt:lpstr>
      <vt:lpstr>Calibri</vt:lpstr>
      <vt:lpstr>Courier New</vt:lpstr>
      <vt:lpstr>Monotype Sorts</vt:lpstr>
      <vt:lpstr>Times New Roman</vt:lpstr>
      <vt:lpstr>Default Design</vt:lpstr>
      <vt:lpstr>CompSci 101 Introduction to Computer Science</vt:lpstr>
      <vt:lpstr>Announcements</vt:lpstr>
      <vt:lpstr>Getting help</vt:lpstr>
      <vt:lpstr>Are you Learning How to Debug?</vt:lpstr>
      <vt:lpstr>Assignment 3 - Earthquakes</vt:lpstr>
      <vt:lpstr>Assignment 3 - Earthquakes</vt:lpstr>
      <vt:lpstr>Pattern to build and return new list</vt:lpstr>
      <vt:lpstr>PowerPoint Presentation</vt:lpstr>
      <vt:lpstr>PowerPoint Presentation</vt:lpstr>
      <vt:lpstr>How do you use quarryQuakes?</vt:lpstr>
      <vt:lpstr>How do you use quarryQuakes?</vt:lpstr>
      <vt:lpstr>String Functions – What is output? bit.ly/101f16-0922-1</vt:lpstr>
      <vt:lpstr>Making Decisions</vt:lpstr>
      <vt:lpstr>Making Decisions in Python</vt:lpstr>
      <vt:lpstr>Making Decisions tools</vt:lpstr>
      <vt:lpstr>bit.ly/101f16-0922-2</vt:lpstr>
      <vt:lpstr>Lists</vt:lpstr>
      <vt:lpstr>List Examples</vt:lpstr>
      <vt:lpstr>List before/after modification</vt:lpstr>
      <vt:lpstr>Design pattern of accumulation for item in something</vt:lpstr>
      <vt:lpstr>Processing List Items</vt:lpstr>
      <vt:lpstr>Learn list functions</vt:lpstr>
      <vt:lpstr>Problem: Sum up even numbers in list of numbers</vt:lpstr>
      <vt:lpstr>How to build list of evens and sum? bit.ly/101f16-0922-3</vt:lpstr>
      <vt:lpstr>Problem: What is length of longest string in list of strings?</vt:lpstr>
      <vt:lpstr>From APT 3 - TxMsg</vt:lpstr>
      <vt:lpstr>Examples</vt:lpstr>
      <vt:lpstr>Debugging APTs: Going green</vt:lpstr>
      <vt:lpstr>Debugging APTs: Going green</vt:lpstr>
      <vt:lpstr>Why use helper function 'transform'?</vt:lpstr>
      <vt:lpstr>Python via Problem Solving</vt:lpstr>
    </vt:vector>
  </TitlesOfParts>
  <Company>Duke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CompSci 6 Programming Design and Analysis</dc:title>
  <dc:creator>Susan Rodger</dc:creator>
  <cp:lastModifiedBy>Susan</cp:lastModifiedBy>
  <cp:revision>69</cp:revision>
  <cp:lastPrinted>2016-09-22T03:34:58Z</cp:lastPrinted>
  <dcterms:created xsi:type="dcterms:W3CDTF">2005-08-25T14:18:45Z</dcterms:created>
  <dcterms:modified xsi:type="dcterms:W3CDTF">2016-09-22T03:37:34Z</dcterms:modified>
</cp:coreProperties>
</file>