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6" r:id="rId3"/>
    <p:sldId id="277" r:id="rId4"/>
    <p:sldId id="303" r:id="rId5"/>
    <p:sldId id="279" r:id="rId6"/>
    <p:sldId id="278" r:id="rId7"/>
    <p:sldId id="280" r:id="rId8"/>
    <p:sldId id="281" r:id="rId9"/>
    <p:sldId id="284" r:id="rId10"/>
    <p:sldId id="285" r:id="rId11"/>
    <p:sldId id="287" r:id="rId12"/>
    <p:sldId id="288" r:id="rId13"/>
    <p:sldId id="289" r:id="rId14"/>
    <p:sldId id="290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4" r:id="rId2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171" autoAdjust="0"/>
    <p:restoredTop sz="82972" autoAdjust="0"/>
  </p:normalViewPr>
  <p:slideViewPr>
    <p:cSldViewPr>
      <p:cViewPr varScale="1">
        <p:scale>
          <a:sx n="54" d="100"/>
          <a:sy n="54" d="100"/>
        </p:scale>
        <p:origin x="54" y="10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51CF6-40CB-40D1-996E-9287795C02E3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C6F76-1EB9-465C-8912-AD68735E6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15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</a:rPr>
              <a:t>In 2015 VW was found to have written software in its cars to cheat on emissions testing whenever</a:t>
            </a:r>
            <a:r>
              <a:rPr lang="en-US" altLang="en-US" baseline="0" dirty="0">
                <a:latin typeface="Times New Roman" panose="02020603050405020304" pitchFamily="18" charset="0"/>
              </a:rPr>
              <a:t> they were hooked up to a monitor</a:t>
            </a:r>
            <a:r>
              <a:rPr lang="en-US" altLang="en-US" dirty="0">
                <a:latin typeface="Times New Roman" panose="02020603050405020304" pitchFamily="18" charset="0"/>
              </a:rPr>
              <a:t>, every time you hooked it up to a monitor – intentionally </a:t>
            </a:r>
          </a:p>
          <a:p>
            <a:r>
              <a:rPr lang="en-US" altLang="en-US" dirty="0">
                <a:latin typeface="Times New Roman" panose="02020603050405020304" pitchFamily="18" charset="0"/>
              </a:rPr>
              <a:t>Was in the news fall 2015</a:t>
            </a:r>
          </a:p>
        </p:txBody>
      </p:sp>
    </p:spTree>
    <p:extLst>
      <p:ext uri="{BB962C8B-B14F-4D97-AF65-F5344CB8AC3E}">
        <p14:creationId xmlns:p14="http://schemas.microsoft.com/office/powerpoint/2010/main" val="996000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First one reads from file line by line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f.read() – files as a string </a:t>
            </a:r>
          </a:p>
          <a:p>
            <a:endParaRPr lang="en-US" altLang="en-US">
              <a:latin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</a:rPr>
              <a:t>Fname – program dies</a:t>
            </a:r>
          </a:p>
        </p:txBody>
      </p:sp>
    </p:spTree>
    <p:extLst>
      <p:ext uri="{BB962C8B-B14F-4D97-AF65-F5344CB8AC3E}">
        <p14:creationId xmlns:p14="http://schemas.microsoft.com/office/powerpoint/2010/main" val="3468475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Have any questions about any of this?</a:t>
            </a:r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6087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Chefs are also designing , you need to be able to 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Biscuit recipe from grandmother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Coder vs programmer – want you to be creative</a:t>
            </a:r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4706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From the assignment page (READ)</a:t>
            </a:r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9867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What do you ignore at first </a:t>
            </a:r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5063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time back to apt </a:t>
            </a:r>
            <a:r>
              <a:rPr lang="en-US" dirty="0" err="1"/>
              <a:t>txtmsg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C6F76-1EB9-465C-8912-AD68735E66D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325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time back to apt </a:t>
            </a:r>
            <a:r>
              <a:rPr lang="en-US" dirty="0" err="1"/>
              <a:t>txtmsg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C6F76-1EB9-465C-8912-AD68735E66D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68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</a:t>
            </a:r>
            <a:r>
              <a:rPr lang="en-US" baseline="0" dirty="0"/>
              <a:t> the file in once, now your file is in memory and can use the list of lists to ask lots of questions about it. </a:t>
            </a:r>
          </a:p>
          <a:p>
            <a:r>
              <a:rPr lang="en-US" baseline="0" dirty="0"/>
              <a:t>Sometimes the file is too big to read in but if it fits in memory read it all in and then work with it there. </a:t>
            </a:r>
          </a:p>
          <a:p>
            <a:r>
              <a:rPr lang="en-US" dirty="0"/>
              <a:t>First name, last name,</a:t>
            </a:r>
            <a:r>
              <a:rPr lang="en-US" baseline="0" dirty="0"/>
              <a:t> gender, sport and height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C6F76-1EB9-465C-8912-AD68735E66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Given a problem – do need a loop or an if? If a loop,</a:t>
            </a:r>
            <a:r>
              <a:rPr lang="en-US" baseline="0" dirty="0"/>
              <a:t> what do you want to loop over? Understand the accumulator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C6F76-1EB9-465C-8912-AD68735E66D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22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wrong?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Last line should be:    </a:t>
            </a:r>
            <a:r>
              <a:rPr lang="en-US" baseline="0" dirty="0"/>
              <a:t> return max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C6F76-1EB9-465C-8912-AD68735E66D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42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Range creates a list, use it with a for loop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C6F76-1EB9-465C-8912-AD68735E66D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41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Solve this one way, then have them answer questions on the next sheet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C6F76-1EB9-465C-8912-AD68735E66D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97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C6F76-1EB9-465C-8912-AD68735E66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401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C6F76-1EB9-465C-8912-AD68735E66D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15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</a:rPr>
              <a:t>“a” – append to file</a:t>
            </a:r>
          </a:p>
          <a:p>
            <a:r>
              <a:rPr lang="en-US" altLang="en-US" dirty="0" err="1">
                <a:latin typeface="Times New Roman" panose="02020603050405020304" pitchFamily="18" charset="0"/>
              </a:rPr>
              <a:t>DON’t</a:t>
            </a:r>
            <a:r>
              <a:rPr lang="en-US" altLang="en-US" dirty="0">
                <a:latin typeface="Times New Roman" panose="02020603050405020304" pitchFamily="18" charset="0"/>
              </a:rPr>
              <a:t> tell them on quiz  - “w” – if already exists erases file and starts from scratch</a:t>
            </a:r>
          </a:p>
          <a:p>
            <a:r>
              <a:rPr lang="en-US" altLang="en-US" dirty="0">
                <a:latin typeface="Times New Roman" panose="02020603050405020304" pitchFamily="18" charset="0"/>
              </a:rPr>
              <a:t>Limit of how many files you can have open – so make sure you close the file – at scale matters</a:t>
            </a:r>
          </a:p>
        </p:txBody>
      </p:sp>
    </p:spTree>
    <p:extLst>
      <p:ext uri="{BB962C8B-B14F-4D97-AF65-F5344CB8AC3E}">
        <p14:creationId xmlns:p14="http://schemas.microsoft.com/office/powerpoint/2010/main" val="2885188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96863"/>
            <a:ext cx="8153400" cy="1981200"/>
          </a:xfrm>
        </p:spPr>
        <p:txBody>
          <a:bodyPr/>
          <a:lstStyle/>
          <a:p>
            <a:pPr eaLnBrk="1" hangingPunct="1"/>
            <a:r>
              <a:rPr lang="en-US" dirty="0" err="1"/>
              <a:t>CompSci</a:t>
            </a:r>
            <a:r>
              <a:rPr lang="en-US" dirty="0"/>
              <a:t> 101</a:t>
            </a:r>
            <a:br>
              <a:rPr lang="en-US" dirty="0"/>
            </a:br>
            <a:r>
              <a:rPr lang="en-US" dirty="0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5105400" y="3886200"/>
            <a:ext cx="234872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Sept. 27 , 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</p:txBody>
      </p:sp>
      <p:pic>
        <p:nvPicPr>
          <p:cNvPr id="24578" name="Picture 2" descr="http://1.bp.blogspot.com/-1L0BHN4Qr0s/UieG2he-AOI/AAAAAAAAAGg/Hop2r1Lg0yo/s1600/caesa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74" y="2642295"/>
            <a:ext cx="4033116" cy="1777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0" y="228600"/>
            <a:ext cx="7772400" cy="1143000"/>
          </a:xfrm>
        </p:spPr>
        <p:txBody>
          <a:bodyPr/>
          <a:lstStyle/>
          <a:p>
            <a:r>
              <a:rPr lang="en-US" dirty="0"/>
              <a:t>More Problem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040" y="1524000"/>
            <a:ext cx="7772400" cy="4114800"/>
          </a:xfrm>
        </p:spPr>
        <p:txBody>
          <a:bodyPr/>
          <a:lstStyle/>
          <a:p>
            <a:r>
              <a:rPr lang="en-US" dirty="0"/>
              <a:t>How do we find the longest word?</a:t>
            </a:r>
          </a:p>
          <a:p>
            <a:r>
              <a:rPr lang="en-US" dirty="0"/>
              <a:t>How do we find where the longest word is?</a:t>
            </a:r>
          </a:p>
          <a:p>
            <a:r>
              <a:rPr lang="en-US" dirty="0"/>
              <a:t>Do we read a file into a list of words? A list of lines of words?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4089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839200" cy="1143000"/>
          </a:xfrm>
        </p:spPr>
        <p:txBody>
          <a:bodyPr/>
          <a:lstStyle/>
          <a:p>
            <a:r>
              <a:rPr lang="en-US" altLang="en-US" dirty="0"/>
              <a:t>Reading from Files, Writing to Files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Programs generate data, store for access</a:t>
            </a:r>
          </a:p>
          <a:p>
            <a:pPr lvl="1"/>
            <a:r>
              <a:rPr lang="en-US" altLang="en-US"/>
              <a:t>Notes we take, notebooks we keep</a:t>
            </a:r>
          </a:p>
          <a:p>
            <a:pPr lvl="1"/>
            <a:r>
              <a:rPr lang="en-US" altLang="en-US"/>
              <a:t>Files we make our programs create and add to</a:t>
            </a:r>
          </a:p>
          <a:p>
            <a:r>
              <a:rPr lang="en-US" altLang="en-US"/>
              <a:t>File concepts for reading and writing</a:t>
            </a:r>
          </a:p>
          <a:p>
            <a:pPr lvl="1"/>
            <a:r>
              <a:rPr lang="en-US" altLang="en-US"/>
              <a:t>Call open with a path to file, how to open?</a:t>
            </a:r>
          </a:p>
          <a:p>
            <a:pPr lvl="1"/>
            <a:r>
              <a:rPr lang="en-US" altLang="en-US"/>
              <a:t>Choice of reading, writing, appending</a:t>
            </a:r>
          </a:p>
          <a:p>
            <a:pPr lvl="1"/>
            <a:r>
              <a:rPr lang="en-US" altLang="en-US"/>
              <a:t>Read or Write (depending on "r", "a", "w")</a:t>
            </a:r>
          </a:p>
          <a:p>
            <a:pPr lvl="1"/>
            <a:r>
              <a:rPr lang="en-US" altLang="en-US"/>
              <a:t>Close the file when done</a:t>
            </a:r>
          </a:p>
        </p:txBody>
      </p:sp>
    </p:spTree>
    <p:extLst>
      <p:ext uri="{BB962C8B-B14F-4D97-AF65-F5344CB8AC3E}">
        <p14:creationId xmlns:p14="http://schemas.microsoft.com/office/powerpoint/2010/main" val="1304275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610600" cy="1143000"/>
          </a:xfrm>
        </p:spPr>
        <p:txBody>
          <a:bodyPr/>
          <a:lstStyle/>
          <a:p>
            <a:r>
              <a:rPr lang="en-US" altLang="en-US" dirty="0"/>
              <a:t>Reading from files: see Piglatin.py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Open file for reading</a:t>
            </a:r>
          </a:p>
          <a:p>
            <a:pPr lvl="1"/>
            <a:r>
              <a:rPr lang="en-US" altLang="en-US" dirty="0"/>
              <a:t>Read lines: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line in f:</a:t>
            </a:r>
          </a:p>
          <a:p>
            <a:pPr lvl="1"/>
            <a:r>
              <a:rPr lang="en-US" altLang="en-US" dirty="0"/>
              <a:t>Read file: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f.read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altLang="en-US" dirty="0"/>
              <a:t>Both get strings, convert as needed</a:t>
            </a:r>
          </a:p>
          <a:p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dirty="0"/>
              <a:t>If </a:t>
            </a:r>
            <a:r>
              <a:rPr lang="en-US" altLang="en-US" dirty="0" err="1"/>
              <a:t>fname</a:t>
            </a:r>
            <a:r>
              <a:rPr lang="en-US" altLang="en-US" dirty="0"/>
              <a:t> not found?</a:t>
            </a:r>
          </a:p>
          <a:p>
            <a:r>
              <a:rPr lang="en-US" altLang="en-US" dirty="0"/>
              <a:t>Type of f?</a:t>
            </a:r>
          </a:p>
          <a:p>
            <a:r>
              <a:rPr lang="en-US" altLang="en-US" dirty="0"/>
              <a:t>Type of </a:t>
            </a:r>
            <a:r>
              <a:rPr lang="en-US" altLang="en-US" dirty="0" err="1"/>
              <a:t>st</a:t>
            </a:r>
            <a:r>
              <a:rPr lang="en-US" altLang="en-US" dirty="0"/>
              <a:t>?</a:t>
            </a:r>
          </a:p>
        </p:txBody>
      </p:sp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5029200" y="4386262"/>
            <a:ext cx="3878263" cy="1938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def readFile(fname):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f = open(fname)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st = f.read()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f.close()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return st.split()</a:t>
            </a:r>
          </a:p>
        </p:txBody>
      </p:sp>
    </p:spTree>
    <p:extLst>
      <p:ext uri="{BB962C8B-B14F-4D97-AF65-F5344CB8AC3E}">
        <p14:creationId xmlns:p14="http://schemas.microsoft.com/office/powerpoint/2010/main" val="3096602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0480"/>
            <a:ext cx="7772400" cy="1143000"/>
          </a:xfrm>
        </p:spPr>
        <p:txBody>
          <a:bodyPr/>
          <a:lstStyle/>
          <a:p>
            <a:r>
              <a:rPr lang="en-US" altLang="en-US" dirty="0"/>
              <a:t>Code in Piglatin.py</a:t>
            </a:r>
          </a:p>
        </p:txBody>
      </p:sp>
      <p:sp>
        <p:nvSpPr>
          <p:cNvPr id="11267" name="TextBox 3"/>
          <p:cNvSpPr txBox="1">
            <a:spLocks noChangeArrowheads="1"/>
          </p:cNvSpPr>
          <p:nvPr/>
        </p:nvSpPr>
        <p:spPr bwMode="auto">
          <a:xfrm>
            <a:off x="917575" y="1131888"/>
            <a:ext cx="64643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def writeFile(words, fname):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LINE_SIZE = 80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is-I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f = open(fname,</a:t>
            </a:r>
            <a:r>
              <a:rPr lang="is-IS" altLang="en-US" sz="2400" i="1">
                <a:solidFill>
                  <a:schemeClr val="tx1"/>
                </a:solidFill>
                <a:latin typeface="Courier New" panose="02070309020205020404" pitchFamily="49" charset="0"/>
              </a:rPr>
              <a:t>"w")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wcount = 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for word in words: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    f.write(word)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    wcount += len(word)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    if wcount + 1 &gt; LINE_SIZE: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        f.write(</a:t>
            </a:r>
            <a:r>
              <a:rPr lang="en-US" altLang="en-US" sz="2400" i="1">
                <a:solidFill>
                  <a:schemeClr val="tx1"/>
                </a:solidFill>
                <a:latin typeface="Courier New" panose="02070309020205020404" pitchFamily="49" charset="0"/>
              </a:rPr>
              <a:t>'\n')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        wcount = 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hu-HU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    else: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        f.write(</a:t>
            </a:r>
            <a:r>
              <a:rPr lang="en-US" altLang="en-US" sz="2400" i="1">
                <a:solidFill>
                  <a:schemeClr val="tx1"/>
                </a:solidFill>
                <a:latin typeface="Courier New" panose="02070309020205020404" pitchFamily="49" charset="0"/>
              </a:rPr>
              <a:t>' ')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f.close()</a:t>
            </a:r>
          </a:p>
        </p:txBody>
      </p:sp>
    </p:spTree>
    <p:extLst>
      <p:ext uri="{BB962C8B-B14F-4D97-AF65-F5344CB8AC3E}">
        <p14:creationId xmlns:p14="http://schemas.microsoft.com/office/powerpoint/2010/main" val="3290142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Questions: File writing and Transform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marL="0" indent="0">
              <a:buFont typeface="Monotype Sorts" charset="2"/>
              <a:buNone/>
            </a:pPr>
            <a:r>
              <a:rPr lang="en-US" altLang="en-US" sz="4400" dirty="0"/>
              <a:t>bit.ly/101f16-0927-3 </a:t>
            </a:r>
          </a:p>
        </p:txBody>
      </p:sp>
    </p:spTree>
    <p:extLst>
      <p:ext uri="{BB962C8B-B14F-4D97-AF65-F5344CB8AC3E}">
        <p14:creationId xmlns:p14="http://schemas.microsoft.com/office/powerpoint/2010/main" val="1532567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17475"/>
            <a:ext cx="8839200" cy="1143000"/>
          </a:xfrm>
        </p:spPr>
        <p:txBody>
          <a:bodyPr/>
          <a:lstStyle/>
          <a:p>
            <a:r>
              <a:rPr lang="en-US" altLang="en-US" dirty="0"/>
              <a:t>How to approach a 101 Assignment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36600" y="1260475"/>
            <a:ext cx="8407400" cy="4114800"/>
          </a:xfrm>
        </p:spPr>
        <p:txBody>
          <a:bodyPr/>
          <a:lstStyle/>
          <a:p>
            <a:r>
              <a:rPr lang="en-US" altLang="en-US" dirty="0"/>
              <a:t>Programming compared to Cooking</a:t>
            </a:r>
          </a:p>
          <a:p>
            <a:pPr lvl="1"/>
            <a:r>
              <a:rPr lang="en-US" altLang="en-US" dirty="0"/>
              <a:t>Follow a recipe to create {food or masterpiece}?</a:t>
            </a:r>
          </a:p>
          <a:p>
            <a:pPr lvl="1"/>
            <a:r>
              <a:rPr lang="en-US" altLang="en-US" dirty="0"/>
              <a:t>Understand the whole project before coding</a:t>
            </a:r>
          </a:p>
          <a:p>
            <a:pPr lvl="1"/>
            <a:r>
              <a:rPr lang="en-US" altLang="en-US" dirty="0"/>
              <a:t>Know at least a few steps before coding</a:t>
            </a:r>
          </a:p>
        </p:txBody>
      </p:sp>
      <p:pic>
        <p:nvPicPr>
          <p:cNvPr id="1229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3657600"/>
            <a:ext cx="35052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3657600"/>
            <a:ext cx="34925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006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686800" cy="1143000"/>
          </a:xfrm>
        </p:spPr>
        <p:txBody>
          <a:bodyPr/>
          <a:lstStyle/>
          <a:p>
            <a:r>
              <a:rPr lang="en-US" altLang="en-US" dirty="0"/>
              <a:t>What do we learn from assignment?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We will </a:t>
            </a:r>
            <a:r>
              <a:rPr lang="en-US" altLang="en-US" dirty="0" err="1"/>
              <a:t>snarf</a:t>
            </a:r>
            <a:r>
              <a:rPr lang="en-US" altLang="en-US" dirty="0"/>
              <a:t> to get started</a:t>
            </a:r>
          </a:p>
          <a:p>
            <a:pPr lvl="1"/>
            <a:r>
              <a:rPr lang="en-US" altLang="en-US" dirty="0"/>
              <a:t>We will modify Piglatin.py</a:t>
            </a:r>
          </a:p>
          <a:p>
            <a:pPr lvl="1"/>
            <a:r>
              <a:rPr lang="en-US" altLang="en-US" dirty="0"/>
              <a:t>We will create CaesarCipher.py</a:t>
            </a:r>
          </a:p>
          <a:p>
            <a:pPr lvl="1"/>
            <a:r>
              <a:rPr lang="en-US" altLang="en-US" dirty="0"/>
              <a:t>We might want to use parts of Piglatin.py for CaesarCipher.py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47774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91600" cy="1143000"/>
          </a:xfrm>
        </p:spPr>
        <p:txBody>
          <a:bodyPr/>
          <a:lstStyle/>
          <a:p>
            <a:r>
              <a:rPr lang="en-US" altLang="en-US" dirty="0"/>
              <a:t>What does </a:t>
            </a:r>
            <a:r>
              <a:rPr lang="en-US" altLang="en-US" i="1" dirty="0" err="1"/>
              <a:t>Howto</a:t>
            </a:r>
            <a:r>
              <a:rPr lang="en-US" altLang="en-US" dirty="0"/>
              <a:t> say about Piglatin.py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altLang="en-US" dirty="0"/>
              <a:t>Lots of details on how to </a:t>
            </a:r>
            <a:r>
              <a:rPr lang="en-US" altLang="en-US" dirty="0" err="1"/>
              <a:t>pigify</a:t>
            </a:r>
            <a:r>
              <a:rPr lang="en-US" altLang="en-US" dirty="0"/>
              <a:t> a word</a:t>
            </a:r>
          </a:p>
          <a:p>
            <a:pPr lvl="1"/>
            <a:r>
              <a:rPr lang="en-US" altLang="en-US" dirty="0"/>
              <a:t>Ignore at first, make the structure of the program work</a:t>
            </a:r>
          </a:p>
          <a:p>
            <a:r>
              <a:rPr lang="en-US" altLang="en-US" dirty="0"/>
              <a:t>We have to write four functions</a:t>
            </a:r>
          </a:p>
          <a:p>
            <a:pPr lvl="1"/>
            <a:r>
              <a:rPr lang="en-US" altLang="en-US" dirty="0"/>
              <a:t>Details on function headers/prototypes given</a:t>
            </a:r>
          </a:p>
          <a:p>
            <a:pPr lvl="1"/>
            <a:r>
              <a:rPr lang="en-US" altLang="en-US" dirty="0"/>
              <a:t>Details on function functionality given</a:t>
            </a:r>
          </a:p>
          <a:p>
            <a:r>
              <a:rPr lang="en-US" altLang="en-US" dirty="0"/>
              <a:t>Types and values in main program</a:t>
            </a:r>
          </a:p>
          <a:p>
            <a:pPr lvl="1"/>
            <a:r>
              <a:rPr lang="en-US" altLang="en-US" dirty="0"/>
              <a:t>Work to understand the flow</a:t>
            </a:r>
          </a:p>
          <a:p>
            <a:pPr lvl="1"/>
            <a:r>
              <a:rPr lang="en-US" altLang="en-US" dirty="0"/>
              <a:t>Run the program, where do you start?</a:t>
            </a:r>
          </a:p>
        </p:txBody>
      </p:sp>
    </p:spTree>
    <p:extLst>
      <p:ext uri="{BB962C8B-B14F-4D97-AF65-F5344CB8AC3E}">
        <p14:creationId xmlns:p14="http://schemas.microsoft.com/office/powerpoint/2010/main" val="2537287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Making </a:t>
            </a:r>
            <a:r>
              <a:rPr lang="en-US" altLang="en-US" dirty="0" err="1"/>
              <a:t>pigifyall</a:t>
            </a:r>
            <a:r>
              <a:rPr lang="en-US" altLang="en-US" dirty="0"/>
              <a:t> work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Make sure you understand this</a:t>
            </a:r>
          </a:p>
          <a:p>
            <a:pPr lvl="1"/>
            <a:r>
              <a:rPr lang="en-US" altLang="en-US" dirty="0"/>
              <a:t>What do you need to do so this works?</a:t>
            </a:r>
          </a:p>
          <a:p>
            <a:pPr lvl="1"/>
            <a:r>
              <a:rPr lang="en-US" altLang="en-US" dirty="0"/>
              <a:t>What is header, signature, prototype: </a:t>
            </a:r>
            <a:r>
              <a:rPr lang="en-US" altLang="en-US" dirty="0" err="1">
                <a:latin typeface="Courier New" panose="02070309020205020404" pitchFamily="49" charset="0"/>
              </a:rPr>
              <a:t>pigifyword</a:t>
            </a:r>
            <a:endParaRPr lang="en-US" altLang="en-US" dirty="0">
              <a:latin typeface="Courier New" panose="02070309020205020404" pitchFamily="49" charset="0"/>
            </a:endParaRPr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1447800" y="4157008"/>
            <a:ext cx="6636753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def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pigifyall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st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):</a:t>
            </a:r>
            <a:endParaRPr lang="en-US" altLang="en-US" sz="2400" b="0" dirty="0">
              <a:solidFill>
                <a:schemeClr val="tx1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   all = []</a:t>
            </a:r>
            <a:endParaRPr lang="en-US" altLang="en-US" sz="2400" b="0" dirty="0">
              <a:solidFill>
                <a:schemeClr val="tx1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   for word in </a:t>
            </a: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st.split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():</a:t>
            </a:r>
            <a:endParaRPr lang="en-US" altLang="en-US" sz="2400" b="0" dirty="0">
              <a:solidFill>
                <a:schemeClr val="tx1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       </a:t>
            </a: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all.append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 sz="2400" dirty="0" err="1">
                <a:solidFill>
                  <a:schemeClr val="tx1"/>
                </a:solidFill>
                <a:latin typeface="Courier New" panose="02070309020205020404" pitchFamily="49" charset="0"/>
              </a:rPr>
              <a:t>pigifyword</a:t>
            </a: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(word))</a:t>
            </a:r>
            <a:endParaRPr lang="en-US" altLang="en-US" sz="2400" b="0" dirty="0">
              <a:solidFill>
                <a:schemeClr val="tx1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panose="02070309020205020404" pitchFamily="49" charset="0"/>
              </a:rPr>
              <a:t>   return ' '.join(all)</a:t>
            </a:r>
            <a:endParaRPr lang="en-US" altLang="en-US" sz="2400" b="0" dirty="0">
              <a:solidFill>
                <a:schemeClr val="tx1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313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02920" y="304800"/>
            <a:ext cx="7772400" cy="1143000"/>
          </a:xfrm>
        </p:spPr>
        <p:txBody>
          <a:bodyPr/>
          <a:lstStyle/>
          <a:p>
            <a:r>
              <a:rPr lang="en-US" altLang="en-US" dirty="0"/>
              <a:t>Making </a:t>
            </a:r>
            <a:r>
              <a:rPr lang="en-US" altLang="en-US" dirty="0" err="1"/>
              <a:t>pigifyword</a:t>
            </a:r>
            <a:r>
              <a:rPr lang="en-US" altLang="en-US" dirty="0"/>
              <a:t> work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876800"/>
          </a:xfrm>
        </p:spPr>
        <p:txBody>
          <a:bodyPr/>
          <a:lstStyle/>
          <a:p>
            <a:r>
              <a:rPr lang="en-US" altLang="en-US" dirty="0"/>
              <a:t>Once you know what </a:t>
            </a:r>
            <a:r>
              <a:rPr lang="en-US" altLang="en-US" dirty="0" err="1"/>
              <a:t>pigifyword</a:t>
            </a:r>
            <a:r>
              <a:rPr lang="en-US" altLang="en-US" dirty="0"/>
              <a:t> does, how do you implement it?</a:t>
            </a:r>
          </a:p>
          <a:p>
            <a:pPr lvl="1"/>
            <a:r>
              <a:rPr lang="en-US" altLang="en-US" dirty="0"/>
              <a:t>Review rules for </a:t>
            </a:r>
            <a:r>
              <a:rPr lang="en-US" altLang="en-US" dirty="0" err="1"/>
              <a:t>piglatin</a:t>
            </a:r>
            <a:endParaRPr lang="en-US" altLang="en-US" dirty="0"/>
          </a:p>
          <a:p>
            <a:pPr lvl="1"/>
            <a:r>
              <a:rPr lang="en-US" altLang="en-US" dirty="0"/>
              <a:t>Review code for APT you hopefully did </a:t>
            </a:r>
            <a:r>
              <a:rPr lang="en-US" altLang="en-US" dirty="0">
                <a:sym typeface="Wingdings" panose="05000000000000000000" pitchFamily="2" charset="2"/>
              </a:rPr>
              <a:t></a:t>
            </a:r>
          </a:p>
          <a:p>
            <a:endParaRPr lang="en-US" altLang="en-US" dirty="0">
              <a:sym typeface="Wingdings" panose="05000000000000000000" pitchFamily="2" charset="2"/>
            </a:endParaRPr>
          </a:p>
          <a:p>
            <a:r>
              <a:rPr lang="en-US" altLang="en-US" dirty="0">
                <a:sym typeface="Wingdings" panose="05000000000000000000" pitchFamily="2" charset="2"/>
              </a:rPr>
              <a:t>Don’t try to make every case work at once!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Start small and grow a working program.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How about first word is a vowel to begin …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Then add another case, …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995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28600" y="286845"/>
            <a:ext cx="8534400" cy="1143000"/>
          </a:xfrm>
        </p:spPr>
        <p:txBody>
          <a:bodyPr/>
          <a:lstStyle/>
          <a:p>
            <a:r>
              <a:rPr lang="en-US" altLang="en-US" dirty="0"/>
              <a:t>Example – Software to Cheat (2015)</a:t>
            </a:r>
            <a:br>
              <a:rPr lang="en-US" altLang="en-US" dirty="0"/>
            </a:br>
            <a:r>
              <a:rPr lang="en-US" altLang="en-US" sz="3200" dirty="0"/>
              <a:t>http://www.bbc.com/news/business-34324772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727075" y="1243013"/>
            <a:ext cx="7658100" cy="4495800"/>
          </a:xfrm>
        </p:spPr>
        <p:txBody>
          <a:bodyPr/>
          <a:lstStyle/>
          <a:p>
            <a:pPr marL="0" indent="0">
              <a:buFont typeface="Monotype Sorts" charset="2"/>
              <a:buNone/>
            </a:pPr>
            <a:endParaRPr lang="en-US" altLang="en-US" dirty="0"/>
          </a:p>
        </p:txBody>
      </p:sp>
      <p:pic>
        <p:nvPicPr>
          <p:cNvPr id="5124" name="Picture 4" descr="imgr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9738" y="3744913"/>
            <a:ext cx="1595437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661988" y="1852613"/>
            <a:ext cx="664845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If car.isDriving() or car.onRoad():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gofaster()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emit_more()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get_performance()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elif car.connectedToMonitor():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beclean()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register_as_wonderful()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else: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act_randomly()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engine_light_on()</a:t>
            </a:r>
          </a:p>
        </p:txBody>
      </p:sp>
    </p:spTree>
    <p:extLst>
      <p:ext uri="{BB962C8B-B14F-4D97-AF65-F5344CB8AC3E}">
        <p14:creationId xmlns:p14="http://schemas.microsoft.com/office/powerpoint/2010/main" val="3500444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305800" cy="1143000"/>
          </a:xfrm>
        </p:spPr>
        <p:txBody>
          <a:bodyPr/>
          <a:lstStyle/>
          <a:p>
            <a:r>
              <a:rPr lang="en-US" altLang="en-US" dirty="0"/>
              <a:t>If </a:t>
            </a:r>
            <a:r>
              <a:rPr lang="en-US" altLang="en-US" dirty="0" err="1">
                <a:latin typeface="Courier New" panose="02070309020205020404" pitchFamily="49" charset="0"/>
              </a:rPr>
              <a:t>pigifyword</a:t>
            </a:r>
            <a:r>
              <a:rPr lang="en-US" altLang="en-US" dirty="0"/>
              <a:t> is done … else …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077200" cy="4495800"/>
          </a:xfrm>
        </p:spPr>
        <p:txBody>
          <a:bodyPr/>
          <a:lstStyle/>
          <a:p>
            <a:r>
              <a:rPr lang="en-US" altLang="en-US" dirty="0"/>
              <a:t>Get to </a:t>
            </a:r>
            <a:r>
              <a:rPr lang="en-US" altLang="en-US" dirty="0" err="1">
                <a:latin typeface="Courier New" panose="02070309020205020404" pitchFamily="49" charset="0"/>
              </a:rPr>
              <a:t>unpigifyall</a:t>
            </a:r>
            <a:r>
              <a:rPr lang="en-US" altLang="en-US" dirty="0"/>
              <a:t> and </a:t>
            </a:r>
            <a:r>
              <a:rPr lang="en-US" altLang="en-US" dirty="0" err="1">
                <a:latin typeface="Courier New" panose="02070309020205020404" pitchFamily="49" charset="0"/>
              </a:rPr>
              <a:t>unpigifyword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/>
            <a:r>
              <a:rPr lang="en-US" altLang="en-US" dirty="0"/>
              <a:t>Which will be easy? Why?</a:t>
            </a:r>
          </a:p>
          <a:p>
            <a:pPr lvl="1"/>
            <a:r>
              <a:rPr lang="en-US" altLang="en-US" dirty="0"/>
              <a:t>Can you do one easy case in </a:t>
            </a:r>
            <a:r>
              <a:rPr lang="en-US" altLang="en-US" dirty="0" err="1">
                <a:latin typeface="Courier New" panose="02070309020205020404" pitchFamily="49" charset="0"/>
              </a:rPr>
              <a:t>unpigifyword</a:t>
            </a:r>
            <a:r>
              <a:rPr lang="en-US" altLang="en-US" dirty="0"/>
              <a:t>?</a:t>
            </a:r>
          </a:p>
          <a:p>
            <a:endParaRPr lang="en-US" altLang="en-US" dirty="0"/>
          </a:p>
          <a:p>
            <a:r>
              <a:rPr lang="en-US" altLang="en-US" dirty="0"/>
              <a:t>Why does it help to do one case at a time?</a:t>
            </a:r>
          </a:p>
          <a:p>
            <a:pPr lvl="1"/>
            <a:r>
              <a:rPr lang="en-US" altLang="en-US" dirty="0"/>
              <a:t>Builds confidence in reaching completion</a:t>
            </a:r>
          </a:p>
          <a:p>
            <a:pPr lvl="1"/>
            <a:r>
              <a:rPr lang="en-US" altLang="en-US" dirty="0"/>
              <a:t>Decreases time-to-completion: code works! Bugs easier to find.</a:t>
            </a:r>
          </a:p>
        </p:txBody>
      </p:sp>
    </p:spTree>
    <p:extLst>
      <p:ext uri="{BB962C8B-B14F-4D97-AF65-F5344CB8AC3E}">
        <p14:creationId xmlns:p14="http://schemas.microsoft.com/office/powerpoint/2010/main" val="1176583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 class Questions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en-US" altLang="en-US" sz="4000" dirty="0"/>
              <a:t>bit.ly/101f16-0927-4 </a:t>
            </a:r>
          </a:p>
        </p:txBody>
      </p:sp>
    </p:spTree>
    <p:extLst>
      <p:ext uri="{BB962C8B-B14F-4D97-AF65-F5344CB8AC3E}">
        <p14:creationId xmlns:p14="http://schemas.microsoft.com/office/powerpoint/2010/main" val="1493342597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Cracking the Caesar Cipher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First create CaesarCipher.py</a:t>
            </a:r>
          </a:p>
          <a:p>
            <a:pPr lvl="1"/>
            <a:r>
              <a:rPr lang="en-US" altLang="en-US" dirty="0"/>
              <a:t>Where do you start?</a:t>
            </a:r>
          </a:p>
          <a:p>
            <a:pPr lvl="1"/>
            <a:r>
              <a:rPr lang="en-US" altLang="en-US" dirty="0"/>
              <a:t>What’s in the main program?</a:t>
            </a:r>
          </a:p>
          <a:p>
            <a:pPr lvl="1"/>
            <a:r>
              <a:rPr lang="en-US" altLang="en-US" dirty="0"/>
              <a:t>What’s copied from Pigify.py</a:t>
            </a:r>
          </a:p>
          <a:p>
            <a:endParaRPr lang="en-US" altLang="en-US" dirty="0"/>
          </a:p>
          <a:p>
            <a:r>
              <a:rPr lang="en-US" altLang="en-US" dirty="0"/>
              <a:t>What functions will you write first?</a:t>
            </a:r>
          </a:p>
          <a:p>
            <a:pPr lvl="1"/>
            <a:r>
              <a:rPr lang="en-US" altLang="en-US" dirty="0"/>
              <a:t>Where do you find this information?</a:t>
            </a:r>
          </a:p>
          <a:p>
            <a:pPr lvl="1"/>
            <a:r>
              <a:rPr lang="en-US" altLang="en-US" dirty="0"/>
              <a:t>What’s not clear about it?</a:t>
            </a:r>
          </a:p>
        </p:txBody>
      </p:sp>
      <p:pic>
        <p:nvPicPr>
          <p:cNvPr id="4" name="Picture 2" descr="http://1.bp.blogspot.com/-1L0BHN4Qr0s/UieG2he-AOI/AAAAAAAAAGg/Hop2r1Lg0yo/s1600/caes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981200"/>
            <a:ext cx="3118716" cy="137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981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153400" cy="1143000"/>
          </a:xfrm>
        </p:spPr>
        <p:txBody>
          <a:bodyPr/>
          <a:lstStyle/>
          <a:p>
            <a:r>
              <a:rPr lang="en-US" altLang="en-US" dirty="0"/>
              <a:t>Lots of details in making this work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38200" y="1381957"/>
            <a:ext cx="7772400" cy="4114800"/>
          </a:xfrm>
        </p:spPr>
        <p:txBody>
          <a:bodyPr/>
          <a:lstStyle/>
          <a:p>
            <a:r>
              <a:rPr lang="en-US" altLang="en-US" dirty="0"/>
              <a:t>How do you loop over characters in word?</a:t>
            </a:r>
          </a:p>
          <a:p>
            <a:pPr lvl="1"/>
            <a:r>
              <a:rPr lang="en-US" altLang="en-US" dirty="0"/>
              <a:t>Is there anything familiar here?</a:t>
            </a:r>
          </a:p>
          <a:p>
            <a:r>
              <a:rPr lang="en-US" altLang="en-US" dirty="0"/>
              <a:t>How do you know if a character is</a:t>
            </a:r>
          </a:p>
          <a:p>
            <a:pPr lvl="1"/>
            <a:r>
              <a:rPr lang="en-US" altLang="en-US" dirty="0"/>
              <a:t>Alphabetic?</a:t>
            </a:r>
          </a:p>
          <a:p>
            <a:pPr lvl="1"/>
            <a:r>
              <a:rPr lang="en-US" altLang="en-US" dirty="0"/>
              <a:t>Uppercase or lowercase?</a:t>
            </a:r>
          </a:p>
          <a:p>
            <a:pPr lvl="1"/>
            <a:r>
              <a:rPr lang="en-US" altLang="en-US" dirty="0"/>
              <a:t>A vowel or a consonant?</a:t>
            </a:r>
          </a:p>
          <a:p>
            <a:endParaRPr lang="en-US" altLang="en-US" dirty="0"/>
          </a:p>
          <a:p>
            <a:r>
              <a:rPr lang="en-US" altLang="en-US" dirty="0"/>
              <a:t>Once again: start simple, make something work, add functionality incrementally</a:t>
            </a:r>
          </a:p>
        </p:txBody>
      </p:sp>
    </p:spTree>
    <p:extLst>
      <p:ext uri="{BB962C8B-B14F-4D97-AF65-F5344CB8AC3E}">
        <p14:creationId xmlns:p14="http://schemas.microsoft.com/office/powerpoint/2010/main" val="27047847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do you know encryption works?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Is this a chicken and egg question?</a:t>
            </a:r>
          </a:p>
          <a:p>
            <a:pPr lvl="1"/>
            <a:r>
              <a:rPr lang="en-US" altLang="en-US"/>
              <a:t>Could you write decrypt first? </a:t>
            </a:r>
          </a:p>
          <a:p>
            <a:pPr lvl="1"/>
            <a:r>
              <a:rPr lang="en-US" altLang="en-US"/>
              <a:t>Isn’t decrypting by eyeball decryption just encrypting 26 times?</a:t>
            </a:r>
          </a:p>
          <a:p>
            <a:pPr lvl="1"/>
            <a:endParaRPr lang="en-US" altLang="en-US"/>
          </a:p>
          <a:p>
            <a:pPr>
              <a:buFont typeface="Monotype Sorts" charset="2"/>
              <a:buNone/>
            </a:pPr>
            <a:r>
              <a:rPr lang="en-US" altLang="en-US" sz="2000" b="0"/>
              <a:t>14 Pljbqfjbp fq'p bxpv ql zlrkq colj 1-10, yrq klq xitxvp</a:t>
            </a:r>
          </a:p>
          <a:p>
            <a:pPr>
              <a:buFont typeface="Monotype Sorts" charset="2"/>
              <a:buNone/>
            </a:pPr>
            <a:r>
              <a:rPr lang="en-US" altLang="en-US" sz="2000" b="0"/>
              <a:t>15 Qmkcrgkcq gr'q cyqw rm amslr dpmk 1-10, zsr lmr yjuywq</a:t>
            </a:r>
          </a:p>
          <a:p>
            <a:pPr>
              <a:buFont typeface="Monotype Sorts" charset="2"/>
              <a:buNone/>
            </a:pPr>
            <a:r>
              <a:rPr lang="en-US" altLang="en-US" sz="2000" b="0"/>
              <a:t>16 Rnldshldr hs'r dzrx sn bntms eqnl 1-10, ats mns zkvzxr</a:t>
            </a:r>
          </a:p>
          <a:p>
            <a:pPr>
              <a:buFont typeface="Monotype Sorts" charset="2"/>
              <a:buNone/>
            </a:pPr>
            <a:r>
              <a:rPr lang="en-US" altLang="en-US" sz="2000" b="0"/>
              <a:t>17 Sometimes it's easy to count from 1-10, but not always</a:t>
            </a:r>
          </a:p>
          <a:p>
            <a:pPr>
              <a:buFont typeface="Monotype Sorts" charset="2"/>
              <a:buNone/>
            </a:pPr>
            <a:r>
              <a:rPr lang="en-US" altLang="en-US" sz="2000" b="0"/>
              <a:t>18 Tpnfujnft ju't fbtz up dpvou gspn 1-10, cvu opu bmxbzt</a:t>
            </a:r>
          </a:p>
          <a:p>
            <a:pPr>
              <a:buFont typeface="Monotype Sorts" charset="2"/>
              <a:buNone/>
            </a:pPr>
            <a:r>
              <a:rPr lang="en-US" altLang="en-US" sz="2000" b="0"/>
              <a:t>19 Uqogvkogu kv'u gcua vq eqwpv htqo 1-10, dwv pqv cnycau</a:t>
            </a:r>
          </a:p>
          <a:p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14769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Can you call a function 26 times?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Encrypt using 26 shift keys and … eyeball!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Also write automatic decryption by determining which words are real words…</a:t>
            </a:r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525780" y="2849563"/>
            <a:ext cx="4424362" cy="1570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em = #encrypted message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for n in range(26):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sem = encrypt(em,n)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hu-HU" altLang="en-US" sz="2400">
                <a:solidFill>
                  <a:schemeClr val="tx1"/>
                </a:solidFill>
                <a:latin typeface="Courier New" panose="02070309020205020404" pitchFamily="49" charset="0"/>
              </a:rPr>
              <a:t>    print n,sem</a:t>
            </a:r>
          </a:p>
        </p:txBody>
      </p:sp>
      <p:pic>
        <p:nvPicPr>
          <p:cNvPr id="1026" name="Picture 2" descr="Image result for eyeb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10000"/>
            <a:ext cx="283845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4457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output for assignment 4?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Demonstrate with clear output that all parts of your program work. </a:t>
            </a:r>
          </a:p>
          <a:p>
            <a:endParaRPr lang="en-US" dirty="0"/>
          </a:p>
          <a:p>
            <a:r>
              <a:rPr lang="en-US" dirty="0"/>
              <a:t>See new statement in red on the bottom of the </a:t>
            </a:r>
            <a:r>
              <a:rPr lang="en-US" dirty="0" err="1"/>
              <a:t>howto</a:t>
            </a:r>
            <a:r>
              <a:rPr lang="en-US" dirty="0"/>
              <a:t> page.</a:t>
            </a:r>
          </a:p>
        </p:txBody>
      </p:sp>
    </p:spTree>
    <p:extLst>
      <p:ext uri="{BB962C8B-B14F-4D97-AF65-F5344CB8AC3E}">
        <p14:creationId xmlns:p14="http://schemas.microsoft.com/office/powerpoint/2010/main" val="4159884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791200"/>
          </a:xfrm>
        </p:spPr>
        <p:txBody>
          <a:bodyPr/>
          <a:lstStyle/>
          <a:p>
            <a:pPr eaLnBrk="1" hangingPunct="1"/>
            <a:r>
              <a:rPr lang="en-US" dirty="0"/>
              <a:t>No Reading or  RQ until Oct 6</a:t>
            </a:r>
          </a:p>
          <a:p>
            <a:pPr eaLnBrk="1" hangingPunct="1"/>
            <a:r>
              <a:rPr lang="en-US" dirty="0"/>
              <a:t>Assignment 4 due Thursday</a:t>
            </a:r>
          </a:p>
          <a:p>
            <a:pPr eaLnBrk="1" hangingPunct="1"/>
            <a:r>
              <a:rPr lang="en-US" dirty="0"/>
              <a:t>APT 3 is due Today, no new APT out</a:t>
            </a:r>
          </a:p>
          <a:p>
            <a:pPr eaLnBrk="1" hangingPunct="1"/>
            <a:r>
              <a:rPr lang="en-US" dirty="0"/>
              <a:t>APT Quiz 1 </a:t>
            </a:r>
          </a:p>
          <a:p>
            <a:pPr eaLnBrk="1" hangingPunct="1"/>
            <a:r>
              <a:rPr lang="en-US" dirty="0"/>
              <a:t>Exam 1 is  Oct 4</a:t>
            </a:r>
          </a:p>
          <a:p>
            <a:pPr lvl="1" eaLnBrk="1" hangingPunct="1"/>
            <a:r>
              <a:rPr lang="en-US" dirty="0"/>
              <a:t>Do practice Exam 1’s by Thursday</a:t>
            </a:r>
          </a:p>
          <a:p>
            <a:pPr lvl="1" eaLnBrk="1" hangingPunct="1"/>
            <a:r>
              <a:rPr lang="en-US" dirty="0"/>
              <a:t>Will review next time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Today: problem solving with files</a:t>
            </a:r>
          </a:p>
          <a:p>
            <a:pPr lvl="1" eaLnBrk="1" hangingPunct="1"/>
            <a:r>
              <a:rPr lang="en-US" dirty="0"/>
              <a:t>largest word in file, where is largest word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/>
              <a:t>Lab this week….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948" y="1219200"/>
            <a:ext cx="8258452" cy="4876800"/>
          </a:xfrm>
        </p:spPr>
        <p:txBody>
          <a:bodyPr/>
          <a:lstStyle/>
          <a:p>
            <a:r>
              <a:rPr lang="en-US" dirty="0"/>
              <a:t>Continue working with files, read file in once: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To this format: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ask many questions about the data…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28800"/>
            <a:ext cx="5714376" cy="11447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733800"/>
            <a:ext cx="7842504" cy="121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66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001000" cy="1143000"/>
          </a:xfrm>
        </p:spPr>
        <p:txBody>
          <a:bodyPr/>
          <a:lstStyle/>
          <a:p>
            <a:r>
              <a:rPr lang="en-US" dirty="0"/>
              <a:t>Looping over and accumulating…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initialize</a:t>
            </a:r>
          </a:p>
          <a:p>
            <a:pPr marL="0" indent="0">
              <a:buNone/>
            </a:pPr>
            <a:r>
              <a:rPr lang="en-US" dirty="0"/>
              <a:t>for variable in something:</a:t>
            </a:r>
          </a:p>
          <a:p>
            <a:pPr marL="0" indent="0">
              <a:buNone/>
            </a:pPr>
            <a:r>
              <a:rPr lang="en-US" dirty="0"/>
              <a:t>      ask question about variable?</a:t>
            </a:r>
          </a:p>
          <a:p>
            <a:pPr marL="0" indent="0">
              <a:buNone/>
            </a:pPr>
            <a:r>
              <a:rPr lang="en-US" dirty="0"/>
              <a:t>          accumulate</a:t>
            </a:r>
          </a:p>
          <a:p>
            <a:pPr marL="0" indent="0">
              <a:buNone/>
            </a:pPr>
            <a:r>
              <a:rPr lang="en-US" dirty="0"/>
              <a:t>return answer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Loop over characters in strings, items in lists, lines in a file</a:t>
            </a:r>
          </a:p>
        </p:txBody>
      </p:sp>
    </p:spTree>
    <p:extLst>
      <p:ext uri="{BB962C8B-B14F-4D97-AF65-F5344CB8AC3E}">
        <p14:creationId xmlns:p14="http://schemas.microsoft.com/office/powerpoint/2010/main" val="4125541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82880"/>
            <a:ext cx="7772400" cy="1051560"/>
          </a:xfrm>
        </p:spPr>
        <p:txBody>
          <a:bodyPr/>
          <a:lstStyle/>
          <a:p>
            <a:r>
              <a:rPr lang="en-US" dirty="0"/>
              <a:t>Largest number in list</a:t>
            </a:r>
            <a:br>
              <a:rPr lang="en-US" dirty="0"/>
            </a:br>
            <a:r>
              <a:rPr lang="en-US" dirty="0"/>
              <a:t>bit.ly/101f16-0927-1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93520"/>
            <a:ext cx="7772400" cy="33528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biggest(numbers):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max = numbers[0]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numbers: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&gt; max: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max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5257800"/>
            <a:ext cx="49557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print biggest([8,3,9,1,5,7])</a:t>
            </a:r>
          </a:p>
          <a:p>
            <a:r>
              <a:rPr lang="en-US" sz="3200" dirty="0"/>
              <a:t>Returns 7?    What is wrong?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332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range(5)      is     [0,1,2,3,4]</a:t>
            </a:r>
          </a:p>
          <a:p>
            <a:pPr marL="0" indent="0">
              <a:buNone/>
            </a:pPr>
            <a:r>
              <a:rPr lang="en-US" dirty="0"/>
              <a:t>range(2,6)   is      [2, 3, 4, 5]</a:t>
            </a:r>
          </a:p>
          <a:p>
            <a:pPr marL="0" indent="0">
              <a:buNone/>
            </a:pPr>
            <a:r>
              <a:rPr lang="en-US" dirty="0" err="1"/>
              <a:t>alist</a:t>
            </a:r>
            <a:r>
              <a:rPr lang="en-US" dirty="0"/>
              <a:t> = [“a”, “b”, “d”, “c”]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</a:t>
            </a:r>
            <a:r>
              <a:rPr lang="en-US" dirty="0" err="1"/>
              <a:t>len</a:t>
            </a:r>
            <a:r>
              <a:rPr lang="en-US" dirty="0"/>
              <a:t>(list)):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x = “ “.join(</a:t>
            </a:r>
            <a:r>
              <a:rPr lang="en-US" dirty="0" err="1"/>
              <a:t>alist</a:t>
            </a:r>
            <a:r>
              <a:rPr lang="en-US" dirty="0"/>
              <a:t>)     # </a:t>
            </a:r>
            <a:r>
              <a:rPr lang="en-US" dirty="0" err="1"/>
              <a:t>alist</a:t>
            </a:r>
            <a:r>
              <a:rPr lang="en-US" dirty="0"/>
              <a:t> must be list of strings</a:t>
            </a:r>
          </a:p>
          <a:p>
            <a:pPr marL="0" indent="0">
              <a:buNone/>
            </a:pPr>
            <a:r>
              <a:rPr lang="en-US" dirty="0"/>
              <a:t>y = list(“peach”)</a:t>
            </a:r>
          </a:p>
        </p:txBody>
      </p:sp>
    </p:spTree>
    <p:extLst>
      <p:ext uri="{BB962C8B-B14F-4D97-AF65-F5344CB8AC3E}">
        <p14:creationId xmlns:p14="http://schemas.microsoft.com/office/powerpoint/2010/main" val="4229189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0" y="228600"/>
            <a:ext cx="7772400" cy="1143000"/>
          </a:xfrm>
        </p:spPr>
        <p:txBody>
          <a:bodyPr/>
          <a:lstStyle/>
          <a:p>
            <a:r>
              <a:rPr lang="en-US" dirty="0"/>
              <a:t>Problem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040" y="1524000"/>
            <a:ext cx="7772400" cy="4114800"/>
          </a:xfrm>
        </p:spPr>
        <p:txBody>
          <a:bodyPr/>
          <a:lstStyle/>
          <a:p>
            <a:r>
              <a:rPr lang="en-US" dirty="0"/>
              <a:t>How do we count words in a file?</a:t>
            </a:r>
          </a:p>
          <a:p>
            <a:r>
              <a:rPr lang="en-US" dirty="0"/>
              <a:t>How do we find the length of the longest word?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wordsInFile.py </a:t>
            </a:r>
          </a:p>
        </p:txBody>
      </p:sp>
    </p:spTree>
    <p:extLst>
      <p:ext uri="{BB962C8B-B14F-4D97-AF65-F5344CB8AC3E}">
        <p14:creationId xmlns:p14="http://schemas.microsoft.com/office/powerpoint/2010/main" val="2447661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bit.ly/101f16-0927-2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questions about computing the longest word in a file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13454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2616</TotalTime>
  <Words>1415</Words>
  <Application>Microsoft Office PowerPoint</Application>
  <PresentationFormat>On-screen Show (4:3)</PresentationFormat>
  <Paragraphs>244</Paragraphs>
  <Slides>26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MS PGothic</vt:lpstr>
      <vt:lpstr>Calibri</vt:lpstr>
      <vt:lpstr>Courier New</vt:lpstr>
      <vt:lpstr>Monotype Sorts</vt:lpstr>
      <vt:lpstr>Times New Roman</vt:lpstr>
      <vt:lpstr>Wingdings</vt:lpstr>
      <vt:lpstr>Default Design</vt:lpstr>
      <vt:lpstr>CompSci 101 Introduction to Computer Science</vt:lpstr>
      <vt:lpstr>Example – Software to Cheat (2015) http://www.bbc.com/news/business-34324772</vt:lpstr>
      <vt:lpstr>Announcements</vt:lpstr>
      <vt:lpstr>Lab this week….</vt:lpstr>
      <vt:lpstr>Looping over and accumulating…</vt:lpstr>
      <vt:lpstr>Largest number in list bit.ly/101f16-0927-1</vt:lpstr>
      <vt:lpstr>More on lists</vt:lpstr>
      <vt:lpstr>Problem Solving</vt:lpstr>
      <vt:lpstr>bit.ly/101f16-0927-2</vt:lpstr>
      <vt:lpstr>More Problem Solving</vt:lpstr>
      <vt:lpstr>Reading from Files, Writing to Files</vt:lpstr>
      <vt:lpstr>Reading from files: see Piglatin.py</vt:lpstr>
      <vt:lpstr>Code in Piglatin.py</vt:lpstr>
      <vt:lpstr>Questions: File writing and Transform</vt:lpstr>
      <vt:lpstr>How to approach a 101 Assignment</vt:lpstr>
      <vt:lpstr>What do we learn from assignment?</vt:lpstr>
      <vt:lpstr>What does Howto say about Piglatin.py</vt:lpstr>
      <vt:lpstr>Making pigifyall work</vt:lpstr>
      <vt:lpstr>Making pigifyword work</vt:lpstr>
      <vt:lpstr>If pigifyword is done … else …</vt:lpstr>
      <vt:lpstr>In class Questions</vt:lpstr>
      <vt:lpstr>Cracking the Caesar Cipher</vt:lpstr>
      <vt:lpstr>Lots of details in making this work</vt:lpstr>
      <vt:lpstr>How do you know encryption works?</vt:lpstr>
      <vt:lpstr>Can you call a function 26 times?</vt:lpstr>
      <vt:lpstr>What do you output for assignment 4?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77</cp:revision>
  <cp:lastPrinted>2016-09-27T13:31:04Z</cp:lastPrinted>
  <dcterms:created xsi:type="dcterms:W3CDTF">2005-08-25T14:18:45Z</dcterms:created>
  <dcterms:modified xsi:type="dcterms:W3CDTF">2016-09-27T13:31:34Z</dcterms:modified>
</cp:coreProperties>
</file>