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78" r:id="rId2"/>
    <p:sldId id="280" r:id="rId3"/>
    <p:sldId id="281" r:id="rId4"/>
    <p:sldId id="282" r:id="rId5"/>
    <p:sldId id="283" r:id="rId6"/>
    <p:sldId id="284" r:id="rId7"/>
    <p:sldId id="285" r:id="rId8"/>
    <p:sldId id="286" r:id="rId9"/>
    <p:sldId id="287" r:id="rId10"/>
    <p:sldId id="288" r:id="rId11"/>
    <p:sldId id="289" r:id="rId12"/>
    <p:sldId id="290" r:id="rId13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8" autoAdjust="0"/>
    <p:restoredTop sz="86466" autoAdjust="0"/>
  </p:normalViewPr>
  <p:slideViewPr>
    <p:cSldViewPr>
      <p:cViewPr varScale="1">
        <p:scale>
          <a:sx n="54" d="100"/>
          <a:sy n="54" d="100"/>
        </p:scale>
        <p:origin x="45" y="159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 smtClean="0"/>
            </a:lvl1pPr>
          </a:lstStyle>
          <a:p>
            <a:pPr>
              <a:defRPr/>
            </a:pPr>
            <a:fld id="{5ED27268-EC4C-4E87-944D-E761B934C1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8714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F88050-2B56-409F-9721-DFC2EC2290BF}" type="datetimeFigureOut">
              <a:rPr lang="en-US" smtClean="0"/>
              <a:t>9/28/2016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F54D9-98CA-49C6-82CF-2A65AA409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6606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16E2C8-0D99-44C0-BA11-AA758E484F7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5737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EF5E14-5A88-49E8-9043-8333C5677EA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1134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9F54D9-98CA-49C6-82CF-2A65AA4099B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6667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Problem from</a:t>
            </a:r>
            <a:r>
              <a:rPr lang="en-US" baseline="0" dirty="0"/>
              <a:t> Fall 2011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9F54D9-98CA-49C6-82CF-2A65AA4099B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5762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Compsci 101 Fall 2016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D3E9C4-CC62-419B-94EA-3C3ACB7F98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371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Compsci 101 Fall 2016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EDA16-EE90-4E65-9C25-D045E64528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898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Compsci 101 Fall 2016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E1C838-743E-46B1-9535-A8D3D4E69B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351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Compsci 101 Fall 2016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6DB02F-6869-41A8-88A9-7B04A59444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539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Compsci 101 Fall 2016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2308AB-BBD7-406C-8FE3-ABD9B60C74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850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Compsci 101 Fall 2016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4E9AF7-1243-4137-A70D-606EB16740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924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Compsci 101 Fall 2016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641282-F280-4848-B924-21AC7882B5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733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Compsci 101 Fall 2016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35C597-8985-48AF-93BD-6E14E15665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840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Compsci 101 Fall 2016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8FA454-7E6E-480D-86B5-CCFC570514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275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Compsci 101 Fall 2016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2AA312-D4AF-4A57-A4AC-B58CF3A8AF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051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Compsci 101 Fall 2016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31AA07-0B70-4E3D-84AF-4D5E92BC49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347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r>
              <a:rPr lang="en-US"/>
              <a:t>Compsci 101 Fall 2016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B88E8A9B-E406-46EF-A9FD-35EBD6B18A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0"/>
            <a:ext cx="8153400" cy="1981200"/>
          </a:xfrm>
        </p:spPr>
        <p:txBody>
          <a:bodyPr/>
          <a:lstStyle/>
          <a:p>
            <a:pPr eaLnBrk="1" hangingPunct="1"/>
            <a:r>
              <a:rPr lang="en-US" dirty="0" err="1"/>
              <a:t>CompSci</a:t>
            </a:r>
            <a:r>
              <a:rPr lang="en-US" dirty="0"/>
              <a:t> 101</a:t>
            </a:r>
            <a:br>
              <a:rPr lang="en-US" dirty="0"/>
            </a:br>
            <a:r>
              <a:rPr lang="en-US" dirty="0"/>
              <a:t>Introduction to Computer Science</a:t>
            </a:r>
          </a:p>
        </p:txBody>
      </p:sp>
      <p:sp>
        <p:nvSpPr>
          <p:cNvPr id="3075" name="Text Box 4"/>
          <p:cNvSpPr txBox="1">
            <a:spLocks noChangeArrowheads="1"/>
          </p:cNvSpPr>
          <p:nvPr/>
        </p:nvSpPr>
        <p:spPr bwMode="auto">
          <a:xfrm>
            <a:off x="4572000" y="2286000"/>
            <a:ext cx="2169184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800" dirty="0"/>
              <a:t>Sept 29, 2016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sz="28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800" dirty="0"/>
              <a:t>Prof. Rodger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990600" y="4216717"/>
            <a:ext cx="8569325" cy="206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sz="3200" dirty="0"/>
              <a:t>“All your troubles are due to those ‘ifs’,”</a:t>
            </a:r>
          </a:p>
          <a:p>
            <a:pPr eaLnBrk="1" hangingPunct="1"/>
            <a:r>
              <a:rPr lang="en-US" sz="3200" dirty="0"/>
              <a:t> declared the Wizard. If you were not a </a:t>
            </a:r>
          </a:p>
          <a:p>
            <a:pPr eaLnBrk="1" hangingPunct="1"/>
            <a:r>
              <a:rPr lang="en-US" sz="3200" dirty="0" err="1"/>
              <a:t>Flutterbudget</a:t>
            </a:r>
            <a:r>
              <a:rPr lang="en-US" sz="3200" dirty="0"/>
              <a:t> you wouldn’t worry.”</a:t>
            </a:r>
          </a:p>
          <a:p>
            <a:pPr eaLnBrk="1" hangingPunct="1"/>
            <a:r>
              <a:rPr lang="en-US" sz="3200" dirty="0"/>
              <a:t>  - The Emerald City of Oz by Frank Baum</a:t>
            </a: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644997"/>
            <a:ext cx="1920875" cy="266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 101 Fall 2016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D3E9C4-CC62-419B-94EA-3C3ACB7F981C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17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Counting 'a's in a string, 'fox' in a list?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What Python functions/methods help</a:t>
            </a:r>
          </a:p>
          <a:p>
            <a:pPr lvl="1"/>
            <a:r>
              <a:rPr lang="en-US" altLang="en-US" dirty="0"/>
              <a:t>If you forget, how can you recreate yourself?</a:t>
            </a:r>
          </a:p>
          <a:p>
            <a:pPr lvl="1"/>
            <a:r>
              <a:rPr lang="en-US" altLang="en-US" dirty="0"/>
              <a:t>See exam Python reference sheet</a:t>
            </a:r>
          </a:p>
          <a:p>
            <a:endParaRPr lang="en-US" alt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 101 Fall 2016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4139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Basic List/file Processing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Monotype Sorts" charset="2"/>
              <a:buNone/>
            </a:pPr>
            <a:r>
              <a:rPr lang="en-US" altLang="en-US" sz="4000" dirty="0"/>
              <a:t>bit.ly/101f16-0929-3 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 101 Fall 2016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4217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 Old Exam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 101 Fall 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8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914400"/>
          </a:xfrm>
        </p:spPr>
        <p:txBody>
          <a:bodyPr/>
          <a:lstStyle/>
          <a:p>
            <a:pPr eaLnBrk="1" hangingPunct="1"/>
            <a:r>
              <a:rPr lang="en-US"/>
              <a:t>Announcements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762000"/>
            <a:ext cx="7772400" cy="5334000"/>
          </a:xfrm>
        </p:spPr>
        <p:txBody>
          <a:bodyPr/>
          <a:lstStyle/>
          <a:p>
            <a:pPr eaLnBrk="1" hangingPunct="1"/>
            <a:r>
              <a:rPr lang="en-US" dirty="0"/>
              <a:t>Test 1 is Tuesday! </a:t>
            </a:r>
          </a:p>
          <a:p>
            <a:pPr lvl="1" eaLnBrk="1" hangingPunct="1"/>
            <a:r>
              <a:rPr lang="en-US" dirty="0"/>
              <a:t>You must take the exam in your lecture section</a:t>
            </a:r>
          </a:p>
          <a:p>
            <a:pPr lvl="1" eaLnBrk="1" hangingPunct="1"/>
            <a:r>
              <a:rPr lang="en-US" dirty="0"/>
              <a:t>Accommodations for test 1? Must fill out form on website</a:t>
            </a:r>
          </a:p>
          <a:p>
            <a:pPr eaLnBrk="1" hangingPunct="1"/>
            <a:r>
              <a:rPr lang="en-US" dirty="0"/>
              <a:t>See </a:t>
            </a:r>
            <a:r>
              <a:rPr lang="en-US" dirty="0" err="1"/>
              <a:t>Regrades</a:t>
            </a:r>
            <a:r>
              <a:rPr lang="en-US" dirty="0"/>
              <a:t> form on website</a:t>
            </a:r>
          </a:p>
          <a:p>
            <a:pPr eaLnBrk="1" hangingPunct="1"/>
            <a:r>
              <a:rPr lang="en-US" dirty="0"/>
              <a:t>See all new Forms on website – main page</a:t>
            </a:r>
          </a:p>
          <a:p>
            <a:pPr eaLnBrk="1" hangingPunct="1"/>
            <a:r>
              <a:rPr lang="en-US" dirty="0"/>
              <a:t>No labs next week</a:t>
            </a:r>
          </a:p>
          <a:p>
            <a:pPr eaLnBrk="1" hangingPunct="1"/>
            <a:r>
              <a:rPr lang="en-US" dirty="0"/>
              <a:t>No consulting hours Tues-Thurs night</a:t>
            </a:r>
          </a:p>
          <a:p>
            <a:pPr eaLnBrk="1" hangingPunct="1"/>
            <a:r>
              <a:rPr lang="en-US" dirty="0"/>
              <a:t>Exam 1 Review session – LSRC B101 </a:t>
            </a:r>
          </a:p>
          <a:p>
            <a:pPr lvl="1" eaLnBrk="1" hangingPunct="1"/>
            <a:r>
              <a:rPr lang="en-US" dirty="0"/>
              <a:t>Sunday, 4:30-6pm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 101 Fall 2016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2347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685800" y="5316"/>
            <a:ext cx="7772400" cy="685800"/>
          </a:xfrm>
        </p:spPr>
        <p:txBody>
          <a:bodyPr/>
          <a:lstStyle/>
          <a:p>
            <a:r>
              <a:rPr lang="en-US" dirty="0"/>
              <a:t>Exam logistics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304800" y="691116"/>
            <a:ext cx="8534400" cy="5105400"/>
          </a:xfrm>
        </p:spPr>
        <p:txBody>
          <a:bodyPr/>
          <a:lstStyle/>
          <a:p>
            <a:r>
              <a:rPr lang="en-US" dirty="0"/>
              <a:t>Exam is in the regular classroom </a:t>
            </a:r>
          </a:p>
          <a:p>
            <a:r>
              <a:rPr lang="en-US" dirty="0"/>
              <a:t>Only need a pen or pencil</a:t>
            </a:r>
          </a:p>
          <a:p>
            <a:r>
              <a:rPr lang="en-US" dirty="0"/>
              <a:t>No scratch paper</a:t>
            </a:r>
          </a:p>
          <a:p>
            <a:r>
              <a:rPr lang="en-US" dirty="0"/>
              <a:t>Will give you a reference sheet of Python information with the test (see resources page)</a:t>
            </a:r>
          </a:p>
          <a:p>
            <a:r>
              <a:rPr lang="en-US" dirty="0"/>
              <a:t>Closed book, closed notes, closed neighbor</a:t>
            </a:r>
          </a:p>
          <a:p>
            <a:r>
              <a:rPr lang="en-US" dirty="0"/>
              <a:t>Covers lecture, lab and assigned reading, </a:t>
            </a:r>
            <a:r>
              <a:rPr lang="en-US" dirty="0" err="1"/>
              <a:t>assgnmts</a:t>
            </a:r>
            <a:r>
              <a:rPr lang="en-US" dirty="0"/>
              <a:t>, </a:t>
            </a:r>
            <a:r>
              <a:rPr lang="en-US" dirty="0" err="1"/>
              <a:t>apts</a:t>
            </a:r>
            <a:endParaRPr lang="en-US" dirty="0"/>
          </a:p>
          <a:p>
            <a:r>
              <a:rPr lang="en-US" dirty="0"/>
              <a:t>Have put old quizzes back up as quiz review</a:t>
            </a:r>
          </a:p>
          <a:p>
            <a:pPr lvl="1"/>
            <a:r>
              <a:rPr lang="en-US" dirty="0"/>
              <a:t>This is NOT for a grade, for studying only</a:t>
            </a:r>
          </a:p>
        </p:txBody>
      </p:sp>
      <p:sp>
        <p:nvSpPr>
          <p:cNvPr id="5124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sz="1400"/>
              <a:t>Compsci 101 Fall 2016</a:t>
            </a:r>
          </a:p>
        </p:txBody>
      </p:sp>
      <p:sp>
        <p:nvSpPr>
          <p:cNvPr id="512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DE3B26A9-B32F-4B1A-82A3-26F61D9DDA6D}" type="slidenum">
              <a:rPr lang="en-US" sz="1400"/>
              <a:pPr eaLnBrk="1" hangingPunct="1"/>
              <a:t>3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9492554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best way to study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Write code on paper!</a:t>
            </a:r>
          </a:p>
          <a:p>
            <a:endParaRPr lang="en-US" dirty="0"/>
          </a:p>
          <a:p>
            <a:r>
              <a:rPr lang="en-US" dirty="0"/>
              <a:t>Resources page has old tests and solutions</a:t>
            </a:r>
          </a:p>
          <a:p>
            <a:pPr lvl="1"/>
            <a:r>
              <a:rPr lang="en-US" dirty="0"/>
              <a:t>Try writing code, then look at solutions</a:t>
            </a:r>
          </a:p>
          <a:p>
            <a:r>
              <a:rPr lang="en-US" dirty="0"/>
              <a:t>Rewrite an APT</a:t>
            </a:r>
          </a:p>
          <a:p>
            <a:r>
              <a:rPr lang="en-US" dirty="0"/>
              <a:t>Rewrite code we did in lecture</a:t>
            </a:r>
          </a:p>
          <a:p>
            <a:r>
              <a:rPr lang="en-US" dirty="0"/>
              <a:t>Rewrite code we did in lab</a:t>
            </a:r>
          </a:p>
        </p:txBody>
      </p:sp>
      <p:sp>
        <p:nvSpPr>
          <p:cNvPr id="6148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sz="1400"/>
              <a:t>Compsci 101 Fall 2016</a:t>
            </a:r>
          </a:p>
        </p:txBody>
      </p:sp>
      <p:sp>
        <p:nvSpPr>
          <p:cNvPr id="614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6745314A-C700-4230-9789-202F8F2832B2}" type="slidenum">
              <a:rPr lang="en-US" sz="1400"/>
              <a:pPr eaLnBrk="1" hangingPunct="1"/>
              <a:t>4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1045079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4677"/>
            <a:ext cx="7772400" cy="1143000"/>
          </a:xfrm>
        </p:spPr>
        <p:txBody>
          <a:bodyPr/>
          <a:lstStyle/>
          <a:p>
            <a:r>
              <a:rPr lang="en-US" dirty="0"/>
              <a:t>What we have not done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7772400" cy="4800600"/>
          </a:xfrm>
        </p:spPr>
        <p:txBody>
          <a:bodyPr/>
          <a:lstStyle/>
          <a:p>
            <a:r>
              <a:rPr lang="en-US" dirty="0"/>
              <a:t>Test 1 from Fall 2014 on we have covered everything. </a:t>
            </a:r>
          </a:p>
          <a:p>
            <a:r>
              <a:rPr lang="en-US" dirty="0"/>
              <a:t>If looking at old exams, note we </a:t>
            </a:r>
            <a:r>
              <a:rPr lang="en-US" b="1" dirty="0"/>
              <a:t>have not done </a:t>
            </a:r>
            <a:r>
              <a:rPr lang="en-US" dirty="0"/>
              <a:t>the following:</a:t>
            </a:r>
          </a:p>
          <a:p>
            <a:pPr lvl="1"/>
            <a:r>
              <a:rPr lang="en-US" dirty="0"/>
              <a:t>List comprehensions</a:t>
            </a:r>
          </a:p>
          <a:p>
            <a:pPr lvl="1"/>
            <a:r>
              <a:rPr lang="en-US" dirty="0"/>
              <a:t>Code in square brackets such as</a:t>
            </a:r>
          </a:p>
          <a:p>
            <a:pPr marL="457200" lvl="1" indent="0">
              <a:buNone/>
            </a:pPr>
            <a:r>
              <a:rPr lang="en-US" dirty="0"/>
              <a:t>       y = [w for w in </a:t>
            </a:r>
            <a:r>
              <a:rPr lang="en-US" dirty="0" err="1"/>
              <a:t>alist</a:t>
            </a:r>
            <a:r>
              <a:rPr lang="en-US" dirty="0"/>
              <a:t>]</a:t>
            </a:r>
          </a:p>
          <a:p>
            <a:pPr marL="457200" lvl="1" indent="0">
              <a:buNone/>
            </a:pPr>
            <a:r>
              <a:rPr lang="en-US" dirty="0"/>
              <a:t>There may be other things…. If it looks strange, it might be we haven’t done it….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 101 Fall 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8731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458200" cy="838200"/>
          </a:xfrm>
        </p:spPr>
        <p:txBody>
          <a:bodyPr/>
          <a:lstStyle/>
          <a:p>
            <a:pPr eaLnBrk="1" hangingPunct="1"/>
            <a:r>
              <a:rPr lang="en-US"/>
              <a:t>Understand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90600"/>
            <a:ext cx="7772400" cy="5715000"/>
          </a:xfrm>
        </p:spPr>
        <p:txBody>
          <a:bodyPr/>
          <a:lstStyle/>
          <a:p>
            <a:pPr eaLnBrk="1" hangingPunct="1"/>
            <a:r>
              <a:rPr lang="en-US" dirty="0"/>
              <a:t>What is the difference between: </a:t>
            </a:r>
          </a:p>
          <a:p>
            <a:pPr lvl="1" eaLnBrk="1" hangingPunct="1"/>
            <a:r>
              <a:rPr lang="en-US" dirty="0"/>
              <a:t>[ ] and ( )</a:t>
            </a:r>
          </a:p>
          <a:p>
            <a:pPr lvl="1" eaLnBrk="1" hangingPunct="1"/>
            <a:r>
              <a:rPr lang="en-US" dirty="0"/>
              <a:t>w =      and    w +=    </a:t>
            </a:r>
          </a:p>
          <a:p>
            <a:pPr lvl="1" eaLnBrk="1" hangingPunct="1"/>
            <a:r>
              <a:rPr lang="en-US" dirty="0"/>
              <a:t>print value and assigning value to a variable</a:t>
            </a:r>
          </a:p>
          <a:p>
            <a:pPr lvl="1" eaLnBrk="1" hangingPunct="1"/>
            <a:r>
              <a:rPr lang="en-US" dirty="0"/>
              <a:t>print and return </a:t>
            </a:r>
          </a:p>
          <a:p>
            <a:pPr lvl="1" eaLnBrk="1" hangingPunct="1"/>
            <a:r>
              <a:rPr lang="en-US" dirty="0"/>
              <a:t>When do you print? When do you return?</a:t>
            </a:r>
          </a:p>
          <a:p>
            <a:pPr lvl="1" eaLnBrk="1" hangingPunct="1"/>
            <a:r>
              <a:rPr lang="en-US" dirty="0"/>
              <a:t>Does a function print or return?</a:t>
            </a:r>
          </a:p>
          <a:p>
            <a:pPr eaLnBrk="1" hangingPunct="1"/>
            <a:r>
              <a:rPr lang="en-US" dirty="0"/>
              <a:t>if, for, range, strings, lists </a:t>
            </a:r>
          </a:p>
          <a:p>
            <a:pPr lvl="1" eaLnBrk="1" hangingPunct="1"/>
            <a:r>
              <a:rPr lang="en-US" dirty="0"/>
              <a:t>Understand format and how they work</a:t>
            </a:r>
          </a:p>
          <a:p>
            <a:pPr eaLnBrk="1" hangingPunct="1"/>
            <a:r>
              <a:rPr lang="en-US" dirty="0"/>
              <a:t>Parameters </a:t>
            </a:r>
            <a:r>
              <a:rPr lang="en-US" dirty="0" err="1"/>
              <a:t>vs</a:t>
            </a:r>
            <a:r>
              <a:rPr lang="en-US"/>
              <a:t> arguments</a:t>
            </a:r>
            <a:endParaRPr lang="en-US" dirty="0"/>
          </a:p>
        </p:txBody>
      </p:sp>
      <p:sp>
        <p:nvSpPr>
          <p:cNvPr id="7172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sz="1400"/>
              <a:t>Compsci 101 Fall 2016</a:t>
            </a:r>
          </a:p>
        </p:txBody>
      </p:sp>
      <p:sp>
        <p:nvSpPr>
          <p:cNvPr id="7173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6F3FEDC6-4320-4667-83B1-826AAF83F3F9}" type="slidenum">
              <a:rPr lang="en-US" sz="1400"/>
              <a:pPr eaLnBrk="1" hangingPunct="1"/>
              <a:t>6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19897897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Writing functions with formulae 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Monotype Sorts" charset="2"/>
              <a:buNone/>
            </a:pPr>
            <a:r>
              <a:rPr lang="en-US" altLang="en-US" sz="4000" dirty="0"/>
              <a:t>bit.ly/101f16-0929-1 </a:t>
            </a:r>
          </a:p>
          <a:p>
            <a:pPr marL="0" indent="0">
              <a:buFont typeface="Monotype Sorts" charset="2"/>
              <a:buNone/>
            </a:pPr>
            <a:r>
              <a:rPr lang="en-US" altLang="en-US" sz="4000" dirty="0"/>
              <a:t> </a:t>
            </a:r>
            <a:endParaRPr lang="en-US" alt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 101 Fall 2016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7965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Writing functions with formulae 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7772400" cy="4114800"/>
          </a:xfrm>
        </p:spPr>
        <p:txBody>
          <a:bodyPr/>
          <a:lstStyle/>
          <a:p>
            <a:pPr marL="0" indent="0">
              <a:buFont typeface="Monotype Sorts" charset="2"/>
              <a:buNone/>
            </a:pPr>
            <a:endParaRPr lang="en-US" altLang="en-US" sz="3200" dirty="0"/>
          </a:p>
          <a:p>
            <a:pPr marL="0" indent="0"/>
            <a:r>
              <a:rPr lang="en-US" altLang="en-US" dirty="0"/>
              <a:t>Using extra variables: can be really smart</a:t>
            </a:r>
          </a:p>
          <a:p>
            <a:pPr lvl="1"/>
            <a:r>
              <a:rPr lang="en-US" altLang="en-US" dirty="0"/>
              <a:t>Helps in making each line simple</a:t>
            </a:r>
          </a:p>
          <a:p>
            <a:pPr lvl="1"/>
            <a:r>
              <a:rPr lang="en-US" altLang="en-US" dirty="0"/>
              <a:t>Easy to correct if you've made a mistake</a:t>
            </a:r>
          </a:p>
          <a:p>
            <a:pPr lvl="1"/>
            <a:endParaRPr lang="en-US" altLang="en-US" dirty="0"/>
          </a:p>
          <a:p>
            <a:pPr marL="0" indent="0"/>
            <a:r>
              <a:rPr lang="en-US" altLang="en-US" dirty="0"/>
              <a:t>See </a:t>
            </a:r>
            <a:r>
              <a:rPr lang="en-US" altLang="en-US" dirty="0" err="1">
                <a:latin typeface="Courier New" panose="02070309020205020404" pitchFamily="49" charset="0"/>
              </a:rPr>
              <a:t>triangleArea</a:t>
            </a:r>
            <a:r>
              <a:rPr lang="en-US" altLang="en-US" dirty="0"/>
              <a:t>, what about other math symbols and formula?</a:t>
            </a:r>
          </a:p>
          <a:p>
            <a:pPr lvl="1"/>
            <a:r>
              <a:rPr lang="en-US" altLang="en-US" dirty="0"/>
              <a:t>What do +, -, *, /, % do?</a:t>
            </a:r>
          </a:p>
          <a:p>
            <a:pPr lvl="1"/>
            <a:r>
              <a:rPr lang="en-US" altLang="en-US" dirty="0"/>
              <a:t>What about </a:t>
            </a:r>
            <a:r>
              <a:rPr lang="en-US" altLang="en-US" dirty="0" err="1"/>
              <a:t>math.sqrt</a:t>
            </a:r>
            <a:r>
              <a:rPr lang="en-US" altLang="en-US" dirty="0"/>
              <a:t> or 5**0.5 or </a:t>
            </a:r>
            <a:r>
              <a:rPr lang="en-US" altLang="en-US" dirty="0" err="1"/>
              <a:t>math.sin</a:t>
            </a:r>
            <a:r>
              <a:rPr lang="en-US" altLang="en-US" dirty="0"/>
              <a:t> …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 101 Fall 2016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2266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Accumulating in a loop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If you are going to return a string</a:t>
            </a:r>
          </a:p>
          <a:p>
            <a:pPr lvl="1"/>
            <a:r>
              <a:rPr lang="en-US" altLang="en-US"/>
              <a:t>Initialization, return value, how to "build it"</a:t>
            </a:r>
          </a:p>
          <a:p>
            <a:pPr lvl="1"/>
            <a:endParaRPr lang="en-US" altLang="en-US"/>
          </a:p>
          <a:p>
            <a:r>
              <a:rPr lang="en-US" altLang="en-US"/>
              <a:t>If you are going to return an int (counter)</a:t>
            </a:r>
          </a:p>
          <a:p>
            <a:pPr lvl="1"/>
            <a:r>
              <a:rPr lang="en-US" altLang="en-US"/>
              <a:t>Initialization, return value, how to "build it"</a:t>
            </a:r>
          </a:p>
          <a:p>
            <a:pPr lvl="1"/>
            <a:endParaRPr lang="en-US" altLang="en-US"/>
          </a:p>
          <a:p>
            <a:r>
              <a:rPr lang="en-US" altLang="en-US"/>
              <a:t>If you are going to return a list</a:t>
            </a:r>
          </a:p>
          <a:p>
            <a:pPr lvl="1"/>
            <a:r>
              <a:rPr lang="en-US" altLang="en-US"/>
              <a:t>Initialization, return value, how to "build it"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 101 Fall 2016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638136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2677</TotalTime>
  <Words>579</Words>
  <Application>Microsoft Office PowerPoint</Application>
  <PresentationFormat>On-screen Show (4:3)</PresentationFormat>
  <Paragraphs>110</Paragraphs>
  <Slides>12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Calibri</vt:lpstr>
      <vt:lpstr>Courier New</vt:lpstr>
      <vt:lpstr>Monotype Sorts</vt:lpstr>
      <vt:lpstr>Times New Roman</vt:lpstr>
      <vt:lpstr>Default Design</vt:lpstr>
      <vt:lpstr>CompSci 101 Introduction to Computer Science</vt:lpstr>
      <vt:lpstr>Announcements</vt:lpstr>
      <vt:lpstr>Exam logistics</vt:lpstr>
      <vt:lpstr>The best way to study</vt:lpstr>
      <vt:lpstr>What we have not done</vt:lpstr>
      <vt:lpstr>Understand</vt:lpstr>
      <vt:lpstr>Writing functions with formulae </vt:lpstr>
      <vt:lpstr>Writing functions with formulae </vt:lpstr>
      <vt:lpstr>Accumulating in a loop</vt:lpstr>
      <vt:lpstr>Counting 'a's in a string, 'fox' in a list?</vt:lpstr>
      <vt:lpstr>Basic List/file Processing</vt:lpstr>
      <vt:lpstr>Review Old Exam Questions</vt:lpstr>
    </vt:vector>
  </TitlesOfParts>
  <Company>Duke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CompSci 6 Programming Design and Analysis</dc:title>
  <dc:creator>Susan Rodger</dc:creator>
  <cp:lastModifiedBy>Susan</cp:lastModifiedBy>
  <cp:revision>54</cp:revision>
  <cp:lastPrinted>2016-02-16T14:58:31Z</cp:lastPrinted>
  <dcterms:created xsi:type="dcterms:W3CDTF">2005-08-25T14:18:45Z</dcterms:created>
  <dcterms:modified xsi:type="dcterms:W3CDTF">2016-09-29T13:20:48Z</dcterms:modified>
</cp:coreProperties>
</file>