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handoutMasterIdLst>
    <p:handoutMasterId r:id="rId25"/>
  </p:handoutMasterIdLst>
  <p:sldIdLst>
    <p:sldId id="256" r:id="rId2"/>
    <p:sldId id="277" r:id="rId3"/>
    <p:sldId id="296" r:id="rId4"/>
    <p:sldId id="297" r:id="rId5"/>
    <p:sldId id="298" r:id="rId6"/>
    <p:sldId id="302" r:id="rId7"/>
    <p:sldId id="299" r:id="rId8"/>
    <p:sldId id="300" r:id="rId9"/>
    <p:sldId id="303" r:id="rId10"/>
    <p:sldId id="301" r:id="rId11"/>
    <p:sldId id="294" r:id="rId12"/>
    <p:sldId id="289" r:id="rId13"/>
    <p:sldId id="291" r:id="rId14"/>
    <p:sldId id="293" r:id="rId15"/>
    <p:sldId id="279" r:id="rId16"/>
    <p:sldId id="280" r:id="rId17"/>
    <p:sldId id="278" r:id="rId18"/>
    <p:sldId id="282" r:id="rId19"/>
    <p:sldId id="281" r:id="rId20"/>
    <p:sldId id="283" r:id="rId21"/>
    <p:sldId id="285" r:id="rId22"/>
    <p:sldId id="292" r:id="rId23"/>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Times New Roman" panose="02020603050405020304" pitchFamily="18" charset="0"/>
      </a:defRPr>
    </a:lvl5pPr>
    <a:lvl6pPr marL="22860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6pPr>
    <a:lvl7pPr marL="27432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7pPr>
    <a:lvl8pPr marL="32004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8pPr>
    <a:lvl9pPr marL="3657600" algn="l" defTabSz="914400" rtl="0" eaLnBrk="1" latinLnBrk="0" hangingPunct="1">
      <a:defRPr sz="2400" kern="1200">
        <a:solidFill>
          <a:schemeClr val="tx1"/>
        </a:solidFill>
        <a:latin typeface="Times New Roman" panose="02020603050405020304" pitchFamily="18" charset="0"/>
        <a:ea typeface="+mn-ea"/>
        <a:cs typeface="Times New Roman" panose="02020603050405020304"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8505" autoAdjust="0"/>
    <p:restoredTop sz="86466" autoAdjust="0"/>
  </p:normalViewPr>
  <p:slideViewPr>
    <p:cSldViewPr>
      <p:cViewPr varScale="1">
        <p:scale>
          <a:sx n="51" d="100"/>
          <a:sy n="51" d="100"/>
        </p:scale>
        <p:origin x="36" y="225"/>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1026"/>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defTabSz="966788" eaLnBrk="1" hangingPunct="1">
              <a:defRPr sz="1300">
                <a:latin typeface="Times New Roman" charset="0"/>
                <a:cs typeface="Times New Roman" charset="0"/>
              </a:defRPr>
            </a:lvl1pPr>
          </a:lstStyle>
          <a:p>
            <a:pPr>
              <a:defRPr/>
            </a:pPr>
            <a:endParaRPr lang="en-US"/>
          </a:p>
        </p:txBody>
      </p:sp>
      <p:sp>
        <p:nvSpPr>
          <p:cNvPr id="16387" name="Rectangle 1027"/>
          <p:cNvSpPr>
            <a:spLocks noGrp="1" noChangeArrowheads="1"/>
          </p:cNvSpPr>
          <p:nvPr>
            <p:ph type="dt" sz="quarter" idx="1"/>
          </p:nvPr>
        </p:nvSpPr>
        <p:spPr bwMode="auto">
          <a:xfrm>
            <a:off x="4144963" y="0"/>
            <a:ext cx="3170237" cy="479425"/>
          </a:xfrm>
          <a:prstGeom prst="rect">
            <a:avLst/>
          </a:prstGeom>
          <a:noFill/>
          <a:ln w="9525">
            <a:noFill/>
            <a:miter lim="800000"/>
            <a:headEnd/>
            <a:tailEnd/>
          </a:ln>
          <a:effectLst/>
        </p:spPr>
        <p:txBody>
          <a:bodyPr vert="horz" wrap="square" lIns="96661" tIns="48331" rIns="96661" bIns="48331" numCol="1" anchor="t" anchorCtr="0" compatLnSpc="1">
            <a:prstTxWarp prst="textNoShape">
              <a:avLst/>
            </a:prstTxWarp>
          </a:bodyPr>
          <a:lstStyle>
            <a:lvl1pPr algn="r" defTabSz="966788" eaLnBrk="1" hangingPunct="1">
              <a:defRPr sz="1300">
                <a:latin typeface="Times New Roman" charset="0"/>
                <a:cs typeface="Times New Roman" charset="0"/>
              </a:defRPr>
            </a:lvl1pPr>
          </a:lstStyle>
          <a:p>
            <a:pPr>
              <a:defRPr/>
            </a:pPr>
            <a:endParaRPr lang="en-US"/>
          </a:p>
        </p:txBody>
      </p:sp>
      <p:sp>
        <p:nvSpPr>
          <p:cNvPr id="16388" name="Rectangle 1028"/>
          <p:cNvSpPr>
            <a:spLocks noGrp="1" noChangeArrowheads="1"/>
          </p:cNvSpPr>
          <p:nvPr>
            <p:ph type="ftr" sz="quarter" idx="2"/>
          </p:nvPr>
        </p:nvSpPr>
        <p:spPr bwMode="auto">
          <a:xfrm>
            <a:off x="0" y="9121775"/>
            <a:ext cx="3170238"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defTabSz="966788" eaLnBrk="1" hangingPunct="1">
              <a:defRPr sz="1300">
                <a:latin typeface="Times New Roman" charset="0"/>
                <a:cs typeface="Times New Roman" charset="0"/>
              </a:defRPr>
            </a:lvl1pPr>
          </a:lstStyle>
          <a:p>
            <a:pPr>
              <a:defRPr/>
            </a:pPr>
            <a:endParaRPr lang="en-US"/>
          </a:p>
        </p:txBody>
      </p:sp>
      <p:sp>
        <p:nvSpPr>
          <p:cNvPr id="16389" name="Rectangle 1029"/>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a:effectLst/>
        </p:spPr>
        <p:txBody>
          <a:bodyPr vert="horz" wrap="square" lIns="96661" tIns="48331" rIns="96661" bIns="48331" numCol="1" anchor="b" anchorCtr="0" compatLnSpc="1">
            <a:prstTxWarp prst="textNoShape">
              <a:avLst/>
            </a:prstTxWarp>
          </a:bodyPr>
          <a:lstStyle>
            <a:lvl1pPr algn="r" defTabSz="966788" eaLnBrk="1" hangingPunct="1">
              <a:defRPr sz="1300" smtClean="0"/>
            </a:lvl1pPr>
          </a:lstStyle>
          <a:p>
            <a:pPr>
              <a:defRPr/>
            </a:pPr>
            <a:fld id="{5ED27268-EC4C-4E87-944D-E761B934C1BB}" type="slidenum">
              <a:rPr lang="en-US"/>
              <a:pPr>
                <a:defRPr/>
              </a:pPr>
              <a:t>‹#›</a:t>
            </a:fld>
            <a:endParaRPr lang="en-US"/>
          </a:p>
        </p:txBody>
      </p:sp>
    </p:spTree>
    <p:extLst>
      <p:ext uri="{BB962C8B-B14F-4D97-AF65-F5344CB8AC3E}">
        <p14:creationId xmlns:p14="http://schemas.microsoft.com/office/powerpoint/2010/main" val="19718714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AD6288F2-2FF6-461D-930E-FDC565245106}" type="datetimeFigureOut">
              <a:rPr lang="en-US" smtClean="0"/>
              <a:t>10/6/2016</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068F0EDB-D4D2-48EA-81F1-9C905296D15E}" type="slidenum">
              <a:rPr lang="en-US" smtClean="0"/>
              <a:t>‹#›</a:t>
            </a:fld>
            <a:endParaRPr lang="en-US"/>
          </a:p>
        </p:txBody>
      </p:sp>
    </p:spTree>
    <p:extLst>
      <p:ext uri="{BB962C8B-B14F-4D97-AF65-F5344CB8AC3E}">
        <p14:creationId xmlns:p14="http://schemas.microsoft.com/office/powerpoint/2010/main" val="11309071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lecture was 5 to 10 minutes short</a:t>
            </a:r>
          </a:p>
        </p:txBody>
      </p:sp>
      <p:sp>
        <p:nvSpPr>
          <p:cNvPr id="4" name="Slide Number Placeholder 3"/>
          <p:cNvSpPr>
            <a:spLocks noGrp="1"/>
          </p:cNvSpPr>
          <p:nvPr>
            <p:ph type="sldNum" sz="quarter" idx="10"/>
          </p:nvPr>
        </p:nvSpPr>
        <p:spPr/>
        <p:txBody>
          <a:bodyPr/>
          <a:lstStyle/>
          <a:p>
            <a:fld id="{068F0EDB-D4D2-48EA-81F1-9C905296D15E}" type="slidenum">
              <a:rPr lang="en-US" smtClean="0"/>
              <a:t>1</a:t>
            </a:fld>
            <a:endParaRPr lang="en-US"/>
          </a:p>
        </p:txBody>
      </p:sp>
    </p:spTree>
    <p:extLst>
      <p:ext uri="{BB962C8B-B14F-4D97-AF65-F5344CB8AC3E}">
        <p14:creationId xmlns:p14="http://schemas.microsoft.com/office/powerpoint/2010/main" val="362295068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this one</a:t>
            </a:r>
          </a:p>
        </p:txBody>
      </p:sp>
      <p:sp>
        <p:nvSpPr>
          <p:cNvPr id="4" name="Slide Number Placeholder 3"/>
          <p:cNvSpPr>
            <a:spLocks noGrp="1"/>
          </p:cNvSpPr>
          <p:nvPr>
            <p:ph type="sldNum" sz="quarter" idx="10"/>
          </p:nvPr>
        </p:nvSpPr>
        <p:spPr/>
        <p:txBody>
          <a:bodyPr/>
          <a:lstStyle/>
          <a:p>
            <a:fld id="{068F0EDB-D4D2-48EA-81F1-9C905296D15E}" type="slidenum">
              <a:rPr lang="en-US" smtClean="0"/>
              <a:t>11</a:t>
            </a:fld>
            <a:endParaRPr lang="en-US"/>
          </a:p>
        </p:txBody>
      </p:sp>
    </p:spTree>
    <p:extLst>
      <p:ext uri="{BB962C8B-B14F-4D97-AF65-F5344CB8AC3E}">
        <p14:creationId xmlns:p14="http://schemas.microsoft.com/office/powerpoint/2010/main" val="33745563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Where</a:t>
            </a:r>
            <a:r>
              <a:rPr lang="en-US" baseline="0" dirty="0"/>
              <a:t> is the update? What does this do?</a:t>
            </a:r>
            <a:endParaRPr lang="en-US" dirty="0"/>
          </a:p>
        </p:txBody>
      </p:sp>
      <p:sp>
        <p:nvSpPr>
          <p:cNvPr id="4" name="Slide Number Placeholder 3"/>
          <p:cNvSpPr>
            <a:spLocks noGrp="1"/>
          </p:cNvSpPr>
          <p:nvPr>
            <p:ph type="sldNum" sz="quarter" idx="10"/>
          </p:nvPr>
        </p:nvSpPr>
        <p:spPr/>
        <p:txBody>
          <a:bodyPr/>
          <a:lstStyle/>
          <a:p>
            <a:fld id="{BD915F71-73F6-457B-BBF0-DD58B0B171AD}" type="slidenum">
              <a:rPr lang="en-US" smtClean="0"/>
              <a:t>14</a:t>
            </a:fld>
            <a:endParaRPr lang="en-US"/>
          </a:p>
        </p:txBody>
      </p:sp>
    </p:spTree>
    <p:extLst>
      <p:ext uri="{BB962C8B-B14F-4D97-AF65-F5344CB8AC3E}">
        <p14:creationId xmlns:p14="http://schemas.microsoft.com/office/powerpoint/2010/main" val="3371842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Noam </a:t>
            </a:r>
            <a:r>
              <a:rPr lang="en-US" dirty="0" err="1"/>
              <a:t>Shazeer</a:t>
            </a:r>
            <a:r>
              <a:rPr lang="en-US" dirty="0"/>
              <a:t> (works</a:t>
            </a:r>
            <a:r>
              <a:rPr lang="en-US" baseline="0" dirty="0"/>
              <a:t> at google, sat in the front row in B101 in </a:t>
            </a:r>
            <a:r>
              <a:rPr lang="en-US" baseline="0" dirty="0" err="1"/>
              <a:t>CompSci</a:t>
            </a:r>
            <a:r>
              <a:rPr lang="en-US" baseline="0" dirty="0"/>
              <a:t> 101!)</a:t>
            </a:r>
            <a:endParaRPr lang="en-US" dirty="0"/>
          </a:p>
        </p:txBody>
      </p:sp>
      <p:sp>
        <p:nvSpPr>
          <p:cNvPr id="4" name="Slide Number Placeholder 3"/>
          <p:cNvSpPr>
            <a:spLocks noGrp="1"/>
          </p:cNvSpPr>
          <p:nvPr>
            <p:ph type="sldNum" sz="quarter" idx="10"/>
          </p:nvPr>
        </p:nvSpPr>
        <p:spPr/>
        <p:txBody>
          <a:bodyPr/>
          <a:lstStyle/>
          <a:p>
            <a:fld id="{8D2A9354-3C73-4317-94B5-037B021CD09E}" type="slidenum">
              <a:rPr lang="en-US" smtClean="0"/>
              <a:t>21</a:t>
            </a:fld>
            <a:endParaRPr lang="en-US"/>
          </a:p>
        </p:txBody>
      </p:sp>
    </p:spTree>
    <p:extLst>
      <p:ext uri="{BB962C8B-B14F-4D97-AF65-F5344CB8AC3E}">
        <p14:creationId xmlns:p14="http://schemas.microsoft.com/office/powerpoint/2010/main" val="41201981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a:ln/>
        </p:spPr>
      </p:sp>
      <p:sp>
        <p:nvSpPr>
          <p:cNvPr id="1536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dirty="0">
                <a:latin typeface="Times New Roman" panose="02020603050405020304" pitchFamily="18" charset="0"/>
              </a:rPr>
              <a:t>This is the price is right game where you bid</a:t>
            </a:r>
            <a:r>
              <a:rPr lang="en-US" altLang="en-US" baseline="0" dirty="0">
                <a:latin typeface="Times New Roman" panose="02020603050405020304" pitchFamily="18" charset="0"/>
              </a:rPr>
              <a:t> to try to guess the price of an item and you get several tries.</a:t>
            </a:r>
          </a:p>
          <a:p>
            <a:r>
              <a:rPr lang="en-US" altLang="en-US" baseline="0" dirty="0">
                <a:latin typeface="Times New Roman" panose="02020603050405020304" pitchFamily="18" charset="0"/>
              </a:rPr>
              <a:t>Play the video</a:t>
            </a:r>
            <a:endParaRPr lang="en-US" altLang="en-US" dirty="0">
              <a:latin typeface="Times New Roman" panose="02020603050405020304" pitchFamily="18" charset="0"/>
            </a:endParaRPr>
          </a:p>
          <a:p>
            <a:r>
              <a:rPr lang="en-US" altLang="en-US" dirty="0">
                <a:latin typeface="Times New Roman" panose="02020603050405020304" pitchFamily="18" charset="0"/>
              </a:rPr>
              <a:t>Are these numbers reasonable? Poll the class </a:t>
            </a:r>
          </a:p>
        </p:txBody>
      </p:sp>
    </p:spTree>
    <p:extLst>
      <p:ext uri="{BB962C8B-B14F-4D97-AF65-F5344CB8AC3E}">
        <p14:creationId xmlns:p14="http://schemas.microsoft.com/office/powerpoint/2010/main" val="22718868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a:ln/>
        </p:spPr>
      </p:sp>
      <p:sp>
        <p:nvSpPr>
          <p:cNvPr id="1741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a:latin typeface="Times New Roman" panose="02020603050405020304" pitchFamily="18" charset="0"/>
              </a:rPr>
              <a:t>Ask for a volunteer </a:t>
            </a:r>
          </a:p>
          <a:p>
            <a:r>
              <a:rPr lang="en-US" altLang="en-US">
                <a:latin typeface="Times New Roman" panose="02020603050405020304" pitchFamily="18" charset="0"/>
              </a:rPr>
              <a:t>What is the best first guess? Second guess</a:t>
            </a:r>
          </a:p>
        </p:txBody>
      </p:sp>
    </p:spTree>
    <p:extLst>
      <p:ext uri="{BB962C8B-B14F-4D97-AF65-F5344CB8AC3E}">
        <p14:creationId xmlns:p14="http://schemas.microsoft.com/office/powerpoint/2010/main" val="35305221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dirty="0">
                <a:latin typeface="Times New Roman" panose="02020603050405020304" pitchFamily="18" charset="0"/>
              </a:rPr>
              <a:t>Algorithm correct? Can you try all possible data? Too much!</a:t>
            </a:r>
          </a:p>
          <a:p>
            <a:r>
              <a:rPr lang="en-US" altLang="en-US" dirty="0">
                <a:latin typeface="Times New Roman" panose="02020603050405020304" pitchFamily="18" charset="0"/>
              </a:rPr>
              <a:t>Why does google care about efficiency, and what does "efficient" mean? Searching billions of webpages in no time, making the user think it's no time, even when it is, e.g., auto-complete search query and scrolling google maps. Sometimes about algorithm and sometimes about user experience and making the web more efficient</a:t>
            </a:r>
          </a:p>
          <a:p>
            <a:endParaRPr lang="en-US" altLang="en-US" dirty="0">
              <a:latin typeface="Times New Roman" panose="02020603050405020304" pitchFamily="18" charset="0"/>
            </a:endParaRPr>
          </a:p>
          <a:p>
            <a:r>
              <a:rPr lang="en-US" altLang="en-US" dirty="0">
                <a:latin typeface="Times New Roman" panose="02020603050405020304" pitchFamily="18" charset="0"/>
              </a:rPr>
              <a:t>Also efficiency of the user experience</a:t>
            </a:r>
          </a:p>
        </p:txBody>
      </p:sp>
    </p:spTree>
    <p:extLst>
      <p:ext uri="{BB962C8B-B14F-4D97-AF65-F5344CB8AC3E}">
        <p14:creationId xmlns:p14="http://schemas.microsoft.com/office/powerpoint/2010/main" val="39119452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a:latin typeface="Times New Roman" panose="02020603050405020304" pitchFamily="18" charset="0"/>
              </a:rPr>
              <a:t>The magenta/purple shows where Narten could be. After each guess, roughly in the middle, we eliminate half of the names from being the range</a:t>
            </a:r>
          </a:p>
          <a:p>
            <a:r>
              <a:rPr lang="en-US" altLang="en-US">
                <a:latin typeface="Times New Roman" panose="02020603050405020304" pitchFamily="18" charset="0"/>
              </a:rPr>
              <a:t>Of names in which Narten could be. So how many times can we cut the range in half?</a:t>
            </a:r>
          </a:p>
        </p:txBody>
      </p:sp>
    </p:spTree>
    <p:extLst>
      <p:ext uri="{BB962C8B-B14F-4D97-AF65-F5344CB8AC3E}">
        <p14:creationId xmlns:p14="http://schemas.microsoft.com/office/powerpoint/2010/main" val="27674402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a:ln/>
        </p:spPr>
      </p:sp>
      <p:sp>
        <p:nvSpPr>
          <p:cNvPr id="22531"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a:latin typeface="Times New Roman" panose="02020603050405020304" pitchFamily="18" charset="0"/>
              </a:rPr>
              <a:t>The magenta/purple shows where Narten could be. After each guess, roughly in the middle, we eliminate half of the names from being the range</a:t>
            </a:r>
          </a:p>
          <a:p>
            <a:r>
              <a:rPr lang="en-US" altLang="en-US">
                <a:latin typeface="Times New Roman" panose="02020603050405020304" pitchFamily="18" charset="0"/>
              </a:rPr>
              <a:t>Of names in which Narten could be. So how many times can we cut the range in half?</a:t>
            </a:r>
          </a:p>
        </p:txBody>
      </p:sp>
    </p:spTree>
    <p:extLst>
      <p:ext uri="{BB962C8B-B14F-4D97-AF65-F5344CB8AC3E}">
        <p14:creationId xmlns:p14="http://schemas.microsoft.com/office/powerpoint/2010/main" val="15209461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r>
              <a:rPr lang="en-US" altLang="en-US" dirty="0">
                <a:latin typeface="Times New Roman" panose="02020603050405020304" pitchFamily="18" charset="0"/>
              </a:rPr>
              <a:t>1 sec – 10 million</a:t>
            </a:r>
          </a:p>
          <a:p>
            <a:r>
              <a:rPr lang="en-US" altLang="en-US" dirty="0">
                <a:latin typeface="Times New Roman" panose="02020603050405020304" pitchFamily="18" charset="0"/>
              </a:rPr>
              <a:t>100 sec – billion – 2 min</a:t>
            </a:r>
          </a:p>
          <a:p>
            <a:r>
              <a:rPr lang="en-US" altLang="en-US" dirty="0">
                <a:latin typeface="Times New Roman" panose="02020603050405020304" pitchFamily="18" charset="0"/>
              </a:rPr>
              <a:t>14 billion pixels in 2 hour </a:t>
            </a:r>
            <a:r>
              <a:rPr lang="en-US" altLang="en-US" dirty="0" err="1">
                <a:latin typeface="Times New Roman" panose="02020603050405020304" pitchFamily="18" charset="0"/>
              </a:rPr>
              <a:t>blu-ray</a:t>
            </a:r>
            <a:r>
              <a:rPr lang="en-US" altLang="en-US" dirty="0">
                <a:latin typeface="Times New Roman" panose="02020603050405020304" pitchFamily="18" charset="0"/>
              </a:rPr>
              <a:t> movie </a:t>
            </a:r>
          </a:p>
          <a:p>
            <a:r>
              <a:rPr lang="en-US" altLang="en-US" dirty="0">
                <a:latin typeface="Times New Roman" panose="02020603050405020304" pitchFamily="18" charset="0"/>
              </a:rPr>
              <a:t> – days to render a movie </a:t>
            </a:r>
          </a:p>
          <a:p>
            <a:endParaRPr lang="en-US" altLang="en-US" dirty="0">
              <a:latin typeface="Times New Roman" panose="02020603050405020304" pitchFamily="18" charset="0"/>
            </a:endParaRPr>
          </a:p>
          <a:p>
            <a:r>
              <a:rPr lang="en-US" altLang="en-US" dirty="0">
                <a:latin typeface="Times New Roman" panose="02020603050405020304" pitchFamily="18" charset="0"/>
              </a:rPr>
              <a:t>Faster </a:t>
            </a:r>
          </a:p>
          <a:p>
            <a:r>
              <a:rPr lang="en-US" altLang="en-US" dirty="0">
                <a:latin typeface="Times New Roman" panose="02020603050405020304" pitchFamily="18" charset="0"/>
              </a:rPr>
              <a:t>1000 – 10</a:t>
            </a:r>
          </a:p>
          <a:p>
            <a:r>
              <a:rPr lang="en-US" altLang="en-US" dirty="0">
                <a:latin typeface="Times New Roman" panose="02020603050405020304" pitchFamily="18" charset="0"/>
              </a:rPr>
              <a:t>10^6 – 20</a:t>
            </a:r>
          </a:p>
          <a:p>
            <a:r>
              <a:rPr lang="en-US" altLang="en-US" dirty="0">
                <a:latin typeface="Times New Roman" panose="02020603050405020304" pitchFamily="18" charset="0"/>
              </a:rPr>
              <a:t>10^9 – 30</a:t>
            </a:r>
          </a:p>
          <a:p>
            <a:r>
              <a:rPr lang="en-US" altLang="en-US" dirty="0">
                <a:latin typeface="Times New Roman" panose="02020603050405020304" pitchFamily="18" charset="0"/>
              </a:rPr>
              <a:t>10^12 - 40</a:t>
            </a:r>
          </a:p>
          <a:p>
            <a:endParaRPr lang="en-US" altLang="en-US" dirty="0">
              <a:latin typeface="Times New Roman" panose="02020603050405020304" pitchFamily="18" charset="0"/>
            </a:endParaRPr>
          </a:p>
        </p:txBody>
      </p:sp>
    </p:spTree>
    <p:extLst>
      <p:ext uri="{BB962C8B-B14F-4D97-AF65-F5344CB8AC3E}">
        <p14:creationId xmlns:p14="http://schemas.microsoft.com/office/powerpoint/2010/main" val="852066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clever, you only have to look at a few word!</a:t>
            </a:r>
          </a:p>
        </p:txBody>
      </p:sp>
      <p:sp>
        <p:nvSpPr>
          <p:cNvPr id="4" name="Slide Number Placeholder 3"/>
          <p:cNvSpPr>
            <a:spLocks noGrp="1"/>
          </p:cNvSpPr>
          <p:nvPr>
            <p:ph type="sldNum" sz="quarter" idx="10"/>
          </p:nvPr>
        </p:nvSpPr>
        <p:spPr/>
        <p:txBody>
          <a:bodyPr/>
          <a:lstStyle/>
          <a:p>
            <a:fld id="{57F2B36E-C143-46CE-9511-47422826D5BB}" type="slidenum">
              <a:rPr lang="en-US" smtClean="0"/>
              <a:t>9</a:t>
            </a:fld>
            <a:endParaRPr lang="en-US"/>
          </a:p>
        </p:txBody>
      </p:sp>
    </p:spTree>
    <p:extLst>
      <p:ext uri="{BB962C8B-B14F-4D97-AF65-F5344CB8AC3E}">
        <p14:creationId xmlns:p14="http://schemas.microsoft.com/office/powerpoint/2010/main" val="394181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clever, you only have to look at a few word!</a:t>
            </a:r>
          </a:p>
        </p:txBody>
      </p:sp>
      <p:sp>
        <p:nvSpPr>
          <p:cNvPr id="4" name="Slide Number Placeholder 3"/>
          <p:cNvSpPr>
            <a:spLocks noGrp="1"/>
          </p:cNvSpPr>
          <p:nvPr>
            <p:ph type="sldNum" sz="quarter" idx="10"/>
          </p:nvPr>
        </p:nvSpPr>
        <p:spPr/>
        <p:txBody>
          <a:bodyPr/>
          <a:lstStyle/>
          <a:p>
            <a:fld id="{57F2B36E-C143-46CE-9511-47422826D5BB}" type="slidenum">
              <a:rPr lang="en-US" smtClean="0"/>
              <a:t>10</a:t>
            </a:fld>
            <a:endParaRPr lang="en-US"/>
          </a:p>
        </p:txBody>
      </p:sp>
    </p:spTree>
    <p:extLst>
      <p:ext uri="{BB962C8B-B14F-4D97-AF65-F5344CB8AC3E}">
        <p14:creationId xmlns:p14="http://schemas.microsoft.com/office/powerpoint/2010/main" val="2506353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6" name="Rectangle 6"/>
          <p:cNvSpPr>
            <a:spLocks noGrp="1" noChangeArrowheads="1"/>
          </p:cNvSpPr>
          <p:nvPr>
            <p:ph type="sldNum" sz="quarter" idx="12"/>
          </p:nvPr>
        </p:nvSpPr>
        <p:spPr>
          <a:ln/>
        </p:spPr>
        <p:txBody>
          <a:bodyPr/>
          <a:lstStyle>
            <a:lvl1pPr>
              <a:defRPr/>
            </a:lvl1pPr>
          </a:lstStyle>
          <a:p>
            <a:pPr>
              <a:defRPr/>
            </a:pPr>
            <a:fld id="{ADD3E9C4-CC62-419B-94EA-3C3ACB7F981C}" type="slidenum">
              <a:rPr lang="en-US"/>
              <a:pPr>
                <a:defRPr/>
              </a:pPr>
              <a:t>‹#›</a:t>
            </a:fld>
            <a:endParaRPr lang="en-US"/>
          </a:p>
        </p:txBody>
      </p:sp>
    </p:spTree>
    <p:extLst>
      <p:ext uri="{BB962C8B-B14F-4D97-AF65-F5344CB8AC3E}">
        <p14:creationId xmlns:p14="http://schemas.microsoft.com/office/powerpoint/2010/main" val="1136371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6" name="Rectangle 6"/>
          <p:cNvSpPr>
            <a:spLocks noGrp="1" noChangeArrowheads="1"/>
          </p:cNvSpPr>
          <p:nvPr>
            <p:ph type="sldNum" sz="quarter" idx="12"/>
          </p:nvPr>
        </p:nvSpPr>
        <p:spPr>
          <a:ln/>
        </p:spPr>
        <p:txBody>
          <a:bodyPr/>
          <a:lstStyle>
            <a:lvl1pPr>
              <a:defRPr/>
            </a:lvl1pPr>
          </a:lstStyle>
          <a:p>
            <a:pPr>
              <a:defRPr/>
            </a:pPr>
            <a:fld id="{283EDA16-EE90-4E65-9C25-D045E6452874}" type="slidenum">
              <a:rPr lang="en-US"/>
              <a:pPr>
                <a:defRPr/>
              </a:pPr>
              <a:t>‹#›</a:t>
            </a:fld>
            <a:endParaRPr lang="en-US"/>
          </a:p>
        </p:txBody>
      </p:sp>
    </p:spTree>
    <p:extLst>
      <p:ext uri="{BB962C8B-B14F-4D97-AF65-F5344CB8AC3E}">
        <p14:creationId xmlns:p14="http://schemas.microsoft.com/office/powerpoint/2010/main" val="3989898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6" name="Rectangle 6"/>
          <p:cNvSpPr>
            <a:spLocks noGrp="1" noChangeArrowheads="1"/>
          </p:cNvSpPr>
          <p:nvPr>
            <p:ph type="sldNum" sz="quarter" idx="12"/>
          </p:nvPr>
        </p:nvSpPr>
        <p:spPr>
          <a:ln/>
        </p:spPr>
        <p:txBody>
          <a:bodyPr/>
          <a:lstStyle>
            <a:lvl1pPr>
              <a:defRPr/>
            </a:lvl1pPr>
          </a:lstStyle>
          <a:p>
            <a:pPr>
              <a:defRPr/>
            </a:pPr>
            <a:fld id="{9FE1C838-743E-46B1-9535-A8D3D4E69B0B}" type="slidenum">
              <a:rPr lang="en-US"/>
              <a:pPr>
                <a:defRPr/>
              </a:pPr>
              <a:t>‹#›</a:t>
            </a:fld>
            <a:endParaRPr lang="en-US"/>
          </a:p>
        </p:txBody>
      </p:sp>
    </p:spTree>
    <p:extLst>
      <p:ext uri="{BB962C8B-B14F-4D97-AF65-F5344CB8AC3E}">
        <p14:creationId xmlns:p14="http://schemas.microsoft.com/office/powerpoint/2010/main" val="3264351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6" name="Rectangle 6"/>
          <p:cNvSpPr>
            <a:spLocks noGrp="1" noChangeArrowheads="1"/>
          </p:cNvSpPr>
          <p:nvPr>
            <p:ph type="sldNum" sz="quarter" idx="12"/>
          </p:nvPr>
        </p:nvSpPr>
        <p:spPr>
          <a:ln/>
        </p:spPr>
        <p:txBody>
          <a:bodyPr/>
          <a:lstStyle>
            <a:lvl1pPr>
              <a:defRPr/>
            </a:lvl1pPr>
          </a:lstStyle>
          <a:p>
            <a:pPr>
              <a:defRPr/>
            </a:pPr>
            <a:fld id="{FC6DB02F-6869-41A8-88A9-7B04A59444FD}" type="slidenum">
              <a:rPr lang="en-US"/>
              <a:pPr>
                <a:defRPr/>
              </a:pPr>
              <a:t>‹#›</a:t>
            </a:fld>
            <a:endParaRPr lang="en-US"/>
          </a:p>
        </p:txBody>
      </p:sp>
    </p:spTree>
    <p:extLst>
      <p:ext uri="{BB962C8B-B14F-4D97-AF65-F5344CB8AC3E}">
        <p14:creationId xmlns:p14="http://schemas.microsoft.com/office/powerpoint/2010/main" val="35465391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6" name="Rectangle 6"/>
          <p:cNvSpPr>
            <a:spLocks noGrp="1" noChangeArrowheads="1"/>
          </p:cNvSpPr>
          <p:nvPr>
            <p:ph type="sldNum" sz="quarter" idx="12"/>
          </p:nvPr>
        </p:nvSpPr>
        <p:spPr>
          <a:ln/>
        </p:spPr>
        <p:txBody>
          <a:bodyPr/>
          <a:lstStyle>
            <a:lvl1pPr>
              <a:defRPr/>
            </a:lvl1pPr>
          </a:lstStyle>
          <a:p>
            <a:pPr>
              <a:defRPr/>
            </a:pPr>
            <a:fld id="{DB2308AB-BBD7-406C-8FE3-ABD9B60C7434}" type="slidenum">
              <a:rPr lang="en-US"/>
              <a:pPr>
                <a:defRPr/>
              </a:pPr>
              <a:t>‹#›</a:t>
            </a:fld>
            <a:endParaRPr lang="en-US"/>
          </a:p>
        </p:txBody>
      </p:sp>
    </p:spTree>
    <p:extLst>
      <p:ext uri="{BB962C8B-B14F-4D97-AF65-F5344CB8AC3E}">
        <p14:creationId xmlns:p14="http://schemas.microsoft.com/office/powerpoint/2010/main" val="48085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7" name="Rectangle 6"/>
          <p:cNvSpPr>
            <a:spLocks noGrp="1" noChangeArrowheads="1"/>
          </p:cNvSpPr>
          <p:nvPr>
            <p:ph type="sldNum" sz="quarter" idx="12"/>
          </p:nvPr>
        </p:nvSpPr>
        <p:spPr>
          <a:ln/>
        </p:spPr>
        <p:txBody>
          <a:bodyPr/>
          <a:lstStyle>
            <a:lvl1pPr>
              <a:defRPr/>
            </a:lvl1pPr>
          </a:lstStyle>
          <a:p>
            <a:pPr>
              <a:defRPr/>
            </a:pPr>
            <a:fld id="{D44E9AF7-1243-4137-A70D-606EB167409E}" type="slidenum">
              <a:rPr lang="en-US"/>
              <a:pPr>
                <a:defRPr/>
              </a:pPr>
              <a:t>‹#›</a:t>
            </a:fld>
            <a:endParaRPr lang="en-US"/>
          </a:p>
        </p:txBody>
      </p:sp>
    </p:spTree>
    <p:extLst>
      <p:ext uri="{BB962C8B-B14F-4D97-AF65-F5344CB8AC3E}">
        <p14:creationId xmlns:p14="http://schemas.microsoft.com/office/powerpoint/2010/main" val="14139245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9" name="Rectangle 6"/>
          <p:cNvSpPr>
            <a:spLocks noGrp="1" noChangeArrowheads="1"/>
          </p:cNvSpPr>
          <p:nvPr>
            <p:ph type="sldNum" sz="quarter" idx="12"/>
          </p:nvPr>
        </p:nvSpPr>
        <p:spPr>
          <a:ln/>
        </p:spPr>
        <p:txBody>
          <a:bodyPr/>
          <a:lstStyle>
            <a:lvl1pPr>
              <a:defRPr/>
            </a:lvl1pPr>
          </a:lstStyle>
          <a:p>
            <a:pPr>
              <a:defRPr/>
            </a:pPr>
            <a:fld id="{31641282-F280-4848-B924-21AC7882B541}" type="slidenum">
              <a:rPr lang="en-US"/>
              <a:pPr>
                <a:defRPr/>
              </a:pPr>
              <a:t>‹#›</a:t>
            </a:fld>
            <a:endParaRPr lang="en-US"/>
          </a:p>
        </p:txBody>
      </p:sp>
    </p:spTree>
    <p:extLst>
      <p:ext uri="{BB962C8B-B14F-4D97-AF65-F5344CB8AC3E}">
        <p14:creationId xmlns:p14="http://schemas.microsoft.com/office/powerpoint/2010/main" val="241473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5" name="Rectangle 6"/>
          <p:cNvSpPr>
            <a:spLocks noGrp="1" noChangeArrowheads="1"/>
          </p:cNvSpPr>
          <p:nvPr>
            <p:ph type="sldNum" sz="quarter" idx="12"/>
          </p:nvPr>
        </p:nvSpPr>
        <p:spPr>
          <a:ln/>
        </p:spPr>
        <p:txBody>
          <a:bodyPr/>
          <a:lstStyle>
            <a:lvl1pPr>
              <a:defRPr/>
            </a:lvl1pPr>
          </a:lstStyle>
          <a:p>
            <a:pPr>
              <a:defRPr/>
            </a:pPr>
            <a:fld id="{5735C597-8985-48AF-93BD-6E14E156651C}" type="slidenum">
              <a:rPr lang="en-US"/>
              <a:pPr>
                <a:defRPr/>
              </a:pPr>
              <a:t>‹#›</a:t>
            </a:fld>
            <a:endParaRPr lang="en-US"/>
          </a:p>
        </p:txBody>
      </p:sp>
    </p:spTree>
    <p:extLst>
      <p:ext uri="{BB962C8B-B14F-4D97-AF65-F5344CB8AC3E}">
        <p14:creationId xmlns:p14="http://schemas.microsoft.com/office/powerpoint/2010/main" val="432840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4" name="Rectangle 6"/>
          <p:cNvSpPr>
            <a:spLocks noGrp="1" noChangeArrowheads="1"/>
          </p:cNvSpPr>
          <p:nvPr>
            <p:ph type="sldNum" sz="quarter" idx="12"/>
          </p:nvPr>
        </p:nvSpPr>
        <p:spPr>
          <a:ln/>
        </p:spPr>
        <p:txBody>
          <a:bodyPr/>
          <a:lstStyle>
            <a:lvl1pPr>
              <a:defRPr/>
            </a:lvl1pPr>
          </a:lstStyle>
          <a:p>
            <a:pPr>
              <a:defRPr/>
            </a:pPr>
            <a:fld id="{318FA454-7E6E-480D-86B5-CCFC570514C0}" type="slidenum">
              <a:rPr lang="en-US"/>
              <a:pPr>
                <a:defRPr/>
              </a:pPr>
              <a:t>‹#›</a:t>
            </a:fld>
            <a:endParaRPr lang="en-US"/>
          </a:p>
        </p:txBody>
      </p:sp>
    </p:spTree>
    <p:extLst>
      <p:ext uri="{BB962C8B-B14F-4D97-AF65-F5344CB8AC3E}">
        <p14:creationId xmlns:p14="http://schemas.microsoft.com/office/powerpoint/2010/main" val="616275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7" name="Rectangle 6"/>
          <p:cNvSpPr>
            <a:spLocks noGrp="1" noChangeArrowheads="1"/>
          </p:cNvSpPr>
          <p:nvPr>
            <p:ph type="sldNum" sz="quarter" idx="12"/>
          </p:nvPr>
        </p:nvSpPr>
        <p:spPr>
          <a:ln/>
        </p:spPr>
        <p:txBody>
          <a:bodyPr/>
          <a:lstStyle>
            <a:lvl1pPr>
              <a:defRPr/>
            </a:lvl1pPr>
          </a:lstStyle>
          <a:p>
            <a:pPr>
              <a:defRPr/>
            </a:pPr>
            <a:fld id="{432AA312-D4AF-4A57-A4AC-B58CF3A8AF34}" type="slidenum">
              <a:rPr lang="en-US"/>
              <a:pPr>
                <a:defRPr/>
              </a:pPr>
              <a:t>‹#›</a:t>
            </a:fld>
            <a:endParaRPr lang="en-US"/>
          </a:p>
        </p:txBody>
      </p:sp>
    </p:spTree>
    <p:extLst>
      <p:ext uri="{BB962C8B-B14F-4D97-AF65-F5344CB8AC3E}">
        <p14:creationId xmlns:p14="http://schemas.microsoft.com/office/powerpoint/2010/main" val="2708051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compsci 101, fall16</a:t>
            </a:r>
          </a:p>
        </p:txBody>
      </p:sp>
      <p:sp>
        <p:nvSpPr>
          <p:cNvPr id="7" name="Rectangle 6"/>
          <p:cNvSpPr>
            <a:spLocks noGrp="1" noChangeArrowheads="1"/>
          </p:cNvSpPr>
          <p:nvPr>
            <p:ph type="sldNum" sz="quarter" idx="12"/>
          </p:nvPr>
        </p:nvSpPr>
        <p:spPr>
          <a:ln/>
        </p:spPr>
        <p:txBody>
          <a:bodyPr/>
          <a:lstStyle>
            <a:lvl1pPr>
              <a:defRPr/>
            </a:lvl1pPr>
          </a:lstStyle>
          <a:p>
            <a:pPr>
              <a:defRPr/>
            </a:pPr>
            <a:fld id="{3531AA07-0B70-4E3D-84AF-4D5E92BC4971}" type="slidenum">
              <a:rPr lang="en-US"/>
              <a:pPr>
                <a:defRPr/>
              </a:pPr>
              <a:t>‹#›</a:t>
            </a:fld>
            <a:endParaRPr lang="en-US"/>
          </a:p>
        </p:txBody>
      </p:sp>
    </p:spTree>
    <p:extLst>
      <p:ext uri="{BB962C8B-B14F-4D97-AF65-F5344CB8AC3E}">
        <p14:creationId xmlns:p14="http://schemas.microsoft.com/office/powerpoint/2010/main" val="7973479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New Roman" charset="0"/>
                <a:cs typeface="Times New Roman" charset="0"/>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charset="0"/>
                <a:cs typeface="Times New Roman" charset="0"/>
              </a:defRPr>
            </a:lvl1pPr>
          </a:lstStyle>
          <a:p>
            <a:pPr>
              <a:defRPr/>
            </a:pPr>
            <a:r>
              <a:rPr lang="en-US"/>
              <a:t>compsci 101, fall16</a:t>
            </a: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B88E8A9B-E406-46EF-A9FD-35EBD6B18AF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cs typeface="Times New Roman" charset="0"/>
        </a:defRPr>
      </a:lvl2pPr>
      <a:lvl3pPr algn="ctr" rtl="0" eaLnBrk="0" fontAlgn="base" hangingPunct="0">
        <a:spcBef>
          <a:spcPct val="0"/>
        </a:spcBef>
        <a:spcAft>
          <a:spcPct val="0"/>
        </a:spcAft>
        <a:defRPr sz="4400">
          <a:solidFill>
            <a:schemeClr val="tx2"/>
          </a:solidFill>
          <a:latin typeface="Times New Roman" charset="0"/>
          <a:cs typeface="Times New Roman" charset="0"/>
        </a:defRPr>
      </a:lvl3pPr>
      <a:lvl4pPr algn="ctr" rtl="0" eaLnBrk="0" fontAlgn="base" hangingPunct="0">
        <a:spcBef>
          <a:spcPct val="0"/>
        </a:spcBef>
        <a:spcAft>
          <a:spcPct val="0"/>
        </a:spcAft>
        <a:defRPr sz="4400">
          <a:solidFill>
            <a:schemeClr val="tx2"/>
          </a:solidFill>
          <a:latin typeface="Times New Roman" charset="0"/>
          <a:cs typeface="Times New Roman" charset="0"/>
        </a:defRPr>
      </a:lvl4pPr>
      <a:lvl5pPr algn="ctr" rtl="0" eaLnBrk="0" fontAlgn="base" hangingPunct="0">
        <a:spcBef>
          <a:spcPct val="0"/>
        </a:spcBef>
        <a:spcAft>
          <a:spcPct val="0"/>
        </a:spcAft>
        <a:defRPr sz="4400">
          <a:solidFill>
            <a:schemeClr val="tx2"/>
          </a:solidFill>
          <a:latin typeface="Times New Roman" charset="0"/>
          <a:cs typeface="Times New Roman" charset="0"/>
        </a:defRPr>
      </a:lvl5pPr>
      <a:lvl6pPr marL="457200" algn="ctr" rtl="0" fontAlgn="base">
        <a:spcBef>
          <a:spcPct val="0"/>
        </a:spcBef>
        <a:spcAft>
          <a:spcPct val="0"/>
        </a:spcAft>
        <a:defRPr sz="4400">
          <a:solidFill>
            <a:schemeClr val="tx2"/>
          </a:solidFill>
          <a:latin typeface="Times New Roman" charset="0"/>
          <a:cs typeface="Times New Roman" charset="0"/>
        </a:defRPr>
      </a:lvl6pPr>
      <a:lvl7pPr marL="914400" algn="ctr" rtl="0" fontAlgn="base">
        <a:spcBef>
          <a:spcPct val="0"/>
        </a:spcBef>
        <a:spcAft>
          <a:spcPct val="0"/>
        </a:spcAft>
        <a:defRPr sz="4400">
          <a:solidFill>
            <a:schemeClr val="tx2"/>
          </a:solidFill>
          <a:latin typeface="Times New Roman" charset="0"/>
          <a:cs typeface="Times New Roman" charset="0"/>
        </a:defRPr>
      </a:lvl7pPr>
      <a:lvl8pPr marL="1371600" algn="ctr" rtl="0" fontAlgn="base">
        <a:spcBef>
          <a:spcPct val="0"/>
        </a:spcBef>
        <a:spcAft>
          <a:spcPct val="0"/>
        </a:spcAft>
        <a:defRPr sz="4400">
          <a:solidFill>
            <a:schemeClr val="tx2"/>
          </a:solidFill>
          <a:latin typeface="Times New Roman" charset="0"/>
          <a:cs typeface="Times New Roman" charset="0"/>
        </a:defRPr>
      </a:lvl8pPr>
      <a:lvl9pPr marL="1828800" algn="ctr" rtl="0" fontAlgn="base">
        <a:spcBef>
          <a:spcPct val="0"/>
        </a:spcBef>
        <a:spcAft>
          <a:spcPct val="0"/>
        </a:spcAft>
        <a:defRPr sz="4400">
          <a:solidFill>
            <a:schemeClr val="tx2"/>
          </a:solidFill>
          <a:latin typeface="Times New Roman" charset="0"/>
          <a:cs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9.png"/><Relationship Id="rId4" Type="http://schemas.openxmlformats.org/officeDocument/2006/relationships/image" Target="../media/image8.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youtube.com/watch?v=AEBbsZK39e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hyperlink" Target="http://youtube.com/v/AEBbsZK39es"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685800"/>
            <a:ext cx="8153400" cy="1981200"/>
          </a:xfrm>
        </p:spPr>
        <p:txBody>
          <a:bodyPr/>
          <a:lstStyle/>
          <a:p>
            <a:pPr eaLnBrk="1" hangingPunct="1"/>
            <a:r>
              <a:rPr lang="en-US" dirty="0" err="1"/>
              <a:t>CompSci</a:t>
            </a:r>
            <a:r>
              <a:rPr lang="en-US" dirty="0"/>
              <a:t> 101</a:t>
            </a:r>
            <a:br>
              <a:rPr lang="en-US" dirty="0"/>
            </a:br>
            <a:r>
              <a:rPr lang="en-US" dirty="0"/>
              <a:t>Introduction to Computer Science</a:t>
            </a:r>
          </a:p>
        </p:txBody>
      </p:sp>
      <p:sp>
        <p:nvSpPr>
          <p:cNvPr id="3075" name="Text Box 4"/>
          <p:cNvSpPr txBox="1">
            <a:spLocks noChangeArrowheads="1"/>
          </p:cNvSpPr>
          <p:nvPr/>
        </p:nvSpPr>
        <p:spPr bwMode="auto">
          <a:xfrm>
            <a:off x="4419600" y="3733800"/>
            <a:ext cx="2079415"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cs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cs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cs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cs typeface="Times New Roman" panose="02020603050405020304" pitchFamily="18" charset="0"/>
              </a:defRPr>
            </a:lvl9pPr>
          </a:lstStyle>
          <a:p>
            <a:pPr eaLnBrk="1" hangingPunct="1">
              <a:spcBef>
                <a:spcPct val="0"/>
              </a:spcBef>
              <a:buFontTx/>
              <a:buNone/>
            </a:pPr>
            <a:r>
              <a:rPr lang="en-US" sz="2800" dirty="0"/>
              <a:t>Oct 6, 2016</a:t>
            </a:r>
          </a:p>
          <a:p>
            <a:pPr eaLnBrk="1" hangingPunct="1">
              <a:spcBef>
                <a:spcPct val="0"/>
              </a:spcBef>
              <a:buFontTx/>
              <a:buNone/>
            </a:pPr>
            <a:endParaRPr lang="en-US" sz="2800" dirty="0"/>
          </a:p>
          <a:p>
            <a:pPr eaLnBrk="1" hangingPunct="1">
              <a:spcBef>
                <a:spcPct val="0"/>
              </a:spcBef>
              <a:buFontTx/>
              <a:buNone/>
            </a:pPr>
            <a:r>
              <a:rPr lang="en-US" sz="2800" dirty="0"/>
              <a:t>Prof. Rodger</a:t>
            </a:r>
          </a:p>
        </p:txBody>
      </p:sp>
      <p:pic>
        <p:nvPicPr>
          <p:cNvPr id="2" name="Picture 1"/>
          <p:cNvPicPr>
            <a:picLocks noChangeAspect="1"/>
          </p:cNvPicPr>
          <p:nvPr/>
        </p:nvPicPr>
        <p:blipFill>
          <a:blip r:embed="rId3"/>
          <a:stretch>
            <a:fillRect/>
          </a:stretch>
        </p:blipFill>
        <p:spPr>
          <a:xfrm>
            <a:off x="533400" y="2819400"/>
            <a:ext cx="3638550" cy="2876550"/>
          </a:xfrm>
          <a:prstGeom prst="rect">
            <a:avLst/>
          </a:prstGeom>
        </p:spPr>
      </p:pic>
      <p:sp>
        <p:nvSpPr>
          <p:cNvPr id="3" name="Footer Placeholder 2"/>
          <p:cNvSpPr>
            <a:spLocks noGrp="1"/>
          </p:cNvSpPr>
          <p:nvPr>
            <p:ph type="ftr" sz="quarter" idx="11"/>
          </p:nvPr>
        </p:nvSpPr>
        <p:spPr/>
        <p:txBody>
          <a:bodyPr/>
          <a:lstStyle/>
          <a:p>
            <a:pPr>
              <a:defRPr/>
            </a:pPr>
            <a:r>
              <a:rPr lang="en-US"/>
              <a:t>compsci 101, fall16</a:t>
            </a:r>
          </a:p>
        </p:txBody>
      </p:sp>
      <p:sp>
        <p:nvSpPr>
          <p:cNvPr id="4" name="Slide Number Placeholder 3"/>
          <p:cNvSpPr>
            <a:spLocks noGrp="1"/>
          </p:cNvSpPr>
          <p:nvPr>
            <p:ph type="sldNum" sz="quarter" idx="12"/>
          </p:nvPr>
        </p:nvSpPr>
        <p:spPr/>
        <p:txBody>
          <a:bodyPr/>
          <a:lstStyle/>
          <a:p>
            <a:pPr>
              <a:defRPr/>
            </a:pPr>
            <a:fld id="{ADD3E9C4-CC62-419B-94EA-3C3ACB7F981C}" type="slidenum">
              <a:rPr lang="en-US" smtClean="0"/>
              <a:pPr>
                <a:defRPr/>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79" y="98445"/>
            <a:ext cx="8229600" cy="808038"/>
          </a:xfrm>
        </p:spPr>
        <p:txBody>
          <a:bodyPr/>
          <a:lstStyle/>
          <a:p>
            <a:r>
              <a:rPr lang="en-US" dirty="0"/>
              <a:t>Review - Searching for words</a:t>
            </a:r>
          </a:p>
        </p:txBody>
      </p:sp>
      <p:sp>
        <p:nvSpPr>
          <p:cNvPr id="3" name="Content Placeholder 2"/>
          <p:cNvSpPr>
            <a:spLocks noGrp="1"/>
          </p:cNvSpPr>
          <p:nvPr>
            <p:ph idx="1"/>
          </p:nvPr>
        </p:nvSpPr>
        <p:spPr>
          <a:xfrm>
            <a:off x="469075" y="933202"/>
            <a:ext cx="8229600" cy="4525963"/>
          </a:xfrm>
        </p:spPr>
        <p:txBody>
          <a:bodyPr/>
          <a:lstStyle/>
          <a:p>
            <a:r>
              <a:rPr lang="en-US" dirty="0"/>
              <a:t>If we had a million words in alphabetical order, how many would we need to look at worst case to find a word?</a:t>
            </a:r>
          </a:p>
          <a:p>
            <a:endParaRPr lang="en-US" dirty="0"/>
          </a:p>
          <a:p>
            <a:r>
              <a:rPr lang="en-US" dirty="0"/>
              <a:t>20 words!</a:t>
            </a:r>
          </a:p>
        </p:txBody>
      </p:sp>
      <p:sp>
        <p:nvSpPr>
          <p:cNvPr id="4" name="TextBox 3"/>
          <p:cNvSpPr txBox="1"/>
          <p:nvPr/>
        </p:nvSpPr>
        <p:spPr>
          <a:xfrm>
            <a:off x="4518222" y="2455439"/>
            <a:ext cx="1890261" cy="4401205"/>
          </a:xfrm>
          <a:prstGeom prst="rect">
            <a:avLst/>
          </a:prstGeom>
          <a:noFill/>
        </p:spPr>
        <p:txBody>
          <a:bodyPr wrap="none" rtlCol="0">
            <a:spAutoFit/>
          </a:bodyPr>
          <a:lstStyle/>
          <a:p>
            <a:r>
              <a:rPr lang="en-US" sz="2800" dirty="0"/>
              <a:t>1,000,000</a:t>
            </a:r>
          </a:p>
          <a:p>
            <a:r>
              <a:rPr lang="en-US" sz="2800" dirty="0"/>
              <a:t>    500,000</a:t>
            </a:r>
          </a:p>
          <a:p>
            <a:r>
              <a:rPr lang="en-US" sz="2800" dirty="0"/>
              <a:t>    250,000</a:t>
            </a:r>
          </a:p>
          <a:p>
            <a:r>
              <a:rPr lang="en-US" sz="2800" dirty="0"/>
              <a:t>    125,000</a:t>
            </a:r>
          </a:p>
          <a:p>
            <a:r>
              <a:rPr lang="en-US" sz="2800" dirty="0"/>
              <a:t>      62,500</a:t>
            </a:r>
          </a:p>
          <a:p>
            <a:r>
              <a:rPr lang="en-US" sz="2800" dirty="0"/>
              <a:t>      31,250</a:t>
            </a:r>
          </a:p>
          <a:p>
            <a:r>
              <a:rPr lang="en-US" sz="2800" dirty="0"/>
              <a:t>      15,620</a:t>
            </a:r>
          </a:p>
          <a:p>
            <a:r>
              <a:rPr lang="en-US" sz="2800" dirty="0"/>
              <a:t>        7812.5</a:t>
            </a:r>
          </a:p>
          <a:p>
            <a:r>
              <a:rPr lang="en-US" sz="2800" dirty="0"/>
              <a:t>          3906</a:t>
            </a:r>
          </a:p>
          <a:p>
            <a:pPr algn="ctr"/>
            <a:r>
              <a:rPr lang="en-US" sz="2800" dirty="0"/>
              <a:t>       1953</a:t>
            </a:r>
          </a:p>
        </p:txBody>
      </p:sp>
      <p:sp>
        <p:nvSpPr>
          <p:cNvPr id="5" name="TextBox 4"/>
          <p:cNvSpPr txBox="1"/>
          <p:nvPr/>
        </p:nvSpPr>
        <p:spPr>
          <a:xfrm>
            <a:off x="6640148" y="2456795"/>
            <a:ext cx="1731104" cy="4401205"/>
          </a:xfrm>
          <a:prstGeom prst="rect">
            <a:avLst/>
          </a:prstGeom>
          <a:noFill/>
        </p:spPr>
        <p:txBody>
          <a:bodyPr wrap="square" rtlCol="0">
            <a:spAutoFit/>
          </a:bodyPr>
          <a:lstStyle/>
          <a:p>
            <a:r>
              <a:rPr lang="en-US" sz="2800" dirty="0"/>
              <a:t>976.56</a:t>
            </a:r>
          </a:p>
          <a:p>
            <a:r>
              <a:rPr lang="en-US" sz="2800" dirty="0"/>
              <a:t> 488</a:t>
            </a:r>
          </a:p>
          <a:p>
            <a:r>
              <a:rPr lang="en-US" sz="2800" dirty="0"/>
              <a:t>  244</a:t>
            </a:r>
          </a:p>
          <a:p>
            <a:r>
              <a:rPr lang="en-US" sz="2800" dirty="0"/>
              <a:t>  122 </a:t>
            </a:r>
          </a:p>
          <a:p>
            <a:r>
              <a:rPr lang="en-US" sz="2800" dirty="0"/>
              <a:t>   61</a:t>
            </a:r>
          </a:p>
          <a:p>
            <a:r>
              <a:rPr lang="en-US" sz="2800" dirty="0"/>
              <a:t>   30</a:t>
            </a:r>
          </a:p>
          <a:p>
            <a:r>
              <a:rPr lang="en-US" sz="2800" dirty="0"/>
              <a:t>   15</a:t>
            </a:r>
          </a:p>
          <a:p>
            <a:r>
              <a:rPr lang="en-US" sz="2800" dirty="0"/>
              <a:t>    7.5</a:t>
            </a:r>
          </a:p>
          <a:p>
            <a:r>
              <a:rPr lang="en-US" sz="2800" dirty="0"/>
              <a:t>    3.75  </a:t>
            </a:r>
          </a:p>
          <a:p>
            <a:r>
              <a:rPr lang="en-US" sz="2800" dirty="0"/>
              <a:t>  1.875</a:t>
            </a:r>
            <a:endParaRPr lang="en-US" dirty="0"/>
          </a:p>
        </p:txBody>
      </p:sp>
      <p:sp>
        <p:nvSpPr>
          <p:cNvPr id="6" name="TextBox 5"/>
          <p:cNvSpPr txBox="1"/>
          <p:nvPr/>
        </p:nvSpPr>
        <p:spPr>
          <a:xfrm>
            <a:off x="295880" y="4624229"/>
            <a:ext cx="3864300" cy="1200329"/>
          </a:xfrm>
          <a:prstGeom prst="rect">
            <a:avLst/>
          </a:prstGeom>
          <a:noFill/>
        </p:spPr>
        <p:txBody>
          <a:bodyPr wrap="square" rtlCol="0">
            <a:spAutoFit/>
          </a:bodyPr>
          <a:lstStyle/>
          <a:p>
            <a:r>
              <a:rPr lang="en-US" sz="2400" dirty="0"/>
              <a:t>If you are clever, cut the number of numbers to look </a:t>
            </a:r>
          </a:p>
          <a:p>
            <a:r>
              <a:rPr lang="en-US" sz="2400" dirty="0"/>
              <a:t>at in half, over and over again</a:t>
            </a:r>
          </a:p>
        </p:txBody>
      </p:sp>
      <p:sp>
        <p:nvSpPr>
          <p:cNvPr id="7" name="Slide Number Placeholder 6"/>
          <p:cNvSpPr>
            <a:spLocks noGrp="1"/>
          </p:cNvSpPr>
          <p:nvPr>
            <p:ph type="sldNum" sz="quarter" idx="12"/>
          </p:nvPr>
        </p:nvSpPr>
        <p:spPr/>
        <p:txBody>
          <a:bodyPr/>
          <a:lstStyle/>
          <a:p>
            <a:pPr>
              <a:defRPr/>
            </a:pPr>
            <a:fld id="{FC6DB02F-6869-41A8-88A9-7B04A59444FD}" type="slidenum">
              <a:rPr lang="en-US" smtClean="0"/>
              <a:pPr>
                <a:defRPr/>
              </a:pPr>
              <a:t>10</a:t>
            </a:fld>
            <a:endParaRPr lang="en-US" dirty="0"/>
          </a:p>
        </p:txBody>
      </p:sp>
    </p:spTree>
    <p:extLst>
      <p:ext uri="{BB962C8B-B14F-4D97-AF65-F5344CB8AC3E}">
        <p14:creationId xmlns:p14="http://schemas.microsoft.com/office/powerpoint/2010/main" val="9949115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4">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number a Prime number?</a:t>
            </a:r>
            <a:br>
              <a:rPr lang="en-US" dirty="0"/>
            </a:br>
            <a:r>
              <a:rPr lang="en-US" dirty="0"/>
              <a:t>Bit.ly/101f16-1006-2</a:t>
            </a:r>
          </a:p>
        </p:txBody>
      </p:sp>
      <p:sp>
        <p:nvSpPr>
          <p:cNvPr id="3" name="Content Placeholder 2"/>
          <p:cNvSpPr>
            <a:spLocks noGrp="1"/>
          </p:cNvSpPr>
          <p:nvPr>
            <p:ph idx="1"/>
          </p:nvPr>
        </p:nvSpPr>
        <p:spPr/>
        <p:txBody>
          <a:bodyPr/>
          <a:lstStyle/>
          <a:p>
            <a:pPr marL="0" indent="0">
              <a:buNone/>
            </a:pPr>
            <a:r>
              <a:rPr lang="en-US" dirty="0" err="1"/>
              <a:t>def</a:t>
            </a:r>
            <a:r>
              <a:rPr lang="en-US" dirty="0"/>
              <a:t> </a:t>
            </a:r>
            <a:r>
              <a:rPr lang="en-US" b="1" dirty="0" err="1"/>
              <a:t>isPrime</a:t>
            </a:r>
            <a:r>
              <a:rPr lang="en-US" b="1" dirty="0"/>
              <a:t>(number):</a:t>
            </a:r>
          </a:p>
          <a:p>
            <a:pPr marL="0" indent="0">
              <a:buNone/>
            </a:pPr>
            <a:r>
              <a:rPr lang="en-US" dirty="0"/>
              <a:t>    if number&lt;4:</a:t>
            </a:r>
          </a:p>
          <a:p>
            <a:pPr marL="0" indent="0">
              <a:buNone/>
            </a:pPr>
            <a:r>
              <a:rPr lang="en-US" dirty="0"/>
              <a:t>        return True</a:t>
            </a:r>
          </a:p>
          <a:p>
            <a:pPr marL="0" indent="0">
              <a:buNone/>
            </a:pPr>
            <a:r>
              <a:rPr lang="en-US" dirty="0"/>
              <a:t>    for n in range(4,number): </a:t>
            </a:r>
          </a:p>
          <a:p>
            <a:pPr marL="0" indent="0">
              <a:buNone/>
            </a:pPr>
            <a:r>
              <a:rPr lang="en-US" dirty="0"/>
              <a:t>         if number/n * n == number:</a:t>
            </a:r>
          </a:p>
          <a:p>
            <a:pPr marL="0" indent="0">
              <a:buNone/>
            </a:pPr>
            <a:r>
              <a:rPr lang="en-US" dirty="0"/>
              <a:t>              return False</a:t>
            </a:r>
          </a:p>
          <a:p>
            <a:pPr marL="0" indent="0">
              <a:buNone/>
            </a:pPr>
            <a:r>
              <a:rPr lang="en-US" dirty="0"/>
              <a:t>    return True</a:t>
            </a:r>
          </a:p>
          <a:p>
            <a:endParaRPr lang="en-US" dirty="0"/>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11</a:t>
            </a:fld>
            <a:endParaRPr lang="en-US"/>
          </a:p>
        </p:txBody>
      </p:sp>
    </p:spTree>
    <p:extLst>
      <p:ext uri="{BB962C8B-B14F-4D97-AF65-F5344CB8AC3E}">
        <p14:creationId xmlns:p14="http://schemas.microsoft.com/office/powerpoint/2010/main" val="1954774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685800" y="228600"/>
            <a:ext cx="7772400" cy="685800"/>
          </a:xfrm>
        </p:spPr>
        <p:txBody>
          <a:bodyPr/>
          <a:lstStyle/>
          <a:p>
            <a:r>
              <a:rPr lang="en-US"/>
              <a:t>While loops</a:t>
            </a:r>
          </a:p>
        </p:txBody>
      </p:sp>
      <p:sp>
        <p:nvSpPr>
          <p:cNvPr id="9219" name="Content Placeholder 2"/>
          <p:cNvSpPr>
            <a:spLocks noGrp="1"/>
          </p:cNvSpPr>
          <p:nvPr>
            <p:ph idx="1"/>
          </p:nvPr>
        </p:nvSpPr>
        <p:spPr>
          <a:xfrm>
            <a:off x="609600" y="838200"/>
            <a:ext cx="7696200" cy="5867400"/>
          </a:xfrm>
        </p:spPr>
        <p:txBody>
          <a:bodyPr/>
          <a:lstStyle/>
          <a:p>
            <a:r>
              <a:rPr lang="en-US" dirty="0"/>
              <a:t>Repetition when you stop a loop based on a condition</a:t>
            </a:r>
          </a:p>
          <a:p>
            <a:r>
              <a:rPr lang="en-US" dirty="0"/>
              <a:t>    while CONDITION:  </a:t>
            </a:r>
          </a:p>
          <a:p>
            <a:pPr marL="0" indent="0">
              <a:buNone/>
            </a:pPr>
            <a:r>
              <a:rPr lang="en-US" dirty="0"/>
              <a:t>              BODY</a:t>
            </a:r>
          </a:p>
          <a:p>
            <a:pPr marL="0" indent="0">
              <a:buNone/>
            </a:pPr>
            <a:endParaRPr lang="en-US" dirty="0"/>
          </a:p>
          <a:p>
            <a:pPr marL="0" indent="0">
              <a:buNone/>
            </a:pPr>
            <a:endParaRPr lang="en-US" dirty="0"/>
          </a:p>
          <a:p>
            <a:pPr lvl="1"/>
            <a:r>
              <a:rPr lang="en-US" dirty="0"/>
              <a:t>As long as condition is true, keep executing loop.</a:t>
            </a:r>
          </a:p>
          <a:p>
            <a:pPr lvl="1"/>
            <a:r>
              <a:rPr lang="en-US" dirty="0"/>
              <a:t>Must have an update in the body to get closer to condition being false</a:t>
            </a:r>
          </a:p>
        </p:txBody>
      </p:sp>
      <p:sp>
        <p:nvSpPr>
          <p:cNvPr id="9220" name="Slide Number Placeholder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anose="02020603050405020304" pitchFamily="18" charset="0"/>
                <a:cs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cs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cs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cs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cs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cs typeface="Times New Roman" panose="02020603050405020304" pitchFamily="18" charset="0"/>
              </a:defRPr>
            </a:lvl9pPr>
          </a:lstStyle>
          <a:p>
            <a:pPr eaLnBrk="1" hangingPunct="1"/>
            <a:fld id="{FBDE99DA-EDC1-47F9-917B-AD4CAF1FBA64}" type="slidenum">
              <a:rPr lang="en-US" sz="1400"/>
              <a:pPr eaLnBrk="1" hangingPunct="1"/>
              <a:t>12</a:t>
            </a:fld>
            <a:endParaRPr lang="en-US" sz="1400"/>
          </a:p>
        </p:txBody>
      </p:sp>
      <p:sp>
        <p:nvSpPr>
          <p:cNvPr id="2" name="Footer Placeholder 1"/>
          <p:cNvSpPr>
            <a:spLocks noGrp="1"/>
          </p:cNvSpPr>
          <p:nvPr>
            <p:ph type="ftr" sz="quarter" idx="11"/>
          </p:nvPr>
        </p:nvSpPr>
        <p:spPr/>
        <p:txBody>
          <a:bodyPr/>
          <a:lstStyle/>
          <a:p>
            <a:pPr>
              <a:defRPr/>
            </a:pPr>
            <a:r>
              <a:rPr lang="en-US"/>
              <a:t>compsci 101, fall16</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81600" y="1524000"/>
            <a:ext cx="3435773" cy="2716239"/>
          </a:xfrm>
          <a:prstGeom prst="rect">
            <a:avLst/>
          </a:prstGeom>
        </p:spPr>
      </p:pic>
    </p:spTree>
    <p:extLst>
      <p:ext uri="{BB962C8B-B14F-4D97-AF65-F5344CB8AC3E}">
        <p14:creationId xmlns:p14="http://schemas.microsoft.com/office/powerpoint/2010/main" val="215029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dirty="0"/>
              <a:t>Examples for while</a:t>
            </a:r>
          </a:p>
        </p:txBody>
      </p:sp>
      <p:sp>
        <p:nvSpPr>
          <p:cNvPr id="3" name="Content Placeholder 2"/>
          <p:cNvSpPr>
            <a:spLocks noGrp="1"/>
          </p:cNvSpPr>
          <p:nvPr>
            <p:ph idx="1"/>
          </p:nvPr>
        </p:nvSpPr>
        <p:spPr>
          <a:xfrm>
            <a:off x="685800" y="1407886"/>
            <a:ext cx="7772400" cy="4114800"/>
          </a:xfrm>
        </p:spPr>
        <p:txBody>
          <a:bodyPr/>
          <a:lstStyle/>
          <a:p>
            <a:r>
              <a:rPr lang="en-US" dirty="0"/>
              <a:t>Playing chess </a:t>
            </a:r>
          </a:p>
          <a:p>
            <a:endParaRPr lang="en-US" dirty="0"/>
          </a:p>
          <a:p>
            <a:pPr marL="0" indent="0">
              <a:buNone/>
            </a:pPr>
            <a:r>
              <a:rPr lang="en-US" dirty="0"/>
              <a:t>    while (game not over)</a:t>
            </a:r>
          </a:p>
          <a:p>
            <a:pPr marL="0" indent="0">
              <a:buNone/>
            </a:pPr>
            <a:r>
              <a:rPr lang="en-US" dirty="0"/>
              <a:t>             play game</a:t>
            </a:r>
          </a:p>
          <a:p>
            <a:pPr marL="0" indent="0">
              <a:buNone/>
            </a:pPr>
            <a:r>
              <a:rPr lang="en-US" dirty="0"/>
              <a:t>             </a:t>
            </a:r>
            <a:r>
              <a:rPr lang="en-US" i="1" dirty="0"/>
              <a:t>(game must get closer to ending)</a:t>
            </a:r>
          </a:p>
          <a:p>
            <a:pPr marL="0" indent="0">
              <a:buNone/>
            </a:pPr>
            <a:endParaRPr lang="en-US" i="1" dirty="0"/>
          </a:p>
          <a:p>
            <a:pPr marL="0" indent="0">
              <a:buNone/>
            </a:pPr>
            <a:endParaRPr lang="en-US" i="1" dirty="0"/>
          </a:p>
          <a:p>
            <a:r>
              <a:rPr lang="en-US" dirty="0"/>
              <a:t>Finding the 100</a:t>
            </a:r>
            <a:r>
              <a:rPr lang="en-US" baseline="30000" dirty="0"/>
              <a:t>th</a:t>
            </a:r>
            <a:r>
              <a:rPr lang="en-US" dirty="0"/>
              <a:t> prime</a:t>
            </a:r>
          </a:p>
          <a:p>
            <a:pPr marL="457200" lvl="1" indent="0">
              <a:buNone/>
            </a:pPr>
            <a:endParaRPr lang="en-US" dirty="0"/>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13</a:t>
            </a:fld>
            <a:endParaRPr lang="en-US"/>
          </a:p>
        </p:txBody>
      </p:sp>
    </p:spTree>
    <p:extLst>
      <p:ext uri="{BB962C8B-B14F-4D97-AF65-F5344CB8AC3E}">
        <p14:creationId xmlns:p14="http://schemas.microsoft.com/office/powerpoint/2010/main" val="8379818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dirty="0"/>
              <a:t>Mystery While example</a:t>
            </a:r>
          </a:p>
        </p:txBody>
      </p:sp>
      <p:sp>
        <p:nvSpPr>
          <p:cNvPr id="3" name="Content Placeholder 2"/>
          <p:cNvSpPr>
            <a:spLocks noGrp="1"/>
          </p:cNvSpPr>
          <p:nvPr>
            <p:ph idx="1"/>
          </p:nvPr>
        </p:nvSpPr>
        <p:spPr>
          <a:xfrm>
            <a:off x="304800" y="914400"/>
            <a:ext cx="8686800" cy="4572000"/>
          </a:xfrm>
        </p:spPr>
        <p:txBody>
          <a:bodyPr/>
          <a:lstStyle/>
          <a:p>
            <a:pPr marL="0" indent="0">
              <a:buNone/>
            </a:pPr>
            <a:r>
              <a:rPr lang="en-US" dirty="0">
                <a:latin typeface="Courier New" panose="02070309020205020404" pitchFamily="49" charset="0"/>
                <a:cs typeface="Courier New" panose="02070309020205020404" pitchFamily="49" charset="0"/>
              </a:rPr>
              <a:t>      bit.ly/101f16-1006-3</a:t>
            </a:r>
            <a:r>
              <a:rPr lang="en-US" dirty="0"/>
              <a:t>         </a:t>
            </a:r>
          </a:p>
          <a:p>
            <a:pPr marL="0" indent="0">
              <a:buNone/>
            </a:pPr>
            <a:endParaRPr lang="en-US" dirty="0"/>
          </a:p>
        </p:txBody>
      </p:sp>
      <p:pic>
        <p:nvPicPr>
          <p:cNvPr id="5" name="Picture 4"/>
          <p:cNvPicPr>
            <a:picLocks noChangeAspect="1"/>
          </p:cNvPicPr>
          <p:nvPr/>
        </p:nvPicPr>
        <p:blipFill>
          <a:blip r:embed="rId3"/>
          <a:stretch>
            <a:fillRect/>
          </a:stretch>
        </p:blipFill>
        <p:spPr>
          <a:xfrm>
            <a:off x="450464" y="1573238"/>
            <a:ext cx="8541136" cy="4294162"/>
          </a:xfrm>
          <a:prstGeom prst="rect">
            <a:avLst/>
          </a:prstGeom>
        </p:spPr>
      </p:pic>
      <p:sp>
        <p:nvSpPr>
          <p:cNvPr id="4" name="Footer Placeholder 3"/>
          <p:cNvSpPr>
            <a:spLocks noGrp="1"/>
          </p:cNvSpPr>
          <p:nvPr>
            <p:ph type="ftr" sz="quarter" idx="11"/>
          </p:nvPr>
        </p:nvSpPr>
        <p:spPr/>
        <p:txBody>
          <a:bodyPr/>
          <a:lstStyle/>
          <a:p>
            <a:pPr>
              <a:defRPr/>
            </a:pPr>
            <a:r>
              <a:rPr lang="en-US"/>
              <a:t>compsci 101, fall16</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14</a:t>
            </a:fld>
            <a:endParaRPr lang="en-US"/>
          </a:p>
        </p:txBody>
      </p:sp>
    </p:spTree>
    <p:extLst>
      <p:ext uri="{BB962C8B-B14F-4D97-AF65-F5344CB8AC3E}">
        <p14:creationId xmlns:p14="http://schemas.microsoft.com/office/powerpoint/2010/main" val="27728915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3200400"/>
          </a:xfrm>
        </p:spPr>
        <p:txBody>
          <a:bodyPr/>
          <a:lstStyle/>
          <a:p>
            <a:r>
              <a:rPr lang="en-US" dirty="0"/>
              <a:t>Problem: Given a number, want the largest list of unique digits from 1 to x whose sum is less than or equal to the number</a:t>
            </a:r>
          </a:p>
        </p:txBody>
      </p:sp>
      <p:sp>
        <p:nvSpPr>
          <p:cNvPr id="3" name="Content Placeholder 2"/>
          <p:cNvSpPr>
            <a:spLocks noGrp="1"/>
          </p:cNvSpPr>
          <p:nvPr>
            <p:ph idx="1"/>
          </p:nvPr>
        </p:nvSpPr>
        <p:spPr>
          <a:xfrm>
            <a:off x="685800" y="3886200"/>
            <a:ext cx="7772400" cy="1905000"/>
          </a:xfrm>
        </p:spPr>
        <p:txBody>
          <a:bodyPr/>
          <a:lstStyle/>
          <a:p>
            <a:r>
              <a:rPr lang="en-US" dirty="0"/>
              <a:t>Given 5</a:t>
            </a:r>
          </a:p>
          <a:p>
            <a:pPr marL="0" indent="0">
              <a:buNone/>
            </a:pPr>
            <a:r>
              <a:rPr lang="en-US" dirty="0"/>
              <a:t>    Answer is 1 + 2 ,  list [1,2]</a:t>
            </a:r>
          </a:p>
          <a:p>
            <a:r>
              <a:rPr lang="en-US" dirty="0"/>
              <a:t>Given 6</a:t>
            </a:r>
          </a:p>
          <a:p>
            <a:pPr marL="0" indent="0">
              <a:buNone/>
            </a:pPr>
            <a:r>
              <a:rPr lang="en-US" dirty="0"/>
              <a:t>    Answer is 1+2+3, list [1,2,3]</a:t>
            </a:r>
          </a:p>
          <a:p>
            <a:endParaRPr lang="en-US" dirty="0"/>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15</a:t>
            </a:fld>
            <a:endParaRPr lang="en-US"/>
          </a:p>
        </p:txBody>
      </p:sp>
    </p:spTree>
    <p:extLst>
      <p:ext uri="{BB962C8B-B14F-4D97-AF65-F5344CB8AC3E}">
        <p14:creationId xmlns:p14="http://schemas.microsoft.com/office/powerpoint/2010/main" val="13523147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bit.ly/101f16-1006-4</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5400" y="1905000"/>
            <a:ext cx="6091972" cy="3962400"/>
          </a:xfrm>
          <a:prstGeom prst="rect">
            <a:avLst/>
          </a:prstGeom>
        </p:spPr>
      </p:pic>
      <p:sp>
        <p:nvSpPr>
          <p:cNvPr id="5" name="Footer Placeholder 4"/>
          <p:cNvSpPr>
            <a:spLocks noGrp="1"/>
          </p:cNvSpPr>
          <p:nvPr>
            <p:ph type="ftr" sz="quarter" idx="11"/>
          </p:nvPr>
        </p:nvSpPr>
        <p:spPr/>
        <p:txBody>
          <a:bodyPr/>
          <a:lstStyle/>
          <a:p>
            <a:pPr>
              <a:defRPr/>
            </a:pPr>
            <a:r>
              <a:rPr lang="en-US"/>
              <a:t>compsci 101, fall16</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16</a:t>
            </a:fld>
            <a:endParaRPr lang="en-US"/>
          </a:p>
        </p:txBody>
      </p:sp>
    </p:spTree>
    <p:extLst>
      <p:ext uri="{BB962C8B-B14F-4D97-AF65-F5344CB8AC3E}">
        <p14:creationId xmlns:p14="http://schemas.microsoft.com/office/powerpoint/2010/main" val="36765841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Looping with while</a:t>
            </a:r>
            <a:br>
              <a:rPr lang="en-US" dirty="0"/>
            </a:br>
            <a:r>
              <a:rPr lang="en-US" dirty="0"/>
              <a:t> – not sure when to stop</a:t>
            </a:r>
          </a:p>
        </p:txBody>
      </p:sp>
      <p:sp>
        <p:nvSpPr>
          <p:cNvPr id="3" name="Content Placeholder 2"/>
          <p:cNvSpPr>
            <a:spLocks noGrp="1"/>
          </p:cNvSpPr>
          <p:nvPr>
            <p:ph idx="1"/>
          </p:nvPr>
        </p:nvSpPr>
        <p:spPr/>
        <p:txBody>
          <a:bodyPr/>
          <a:lstStyle/>
          <a:p>
            <a:r>
              <a:rPr lang="en-US" dirty="0"/>
              <a:t>Playing chess </a:t>
            </a:r>
          </a:p>
          <a:p>
            <a:r>
              <a:rPr lang="en-US" dirty="0"/>
              <a:t>Determining the  100</a:t>
            </a:r>
            <a:r>
              <a:rPr lang="en-US" baseline="30000" dirty="0"/>
              <a:t>th</a:t>
            </a:r>
            <a:r>
              <a:rPr lang="en-US" dirty="0"/>
              <a:t> prime number</a:t>
            </a:r>
          </a:p>
          <a:p>
            <a:endParaRPr lang="en-US" dirty="0"/>
          </a:p>
          <a:p>
            <a:r>
              <a:rPr lang="en-US" dirty="0"/>
              <a:t>Another way – while True </a:t>
            </a:r>
          </a:p>
          <a:p>
            <a:pPr lvl="1"/>
            <a:r>
              <a:rPr lang="en-US" dirty="0"/>
              <a:t>Must have ways to break out of infinite loop</a:t>
            </a:r>
          </a:p>
          <a:p>
            <a:pPr lvl="1"/>
            <a:r>
              <a:rPr lang="en-US" dirty="0"/>
              <a:t>Must have update – gets closer to ending</a:t>
            </a:r>
          </a:p>
          <a:p>
            <a:pPr lvl="1"/>
            <a:endParaRPr lang="en-US" dirty="0"/>
          </a:p>
          <a:p>
            <a:endParaRPr lang="en-US" dirty="0"/>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17</a:t>
            </a:fld>
            <a:endParaRPr lang="en-US"/>
          </a:p>
        </p:txBody>
      </p:sp>
    </p:spTree>
    <p:extLst>
      <p:ext uri="{BB962C8B-B14F-4D97-AF65-F5344CB8AC3E}">
        <p14:creationId xmlns:p14="http://schemas.microsoft.com/office/powerpoint/2010/main" val="4209452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0"/>
            <a:ext cx="7772400" cy="1143000"/>
          </a:xfrm>
        </p:spPr>
        <p:txBody>
          <a:bodyPr/>
          <a:lstStyle/>
          <a:p>
            <a:r>
              <a:rPr lang="en-US" dirty="0"/>
              <a:t>while condition  vs while True</a:t>
            </a:r>
          </a:p>
        </p:txBody>
      </p:sp>
      <p:sp>
        <p:nvSpPr>
          <p:cNvPr id="3" name="Content Placeholder 2"/>
          <p:cNvSpPr>
            <a:spLocks noGrp="1"/>
          </p:cNvSpPr>
          <p:nvPr>
            <p:ph idx="1"/>
          </p:nvPr>
        </p:nvSpPr>
        <p:spPr>
          <a:xfrm>
            <a:off x="304800" y="1143000"/>
            <a:ext cx="8153400" cy="5257800"/>
          </a:xfrm>
        </p:spPr>
        <p:txBody>
          <a:bodyPr/>
          <a:lstStyle/>
          <a:p>
            <a:pPr marL="0" indent="0">
              <a:buNone/>
            </a:pPr>
            <a:r>
              <a:rPr lang="en-US" dirty="0"/>
              <a:t>while </a:t>
            </a:r>
            <a:r>
              <a:rPr lang="en-US" i="1" dirty="0"/>
              <a:t>condition</a:t>
            </a:r>
            <a:r>
              <a:rPr lang="en-US" dirty="0"/>
              <a:t>:                    while True:</a:t>
            </a:r>
          </a:p>
          <a:p>
            <a:pPr marL="0" indent="0">
              <a:buNone/>
            </a:pPr>
            <a:r>
              <a:rPr lang="en-US" dirty="0"/>
              <a:t>       </a:t>
            </a:r>
            <a:r>
              <a:rPr lang="en-US" i="1" dirty="0"/>
              <a:t>body </a:t>
            </a:r>
            <a:r>
              <a:rPr lang="en-US" dirty="0"/>
              <a:t>                                     </a:t>
            </a:r>
            <a:r>
              <a:rPr lang="en-US" i="1" dirty="0" err="1"/>
              <a:t>body</a:t>
            </a:r>
            <a:endParaRPr lang="en-US" i="1" dirty="0"/>
          </a:p>
          <a:p>
            <a:pPr marL="0" indent="0">
              <a:buNone/>
            </a:pPr>
            <a:r>
              <a:rPr lang="en-US" i="1" dirty="0"/>
              <a:t>continue                                       if condition:</a:t>
            </a:r>
          </a:p>
          <a:p>
            <a:pPr marL="0" indent="0">
              <a:buNone/>
            </a:pPr>
            <a:r>
              <a:rPr lang="en-US" i="1" dirty="0"/>
              <a:t>                                                          break          </a:t>
            </a:r>
          </a:p>
          <a:p>
            <a:pPr marL="0" indent="0">
              <a:buNone/>
            </a:pPr>
            <a:r>
              <a:rPr lang="en-US" i="1" dirty="0"/>
              <a:t>                                               continue</a:t>
            </a:r>
          </a:p>
          <a:p>
            <a:pPr marL="0" indent="0">
              <a:buNone/>
            </a:pPr>
            <a:endParaRPr lang="en-US" i="1" dirty="0"/>
          </a:p>
          <a:p>
            <a:pPr marL="0" indent="0">
              <a:buNone/>
            </a:pPr>
            <a:r>
              <a:rPr lang="en-US" dirty="0"/>
              <a:t>While condition is true -  must update</a:t>
            </a:r>
          </a:p>
          <a:p>
            <a:pPr marL="0" indent="0">
              <a:buNone/>
            </a:pPr>
            <a:r>
              <a:rPr lang="en-US" dirty="0"/>
              <a:t>    - must get closer to making condition false</a:t>
            </a:r>
          </a:p>
          <a:p>
            <a:pPr marL="0" indent="0">
              <a:buNone/>
            </a:pPr>
            <a:r>
              <a:rPr lang="en-US" dirty="0"/>
              <a:t>    - use break to exit</a:t>
            </a:r>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18</a:t>
            </a:fld>
            <a:endParaRPr lang="en-US"/>
          </a:p>
        </p:txBody>
      </p:sp>
    </p:spTree>
    <p:extLst>
      <p:ext uri="{BB962C8B-B14F-4D97-AF65-F5344CB8AC3E}">
        <p14:creationId xmlns:p14="http://schemas.microsoft.com/office/powerpoint/2010/main" val="40644950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While True</a:t>
            </a:r>
          </a:p>
        </p:txBody>
      </p:sp>
      <p:sp>
        <p:nvSpPr>
          <p:cNvPr id="3" name="Content Placeholder 2"/>
          <p:cNvSpPr>
            <a:spLocks noGrp="1"/>
          </p:cNvSpPr>
          <p:nvPr>
            <p:ph idx="1"/>
          </p:nvPr>
        </p:nvSpPr>
        <p:spPr>
          <a:xfrm>
            <a:off x="685800" y="1752600"/>
            <a:ext cx="7772400" cy="4648200"/>
          </a:xfrm>
        </p:spPr>
        <p:txBody>
          <a:bodyPr/>
          <a:lstStyle/>
          <a:p>
            <a:pPr marL="0" indent="0">
              <a:buNone/>
            </a:pPr>
            <a:r>
              <a:rPr lang="en-US" i="1" dirty="0"/>
              <a:t>initialize</a:t>
            </a:r>
            <a:r>
              <a:rPr lang="en-US" dirty="0"/>
              <a:t>  </a:t>
            </a:r>
          </a:p>
          <a:p>
            <a:pPr marL="0" indent="0">
              <a:buNone/>
            </a:pPr>
            <a:r>
              <a:rPr lang="en-US" dirty="0"/>
              <a:t>while True:</a:t>
            </a:r>
          </a:p>
          <a:p>
            <a:pPr marL="0" indent="0">
              <a:buNone/>
            </a:pPr>
            <a:r>
              <a:rPr lang="en-US" dirty="0"/>
              <a:t>     if </a:t>
            </a:r>
            <a:r>
              <a:rPr lang="en-US" i="1" dirty="0"/>
              <a:t>something</a:t>
            </a:r>
            <a:r>
              <a:rPr lang="en-US" dirty="0"/>
              <a:t>:</a:t>
            </a:r>
          </a:p>
          <a:p>
            <a:pPr marL="0" indent="0">
              <a:buNone/>
            </a:pPr>
            <a:r>
              <a:rPr lang="en-US" dirty="0"/>
              <a:t>           break</a:t>
            </a:r>
          </a:p>
          <a:p>
            <a:pPr marL="0" indent="0">
              <a:buNone/>
            </a:pPr>
            <a:r>
              <a:rPr lang="en-US" dirty="0"/>
              <a:t>     if </a:t>
            </a:r>
            <a:r>
              <a:rPr lang="en-US" i="1" dirty="0"/>
              <a:t>something2</a:t>
            </a:r>
            <a:r>
              <a:rPr lang="en-US" dirty="0"/>
              <a:t>:</a:t>
            </a:r>
          </a:p>
          <a:p>
            <a:pPr marL="0" indent="0">
              <a:buNone/>
            </a:pPr>
            <a:r>
              <a:rPr lang="en-US" dirty="0"/>
              <a:t>           </a:t>
            </a:r>
            <a:r>
              <a:rPr lang="en-US" i="1" dirty="0"/>
              <a:t>update</a:t>
            </a:r>
          </a:p>
          <a:p>
            <a:pPr marL="0" indent="0">
              <a:buNone/>
            </a:pPr>
            <a:r>
              <a:rPr lang="en-US" dirty="0"/>
              <a:t>     </a:t>
            </a:r>
            <a:r>
              <a:rPr lang="en-US" i="1" dirty="0"/>
              <a:t>update</a:t>
            </a:r>
          </a:p>
          <a:p>
            <a:pPr marL="0" indent="0">
              <a:buNone/>
            </a:pPr>
            <a:r>
              <a:rPr lang="en-US" i="1" dirty="0"/>
              <a:t>Continue or return</a:t>
            </a:r>
          </a:p>
          <a:p>
            <a:pPr marL="0" indent="0">
              <a:buNone/>
            </a:pPr>
            <a:endParaRPr lang="en-US" dirty="0"/>
          </a:p>
        </p:txBody>
      </p:sp>
      <p:sp>
        <p:nvSpPr>
          <p:cNvPr id="4" name="Footer Placeholder 3"/>
          <p:cNvSpPr>
            <a:spLocks noGrp="1"/>
          </p:cNvSpPr>
          <p:nvPr>
            <p:ph type="ftr" sz="quarter" idx="11"/>
          </p:nvPr>
        </p:nvSpPr>
        <p:spPr/>
        <p:txBody>
          <a:bodyPr/>
          <a:lstStyle/>
          <a:p>
            <a:pPr>
              <a:defRPr/>
            </a:pPr>
            <a:r>
              <a:rPr lang="en-US"/>
              <a:t>compsci 101, fall16</a:t>
            </a:r>
          </a:p>
        </p:txBody>
      </p:sp>
      <p:sp>
        <p:nvSpPr>
          <p:cNvPr id="5" name="Slide Number Placeholder 4"/>
          <p:cNvSpPr>
            <a:spLocks noGrp="1"/>
          </p:cNvSpPr>
          <p:nvPr>
            <p:ph type="sldNum" sz="quarter" idx="12"/>
          </p:nvPr>
        </p:nvSpPr>
        <p:spPr/>
        <p:txBody>
          <a:bodyPr/>
          <a:lstStyle/>
          <a:p>
            <a:pPr>
              <a:defRPr/>
            </a:pPr>
            <a:fld id="{FC6DB02F-6869-41A8-88A9-7B04A59444FD}" type="slidenum">
              <a:rPr lang="en-US" smtClean="0"/>
              <a:pPr>
                <a:defRPr/>
              </a:pPr>
              <a:t>19</a:t>
            </a:fld>
            <a:endParaRPr lang="en-US"/>
          </a:p>
        </p:txBody>
      </p:sp>
    </p:spTree>
    <p:extLst>
      <p:ext uri="{BB962C8B-B14F-4D97-AF65-F5344CB8AC3E}">
        <p14:creationId xmlns:p14="http://schemas.microsoft.com/office/powerpoint/2010/main" val="142002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685800" y="0"/>
            <a:ext cx="7772400" cy="1143000"/>
          </a:xfrm>
        </p:spPr>
        <p:txBody>
          <a:bodyPr/>
          <a:lstStyle/>
          <a:p>
            <a:pPr eaLnBrk="1" hangingPunct="1"/>
            <a:r>
              <a:rPr lang="en-US"/>
              <a:t>Announcements</a:t>
            </a:r>
          </a:p>
        </p:txBody>
      </p:sp>
      <p:sp>
        <p:nvSpPr>
          <p:cNvPr id="4099" name="Rectangle 3"/>
          <p:cNvSpPr>
            <a:spLocks noGrp="1" noChangeArrowheads="1"/>
          </p:cNvSpPr>
          <p:nvPr>
            <p:ph type="body" idx="1"/>
          </p:nvPr>
        </p:nvSpPr>
        <p:spPr>
          <a:xfrm>
            <a:off x="685800" y="1066800"/>
            <a:ext cx="7772400" cy="5029200"/>
          </a:xfrm>
        </p:spPr>
        <p:txBody>
          <a:bodyPr/>
          <a:lstStyle/>
          <a:p>
            <a:pPr eaLnBrk="1" hangingPunct="1"/>
            <a:r>
              <a:rPr lang="en-US" dirty="0"/>
              <a:t>Reading and RQ due next time</a:t>
            </a:r>
          </a:p>
          <a:p>
            <a:pPr eaLnBrk="1" hangingPunct="1"/>
            <a:r>
              <a:rPr lang="en-US" dirty="0"/>
              <a:t>APT 4 out today,  due Oct 18</a:t>
            </a:r>
          </a:p>
          <a:p>
            <a:pPr eaLnBrk="1" hangingPunct="1"/>
            <a:r>
              <a:rPr lang="en-US" dirty="0"/>
              <a:t>Do not discuss exam1 with anyone until it is handed back, likely after fall break</a:t>
            </a:r>
          </a:p>
          <a:p>
            <a:pPr eaLnBrk="1" hangingPunct="1"/>
            <a:r>
              <a:rPr lang="en-US" dirty="0"/>
              <a:t>No Lab this week or next week</a:t>
            </a:r>
          </a:p>
          <a:p>
            <a:pPr eaLnBrk="1" hangingPunct="1"/>
            <a:endParaRPr lang="en-US" dirty="0"/>
          </a:p>
          <a:p>
            <a:pPr eaLnBrk="1" hangingPunct="1"/>
            <a:r>
              <a:rPr lang="en-US" dirty="0"/>
              <a:t>Today:</a:t>
            </a:r>
          </a:p>
          <a:p>
            <a:pPr lvl="1" eaLnBrk="1" hangingPunct="1"/>
            <a:r>
              <a:rPr lang="en-US" dirty="0"/>
              <a:t>Loops – While, While True</a:t>
            </a:r>
          </a:p>
          <a:p>
            <a:pPr lvl="1" eaLnBrk="1" hangingPunct="1"/>
            <a:r>
              <a:rPr lang="en-US" dirty="0"/>
              <a:t>Problem Solving</a:t>
            </a:r>
          </a:p>
        </p:txBody>
      </p:sp>
      <p:sp>
        <p:nvSpPr>
          <p:cNvPr id="2" name="Footer Placeholder 1"/>
          <p:cNvSpPr>
            <a:spLocks noGrp="1"/>
          </p:cNvSpPr>
          <p:nvPr>
            <p:ph type="ftr" sz="quarter" idx="11"/>
          </p:nvPr>
        </p:nvSpPr>
        <p:spPr/>
        <p:txBody>
          <a:bodyPr/>
          <a:lstStyle/>
          <a:p>
            <a:pPr>
              <a:defRPr/>
            </a:pPr>
            <a:r>
              <a:rPr lang="en-US"/>
              <a:t>compsci 101, fall16</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dirty="0"/>
              <a:t>Revisit </a:t>
            </a:r>
            <a:r>
              <a:rPr lang="en-US" dirty="0" err="1"/>
              <a:t>addDigitsTilSum</a:t>
            </a:r>
            <a:br>
              <a:rPr lang="en-US" dirty="0"/>
            </a:br>
            <a:r>
              <a:rPr lang="en-US" dirty="0"/>
              <a:t>bit.ly/101f16-1006-5</a:t>
            </a:r>
          </a:p>
        </p:txBody>
      </p:sp>
      <p:sp>
        <p:nvSpPr>
          <p:cNvPr id="3" name="Content Placeholder 2"/>
          <p:cNvSpPr>
            <a:spLocks noGrp="1"/>
          </p:cNvSpPr>
          <p:nvPr>
            <p:ph idx="1"/>
          </p:nvPr>
        </p:nvSpPr>
        <p:spPr>
          <a:xfrm>
            <a:off x="685800" y="1371600"/>
            <a:ext cx="8458200" cy="5105400"/>
          </a:xfrm>
        </p:spPr>
        <p:txBody>
          <a:bodyPr/>
          <a:lstStyle/>
          <a:p>
            <a:pPr marL="0" indent="0">
              <a:buNone/>
            </a:pPr>
            <a:endParaRPr lang="en-US" dirty="0"/>
          </a:p>
        </p:txBody>
      </p:sp>
      <p:pic>
        <p:nvPicPr>
          <p:cNvPr id="4" name="Picture 3"/>
          <p:cNvPicPr>
            <a:picLocks noChangeAspect="1"/>
          </p:cNvPicPr>
          <p:nvPr/>
        </p:nvPicPr>
        <p:blipFill>
          <a:blip r:embed="rId2"/>
          <a:stretch>
            <a:fillRect/>
          </a:stretch>
        </p:blipFill>
        <p:spPr>
          <a:xfrm>
            <a:off x="993168" y="2157412"/>
            <a:ext cx="5150457" cy="4167188"/>
          </a:xfrm>
          <a:prstGeom prst="rect">
            <a:avLst/>
          </a:prstGeom>
        </p:spPr>
      </p:pic>
      <p:sp>
        <p:nvSpPr>
          <p:cNvPr id="5" name="Footer Placeholder 4"/>
          <p:cNvSpPr>
            <a:spLocks noGrp="1"/>
          </p:cNvSpPr>
          <p:nvPr>
            <p:ph type="ftr" sz="quarter" idx="11"/>
          </p:nvPr>
        </p:nvSpPr>
        <p:spPr/>
        <p:txBody>
          <a:bodyPr/>
          <a:lstStyle/>
          <a:p>
            <a:pPr>
              <a:defRPr/>
            </a:pPr>
            <a:r>
              <a:rPr lang="en-US"/>
              <a:t>compsci 101, fall16</a:t>
            </a:r>
          </a:p>
        </p:txBody>
      </p:sp>
      <p:sp>
        <p:nvSpPr>
          <p:cNvPr id="6" name="Slide Number Placeholder 5"/>
          <p:cNvSpPr>
            <a:spLocks noGrp="1"/>
          </p:cNvSpPr>
          <p:nvPr>
            <p:ph type="sldNum" sz="quarter" idx="12"/>
          </p:nvPr>
        </p:nvSpPr>
        <p:spPr/>
        <p:txBody>
          <a:bodyPr/>
          <a:lstStyle/>
          <a:p>
            <a:pPr>
              <a:defRPr/>
            </a:pPr>
            <a:fld id="{FC6DB02F-6869-41A8-88A9-7B04A59444FD}" type="slidenum">
              <a:rPr lang="en-US" smtClean="0"/>
              <a:pPr>
                <a:defRPr/>
              </a:pPr>
              <a:t>20</a:t>
            </a:fld>
            <a:endParaRPr lang="en-US"/>
          </a:p>
        </p:txBody>
      </p:sp>
    </p:spTree>
    <p:extLst>
      <p:ext uri="{BB962C8B-B14F-4D97-AF65-F5344CB8AC3E}">
        <p14:creationId xmlns:p14="http://schemas.microsoft.com/office/powerpoint/2010/main" val="8719237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5632" y="216368"/>
            <a:ext cx="7772400" cy="1143000"/>
          </a:xfrm>
        </p:spPr>
        <p:txBody>
          <a:bodyPr/>
          <a:lstStyle/>
          <a:p>
            <a:r>
              <a:rPr lang="en-US" dirty="0"/>
              <a:t>Computer Science Duke Alum</a:t>
            </a:r>
          </a:p>
        </p:txBody>
      </p:sp>
      <p:sp>
        <p:nvSpPr>
          <p:cNvPr id="4" name="Footer Placeholder 3"/>
          <p:cNvSpPr>
            <a:spLocks noGrp="1"/>
          </p:cNvSpPr>
          <p:nvPr>
            <p:ph type="ftr" sz="quarter" idx="11"/>
          </p:nvPr>
        </p:nvSpPr>
        <p:spPr/>
        <p:txBody>
          <a:bodyPr/>
          <a:lstStyle/>
          <a:p>
            <a:pPr>
              <a:defRPr/>
            </a:pPr>
            <a:r>
              <a:rPr lang="en-US"/>
              <a:t>compsci 101, fall16</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000" y="2989045"/>
            <a:ext cx="7947062" cy="3706723"/>
          </a:xfrm>
          <a:prstGeom prst="rect">
            <a:avLst/>
          </a:prstGeom>
        </p:spPr>
      </p:pic>
      <p:pic>
        <p:nvPicPr>
          <p:cNvPr id="7" name="Picture 1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398587" y="1509811"/>
            <a:ext cx="1725613" cy="114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10"/>
          <p:cNvPicPr>
            <a:picLocks noGrp="1" noChangeAspect="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3830995" y="1752600"/>
            <a:ext cx="3677163" cy="10860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21</a:t>
            </a:fld>
            <a:endParaRPr lang="en-US"/>
          </a:p>
        </p:txBody>
      </p:sp>
    </p:spTree>
    <p:extLst>
      <p:ext uri="{BB962C8B-B14F-4D97-AF65-F5344CB8AC3E}">
        <p14:creationId xmlns:p14="http://schemas.microsoft.com/office/powerpoint/2010/main" val="872029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981200"/>
            <a:ext cx="5943600" cy="4114800"/>
          </a:xfrm>
        </p:spPr>
        <p:txBody>
          <a:bodyPr/>
          <a:lstStyle/>
          <a:p>
            <a:endParaRPr lang="en-US" dirty="0"/>
          </a:p>
          <a:p>
            <a:pPr marL="0" indent="0">
              <a:buNone/>
            </a:pPr>
            <a:r>
              <a:rPr lang="en-US" dirty="0"/>
              <a:t>            </a:t>
            </a:r>
            <a:r>
              <a:rPr lang="en-US" i="1" dirty="0"/>
              <a:t>condition</a:t>
            </a:r>
            <a:r>
              <a:rPr lang="en-US" dirty="0"/>
              <a:t>                 </a:t>
            </a:r>
            <a:r>
              <a:rPr lang="en-US" i="1" dirty="0"/>
              <a:t>body</a:t>
            </a:r>
          </a:p>
        </p:txBody>
      </p:sp>
      <p:sp>
        <p:nvSpPr>
          <p:cNvPr id="4" name="Rectangle 3"/>
          <p:cNvSpPr/>
          <p:nvPr/>
        </p:nvSpPr>
        <p:spPr>
          <a:xfrm rot="2788526">
            <a:off x="2074698" y="2229325"/>
            <a:ext cx="1384051" cy="14196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Arrow Connector 5"/>
          <p:cNvCxnSpPr/>
          <p:nvPr/>
        </p:nvCxnSpPr>
        <p:spPr>
          <a:xfrm>
            <a:off x="2819400" y="1447800"/>
            <a:ext cx="0" cy="53340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743200" y="3962401"/>
            <a:ext cx="0" cy="1066799"/>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2819401" y="1599084"/>
            <a:ext cx="2745013" cy="382116"/>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5735851" y="1600200"/>
            <a:ext cx="29643" cy="106680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3776177" y="2971800"/>
            <a:ext cx="1329223" cy="0"/>
          </a:xfrm>
          <a:prstGeom prst="straightConnector1">
            <a:avLst/>
          </a:prstGeom>
          <a:ln w="635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3680202" y="2436167"/>
            <a:ext cx="987771" cy="461665"/>
          </a:xfrm>
          <a:prstGeom prst="rect">
            <a:avLst/>
          </a:prstGeom>
          <a:noFill/>
        </p:spPr>
        <p:txBody>
          <a:bodyPr wrap="none" rtlCol="0">
            <a:spAutoFit/>
          </a:bodyPr>
          <a:lstStyle/>
          <a:p>
            <a:r>
              <a:rPr lang="en-US" dirty="0">
                <a:solidFill>
                  <a:srgbClr val="FF0000"/>
                </a:solidFill>
              </a:rPr>
              <a:t>TRUE</a:t>
            </a:r>
          </a:p>
        </p:txBody>
      </p:sp>
      <p:sp>
        <p:nvSpPr>
          <p:cNvPr id="22" name="TextBox 21"/>
          <p:cNvSpPr txBox="1"/>
          <p:nvPr/>
        </p:nvSpPr>
        <p:spPr>
          <a:xfrm>
            <a:off x="2823029" y="4280180"/>
            <a:ext cx="1102802" cy="461665"/>
          </a:xfrm>
          <a:prstGeom prst="rect">
            <a:avLst/>
          </a:prstGeom>
          <a:noFill/>
        </p:spPr>
        <p:txBody>
          <a:bodyPr wrap="none" rtlCol="0">
            <a:spAutoFit/>
          </a:bodyPr>
          <a:lstStyle/>
          <a:p>
            <a:r>
              <a:rPr lang="en-US" dirty="0">
                <a:solidFill>
                  <a:srgbClr val="FF0000"/>
                </a:solidFill>
              </a:rPr>
              <a:t>FALSE</a:t>
            </a:r>
          </a:p>
        </p:txBody>
      </p:sp>
      <p:sp>
        <p:nvSpPr>
          <p:cNvPr id="26" name="Rectangle 25"/>
          <p:cNvSpPr/>
          <p:nvPr/>
        </p:nvSpPr>
        <p:spPr>
          <a:xfrm rot="5400000">
            <a:off x="5473909" y="2185782"/>
            <a:ext cx="583169" cy="14196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Footer Placeholder 26"/>
          <p:cNvSpPr>
            <a:spLocks noGrp="1"/>
          </p:cNvSpPr>
          <p:nvPr>
            <p:ph type="ftr" sz="quarter" idx="11"/>
          </p:nvPr>
        </p:nvSpPr>
        <p:spPr/>
        <p:txBody>
          <a:bodyPr/>
          <a:lstStyle/>
          <a:p>
            <a:pPr>
              <a:defRPr/>
            </a:pPr>
            <a:r>
              <a:rPr lang="en-US"/>
              <a:t>compsci 101, fall16</a:t>
            </a:r>
          </a:p>
        </p:txBody>
      </p:sp>
      <p:sp>
        <p:nvSpPr>
          <p:cNvPr id="28" name="Slide Number Placeholder 27"/>
          <p:cNvSpPr>
            <a:spLocks noGrp="1"/>
          </p:cNvSpPr>
          <p:nvPr>
            <p:ph type="sldNum" sz="quarter" idx="12"/>
          </p:nvPr>
        </p:nvSpPr>
        <p:spPr/>
        <p:txBody>
          <a:bodyPr/>
          <a:lstStyle/>
          <a:p>
            <a:pPr>
              <a:defRPr/>
            </a:pPr>
            <a:fld id="{FC6DB02F-6869-41A8-88A9-7B04A59444FD}" type="slidenum">
              <a:rPr lang="en-US" smtClean="0"/>
              <a:pPr>
                <a:defRPr/>
              </a:pPr>
              <a:t>22</a:t>
            </a:fld>
            <a:endParaRPr lang="en-US"/>
          </a:p>
        </p:txBody>
      </p:sp>
    </p:spTree>
    <p:extLst>
      <p:ext uri="{BB962C8B-B14F-4D97-AF65-F5344CB8AC3E}">
        <p14:creationId xmlns:p14="http://schemas.microsoft.com/office/powerpoint/2010/main" val="626063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609600" y="133350"/>
            <a:ext cx="7772400" cy="1143000"/>
          </a:xfrm>
        </p:spPr>
        <p:txBody>
          <a:bodyPr/>
          <a:lstStyle/>
          <a:p>
            <a:r>
              <a:rPr lang="en-US" altLang="en-US" dirty="0"/>
              <a:t>Developing an Algorithm</a:t>
            </a:r>
          </a:p>
        </p:txBody>
      </p:sp>
      <p:sp>
        <p:nvSpPr>
          <p:cNvPr id="14339" name="Content Placeholder 2"/>
          <p:cNvSpPr>
            <a:spLocks noGrp="1"/>
          </p:cNvSpPr>
          <p:nvPr>
            <p:ph idx="1"/>
          </p:nvPr>
        </p:nvSpPr>
        <p:spPr>
          <a:xfrm>
            <a:off x="285750" y="1258888"/>
            <a:ext cx="8839200" cy="4495800"/>
          </a:xfrm>
        </p:spPr>
        <p:txBody>
          <a:bodyPr/>
          <a:lstStyle/>
          <a:p>
            <a:r>
              <a:rPr lang="en-US" altLang="en-US" dirty="0">
                <a:hlinkClick r:id="rId3"/>
              </a:rPr>
              <a:t>http://www.youtube.com/watch?v=AEBbsZK39es</a:t>
            </a:r>
            <a:r>
              <a:rPr lang="en-US" altLang="en-US" dirty="0"/>
              <a:t> </a:t>
            </a:r>
          </a:p>
          <a:p>
            <a:endParaRPr lang="en-US" altLang="en-US" dirty="0"/>
          </a:p>
          <a:p>
            <a:endParaRPr lang="en-US" altLang="en-US" dirty="0"/>
          </a:p>
        </p:txBody>
      </p:sp>
      <p:sp>
        <p:nvSpPr>
          <p:cNvPr id="14340" name="Shape 98">
            <a:hlinkClick r:id="rId4"/>
          </p:cNvPr>
          <p:cNvSpPr>
            <a:spLocks noChangeArrowheads="1"/>
          </p:cNvSpPr>
          <p:nvPr/>
        </p:nvSpPr>
        <p:spPr bwMode="auto">
          <a:xfrm>
            <a:off x="966788" y="2325688"/>
            <a:ext cx="4572000" cy="34290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ClrTx/>
              <a:buSzTx/>
              <a:buFontTx/>
              <a:buNone/>
            </a:pPr>
            <a:endParaRPr lang="en-US" altLang="en-US" sz="2400" b="0">
              <a:solidFill>
                <a:schemeClr val="tx1"/>
              </a:solidFill>
              <a:latin typeface="Courier New" panose="02070309020205020404" pitchFamily="49" charset="0"/>
            </a:endParaRPr>
          </a:p>
        </p:txBody>
      </p:sp>
      <p:sp>
        <p:nvSpPr>
          <p:cNvPr id="14341" name="Rectangle 5"/>
          <p:cNvSpPr>
            <a:spLocks noChangeArrowheads="1"/>
          </p:cNvSpPr>
          <p:nvPr/>
        </p:nvSpPr>
        <p:spPr bwMode="auto">
          <a:xfrm>
            <a:off x="5702300" y="2489200"/>
            <a:ext cx="2946400" cy="2133600"/>
          </a:xfrm>
          <a:prstGeom prst="rect">
            <a:avLst/>
          </a:prstGeom>
          <a:solidFill>
            <a:srgbClr val="CCFFCC"/>
          </a:solidFill>
          <a:ln w="12700">
            <a:solidFill>
              <a:schemeClr val="tx1"/>
            </a:solidFill>
            <a:round/>
            <a:headEnd/>
            <a:tailEnd/>
          </a:ln>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a:spcBef>
                <a:spcPct val="0"/>
              </a:spcBef>
              <a:buClrTx/>
              <a:buSzTx/>
              <a:buFontTx/>
              <a:buNone/>
            </a:pPr>
            <a:endParaRPr lang="en-US" altLang="en-US" sz="1800" b="0">
              <a:solidFill>
                <a:schemeClr val="tx1"/>
              </a:solidFill>
              <a:latin typeface="Courier New" panose="02070309020205020404" pitchFamily="49" charset="0"/>
            </a:endParaRPr>
          </a:p>
        </p:txBody>
      </p:sp>
      <p:sp>
        <p:nvSpPr>
          <p:cNvPr id="14342" name="Content Placeholder 6"/>
          <p:cNvSpPr txBox="1">
            <a:spLocks/>
          </p:cNvSpPr>
          <p:nvPr/>
        </p:nvSpPr>
        <p:spPr bwMode="auto">
          <a:xfrm>
            <a:off x="5803900" y="2514600"/>
            <a:ext cx="2933700" cy="252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a:buFont typeface="Monotype Sorts" charset="2"/>
              <a:buNone/>
            </a:pPr>
            <a:r>
              <a:rPr lang="en-US" altLang="en-US" sz="2400"/>
              <a:t>$193, $540, $820, $700, $749. Are these reasonable? Why?</a:t>
            </a:r>
          </a:p>
        </p:txBody>
      </p:sp>
      <p:sp>
        <p:nvSpPr>
          <p:cNvPr id="2" name="Footer Placeholder 1"/>
          <p:cNvSpPr>
            <a:spLocks noGrp="1"/>
          </p:cNvSpPr>
          <p:nvPr>
            <p:ph type="ftr" sz="quarter" idx="11"/>
          </p:nvPr>
        </p:nvSpPr>
        <p:spPr/>
        <p:txBody>
          <a:bodyPr/>
          <a:lstStyle/>
          <a:p>
            <a:pPr>
              <a:defRPr/>
            </a:pPr>
            <a:r>
              <a:rPr lang="en-US"/>
              <a:t>compsci 101 spring 2016</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3</a:t>
            </a:fld>
            <a:endParaRPr lang="en-US"/>
          </a:p>
        </p:txBody>
      </p:sp>
    </p:spTree>
    <p:extLst>
      <p:ext uri="{BB962C8B-B14F-4D97-AF65-F5344CB8AC3E}">
        <p14:creationId xmlns:p14="http://schemas.microsoft.com/office/powerpoint/2010/main" val="3663821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685800" y="152400"/>
            <a:ext cx="7772400" cy="1143000"/>
          </a:xfrm>
        </p:spPr>
        <p:txBody>
          <a:bodyPr/>
          <a:lstStyle/>
          <a:p>
            <a:r>
              <a:rPr lang="en-US" altLang="en-US" dirty="0"/>
              <a:t>I'm thinking of a number …</a:t>
            </a:r>
          </a:p>
        </p:txBody>
      </p:sp>
      <p:sp>
        <p:nvSpPr>
          <p:cNvPr id="16387" name="Content Placeholder 2"/>
          <p:cNvSpPr>
            <a:spLocks noGrp="1"/>
          </p:cNvSpPr>
          <p:nvPr>
            <p:ph idx="1"/>
          </p:nvPr>
        </p:nvSpPr>
        <p:spPr>
          <a:xfrm>
            <a:off x="419100" y="1143000"/>
            <a:ext cx="8305800" cy="5257800"/>
          </a:xfrm>
        </p:spPr>
        <p:txBody>
          <a:bodyPr/>
          <a:lstStyle/>
          <a:p>
            <a:r>
              <a:rPr lang="en-US" altLang="en-US" dirty="0"/>
              <a:t>You guess. I'll tell you </a:t>
            </a:r>
            <a:r>
              <a:rPr lang="en-US" altLang="en-US" i="1" dirty="0"/>
              <a:t>high</a:t>
            </a:r>
            <a:r>
              <a:rPr lang="en-US" altLang="en-US" dirty="0"/>
              <a:t>, </a:t>
            </a:r>
            <a:r>
              <a:rPr lang="en-US" altLang="en-US" i="1" dirty="0"/>
              <a:t>low</a:t>
            </a:r>
            <a:r>
              <a:rPr lang="en-US" altLang="en-US" dirty="0"/>
              <a:t>, or </a:t>
            </a:r>
            <a:r>
              <a:rPr lang="en-US" altLang="en-US" i="1" dirty="0"/>
              <a:t>correct</a:t>
            </a:r>
          </a:p>
          <a:p>
            <a:pPr lvl="1"/>
            <a:r>
              <a:rPr lang="en-US" altLang="en-US" dirty="0"/>
              <a:t>Goal: guess quickly, minimal number of guesses</a:t>
            </a:r>
          </a:p>
          <a:p>
            <a:pPr lvl="1"/>
            <a:r>
              <a:rPr lang="en-US" altLang="en-US" dirty="0"/>
              <a:t>Number between 1 and 100…</a:t>
            </a:r>
          </a:p>
          <a:p>
            <a:pPr lvl="1"/>
            <a:r>
              <a:rPr lang="en-US" altLang="en-US" dirty="0"/>
              <a:t>Number between 1 and 1000…</a:t>
            </a:r>
          </a:p>
          <a:p>
            <a:pPr lvl="1"/>
            <a:endParaRPr lang="en-US" altLang="en-US" dirty="0"/>
          </a:p>
          <a:p>
            <a:pPr>
              <a:spcAft>
                <a:spcPts val="1200"/>
              </a:spcAft>
            </a:pPr>
            <a:r>
              <a:rPr lang="en-US" altLang="en-US" sz="2400" dirty="0"/>
              <a:t>Can you describe an algorithm, instructions, that would allow someone to use your instructions to play this game correctly. Start with 1 and 100, but ideally your instructions work with 1 and N </a:t>
            </a:r>
          </a:p>
          <a:p>
            <a:pPr marL="0" indent="0">
              <a:spcAft>
                <a:spcPts val="1200"/>
              </a:spcAft>
              <a:buNone/>
            </a:pPr>
            <a:r>
              <a:rPr lang="en-US" altLang="en-US" sz="2400" b="0" dirty="0"/>
              <a:t>             </a:t>
            </a:r>
            <a:r>
              <a:rPr lang="en-US" altLang="en-US" sz="3200" b="0" dirty="0"/>
              <a:t>bit.ly/101f16-1006-1</a:t>
            </a:r>
          </a:p>
          <a:p>
            <a:pPr>
              <a:spcAft>
                <a:spcPts val="1200"/>
              </a:spcAft>
            </a:pPr>
            <a:endParaRPr lang="en-US" altLang="en-US" sz="2400" dirty="0"/>
          </a:p>
        </p:txBody>
      </p:sp>
      <p:sp>
        <p:nvSpPr>
          <p:cNvPr id="2" name="Footer Placeholder 1"/>
          <p:cNvSpPr>
            <a:spLocks noGrp="1"/>
          </p:cNvSpPr>
          <p:nvPr>
            <p:ph type="ftr" sz="quarter" idx="11"/>
          </p:nvPr>
        </p:nvSpPr>
        <p:spPr/>
        <p:txBody>
          <a:bodyPr/>
          <a:lstStyle/>
          <a:p>
            <a:pPr>
              <a:defRPr/>
            </a:pPr>
            <a:r>
              <a:rPr lang="en-US"/>
              <a:t>compsci 101 spring 2016</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4</a:t>
            </a:fld>
            <a:endParaRPr lang="en-US"/>
          </a:p>
        </p:txBody>
      </p:sp>
    </p:spTree>
    <p:extLst>
      <p:ext uri="{BB962C8B-B14F-4D97-AF65-F5344CB8AC3E}">
        <p14:creationId xmlns:p14="http://schemas.microsoft.com/office/powerpoint/2010/main" val="11892974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14300" y="228600"/>
            <a:ext cx="8915400" cy="1143000"/>
          </a:xfrm>
        </p:spPr>
        <p:txBody>
          <a:bodyPr/>
          <a:lstStyle/>
          <a:p>
            <a:r>
              <a:rPr lang="en-US" altLang="en-US" dirty="0"/>
              <a:t>Analyzing the </a:t>
            </a:r>
            <a:r>
              <a:rPr lang="en-US" altLang="en-US" i="1" dirty="0"/>
              <a:t>binary search </a:t>
            </a:r>
            <a:r>
              <a:rPr lang="en-US" altLang="en-US" dirty="0"/>
              <a:t>algorithm</a:t>
            </a:r>
          </a:p>
        </p:txBody>
      </p:sp>
      <p:sp>
        <p:nvSpPr>
          <p:cNvPr id="19459" name="Content Placeholder 2"/>
          <p:cNvSpPr>
            <a:spLocks noGrp="1"/>
          </p:cNvSpPr>
          <p:nvPr>
            <p:ph idx="1"/>
          </p:nvPr>
        </p:nvSpPr>
        <p:spPr>
          <a:xfrm>
            <a:off x="685800" y="1409700"/>
            <a:ext cx="8343900" cy="4114800"/>
          </a:xfrm>
        </p:spPr>
        <p:txBody>
          <a:bodyPr/>
          <a:lstStyle/>
          <a:p>
            <a:r>
              <a:rPr lang="en-US" altLang="en-US" dirty="0"/>
              <a:t>Is the algorithm correct?</a:t>
            </a:r>
          </a:p>
          <a:p>
            <a:pPr lvl="1"/>
            <a:r>
              <a:rPr lang="en-US" altLang="en-US" dirty="0"/>
              <a:t>Try it, again, and again and …</a:t>
            </a:r>
          </a:p>
          <a:p>
            <a:pPr lvl="1"/>
            <a:r>
              <a:rPr lang="en-US" altLang="en-US" dirty="0"/>
              <a:t>Reason about it: logically, informally, …</a:t>
            </a:r>
          </a:p>
          <a:p>
            <a:r>
              <a:rPr lang="en-US" altLang="en-US" dirty="0"/>
              <a:t>How efficient is the algorithm?</a:t>
            </a:r>
          </a:p>
          <a:p>
            <a:pPr lvl="1"/>
            <a:r>
              <a:rPr lang="en-US" altLang="en-US" dirty="0"/>
              <a:t>How many guesses will it take (roughly, exactly)</a:t>
            </a:r>
          </a:p>
          <a:p>
            <a:pPr lvl="1"/>
            <a:r>
              <a:rPr lang="en-US" altLang="en-US" dirty="0"/>
              <a:t>Should we care about efficiency?</a:t>
            </a:r>
            <a:endParaRPr lang="en-US" altLang="en-US" sz="2400" dirty="0"/>
          </a:p>
          <a:p>
            <a:r>
              <a:rPr lang="en-US" altLang="en-US" dirty="0"/>
              <a:t>When do we really care about efficiency?</a:t>
            </a:r>
          </a:p>
          <a:p>
            <a:pPr lvl="1"/>
            <a:r>
              <a:rPr lang="en-US" altLang="en-US" dirty="0"/>
              <a:t>Examples? </a:t>
            </a:r>
          </a:p>
        </p:txBody>
      </p:sp>
      <p:sp>
        <p:nvSpPr>
          <p:cNvPr id="2" name="Footer Placeholder 1"/>
          <p:cNvSpPr>
            <a:spLocks noGrp="1"/>
          </p:cNvSpPr>
          <p:nvPr>
            <p:ph type="ftr" sz="quarter" idx="11"/>
          </p:nvPr>
        </p:nvSpPr>
        <p:spPr/>
        <p:txBody>
          <a:bodyPr/>
          <a:lstStyle/>
          <a:p>
            <a:pPr>
              <a:defRPr/>
            </a:pPr>
            <a:r>
              <a:rPr lang="en-US"/>
              <a:t>compsci 101 spring 2016</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5</a:t>
            </a:fld>
            <a:endParaRPr lang="en-US"/>
          </a:p>
        </p:txBody>
      </p:sp>
    </p:spTree>
    <p:extLst>
      <p:ext uri="{BB962C8B-B14F-4D97-AF65-F5344CB8AC3E}">
        <p14:creationId xmlns:p14="http://schemas.microsoft.com/office/powerpoint/2010/main" val="17087154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66700"/>
            <a:ext cx="7912100" cy="5905500"/>
          </a:xfrm>
        </p:spPr>
        <p:txBody>
          <a:bodyPr>
            <a:normAutofit lnSpcReduction="10000"/>
          </a:bodyPr>
          <a:lstStyle/>
          <a:p>
            <a:pPr>
              <a:buFont typeface="+mj-lt"/>
              <a:buAutoNum type="arabicPeriod"/>
              <a:defRPr/>
            </a:pPr>
            <a:r>
              <a:rPr lang="en-US" sz="1400" dirty="0">
                <a:ea typeface="ＭＳ Ｐゴシック" pitchFamily="-65" charset="-128"/>
              </a:rPr>
              <a:t>Anderson</a:t>
            </a:r>
          </a:p>
          <a:p>
            <a:pPr>
              <a:buFont typeface="+mj-lt"/>
              <a:buAutoNum type="arabicPeriod"/>
              <a:defRPr/>
            </a:pPr>
            <a:r>
              <a:rPr lang="en-US" sz="1400" dirty="0">
                <a:ea typeface="ＭＳ Ｐゴシック" pitchFamily="-65" charset="-128"/>
              </a:rPr>
              <a:t>Applegate</a:t>
            </a:r>
          </a:p>
          <a:p>
            <a:pPr>
              <a:buFont typeface="+mj-lt"/>
              <a:buAutoNum type="arabicPeriod"/>
              <a:defRPr/>
            </a:pPr>
            <a:r>
              <a:rPr lang="en-US" sz="1400" dirty="0">
                <a:ea typeface="ＭＳ Ｐゴシック" pitchFamily="-65" charset="-128"/>
              </a:rPr>
              <a:t>Bethune</a:t>
            </a:r>
          </a:p>
          <a:p>
            <a:pPr>
              <a:buFont typeface="+mj-lt"/>
              <a:buAutoNum type="arabicPeriod"/>
              <a:defRPr/>
            </a:pPr>
            <a:r>
              <a:rPr lang="en-US" sz="1400" dirty="0">
                <a:ea typeface="ＭＳ Ｐゴシック" pitchFamily="-65" charset="-128"/>
              </a:rPr>
              <a:t>Brooks</a:t>
            </a:r>
          </a:p>
          <a:p>
            <a:pPr>
              <a:buFont typeface="+mj-lt"/>
              <a:buAutoNum type="arabicPeriod"/>
              <a:defRPr/>
            </a:pPr>
            <a:r>
              <a:rPr lang="en-US" sz="1400" dirty="0">
                <a:ea typeface="ＭＳ Ｐゴシック" pitchFamily="-65" charset="-128"/>
              </a:rPr>
              <a:t>Carter</a:t>
            </a:r>
          </a:p>
          <a:p>
            <a:pPr>
              <a:buFont typeface="+mj-lt"/>
              <a:buAutoNum type="arabicPeriod"/>
              <a:defRPr/>
            </a:pPr>
            <a:r>
              <a:rPr lang="en-US" sz="1400" dirty="0">
                <a:ea typeface="ＭＳ Ｐゴシック" pitchFamily="-65" charset="-128"/>
              </a:rPr>
              <a:t>Douglas</a:t>
            </a:r>
          </a:p>
          <a:p>
            <a:pPr>
              <a:buFont typeface="+mj-lt"/>
              <a:buAutoNum type="arabicPeriod"/>
              <a:defRPr/>
            </a:pPr>
            <a:r>
              <a:rPr lang="en-US" sz="1400" dirty="0">
                <a:ea typeface="ＭＳ Ｐゴシック" pitchFamily="-65" charset="-128"/>
              </a:rPr>
              <a:t>Edwards</a:t>
            </a:r>
          </a:p>
          <a:p>
            <a:pPr>
              <a:buFont typeface="+mj-lt"/>
              <a:buAutoNum type="arabicPeriod"/>
              <a:defRPr/>
            </a:pPr>
            <a:r>
              <a:rPr lang="en-US" sz="1400" dirty="0">
                <a:ea typeface="ＭＳ Ｐゴシック" pitchFamily="-65" charset="-128"/>
              </a:rPr>
              <a:t>Franklin</a:t>
            </a:r>
          </a:p>
          <a:p>
            <a:pPr>
              <a:buFont typeface="+mj-lt"/>
              <a:buAutoNum type="arabicPeriod"/>
              <a:defRPr/>
            </a:pPr>
            <a:r>
              <a:rPr lang="en-US" sz="1400" dirty="0">
                <a:ea typeface="ＭＳ Ｐゴシック" pitchFamily="-65" charset="-128"/>
              </a:rPr>
              <a:t>Griffin</a:t>
            </a:r>
          </a:p>
          <a:p>
            <a:pPr>
              <a:buFont typeface="+mj-lt"/>
              <a:buAutoNum type="arabicPeriod"/>
              <a:defRPr/>
            </a:pPr>
            <a:r>
              <a:rPr lang="en-US" sz="1400" dirty="0" err="1">
                <a:ea typeface="ＭＳ Ｐゴシック" pitchFamily="-65" charset="-128"/>
              </a:rPr>
              <a:t>Holhouser</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Jefferson</a:t>
            </a:r>
          </a:p>
          <a:p>
            <a:pPr>
              <a:buFont typeface="+mj-lt"/>
              <a:buAutoNum type="arabicPeriod"/>
              <a:defRPr/>
            </a:pPr>
            <a:r>
              <a:rPr lang="en-US" sz="1400" dirty="0" err="1">
                <a:ea typeface="ＭＳ Ｐゴシック" pitchFamily="-65" charset="-128"/>
              </a:rPr>
              <a:t>Klatchy</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Morgan</a:t>
            </a:r>
          </a:p>
          <a:p>
            <a:pPr>
              <a:buFont typeface="+mj-lt"/>
              <a:buAutoNum type="arabicPeriod"/>
              <a:defRPr/>
            </a:pPr>
            <a:r>
              <a:rPr lang="en-US" sz="1400" dirty="0">
                <a:ea typeface="ＭＳ Ｐゴシック" pitchFamily="-65" charset="-128"/>
              </a:rPr>
              <a:t>Munson</a:t>
            </a:r>
          </a:p>
          <a:p>
            <a:pPr>
              <a:buFont typeface="+mj-lt"/>
              <a:buAutoNum type="arabicPeriod"/>
              <a:defRPr/>
            </a:pPr>
            <a:r>
              <a:rPr lang="en-US" sz="1400" dirty="0" err="1">
                <a:ea typeface="ＭＳ Ｐゴシック" pitchFamily="-65" charset="-128"/>
              </a:rPr>
              <a:t>Narten</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Oliver</a:t>
            </a:r>
          </a:p>
          <a:p>
            <a:pPr>
              <a:buFont typeface="+mj-lt"/>
              <a:buAutoNum type="arabicPeriod"/>
              <a:defRPr/>
            </a:pPr>
            <a:r>
              <a:rPr lang="en-US" sz="1400" dirty="0">
                <a:ea typeface="ＭＳ Ｐゴシック" pitchFamily="-65" charset="-128"/>
              </a:rPr>
              <a:t>Parker</a:t>
            </a:r>
          </a:p>
          <a:p>
            <a:pPr>
              <a:buFont typeface="+mj-lt"/>
              <a:buAutoNum type="arabicPeriod"/>
              <a:defRPr/>
            </a:pPr>
            <a:r>
              <a:rPr lang="en-US" sz="1400" dirty="0">
                <a:ea typeface="ＭＳ Ｐゴシック" pitchFamily="-65" charset="-128"/>
              </a:rPr>
              <a:t>Rivers</a:t>
            </a:r>
          </a:p>
          <a:p>
            <a:pPr>
              <a:buFont typeface="+mj-lt"/>
              <a:buAutoNum type="arabicPeriod"/>
              <a:defRPr/>
            </a:pPr>
            <a:r>
              <a:rPr lang="en-US" sz="1400" dirty="0">
                <a:ea typeface="ＭＳ Ｐゴシック" pitchFamily="-65" charset="-128"/>
              </a:rPr>
              <a:t>Roberts</a:t>
            </a:r>
          </a:p>
          <a:p>
            <a:pPr>
              <a:buFont typeface="+mj-lt"/>
              <a:buAutoNum type="arabicPeriod"/>
              <a:defRPr/>
            </a:pPr>
            <a:r>
              <a:rPr lang="en-US" sz="1400" dirty="0">
                <a:ea typeface="ＭＳ Ｐゴシック" pitchFamily="-65" charset="-128"/>
              </a:rPr>
              <a:t>Stevenson</a:t>
            </a:r>
          </a:p>
          <a:p>
            <a:pPr>
              <a:buFont typeface="+mj-lt"/>
              <a:buAutoNum type="arabicPeriod"/>
              <a:defRPr/>
            </a:pPr>
            <a:r>
              <a:rPr lang="en-US" sz="1400" dirty="0">
                <a:ea typeface="ＭＳ Ｐゴシック" pitchFamily="-65" charset="-128"/>
              </a:rPr>
              <a:t>Thomas</a:t>
            </a:r>
          </a:p>
          <a:p>
            <a:pPr>
              <a:buFont typeface="+mj-lt"/>
              <a:buAutoNum type="arabicPeriod"/>
              <a:defRPr/>
            </a:pPr>
            <a:r>
              <a:rPr lang="en-US" sz="1400" dirty="0">
                <a:ea typeface="ＭＳ Ｐゴシック" pitchFamily="-65" charset="-128"/>
              </a:rPr>
              <a:t>Wilson</a:t>
            </a:r>
          </a:p>
          <a:p>
            <a:pPr>
              <a:buFont typeface="+mj-lt"/>
              <a:buAutoNum type="arabicPeriod"/>
              <a:defRPr/>
            </a:pPr>
            <a:r>
              <a:rPr lang="en-US" sz="1400" dirty="0">
                <a:ea typeface="ＭＳ Ｐゴシック" pitchFamily="-65" charset="-128"/>
              </a:rPr>
              <a:t>Woodrow</a:t>
            </a:r>
          </a:p>
          <a:p>
            <a:pPr>
              <a:buFont typeface="+mj-lt"/>
              <a:buAutoNum type="arabicPeriod"/>
              <a:defRPr/>
            </a:pPr>
            <a:r>
              <a:rPr lang="en-US" sz="1400" dirty="0" err="1">
                <a:ea typeface="ＭＳ Ｐゴシック" pitchFamily="-65" charset="-128"/>
              </a:rPr>
              <a:t>Yarbrow</a:t>
            </a:r>
            <a:endParaRPr lang="en-US" sz="1400" dirty="0">
              <a:ea typeface="ＭＳ Ｐゴシック" pitchFamily="-65" charset="-128"/>
            </a:endParaRPr>
          </a:p>
        </p:txBody>
      </p:sp>
      <p:sp>
        <p:nvSpPr>
          <p:cNvPr id="20" name="TextBox 19"/>
          <p:cNvSpPr txBox="1"/>
          <p:nvPr/>
        </p:nvSpPr>
        <p:spPr>
          <a:xfrm>
            <a:off x="3962400" y="914400"/>
            <a:ext cx="2328863" cy="584200"/>
          </a:xfrm>
          <a:prstGeom prst="rect">
            <a:avLst/>
          </a:prstGeom>
          <a:noFill/>
        </p:spPr>
        <p:txBody>
          <a:bodyPr wrap="none">
            <a:spAutoFit/>
          </a:bodyPr>
          <a:lstStyle/>
          <a:p>
            <a:pPr eaLnBrk="1" hangingPunct="1">
              <a:defRPr/>
            </a:pPr>
            <a:r>
              <a:rPr lang="en-US" sz="3200" dirty="0">
                <a:latin typeface="+mj-lt"/>
                <a:ea typeface="ＭＳ Ｐゴシック" charset="0"/>
                <a:cs typeface="ＭＳ Ｐゴシック" charset="0"/>
              </a:rPr>
              <a:t>Find </a:t>
            </a:r>
            <a:r>
              <a:rPr lang="en-US" sz="3200" dirty="0" err="1">
                <a:latin typeface="+mj-lt"/>
                <a:ea typeface="ＭＳ Ｐゴシック" charset="0"/>
                <a:cs typeface="ＭＳ Ｐゴシック" charset="0"/>
              </a:rPr>
              <a:t>Narten</a:t>
            </a:r>
            <a:endParaRPr lang="en-US" sz="3200" dirty="0">
              <a:latin typeface="+mj-lt"/>
              <a:ea typeface="ＭＳ Ｐゴシック" charset="0"/>
              <a:cs typeface="ＭＳ Ｐゴシック" charset="0"/>
            </a:endParaRPr>
          </a:p>
        </p:txBody>
      </p:sp>
      <p:sp>
        <p:nvSpPr>
          <p:cNvPr id="11" name="Footer Placeholder 10"/>
          <p:cNvSpPr>
            <a:spLocks noGrp="1"/>
          </p:cNvSpPr>
          <p:nvPr>
            <p:ph type="ftr" sz="quarter" idx="11"/>
          </p:nvPr>
        </p:nvSpPr>
        <p:spPr/>
        <p:txBody>
          <a:bodyPr/>
          <a:lstStyle/>
          <a:p>
            <a:pPr>
              <a:defRPr/>
            </a:pPr>
            <a:r>
              <a:rPr lang="en-US"/>
              <a:t>compsci 101 spring 2016</a:t>
            </a:r>
          </a:p>
        </p:txBody>
      </p:sp>
      <p:sp>
        <p:nvSpPr>
          <p:cNvPr id="12" name="Slide Number Placeholder 11"/>
          <p:cNvSpPr>
            <a:spLocks noGrp="1"/>
          </p:cNvSpPr>
          <p:nvPr>
            <p:ph type="sldNum" sz="quarter" idx="12"/>
          </p:nvPr>
        </p:nvSpPr>
        <p:spPr/>
        <p:txBody>
          <a:bodyPr/>
          <a:lstStyle/>
          <a:p>
            <a:pPr>
              <a:defRPr/>
            </a:pPr>
            <a:fld id="{FC6DB02F-6869-41A8-88A9-7B04A59444FD}" type="slidenum">
              <a:rPr lang="en-US" smtClean="0"/>
              <a:pPr>
                <a:defRPr/>
              </a:pPr>
              <a:t>6</a:t>
            </a:fld>
            <a:endParaRPr lang="en-US"/>
          </a:p>
        </p:txBody>
      </p:sp>
    </p:spTree>
    <p:extLst>
      <p:ext uri="{BB962C8B-B14F-4D97-AF65-F5344CB8AC3E}">
        <p14:creationId xmlns:p14="http://schemas.microsoft.com/office/powerpoint/2010/main" val="9504770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266700"/>
            <a:ext cx="7912100" cy="5905500"/>
          </a:xfrm>
        </p:spPr>
        <p:txBody>
          <a:bodyPr>
            <a:normAutofit lnSpcReduction="10000"/>
          </a:bodyPr>
          <a:lstStyle/>
          <a:p>
            <a:pPr>
              <a:buFont typeface="+mj-lt"/>
              <a:buAutoNum type="arabicPeriod"/>
              <a:defRPr/>
            </a:pPr>
            <a:r>
              <a:rPr lang="en-US" sz="1400" dirty="0">
                <a:ea typeface="ＭＳ Ｐゴシック" pitchFamily="-65" charset="-128"/>
              </a:rPr>
              <a:t>Anderson</a:t>
            </a:r>
          </a:p>
          <a:p>
            <a:pPr>
              <a:buFont typeface="+mj-lt"/>
              <a:buAutoNum type="arabicPeriod"/>
              <a:defRPr/>
            </a:pPr>
            <a:r>
              <a:rPr lang="en-US" sz="1400" dirty="0">
                <a:ea typeface="ＭＳ Ｐゴシック" pitchFamily="-65" charset="-128"/>
              </a:rPr>
              <a:t>Applegate</a:t>
            </a:r>
          </a:p>
          <a:p>
            <a:pPr>
              <a:buFont typeface="+mj-lt"/>
              <a:buAutoNum type="arabicPeriod"/>
              <a:defRPr/>
            </a:pPr>
            <a:r>
              <a:rPr lang="en-US" sz="1400" dirty="0">
                <a:ea typeface="ＭＳ Ｐゴシック" pitchFamily="-65" charset="-128"/>
              </a:rPr>
              <a:t>Bethune</a:t>
            </a:r>
          </a:p>
          <a:p>
            <a:pPr>
              <a:buFont typeface="+mj-lt"/>
              <a:buAutoNum type="arabicPeriod"/>
              <a:defRPr/>
            </a:pPr>
            <a:r>
              <a:rPr lang="en-US" sz="1400" dirty="0">
                <a:ea typeface="ＭＳ Ｐゴシック" pitchFamily="-65" charset="-128"/>
              </a:rPr>
              <a:t>Brooks</a:t>
            </a:r>
          </a:p>
          <a:p>
            <a:pPr>
              <a:buFont typeface="+mj-lt"/>
              <a:buAutoNum type="arabicPeriod"/>
              <a:defRPr/>
            </a:pPr>
            <a:r>
              <a:rPr lang="en-US" sz="1400" dirty="0">
                <a:ea typeface="ＭＳ Ｐゴシック" pitchFamily="-65" charset="-128"/>
              </a:rPr>
              <a:t>Carter</a:t>
            </a:r>
          </a:p>
          <a:p>
            <a:pPr>
              <a:buFont typeface="+mj-lt"/>
              <a:buAutoNum type="arabicPeriod"/>
              <a:defRPr/>
            </a:pPr>
            <a:r>
              <a:rPr lang="en-US" sz="1400" dirty="0">
                <a:ea typeface="ＭＳ Ｐゴシック" pitchFamily="-65" charset="-128"/>
              </a:rPr>
              <a:t>Douglas</a:t>
            </a:r>
          </a:p>
          <a:p>
            <a:pPr>
              <a:buFont typeface="+mj-lt"/>
              <a:buAutoNum type="arabicPeriod"/>
              <a:defRPr/>
            </a:pPr>
            <a:r>
              <a:rPr lang="en-US" sz="1400" dirty="0">
                <a:ea typeface="ＭＳ Ｐゴシック" pitchFamily="-65" charset="-128"/>
              </a:rPr>
              <a:t>Edwards</a:t>
            </a:r>
          </a:p>
          <a:p>
            <a:pPr>
              <a:buFont typeface="+mj-lt"/>
              <a:buAutoNum type="arabicPeriod"/>
              <a:defRPr/>
            </a:pPr>
            <a:r>
              <a:rPr lang="en-US" sz="1400" dirty="0">
                <a:ea typeface="ＭＳ Ｐゴシック" pitchFamily="-65" charset="-128"/>
              </a:rPr>
              <a:t>Franklin</a:t>
            </a:r>
          </a:p>
          <a:p>
            <a:pPr>
              <a:buFont typeface="+mj-lt"/>
              <a:buAutoNum type="arabicPeriod"/>
              <a:defRPr/>
            </a:pPr>
            <a:r>
              <a:rPr lang="en-US" sz="1400" dirty="0">
                <a:ea typeface="ＭＳ Ｐゴシック" pitchFamily="-65" charset="-128"/>
              </a:rPr>
              <a:t>Griffin</a:t>
            </a:r>
          </a:p>
          <a:p>
            <a:pPr>
              <a:buFont typeface="+mj-lt"/>
              <a:buAutoNum type="arabicPeriod"/>
              <a:defRPr/>
            </a:pPr>
            <a:r>
              <a:rPr lang="en-US" sz="1400" dirty="0" err="1">
                <a:ea typeface="ＭＳ Ｐゴシック" pitchFamily="-65" charset="-128"/>
              </a:rPr>
              <a:t>Holhouser</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Jefferson</a:t>
            </a:r>
          </a:p>
          <a:p>
            <a:pPr>
              <a:buFont typeface="+mj-lt"/>
              <a:buAutoNum type="arabicPeriod"/>
              <a:defRPr/>
            </a:pPr>
            <a:r>
              <a:rPr lang="en-US" sz="1400" dirty="0" err="1">
                <a:ea typeface="ＭＳ Ｐゴシック" pitchFamily="-65" charset="-128"/>
              </a:rPr>
              <a:t>Klatchy</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Morgan</a:t>
            </a:r>
          </a:p>
          <a:p>
            <a:pPr>
              <a:buFont typeface="+mj-lt"/>
              <a:buAutoNum type="arabicPeriod"/>
              <a:defRPr/>
            </a:pPr>
            <a:r>
              <a:rPr lang="en-US" sz="1400" dirty="0">
                <a:ea typeface="ＭＳ Ｐゴシック" pitchFamily="-65" charset="-128"/>
              </a:rPr>
              <a:t>Munson</a:t>
            </a:r>
          </a:p>
          <a:p>
            <a:pPr>
              <a:buFont typeface="+mj-lt"/>
              <a:buAutoNum type="arabicPeriod"/>
              <a:defRPr/>
            </a:pPr>
            <a:r>
              <a:rPr lang="en-US" sz="1400" dirty="0" err="1">
                <a:ea typeface="ＭＳ Ｐゴシック" pitchFamily="-65" charset="-128"/>
              </a:rPr>
              <a:t>Narten</a:t>
            </a:r>
            <a:endParaRPr lang="en-US" sz="1400" dirty="0">
              <a:ea typeface="ＭＳ Ｐゴシック" pitchFamily="-65" charset="-128"/>
            </a:endParaRPr>
          </a:p>
          <a:p>
            <a:pPr>
              <a:buFont typeface="+mj-lt"/>
              <a:buAutoNum type="arabicPeriod"/>
              <a:defRPr/>
            </a:pPr>
            <a:r>
              <a:rPr lang="en-US" sz="1400" dirty="0">
                <a:ea typeface="ＭＳ Ｐゴシック" pitchFamily="-65" charset="-128"/>
              </a:rPr>
              <a:t>Oliver</a:t>
            </a:r>
          </a:p>
          <a:p>
            <a:pPr>
              <a:buFont typeface="+mj-lt"/>
              <a:buAutoNum type="arabicPeriod"/>
              <a:defRPr/>
            </a:pPr>
            <a:r>
              <a:rPr lang="en-US" sz="1400" dirty="0">
                <a:ea typeface="ＭＳ Ｐゴシック" pitchFamily="-65" charset="-128"/>
              </a:rPr>
              <a:t>Parker</a:t>
            </a:r>
          </a:p>
          <a:p>
            <a:pPr>
              <a:buFont typeface="+mj-lt"/>
              <a:buAutoNum type="arabicPeriod"/>
              <a:defRPr/>
            </a:pPr>
            <a:r>
              <a:rPr lang="en-US" sz="1400" dirty="0">
                <a:ea typeface="ＭＳ Ｐゴシック" pitchFamily="-65" charset="-128"/>
              </a:rPr>
              <a:t>Rivers</a:t>
            </a:r>
          </a:p>
          <a:p>
            <a:pPr>
              <a:buFont typeface="+mj-lt"/>
              <a:buAutoNum type="arabicPeriod"/>
              <a:defRPr/>
            </a:pPr>
            <a:r>
              <a:rPr lang="en-US" sz="1400" dirty="0">
                <a:ea typeface="ＭＳ Ｐゴシック" pitchFamily="-65" charset="-128"/>
              </a:rPr>
              <a:t>Roberts</a:t>
            </a:r>
          </a:p>
          <a:p>
            <a:pPr>
              <a:buFont typeface="+mj-lt"/>
              <a:buAutoNum type="arabicPeriod"/>
              <a:defRPr/>
            </a:pPr>
            <a:r>
              <a:rPr lang="en-US" sz="1400" dirty="0">
                <a:ea typeface="ＭＳ Ｐゴシック" pitchFamily="-65" charset="-128"/>
              </a:rPr>
              <a:t>Stevenson</a:t>
            </a:r>
          </a:p>
          <a:p>
            <a:pPr>
              <a:buFont typeface="+mj-lt"/>
              <a:buAutoNum type="arabicPeriod"/>
              <a:defRPr/>
            </a:pPr>
            <a:r>
              <a:rPr lang="en-US" sz="1400" dirty="0">
                <a:ea typeface="ＭＳ Ｐゴシック" pitchFamily="-65" charset="-128"/>
              </a:rPr>
              <a:t>Thomas</a:t>
            </a:r>
          </a:p>
          <a:p>
            <a:pPr>
              <a:buFont typeface="+mj-lt"/>
              <a:buAutoNum type="arabicPeriod"/>
              <a:defRPr/>
            </a:pPr>
            <a:r>
              <a:rPr lang="en-US" sz="1400" dirty="0">
                <a:ea typeface="ＭＳ Ｐゴシック" pitchFamily="-65" charset="-128"/>
              </a:rPr>
              <a:t>Wilson</a:t>
            </a:r>
          </a:p>
          <a:p>
            <a:pPr>
              <a:buFont typeface="+mj-lt"/>
              <a:buAutoNum type="arabicPeriod"/>
              <a:defRPr/>
            </a:pPr>
            <a:r>
              <a:rPr lang="en-US" sz="1400" dirty="0">
                <a:ea typeface="ＭＳ Ｐゴシック" pitchFamily="-65" charset="-128"/>
              </a:rPr>
              <a:t>Woodrow</a:t>
            </a:r>
          </a:p>
          <a:p>
            <a:pPr>
              <a:buFont typeface="+mj-lt"/>
              <a:buAutoNum type="arabicPeriod"/>
              <a:defRPr/>
            </a:pPr>
            <a:r>
              <a:rPr lang="en-US" sz="1400" dirty="0" err="1">
                <a:ea typeface="ＭＳ Ｐゴシック" pitchFamily="-65" charset="-128"/>
              </a:rPr>
              <a:t>Yarbrow</a:t>
            </a:r>
            <a:endParaRPr lang="en-US" sz="1400" dirty="0">
              <a:ea typeface="ＭＳ Ｐゴシック" pitchFamily="-65" charset="-128"/>
            </a:endParaRPr>
          </a:p>
        </p:txBody>
      </p:sp>
      <p:sp>
        <p:nvSpPr>
          <p:cNvPr id="20" name="TextBox 19"/>
          <p:cNvSpPr txBox="1"/>
          <p:nvPr/>
        </p:nvSpPr>
        <p:spPr>
          <a:xfrm>
            <a:off x="3962400" y="914400"/>
            <a:ext cx="2328863" cy="584200"/>
          </a:xfrm>
          <a:prstGeom prst="rect">
            <a:avLst/>
          </a:prstGeom>
          <a:noFill/>
        </p:spPr>
        <p:txBody>
          <a:bodyPr wrap="none">
            <a:spAutoFit/>
          </a:bodyPr>
          <a:lstStyle/>
          <a:p>
            <a:pPr eaLnBrk="1" hangingPunct="1">
              <a:defRPr/>
            </a:pPr>
            <a:r>
              <a:rPr lang="en-US" sz="3200" dirty="0">
                <a:latin typeface="+mj-lt"/>
                <a:ea typeface="ＭＳ Ｐゴシック" charset="0"/>
                <a:cs typeface="ＭＳ Ｐゴシック" charset="0"/>
              </a:rPr>
              <a:t>Find </a:t>
            </a:r>
            <a:r>
              <a:rPr lang="en-US" sz="3200" dirty="0" err="1">
                <a:latin typeface="+mj-lt"/>
                <a:ea typeface="ＭＳ Ｐゴシック" charset="0"/>
                <a:cs typeface="ＭＳ Ｐゴシック" charset="0"/>
              </a:rPr>
              <a:t>Narten</a:t>
            </a:r>
            <a:endParaRPr lang="en-US" sz="3200" dirty="0">
              <a:latin typeface="+mj-lt"/>
              <a:ea typeface="ＭＳ Ｐゴシック" charset="0"/>
              <a:cs typeface="ＭＳ Ｐゴシック" charset="0"/>
            </a:endParaRPr>
          </a:p>
        </p:txBody>
      </p:sp>
      <p:sp>
        <p:nvSpPr>
          <p:cNvPr id="21510" name="Rectangle 6"/>
          <p:cNvSpPr>
            <a:spLocks noChangeArrowheads="1"/>
          </p:cNvSpPr>
          <p:nvPr/>
        </p:nvSpPr>
        <p:spPr bwMode="auto">
          <a:xfrm>
            <a:off x="886818" y="266700"/>
            <a:ext cx="673100" cy="2768600"/>
          </a:xfrm>
          <a:prstGeom prst="rect">
            <a:avLst/>
          </a:prstGeom>
          <a:solidFill>
            <a:schemeClr val="accent1"/>
          </a:solidFill>
          <a:ln w="12700">
            <a:solidFill>
              <a:schemeClr val="tx1"/>
            </a:solidFill>
            <a:round/>
            <a:headEnd/>
            <a:tailEnd/>
          </a:ln>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ClrTx/>
              <a:buSzTx/>
              <a:buFontTx/>
              <a:buNone/>
            </a:pPr>
            <a:endParaRPr lang="en-US" altLang="en-US" sz="2400" b="0">
              <a:solidFill>
                <a:schemeClr val="tx1"/>
              </a:solidFill>
              <a:latin typeface="Courier New" panose="02070309020205020404" pitchFamily="49" charset="0"/>
            </a:endParaRPr>
          </a:p>
        </p:txBody>
      </p:sp>
      <p:sp>
        <p:nvSpPr>
          <p:cNvPr id="21512" name="Rectangle 8"/>
          <p:cNvSpPr>
            <a:spLocks noChangeArrowheads="1"/>
          </p:cNvSpPr>
          <p:nvPr/>
        </p:nvSpPr>
        <p:spPr bwMode="auto">
          <a:xfrm>
            <a:off x="902098" y="4483100"/>
            <a:ext cx="673100" cy="1460500"/>
          </a:xfrm>
          <a:prstGeom prst="rect">
            <a:avLst/>
          </a:prstGeom>
          <a:solidFill>
            <a:schemeClr val="accent1"/>
          </a:solidFill>
          <a:ln w="12700">
            <a:solidFill>
              <a:schemeClr val="tx1"/>
            </a:solidFill>
            <a:round/>
            <a:headEnd/>
            <a:tailEnd/>
          </a:ln>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ClrTx/>
              <a:buSzTx/>
              <a:buFontTx/>
              <a:buNone/>
            </a:pPr>
            <a:endParaRPr lang="en-US" altLang="en-US" sz="2400" b="0">
              <a:solidFill>
                <a:schemeClr val="tx1"/>
              </a:solidFill>
              <a:latin typeface="Courier New" panose="02070309020205020404" pitchFamily="49" charset="0"/>
            </a:endParaRPr>
          </a:p>
        </p:txBody>
      </p:sp>
      <p:sp>
        <p:nvSpPr>
          <p:cNvPr id="21515" name="Rectangle 11"/>
          <p:cNvSpPr>
            <a:spLocks noChangeArrowheads="1"/>
          </p:cNvSpPr>
          <p:nvPr/>
        </p:nvSpPr>
        <p:spPr bwMode="auto">
          <a:xfrm>
            <a:off x="886818" y="3797300"/>
            <a:ext cx="673100" cy="711200"/>
          </a:xfrm>
          <a:prstGeom prst="rect">
            <a:avLst/>
          </a:prstGeom>
          <a:solidFill>
            <a:schemeClr val="accent1"/>
          </a:solidFill>
          <a:ln w="12700">
            <a:solidFill>
              <a:schemeClr val="tx1"/>
            </a:solidFill>
            <a:round/>
            <a:headEnd/>
            <a:tailEnd/>
          </a:ln>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ClrTx/>
              <a:buSzTx/>
              <a:buFontTx/>
              <a:buNone/>
            </a:pPr>
            <a:endParaRPr lang="en-US" altLang="en-US" sz="2400" b="0">
              <a:solidFill>
                <a:schemeClr val="tx1"/>
              </a:solidFill>
              <a:latin typeface="Courier New" panose="02070309020205020404" pitchFamily="49" charset="0"/>
            </a:endParaRPr>
          </a:p>
        </p:txBody>
      </p:sp>
      <p:sp>
        <p:nvSpPr>
          <p:cNvPr id="13" name="Rectangle 11"/>
          <p:cNvSpPr>
            <a:spLocks noChangeArrowheads="1"/>
          </p:cNvSpPr>
          <p:nvPr/>
        </p:nvSpPr>
        <p:spPr bwMode="auto">
          <a:xfrm>
            <a:off x="886818" y="2978150"/>
            <a:ext cx="673100" cy="482600"/>
          </a:xfrm>
          <a:prstGeom prst="rect">
            <a:avLst/>
          </a:prstGeom>
          <a:solidFill>
            <a:schemeClr val="accent1"/>
          </a:solidFill>
          <a:ln w="12700">
            <a:solidFill>
              <a:schemeClr val="tx1"/>
            </a:solidFill>
            <a:round/>
            <a:headEnd/>
            <a:tailEnd/>
          </a:ln>
        </p:spPr>
        <p:txBody>
          <a:bodyPr/>
          <a:lstStyle>
            <a:lvl1pPr>
              <a:spcBef>
                <a:spcPct val="20000"/>
              </a:spcBef>
              <a:buClr>
                <a:schemeClr val="tx1"/>
              </a:buClr>
              <a:buSzPct val="75000"/>
              <a:buFont typeface="Monotype Sorts" charset="2"/>
              <a:buChar char="l"/>
              <a:defRPr sz="2800" b="1">
                <a:solidFill>
                  <a:srgbClr val="00279F"/>
                </a:solidFill>
                <a:latin typeface="Book Antiqua" panose="02040602050305030304" pitchFamily="18" charset="0"/>
                <a:ea typeface="MS PGothic" panose="020B0600070205080204" pitchFamily="34" charset="-128"/>
              </a:defRPr>
            </a:lvl1pPr>
            <a:lvl2pPr marL="742950" indent="-285750">
              <a:spcBef>
                <a:spcPct val="20000"/>
              </a:spcBef>
              <a:buClr>
                <a:srgbClr val="FC0128"/>
              </a:buClr>
              <a:buSzPct val="75000"/>
              <a:buFont typeface="Wingdings" panose="05000000000000000000" pitchFamily="2" charset="2"/>
              <a:buChar char="Ø"/>
              <a:defRPr sz="2400" b="1">
                <a:solidFill>
                  <a:schemeClr val="tx1"/>
                </a:solidFill>
                <a:latin typeface="Book Antiqua" panose="02040602050305030304" pitchFamily="18" charset="0"/>
                <a:ea typeface="MS PGothic" panose="020B0600070205080204" pitchFamily="34" charset="-128"/>
              </a:defRPr>
            </a:lvl2pPr>
            <a:lvl3pPr marL="1143000" indent="-228600">
              <a:spcBef>
                <a:spcPct val="20000"/>
              </a:spcBef>
              <a:buChar char="•"/>
              <a:defRPr sz="2000" b="1">
                <a:solidFill>
                  <a:schemeClr val="tx1"/>
                </a:solidFill>
                <a:latin typeface="Book Antiqua" panose="02040602050305030304" pitchFamily="18" charset="0"/>
                <a:ea typeface="MS PGothic" panose="020B0600070205080204" pitchFamily="34" charset="-128"/>
              </a:defRPr>
            </a:lvl3pPr>
            <a:lvl4pPr marL="16002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20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ea typeface="MS PGothic" panose="020B0600070205080204" pitchFamily="34" charset="-128"/>
              </a:defRPr>
            </a:lvl9pPr>
          </a:lstStyle>
          <a:p>
            <a:pPr eaLnBrk="1" hangingPunct="1">
              <a:spcBef>
                <a:spcPct val="0"/>
              </a:spcBef>
              <a:buClrTx/>
              <a:buSzTx/>
              <a:buFontTx/>
              <a:buNone/>
            </a:pPr>
            <a:endParaRPr lang="en-US" altLang="en-US" sz="2400" b="0">
              <a:solidFill>
                <a:schemeClr val="tx1"/>
              </a:solidFill>
              <a:latin typeface="Courier New" panose="02070309020205020404" pitchFamily="49" charset="0"/>
            </a:endParaRPr>
          </a:p>
        </p:txBody>
      </p:sp>
      <p:cxnSp>
        <p:nvCxnSpPr>
          <p:cNvPr id="6" name="Straight Arrow Connector 5"/>
          <p:cNvCxnSpPr/>
          <p:nvPr/>
        </p:nvCxnSpPr>
        <p:spPr>
          <a:xfrm flipH="1">
            <a:off x="1575198" y="2978150"/>
            <a:ext cx="1143000" cy="0"/>
          </a:xfrm>
          <a:prstGeom prst="straightConnector1">
            <a:avLst/>
          </a:prstGeom>
          <a:ln w="635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1575198" y="4648200"/>
            <a:ext cx="1143000" cy="0"/>
          </a:xfrm>
          <a:prstGeom prst="straightConnector1">
            <a:avLst/>
          </a:prstGeom>
          <a:ln w="635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H="1">
            <a:off x="1575198" y="3962400"/>
            <a:ext cx="1143000" cy="0"/>
          </a:xfrm>
          <a:prstGeom prst="straightConnector1">
            <a:avLst/>
          </a:prstGeom>
          <a:ln w="635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flipH="1">
            <a:off x="1575198" y="3460750"/>
            <a:ext cx="1143000" cy="0"/>
          </a:xfrm>
          <a:prstGeom prst="straightConnector1">
            <a:avLst/>
          </a:prstGeom>
          <a:ln w="635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H="1">
            <a:off x="1447800" y="3657600"/>
            <a:ext cx="1981200" cy="0"/>
          </a:xfrm>
          <a:prstGeom prst="straightConnector1">
            <a:avLst/>
          </a:prstGeom>
          <a:ln w="635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634463" y="3423469"/>
            <a:ext cx="1350050" cy="461665"/>
          </a:xfrm>
          <a:prstGeom prst="rect">
            <a:avLst/>
          </a:prstGeom>
          <a:noFill/>
        </p:spPr>
        <p:txBody>
          <a:bodyPr wrap="none" rtlCol="0">
            <a:spAutoFit/>
          </a:bodyPr>
          <a:lstStyle/>
          <a:p>
            <a:r>
              <a:rPr lang="en-US" dirty="0"/>
              <a:t>FOUND!</a:t>
            </a:r>
          </a:p>
        </p:txBody>
      </p:sp>
      <p:sp>
        <p:nvSpPr>
          <p:cNvPr id="11" name="Footer Placeholder 10"/>
          <p:cNvSpPr>
            <a:spLocks noGrp="1"/>
          </p:cNvSpPr>
          <p:nvPr>
            <p:ph type="ftr" sz="quarter" idx="11"/>
          </p:nvPr>
        </p:nvSpPr>
        <p:spPr/>
        <p:txBody>
          <a:bodyPr/>
          <a:lstStyle/>
          <a:p>
            <a:pPr>
              <a:defRPr/>
            </a:pPr>
            <a:r>
              <a:rPr lang="en-US"/>
              <a:t>compsci 101 spring 2016</a:t>
            </a:r>
          </a:p>
        </p:txBody>
      </p:sp>
      <p:sp>
        <p:nvSpPr>
          <p:cNvPr id="12" name="Slide Number Placeholder 11"/>
          <p:cNvSpPr>
            <a:spLocks noGrp="1"/>
          </p:cNvSpPr>
          <p:nvPr>
            <p:ph type="sldNum" sz="quarter" idx="12"/>
          </p:nvPr>
        </p:nvSpPr>
        <p:spPr/>
        <p:txBody>
          <a:bodyPr/>
          <a:lstStyle/>
          <a:p>
            <a:pPr>
              <a:defRPr/>
            </a:pPr>
            <a:fld id="{FC6DB02F-6869-41A8-88A9-7B04A59444FD}" type="slidenum">
              <a:rPr lang="en-US" smtClean="0"/>
              <a:pPr>
                <a:defRPr/>
              </a:pPr>
              <a:t>7</a:t>
            </a:fld>
            <a:endParaRPr lang="en-US"/>
          </a:p>
        </p:txBody>
      </p:sp>
    </p:spTree>
    <p:extLst>
      <p:ext uri="{BB962C8B-B14F-4D97-AF65-F5344CB8AC3E}">
        <p14:creationId xmlns:p14="http://schemas.microsoft.com/office/powerpoint/2010/main" val="22699965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15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5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5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0" grpId="0" animBg="1"/>
      <p:bldP spid="21512" grpId="0" animBg="1"/>
      <p:bldP spid="21515" grpId="0" animBg="1"/>
      <p:bldP spid="13"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52425" y="19050"/>
            <a:ext cx="8439150" cy="1143000"/>
          </a:xfrm>
        </p:spPr>
        <p:txBody>
          <a:bodyPr/>
          <a:lstStyle/>
          <a:p>
            <a:r>
              <a:rPr lang="en-US" altLang="en-US" dirty="0"/>
              <a:t>Looking for a Needle in a Haystack</a:t>
            </a:r>
          </a:p>
        </p:txBody>
      </p:sp>
      <p:sp>
        <p:nvSpPr>
          <p:cNvPr id="23555" name="Content Placeholder 2"/>
          <p:cNvSpPr>
            <a:spLocks noGrp="1"/>
          </p:cNvSpPr>
          <p:nvPr>
            <p:ph idx="1"/>
          </p:nvPr>
        </p:nvSpPr>
        <p:spPr>
          <a:xfrm>
            <a:off x="685800" y="1295400"/>
            <a:ext cx="7772400" cy="5105400"/>
          </a:xfrm>
        </p:spPr>
        <p:txBody>
          <a:bodyPr/>
          <a:lstStyle/>
          <a:p>
            <a:r>
              <a:rPr lang="en-US" altLang="en-US" dirty="0"/>
              <a:t>If a computer can examine 10 million names/numbers a second, suppose the list isn't sorted, or I say "yes/no", not "high/low"</a:t>
            </a:r>
          </a:p>
          <a:p>
            <a:pPr lvl="1"/>
            <a:r>
              <a:rPr lang="en-US" altLang="en-US" dirty="0"/>
              <a:t>How long to search a list of 10 million?</a:t>
            </a:r>
          </a:p>
          <a:p>
            <a:pPr lvl="1"/>
            <a:r>
              <a:rPr lang="en-US" altLang="en-US" dirty="0"/>
              <a:t>How long to search a list of a billion?</a:t>
            </a:r>
          </a:p>
          <a:p>
            <a:pPr lvl="1"/>
            <a:r>
              <a:rPr lang="en-US" altLang="en-US" dirty="0"/>
              <a:t>14 billion pixels in a 2 hour </a:t>
            </a:r>
            <a:r>
              <a:rPr lang="en-US" altLang="en-US" dirty="0" err="1"/>
              <a:t>blu-ray</a:t>
            </a:r>
            <a:r>
              <a:rPr lang="en-US" altLang="en-US" dirty="0"/>
              <a:t> movie</a:t>
            </a:r>
          </a:p>
          <a:p>
            <a:r>
              <a:rPr lang="en-US" altLang="en-US" dirty="0"/>
              <a:t>What about using binary search? How many guesses for 1000, 10</a:t>
            </a:r>
            <a:r>
              <a:rPr lang="en-US" altLang="en-US" baseline="30000" dirty="0"/>
              <a:t>6</a:t>
            </a:r>
            <a:r>
              <a:rPr lang="en-US" altLang="en-US" dirty="0"/>
              <a:t>, 10</a:t>
            </a:r>
            <a:r>
              <a:rPr lang="en-US" altLang="en-US" baseline="30000" dirty="0"/>
              <a:t>9, </a:t>
            </a:r>
            <a:r>
              <a:rPr lang="en-US" altLang="en-US" dirty="0"/>
              <a:t>10</a:t>
            </a:r>
            <a:r>
              <a:rPr lang="en-US" altLang="en-US" baseline="30000" dirty="0"/>
              <a:t>12</a:t>
            </a:r>
          </a:p>
          <a:p>
            <a:pPr lvl="1"/>
            <a:r>
              <a:rPr lang="en-US" altLang="en-US" dirty="0"/>
              <a:t>One of the things to remember: 2</a:t>
            </a:r>
            <a:r>
              <a:rPr lang="en-US" altLang="en-US" baseline="30000" dirty="0"/>
              <a:t>10 </a:t>
            </a:r>
            <a:r>
              <a:rPr lang="en-US" altLang="en-US" dirty="0"/>
              <a:t> = 1024</a:t>
            </a:r>
          </a:p>
        </p:txBody>
      </p:sp>
      <p:sp>
        <p:nvSpPr>
          <p:cNvPr id="3" name="Slide Number Placeholder 2"/>
          <p:cNvSpPr>
            <a:spLocks noGrp="1"/>
          </p:cNvSpPr>
          <p:nvPr>
            <p:ph type="sldNum" sz="quarter" idx="12"/>
          </p:nvPr>
        </p:nvSpPr>
        <p:spPr/>
        <p:txBody>
          <a:bodyPr/>
          <a:lstStyle/>
          <a:p>
            <a:pPr>
              <a:defRPr/>
            </a:pPr>
            <a:fld id="{FC6DB02F-6869-41A8-88A9-7B04A59444FD}" type="slidenum">
              <a:rPr lang="en-US" smtClean="0"/>
              <a:pPr>
                <a:defRPr/>
              </a:pPr>
              <a:t>8</a:t>
            </a:fld>
            <a:endParaRPr lang="en-US"/>
          </a:p>
        </p:txBody>
      </p:sp>
    </p:spTree>
    <p:extLst>
      <p:ext uri="{BB962C8B-B14F-4D97-AF65-F5344CB8AC3E}">
        <p14:creationId xmlns:p14="http://schemas.microsoft.com/office/powerpoint/2010/main" val="2282725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9179" y="98445"/>
            <a:ext cx="8229600" cy="808038"/>
          </a:xfrm>
        </p:spPr>
        <p:txBody>
          <a:bodyPr/>
          <a:lstStyle/>
          <a:p>
            <a:r>
              <a:rPr lang="en-US" dirty="0"/>
              <a:t>Review - Searching for words</a:t>
            </a:r>
          </a:p>
        </p:txBody>
      </p:sp>
      <p:sp>
        <p:nvSpPr>
          <p:cNvPr id="3" name="Content Placeholder 2"/>
          <p:cNvSpPr>
            <a:spLocks noGrp="1"/>
          </p:cNvSpPr>
          <p:nvPr>
            <p:ph idx="1"/>
          </p:nvPr>
        </p:nvSpPr>
        <p:spPr>
          <a:xfrm>
            <a:off x="469075" y="933202"/>
            <a:ext cx="8229600" cy="4525963"/>
          </a:xfrm>
        </p:spPr>
        <p:txBody>
          <a:bodyPr/>
          <a:lstStyle/>
          <a:p>
            <a:r>
              <a:rPr lang="en-US" dirty="0"/>
              <a:t>If we had a million words in alphabetical order, how many would we need to look at worst case to find a word?</a:t>
            </a:r>
          </a:p>
          <a:p>
            <a:endParaRPr lang="en-US" dirty="0"/>
          </a:p>
          <a:p>
            <a:endParaRPr lang="en-US" dirty="0"/>
          </a:p>
        </p:txBody>
      </p:sp>
      <p:sp>
        <p:nvSpPr>
          <p:cNvPr id="6" name="TextBox 5"/>
          <p:cNvSpPr txBox="1"/>
          <p:nvPr/>
        </p:nvSpPr>
        <p:spPr>
          <a:xfrm>
            <a:off x="295880" y="4624229"/>
            <a:ext cx="3864300" cy="1200329"/>
          </a:xfrm>
          <a:prstGeom prst="rect">
            <a:avLst/>
          </a:prstGeom>
          <a:noFill/>
        </p:spPr>
        <p:txBody>
          <a:bodyPr wrap="square" rtlCol="0">
            <a:spAutoFit/>
          </a:bodyPr>
          <a:lstStyle/>
          <a:p>
            <a:r>
              <a:rPr lang="en-US" sz="2400" dirty="0"/>
              <a:t>If you are clever, cut the number of numbers to look </a:t>
            </a:r>
          </a:p>
          <a:p>
            <a:r>
              <a:rPr lang="en-US" sz="2400" dirty="0"/>
              <a:t>at in half, over and over again</a:t>
            </a:r>
          </a:p>
        </p:txBody>
      </p:sp>
      <p:sp>
        <p:nvSpPr>
          <p:cNvPr id="7" name="Slide Number Placeholder 6"/>
          <p:cNvSpPr>
            <a:spLocks noGrp="1"/>
          </p:cNvSpPr>
          <p:nvPr>
            <p:ph type="sldNum" sz="quarter" idx="12"/>
          </p:nvPr>
        </p:nvSpPr>
        <p:spPr/>
        <p:txBody>
          <a:bodyPr/>
          <a:lstStyle/>
          <a:p>
            <a:pPr>
              <a:defRPr/>
            </a:pPr>
            <a:fld id="{FC6DB02F-6869-41A8-88A9-7B04A59444FD}" type="slidenum">
              <a:rPr lang="en-US" smtClean="0"/>
              <a:pPr>
                <a:defRPr/>
              </a:pPr>
              <a:t>9</a:t>
            </a:fld>
            <a:endParaRPr lang="en-US" dirty="0"/>
          </a:p>
        </p:txBody>
      </p:sp>
    </p:spTree>
    <p:extLst>
      <p:ext uri="{BB962C8B-B14F-4D97-AF65-F5344CB8AC3E}">
        <p14:creationId xmlns:p14="http://schemas.microsoft.com/office/powerpoint/2010/main" val="2231999478"/>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Times New Roman"/>
      </a:majorFont>
      <a:minorFont>
        <a:latin typeface="Times New Roman"/>
        <a:ea typeface=""/>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3817</TotalTime>
  <Words>1217</Words>
  <Application>Microsoft Office PowerPoint</Application>
  <PresentationFormat>On-screen Show (4:3)</PresentationFormat>
  <Paragraphs>262</Paragraphs>
  <Slides>22</Slides>
  <Notes>12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ＭＳ Ｐゴシック</vt:lpstr>
      <vt:lpstr>ＭＳ Ｐゴシック</vt:lpstr>
      <vt:lpstr>Book Antiqua</vt:lpstr>
      <vt:lpstr>Calibri</vt:lpstr>
      <vt:lpstr>Courier New</vt:lpstr>
      <vt:lpstr>Monotype Sorts</vt:lpstr>
      <vt:lpstr>Times New Roman</vt:lpstr>
      <vt:lpstr>Default Design</vt:lpstr>
      <vt:lpstr>CompSci 101 Introduction to Computer Science</vt:lpstr>
      <vt:lpstr>Announcements</vt:lpstr>
      <vt:lpstr>Developing an Algorithm</vt:lpstr>
      <vt:lpstr>I'm thinking of a number …</vt:lpstr>
      <vt:lpstr>Analyzing the binary search algorithm</vt:lpstr>
      <vt:lpstr>PowerPoint Presentation</vt:lpstr>
      <vt:lpstr>PowerPoint Presentation</vt:lpstr>
      <vt:lpstr>Looking for a Needle in a Haystack</vt:lpstr>
      <vt:lpstr>Review - Searching for words</vt:lpstr>
      <vt:lpstr>Review - Searching for words</vt:lpstr>
      <vt:lpstr>Is number a Prime number? Bit.ly/101f16-1006-2</vt:lpstr>
      <vt:lpstr>While loops</vt:lpstr>
      <vt:lpstr>Examples for while</vt:lpstr>
      <vt:lpstr>Mystery While example</vt:lpstr>
      <vt:lpstr>Problem: Given a number, want the largest list of unique digits from 1 to x whose sum is less than or equal to the number</vt:lpstr>
      <vt:lpstr>bit.ly/101f16-1006-4</vt:lpstr>
      <vt:lpstr>Looping with while  – not sure when to stop</vt:lpstr>
      <vt:lpstr>while condition  vs while True</vt:lpstr>
      <vt:lpstr>While True</vt:lpstr>
      <vt:lpstr>Revisit addDigitsTilSum bit.ly/101f16-1006-5</vt:lpstr>
      <vt:lpstr>Computer Science Duke Alum</vt:lpstr>
      <vt:lpstr>PowerPoint Presentation</vt:lpstr>
    </vt:vector>
  </TitlesOfParts>
  <Company>Duke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CompSci 6 Programming Design and Analysis</dc:title>
  <dc:creator>Susan Rodger</dc:creator>
  <cp:lastModifiedBy>Susan</cp:lastModifiedBy>
  <cp:revision>73</cp:revision>
  <cp:lastPrinted>2016-02-23T20:48:16Z</cp:lastPrinted>
  <dcterms:created xsi:type="dcterms:W3CDTF">2005-08-25T14:18:45Z</dcterms:created>
  <dcterms:modified xsi:type="dcterms:W3CDTF">2016-10-07T00:05:11Z</dcterms:modified>
</cp:coreProperties>
</file>