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7" r:id="rId3"/>
    <p:sldId id="293" r:id="rId4"/>
    <p:sldId id="301" r:id="rId5"/>
    <p:sldId id="294" r:id="rId6"/>
    <p:sldId id="295" r:id="rId7"/>
    <p:sldId id="296" r:id="rId8"/>
    <p:sldId id="297" r:id="rId9"/>
    <p:sldId id="298" r:id="rId10"/>
    <p:sldId id="299" r:id="rId11"/>
    <p:sldId id="281" r:id="rId12"/>
    <p:sldId id="282" r:id="rId13"/>
    <p:sldId id="300" r:id="rId14"/>
    <p:sldId id="283" r:id="rId15"/>
    <p:sldId id="284" r:id="rId16"/>
    <p:sldId id="285" r:id="rId17"/>
    <p:sldId id="286" r:id="rId18"/>
    <p:sldId id="287" r:id="rId19"/>
    <p:sldId id="290" r:id="rId20"/>
    <p:sldId id="291" r:id="rId21"/>
    <p:sldId id="292" r:id="rId22"/>
    <p:sldId id="288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66" autoAdjust="0"/>
  </p:normalViewPr>
  <p:slideViewPr>
    <p:cSldViewPr>
      <p:cViewPr varScale="1">
        <p:scale>
          <a:sx n="48" d="100"/>
          <a:sy n="48" d="100"/>
        </p:scale>
        <p:origin x="207" y="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52A33-A4C4-4C2A-B0A7-A8778FCFF9E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035EB-40D8-4F73-BB98-93C7C538A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54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Lived in his office at</a:t>
            </a:r>
            <a:r>
              <a:rPr lang="en-US" baseline="0" dirty="0"/>
              <a:t> MIT until 1998</a:t>
            </a:r>
          </a:p>
          <a:p>
            <a:r>
              <a:rPr lang="en-US" baseline="0" dirty="0"/>
              <a:t>Came to Duke in 1997 – brought three people with him including a film maker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ED3F3-EF7C-4FA5-978E-EF9C4E249D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91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</a:t>
            </a:r>
            <a:r>
              <a:rPr lang="en-US" baseline="0" dirty="0"/>
              <a:t> you do instead? If “…” in </a:t>
            </a:r>
            <a:r>
              <a:rPr lang="en-US" baseline="0" dirty="0" err="1"/>
              <a:t>alist</a:t>
            </a:r>
            <a:r>
              <a:rPr lang="en-US" baseline="0" dirty="0"/>
              <a:t>, then set </a:t>
            </a:r>
            <a:r>
              <a:rPr lang="en-US" baseline="0" dirty="0" err="1"/>
              <a:t>pos</a:t>
            </a:r>
            <a:endParaRPr lang="en-US" baseline="0" dirty="0"/>
          </a:p>
          <a:p>
            <a:r>
              <a:rPr lang="en-US" baseline="0" dirty="0"/>
              <a:t>Started? Consider writing a function helper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035EB-40D8-4F73-BB98-93C7C538AC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91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Short cut!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B9B6-4CEE-45BF-8CB0-D40BBC09BF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thing as before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B9B6-4CEE-45BF-8CB0-D40BBC09BF9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62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ED3F3-EF7C-4FA5-978E-EF9C4E249DC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88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below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[w for w in words if </a:t>
            </a:r>
            <a:r>
              <a:rPr lang="en-US" dirty="0" err="1"/>
              <a:t>len</a:t>
            </a:r>
            <a:r>
              <a:rPr lang="en-US" dirty="0"/>
              <a:t>(w) == max([</a:t>
            </a:r>
            <a:r>
              <a:rPr lang="en-US" dirty="0" err="1"/>
              <a:t>len</a:t>
            </a:r>
            <a:r>
              <a:rPr lang="en-US" dirty="0"/>
              <a:t>(x) for x in words])][0]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ED3F3-EF7C-4FA5-978E-EF9C4E249D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79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a list you can tell the </a:t>
            </a:r>
            <a:r>
              <a:rPr lang="en-US" dirty="0" err="1"/>
              <a:t>ith</a:t>
            </a:r>
            <a:r>
              <a:rPr lang="en-US" dirty="0"/>
              <a:t> item, they are ordered. You can have duplicates.</a:t>
            </a:r>
          </a:p>
          <a:p>
            <a:r>
              <a:rPr lang="en-US" dirty="0"/>
              <a:t>Can</a:t>
            </a:r>
            <a:r>
              <a:rPr lang="en-US" baseline="0" dirty="0"/>
              <a:t> add elements to both, you can iterate over all elements in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035EB-40D8-4F73-BB98-93C7C538AC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1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00200"/>
            <a:ext cx="8153400" cy="1981200"/>
          </a:xfrm>
        </p:spPr>
        <p:txBody>
          <a:bodyPr/>
          <a:lstStyle/>
          <a:p>
            <a:pPr eaLnBrk="1" hangingPunct="1"/>
            <a:r>
              <a:rPr lang="en-US"/>
              <a:t>CompSci 101</a:t>
            </a:r>
            <a:br>
              <a:rPr lang="en-US"/>
            </a:br>
            <a:r>
              <a:rPr lang="en-US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19600" y="3733800"/>
            <a:ext cx="204094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Oct 18,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59277"/>
            <a:ext cx="20351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371600"/>
          </a:xfrm>
        </p:spPr>
        <p:txBody>
          <a:bodyPr/>
          <a:lstStyle/>
          <a:p>
            <a:r>
              <a:rPr lang="en-US" dirty="0"/>
              <a:t>More on List Comprehensions</a:t>
            </a:r>
            <a:br>
              <a:rPr lang="en-US" dirty="0"/>
            </a:br>
            <a:r>
              <a:rPr lang="en-US" dirty="0"/>
              <a:t>www.bit.ly/101f16-1018-2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1676401"/>
            <a:ext cx="8229600" cy="40828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names = [“Bo”, “Moe”, “Mary”, “Aaron”, “Joe”]</a:t>
            </a:r>
          </a:p>
          <a:p>
            <a:r>
              <a:rPr lang="en-US" dirty="0"/>
              <a:t>What is the list for the following:</a:t>
            </a:r>
          </a:p>
          <a:p>
            <a:pPr marL="0" indent="0">
              <a:buNone/>
            </a:pPr>
            <a:r>
              <a:rPr lang="en-US" dirty="0"/>
              <a:t>1) [w for w in names if </a:t>
            </a:r>
            <a:r>
              <a:rPr lang="en-US" dirty="0" err="1"/>
              <a:t>w.endswith</a:t>
            </a:r>
            <a:r>
              <a:rPr lang="en-US" dirty="0"/>
              <a:t>(“e”)]</a:t>
            </a:r>
          </a:p>
          <a:p>
            <a:pPr marL="0" indent="0">
              <a:buNone/>
            </a:pPr>
            <a:r>
              <a:rPr lang="en-US" dirty="0"/>
              <a:t>2) [w for w in names if </a:t>
            </a:r>
            <a:r>
              <a:rPr lang="en-US" dirty="0" err="1"/>
              <a:t>w.lower</a:t>
            </a:r>
            <a:r>
              <a:rPr lang="en-US" dirty="0"/>
              <a:t>()[0] &gt; ‘c’]</a:t>
            </a:r>
          </a:p>
          <a:p>
            <a:pPr marL="0" indent="0">
              <a:buNone/>
            </a:pPr>
            <a:r>
              <a:rPr lang="en-US" dirty="0"/>
              <a:t>3) [j+1 for j in range(20) if (j%3) == 0]</a:t>
            </a:r>
          </a:p>
          <a:p>
            <a:pPr marL="0" indent="0">
              <a:buNone/>
            </a:pPr>
            <a:r>
              <a:rPr lang="en-US" dirty="0"/>
              <a:t>4) [</a:t>
            </a:r>
            <a:r>
              <a:rPr lang="en-US" dirty="0" err="1"/>
              <a:t>i</a:t>
            </a:r>
            <a:r>
              <a:rPr lang="en-US" dirty="0"/>
              <a:t>*2 for </a:t>
            </a:r>
            <a:r>
              <a:rPr lang="en-US" dirty="0" err="1"/>
              <a:t>i</a:t>
            </a:r>
            <a:r>
              <a:rPr lang="en-US" dirty="0"/>
              <a:t> in [j+1 for j in range(20) </a:t>
            </a:r>
          </a:p>
          <a:p>
            <a:pPr marL="0" indent="0">
              <a:buNone/>
            </a:pPr>
            <a:r>
              <a:rPr lang="en-US" dirty="0"/>
              <a:t>             if (j%3) == 0]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19]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371600"/>
          </a:xfrm>
        </p:spPr>
        <p:txBody>
          <a:bodyPr/>
          <a:lstStyle/>
          <a:p>
            <a:r>
              <a:rPr lang="en-US" dirty="0"/>
              <a:t>More on List Comprehensions</a:t>
            </a:r>
            <a:br>
              <a:rPr lang="en-US" dirty="0"/>
            </a:br>
            <a:r>
              <a:rPr lang="en-US" dirty="0"/>
              <a:t>bit.ly/101sp16-1018-3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2133599"/>
            <a:ext cx="7772400" cy="3625645"/>
          </a:xfrm>
        </p:spPr>
        <p:txBody>
          <a:bodyPr/>
          <a:lstStyle/>
          <a:p>
            <a:r>
              <a:rPr lang="en-US" dirty="0"/>
              <a:t>Problem: Given a list of strings, return the longest string. If there are more than one of that length, return the first such one.</a:t>
            </a:r>
          </a:p>
          <a:p>
            <a:pPr marL="0" indent="0">
              <a:buNone/>
            </a:pPr>
            <a:r>
              <a:rPr lang="en-US" dirty="0"/>
              <a:t>   [‘kiwi’, ‘plum’, ‘orange’, ‘lemon’, ‘banana’]</a:t>
            </a:r>
          </a:p>
          <a:p>
            <a:pPr marL="0" indent="0">
              <a:buNone/>
            </a:pPr>
            <a:r>
              <a:rPr lang="en-US" dirty="0"/>
              <a:t>   Write a list comprehension for this problem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26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 dirty="0"/>
              <a:t>Python Sets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799514"/>
            <a:ext cx="7772400" cy="5906086"/>
          </a:xfrm>
        </p:spPr>
        <p:txBody>
          <a:bodyPr/>
          <a:lstStyle/>
          <a:p>
            <a:r>
              <a:rPr lang="en-US" dirty="0"/>
              <a:t>Set – unordered collection of distinct items</a:t>
            </a:r>
          </a:p>
          <a:p>
            <a:pPr lvl="1"/>
            <a:r>
              <a:rPr lang="en-US" dirty="0"/>
              <a:t>Unordered – can look at them one at a time, but cannot count on any order</a:t>
            </a:r>
          </a:p>
          <a:p>
            <a:pPr lvl="1"/>
            <a:r>
              <a:rPr lang="en-US" dirty="0"/>
              <a:t>Distinct - one copy of each</a:t>
            </a:r>
          </a:p>
          <a:p>
            <a:r>
              <a:rPr lang="en-US" dirty="0"/>
              <a:t>Operations on sets:</a:t>
            </a:r>
          </a:p>
          <a:p>
            <a:pPr lvl="1"/>
            <a:r>
              <a:rPr lang="en-US" dirty="0"/>
              <a:t>Modify: add, clear, remove</a:t>
            </a:r>
          </a:p>
          <a:p>
            <a:pPr lvl="1"/>
            <a:r>
              <a:rPr lang="en-US" dirty="0"/>
              <a:t>Create a new set: difference(-), intersection(&amp;), union (|), </a:t>
            </a:r>
            <a:r>
              <a:rPr lang="en-US" dirty="0" err="1"/>
              <a:t>symmetric_difference</a:t>
            </a:r>
            <a:r>
              <a:rPr lang="en-US" dirty="0"/>
              <a:t>(^)</a:t>
            </a:r>
          </a:p>
          <a:p>
            <a:pPr lvl="1"/>
            <a:r>
              <a:rPr lang="en-US" dirty="0"/>
              <a:t>Boolean: </a:t>
            </a:r>
            <a:r>
              <a:rPr lang="en-US" dirty="0" err="1"/>
              <a:t>issubset</a:t>
            </a:r>
            <a:r>
              <a:rPr lang="en-US" dirty="0"/>
              <a:t> &lt;=, </a:t>
            </a:r>
            <a:r>
              <a:rPr lang="en-US" dirty="0" err="1"/>
              <a:t>issuperset</a:t>
            </a:r>
            <a:r>
              <a:rPr lang="en-US" dirty="0"/>
              <a:t> &gt;=</a:t>
            </a:r>
          </a:p>
          <a:p>
            <a:r>
              <a:rPr lang="en-US" dirty="0"/>
              <a:t>Can convert list to set, set to list</a:t>
            </a:r>
          </a:p>
          <a:p>
            <a:pPr lvl="1"/>
            <a:r>
              <a:rPr lang="en-US" dirty="0"/>
              <a:t>Great to get rid of duplicates in a list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3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167"/>
            <a:ext cx="7772400" cy="1143000"/>
          </a:xfrm>
        </p:spPr>
        <p:txBody>
          <a:bodyPr/>
          <a:lstStyle/>
          <a:p>
            <a:r>
              <a:rPr lang="en-US" dirty="0"/>
              <a:t>List vs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25005"/>
            <a:ext cx="6324600" cy="5175669"/>
          </a:xfrm>
        </p:spPr>
        <p:txBody>
          <a:bodyPr/>
          <a:lstStyle/>
          <a:p>
            <a:r>
              <a:rPr lang="en-US" dirty="0"/>
              <a:t>List</a:t>
            </a:r>
          </a:p>
          <a:p>
            <a:pPr lvl="1"/>
            <a:r>
              <a:rPr lang="en-US" dirty="0"/>
              <a:t>Ordered, 3</a:t>
            </a:r>
            <a:r>
              <a:rPr lang="en-US" baseline="30000" dirty="0"/>
              <a:t>rd</a:t>
            </a:r>
            <a:r>
              <a:rPr lang="en-US" dirty="0"/>
              <a:t> item, can have duplicates</a:t>
            </a:r>
          </a:p>
          <a:p>
            <a:pPr lvl="1"/>
            <a:r>
              <a:rPr lang="en-US" dirty="0"/>
              <a:t>Example: [ 4, 6, 2, 4, 5, 2, 4]</a:t>
            </a:r>
          </a:p>
          <a:p>
            <a:r>
              <a:rPr lang="en-US" dirty="0"/>
              <a:t>Set</a:t>
            </a:r>
          </a:p>
          <a:p>
            <a:pPr lvl="1"/>
            <a:r>
              <a:rPr lang="en-US" dirty="0"/>
              <a:t>No duplicates, no ordering</a:t>
            </a:r>
          </a:p>
          <a:p>
            <a:pPr lvl="1"/>
            <a:r>
              <a:rPr lang="en-US" dirty="0"/>
              <a:t>Example: </a:t>
            </a:r>
          </a:p>
          <a:p>
            <a:r>
              <a:rPr lang="en-US" dirty="0"/>
              <a:t>Both</a:t>
            </a:r>
          </a:p>
          <a:p>
            <a:pPr lvl="1"/>
            <a:r>
              <a:rPr lang="en-US" dirty="0"/>
              <a:t>Add, remove elements</a:t>
            </a:r>
          </a:p>
          <a:p>
            <a:pPr lvl="1"/>
            <a:r>
              <a:rPr lang="en-US" dirty="0"/>
              <a:t>Iterate over all elements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41821" y="475988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48022" y="426197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31407" y="41942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3630" y="4588945"/>
            <a:ext cx="459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53655" y="3956864"/>
            <a:ext cx="2113490" cy="1401971"/>
          </a:xfrm>
          <a:prstGeom prst="ellipse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23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"/>
            <a:ext cx="7772400" cy="1143000"/>
          </a:xfrm>
        </p:spPr>
        <p:txBody>
          <a:bodyPr/>
          <a:lstStyle/>
          <a:p>
            <a:r>
              <a:rPr lang="en-US" dirty="0"/>
              <a:t>Summary (from </a:t>
            </a:r>
            <a:r>
              <a:rPr lang="en-US" dirty="0" err="1"/>
              <a:t>wikibooks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 fontScale="47500" lnSpcReduction="2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set1 = set()                   # A new empty set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set1.add("cat")                # Add a single member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set1.update(["dog", "mouse"])  # Add several members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set1.remove("cat“)             # Remove a member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error if not                  					there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 set1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set1:              # Iteration or “for each element”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300" dirty="0">
                <a:latin typeface="Courier New" panose="02070309020205020404" pitchFamily="49" charset="0"/>
                <a:cs typeface="Courier New" panose="02070309020205020404" pitchFamily="49" charset="0"/>
              </a:rPr>
              <a:t>  print item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 "Item count:",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(set1) # Length, size, item count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(set1) == 0       # Test for emptiness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set1 = set(["cat", "dog"])     # Initialize set from a list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set3 = set1 &amp; set2             # Intersection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set4 = set1 | set2             # Union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set5 = set1 - set3             # Set difference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set6 = set1 ^ set2             # Symmetric difference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(elements in 					either set but not both)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issubset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set1 &lt;= set2        # Subset test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issuperset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set1 &gt;= set2      # Superset test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set7 = set1.copy()             # A shallow copy (copies the set, not 					the elements)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set8.clear()                   # Clear, empty, erase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73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Creating and changing a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67" y="1676400"/>
            <a:ext cx="8764015" cy="3557669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91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413"/>
            <a:ext cx="7772400" cy="1143000"/>
          </a:xfrm>
        </p:spPr>
        <p:txBody>
          <a:bodyPr/>
          <a:lstStyle/>
          <a:p>
            <a:r>
              <a:rPr lang="en-US" dirty="0"/>
              <a:t>Set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95400"/>
            <a:ext cx="8387395" cy="4467572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17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772400" cy="1143000"/>
          </a:xfrm>
        </p:spPr>
        <p:txBody>
          <a:bodyPr/>
          <a:lstStyle/>
          <a:p>
            <a:r>
              <a:rPr lang="en-US" dirty="0"/>
              <a:t>Set Examples</a:t>
            </a:r>
            <a:br>
              <a:rPr lang="en-US" dirty="0"/>
            </a:br>
            <a:r>
              <a:rPr lang="en-US" dirty="0"/>
              <a:t>bit.ly/101f16-1018-4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387" y="1981200"/>
            <a:ext cx="8839200" cy="46482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/>
              <a:t>poloClub</a:t>
            </a:r>
            <a:r>
              <a:rPr lang="en-US" dirty="0"/>
              <a:t> = set(['Mary', 'Laura', 'Dell'])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rugbyClub</a:t>
            </a:r>
            <a:r>
              <a:rPr lang="en-US" dirty="0"/>
              <a:t> = set(['Fred', 'Sue', 'Mary'])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Questions: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print [w for w in </a:t>
            </a:r>
            <a:r>
              <a:rPr lang="en-US" dirty="0" err="1">
                <a:solidFill>
                  <a:srgbClr val="FF0000"/>
                </a:solidFill>
              </a:rPr>
              <a:t>poloClub.intersection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rugbyClub</a:t>
            </a:r>
            <a:r>
              <a:rPr lang="en-US" dirty="0">
                <a:solidFill>
                  <a:srgbClr val="FF0000"/>
                </a:solidFill>
              </a:rPr>
              <a:t>)]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print </a:t>
            </a:r>
            <a:r>
              <a:rPr lang="en-US" dirty="0" err="1">
                <a:solidFill>
                  <a:srgbClr val="FF0000"/>
                </a:solidFill>
              </a:rPr>
              <a:t>poloClub.intersection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rugbyClub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print [w for w in </a:t>
            </a:r>
            <a:r>
              <a:rPr lang="en-US" dirty="0" err="1">
                <a:solidFill>
                  <a:srgbClr val="FF0000"/>
                </a:solidFill>
              </a:rPr>
              <a:t>poloClub.union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rugbyClub</a:t>
            </a:r>
            <a:r>
              <a:rPr lang="en-US" dirty="0">
                <a:solidFill>
                  <a:srgbClr val="FF0000"/>
                </a:solidFill>
              </a:rPr>
              <a:t>)]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print </a:t>
            </a:r>
            <a:r>
              <a:rPr lang="en-US" dirty="0" err="1">
                <a:solidFill>
                  <a:srgbClr val="FF0000"/>
                </a:solidFill>
              </a:rPr>
              <a:t>poloClub.union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rugbyClub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07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Set Examples (</a:t>
            </a:r>
            <a:r>
              <a:rPr lang="en-US" dirty="0" err="1"/>
              <a:t>cont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/>
              <a:t>lista</a:t>
            </a:r>
            <a:r>
              <a:rPr lang="en-US" dirty="0"/>
              <a:t> = ['apple', 'pear', 'fig', 'orange', 'strawberry']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listb</a:t>
            </a:r>
            <a:r>
              <a:rPr lang="en-US" dirty="0"/>
              <a:t> = ['pear', 'lemon', 'grapefruit', 'orange']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solidFill>
                  <a:srgbClr val="FF0000"/>
                </a:solidFill>
              </a:rPr>
              <a:t>listc</a:t>
            </a:r>
            <a:r>
              <a:rPr lang="en-US" dirty="0">
                <a:solidFill>
                  <a:srgbClr val="FF0000"/>
                </a:solidFill>
              </a:rPr>
              <a:t> = [x for x in </a:t>
            </a:r>
            <a:r>
              <a:rPr lang="en-US" dirty="0" err="1">
                <a:solidFill>
                  <a:srgbClr val="FF0000"/>
                </a:solidFill>
              </a:rPr>
              <a:t>lista</a:t>
            </a:r>
            <a:r>
              <a:rPr lang="en-US" dirty="0">
                <a:solidFill>
                  <a:srgbClr val="FF0000"/>
                </a:solidFill>
              </a:rPr>
              <a:t> if x in </a:t>
            </a:r>
            <a:r>
              <a:rPr lang="en-US" dirty="0" err="1">
                <a:solidFill>
                  <a:srgbClr val="FF0000"/>
                </a:solidFill>
              </a:rPr>
              <a:t>listb</a:t>
            </a:r>
            <a:r>
              <a:rPr lang="en-US" dirty="0">
                <a:solidFill>
                  <a:srgbClr val="FF0000"/>
                </a:solidFill>
              </a:rPr>
              <a:t>]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solidFill>
                  <a:srgbClr val="FF0000"/>
                </a:solidFill>
              </a:rPr>
              <a:t>listd</a:t>
            </a:r>
            <a:r>
              <a:rPr lang="en-US" dirty="0">
                <a:solidFill>
                  <a:srgbClr val="FF0000"/>
                </a:solidFill>
              </a:rPr>
              <a:t> = list(set(</a:t>
            </a:r>
            <a:r>
              <a:rPr lang="en-US" dirty="0" err="1">
                <a:solidFill>
                  <a:srgbClr val="FF0000"/>
                </a:solidFill>
              </a:rPr>
              <a:t>lista</a:t>
            </a:r>
            <a:r>
              <a:rPr lang="en-US" dirty="0">
                <a:solidFill>
                  <a:srgbClr val="FF0000"/>
                </a:solidFill>
              </a:rPr>
              <a:t>)|set(</a:t>
            </a:r>
            <a:r>
              <a:rPr lang="en-US" dirty="0" err="1">
                <a:solidFill>
                  <a:srgbClr val="FF0000"/>
                </a:solidFill>
              </a:rPr>
              <a:t>listb</a:t>
            </a:r>
            <a:r>
              <a:rPr lang="en-US" dirty="0">
                <a:solidFill>
                  <a:srgbClr val="FF0000"/>
                </a:solidFill>
              </a:rPr>
              <a:t>))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9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5 - Hangman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Guess a word given the number of letters.</a:t>
            </a:r>
          </a:p>
          <a:p>
            <a:pPr lvl="1"/>
            <a:r>
              <a:rPr lang="en-US" dirty="0"/>
              <a:t>Guess a letter</a:t>
            </a:r>
          </a:p>
          <a:p>
            <a:pPr lvl="1"/>
            <a:r>
              <a:rPr lang="en-US" dirty="0"/>
              <a:t>see if it is in the word and where.</a:t>
            </a:r>
          </a:p>
          <a:p>
            <a:pPr lvl="1"/>
            <a:endParaRPr lang="en-US" dirty="0"/>
          </a:p>
          <a:p>
            <a:r>
              <a:rPr lang="en-US" dirty="0"/>
              <a:t>Demo</a:t>
            </a:r>
          </a:p>
          <a:p>
            <a:endParaRPr lang="en-US" dirty="0"/>
          </a:p>
          <a:p>
            <a:r>
              <a:rPr lang="en-US" dirty="0"/>
              <a:t>Will start in lab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9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/>
              <a:t>Reading and RQ due next time</a:t>
            </a:r>
          </a:p>
          <a:p>
            <a:pPr eaLnBrk="1" hangingPunct="1"/>
            <a:r>
              <a:rPr lang="en-US" dirty="0"/>
              <a:t>Assignment 5 out today </a:t>
            </a:r>
          </a:p>
          <a:p>
            <a:pPr eaLnBrk="1" hangingPunct="1"/>
            <a:r>
              <a:rPr lang="en-US" dirty="0"/>
              <a:t>APT 4 due today, APT 5 out</a:t>
            </a:r>
          </a:p>
          <a:p>
            <a:pPr eaLnBrk="1" hangingPunct="1"/>
            <a:r>
              <a:rPr lang="en-US" dirty="0"/>
              <a:t>Lab 6 this week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</a:rPr>
              <a:t>Read APT </a:t>
            </a:r>
            <a:r>
              <a:rPr lang="en-US" dirty="0" err="1">
                <a:solidFill>
                  <a:srgbClr val="FF0000"/>
                </a:solidFill>
              </a:rPr>
              <a:t>Anagramfree</a:t>
            </a:r>
            <a:r>
              <a:rPr lang="en-US" dirty="0">
                <a:solidFill>
                  <a:srgbClr val="FF0000"/>
                </a:solidFill>
              </a:rPr>
              <a:t> and Assignment 5 before going to lab!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Focus on problem solving with sets, list comprehensions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APT </a:t>
            </a:r>
            <a:r>
              <a:rPr lang="en-US" dirty="0" err="1"/>
              <a:t>AnagramFree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92197" y="2514600"/>
            <a:ext cx="815960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words = ["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creation","sentence","reaction","sneak","star","rats","snake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"]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Returns: 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Arial Unicode MS" panose="020B0604020202020204" pitchFamily="34" charset="-128"/>
              </a:rPr>
              <a:t>“star”   “rats”                  </a:t>
            </a:r>
            <a:r>
              <a:rPr lang="en-US" altLang="en-US" sz="2000" dirty="0">
                <a:latin typeface="Arial Unicode MS" panose="020B0604020202020204" pitchFamily="34" charset="-128"/>
                <a:sym typeface="Wingdings" panose="05000000000000000000" pitchFamily="2" charset="2"/>
              </a:rPr>
              <a:t>  both have letters:  a r t s</a:t>
            </a:r>
            <a:endParaRPr lang="en-US" altLang="en-US" sz="2000" dirty="0"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Arial Unicode MS" panose="020B0604020202020204" pitchFamily="34" charset="-128"/>
              </a:rPr>
              <a:t>“snake” “sneak”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“creation” “reaction”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Arial Unicode MS" panose="020B0604020202020204" pitchFamily="34" charset="-128"/>
              </a:rPr>
              <a:t>“sentence”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25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two books:</a:t>
            </a:r>
          </a:p>
          <a:p>
            <a:pPr lvl="1"/>
            <a:r>
              <a:rPr lang="en-US" dirty="0"/>
              <a:t>How many words in each book?</a:t>
            </a:r>
          </a:p>
          <a:p>
            <a:pPr lvl="1"/>
            <a:r>
              <a:rPr lang="en-US" dirty="0"/>
              <a:t>How many unique words in each book?</a:t>
            </a:r>
          </a:p>
          <a:p>
            <a:pPr lvl="1"/>
            <a:r>
              <a:rPr lang="en-US" dirty="0"/>
              <a:t>What words that start with “r” are in one book and not the other book?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81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Exam Scores</a:t>
            </a:r>
            <a:br>
              <a:rPr lang="en-US" dirty="0"/>
            </a:br>
            <a:r>
              <a:rPr lang="en-US" dirty="0"/>
              <a:t>bit.ly/101f16-1018-5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</a:t>
            </a:r>
          </a:p>
          <a:p>
            <a:pPr lvl="1"/>
            <a:r>
              <a:rPr lang="en-US" dirty="0"/>
              <a:t>total number of scores</a:t>
            </a:r>
          </a:p>
          <a:p>
            <a:pPr lvl="1"/>
            <a:r>
              <a:rPr lang="en-US" dirty="0"/>
              <a:t>Average score</a:t>
            </a:r>
          </a:p>
          <a:p>
            <a:pPr lvl="1"/>
            <a:r>
              <a:rPr lang="en-US" dirty="0"/>
              <a:t>Median score</a:t>
            </a:r>
          </a:p>
          <a:p>
            <a:r>
              <a:rPr lang="en-US" dirty="0"/>
              <a:t>Print a visualization of the grades</a:t>
            </a:r>
          </a:p>
          <a:p>
            <a:endParaRPr lang="en-US" dirty="0"/>
          </a:p>
          <a:p>
            <a:r>
              <a:rPr lang="en-US" dirty="0"/>
              <a:t>Get </a:t>
            </a:r>
            <a:r>
              <a:rPr lang="en-US" dirty="0" err="1"/>
              <a:t>snarf</a:t>
            </a:r>
            <a:r>
              <a:rPr lang="en-US" dirty="0"/>
              <a:t> 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 Stallman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0135" y="7927134"/>
            <a:ext cx="3691890" cy="806418"/>
          </a:xfrm>
        </p:spPr>
        <p:txBody>
          <a:bodyPr/>
          <a:lstStyle/>
          <a:p>
            <a:r>
              <a:rPr lang="en-US" dirty="0"/>
              <a:t>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pic>
        <p:nvPicPr>
          <p:cNvPr id="1026" name="Picture 2" descr="http://upload.wikimedia.org/wikipedia/commons/thumb/3/3d/Richard_Stallman_at_Pittsburgh_University.jpg/640px-Richard_Stallman_at_Pittsburgh_Universit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63057"/>
            <a:ext cx="2895600" cy="270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19812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/>
              <a:t>MacArthur Fellowship (</a:t>
            </a:r>
            <a:r>
              <a:rPr lang="en-US" kern="0" dirty="0" err="1"/>
              <a:t>Genious</a:t>
            </a:r>
            <a:r>
              <a:rPr lang="en-US" kern="0" dirty="0"/>
              <a:t> grant)</a:t>
            </a:r>
          </a:p>
          <a:p>
            <a:r>
              <a:rPr lang="en-US" kern="0" dirty="0"/>
              <a:t>ACM Grace Murray Hopper award</a:t>
            </a:r>
          </a:p>
          <a:p>
            <a:r>
              <a:rPr lang="en-US" kern="0" dirty="0"/>
              <a:t>Started GNU – Free Software Foundation (1983)</a:t>
            </a:r>
          </a:p>
          <a:p>
            <a:pPr lvl="1"/>
            <a:r>
              <a:rPr lang="en-US" kern="0" dirty="0"/>
              <a:t>GNU Compiler Collection</a:t>
            </a:r>
          </a:p>
          <a:p>
            <a:pPr lvl="1"/>
            <a:r>
              <a:rPr lang="en-US" kern="0" dirty="0"/>
              <a:t>GNU </a:t>
            </a:r>
            <a:r>
              <a:rPr lang="en-US" kern="0" dirty="0" err="1"/>
              <a:t>Emacs</a:t>
            </a:r>
            <a:endParaRPr lang="en-US" kern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36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problems – </a:t>
            </a:r>
            <a:br>
              <a:rPr lang="en-US" dirty="0"/>
            </a:br>
            <a:r>
              <a:rPr lang="en-US" dirty="0"/>
              <a:t>APT </a:t>
            </a:r>
            <a:r>
              <a:rPr lang="en-US" dirty="0" err="1"/>
              <a:t>MorseLikeCode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find vs index</a:t>
            </a:r>
          </a:p>
          <a:p>
            <a:pPr lvl="1"/>
            <a:r>
              <a:rPr lang="en-US" dirty="0"/>
              <a:t>find with string – returns -1 when not found</a:t>
            </a:r>
          </a:p>
          <a:p>
            <a:pPr lvl="1"/>
            <a:r>
              <a:rPr lang="en-US" dirty="0"/>
              <a:t>index with list – CRASHES if not there!</a:t>
            </a:r>
          </a:p>
          <a:p>
            <a:pPr lvl="1"/>
            <a:r>
              <a:rPr lang="en-US" dirty="0"/>
              <a:t>You can’t say: 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alist.index</a:t>
            </a:r>
            <a:r>
              <a:rPr lang="en-US" dirty="0"/>
              <a:t>(“…”)</a:t>
            </a:r>
          </a:p>
          <a:p>
            <a:pPr lvl="1"/>
            <a:r>
              <a:rPr lang="en-US" dirty="0"/>
              <a:t>Instead: if “…” in </a:t>
            </a:r>
            <a:r>
              <a:rPr lang="en-US" dirty="0" err="1"/>
              <a:t>alist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                       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alist.index</a:t>
            </a:r>
            <a:r>
              <a:rPr lang="en-US" dirty="0"/>
              <a:t>(“…”)</a:t>
            </a:r>
          </a:p>
          <a:p>
            <a:r>
              <a:rPr lang="en-US" dirty="0"/>
              <a:t>How to get started?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8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/>
              <a:t>List 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105400"/>
          </a:xfrm>
        </p:spPr>
        <p:txBody>
          <a:bodyPr/>
          <a:lstStyle/>
          <a:p>
            <a:pPr>
              <a:defRPr/>
            </a:pPr>
            <a:r>
              <a:rPr lang="en-US" dirty="0"/>
              <a:t>Take advantage of patterns, make a new list based on per element calculations of another list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Format: 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[&lt;expression with variable&gt; for &lt;variable&gt; in &lt;old list&gt;]</a:t>
            </a:r>
          </a:p>
          <a:p>
            <a:pPr>
              <a:defRPr/>
            </a:pPr>
            <a:r>
              <a:rPr lang="en-US" dirty="0"/>
              <a:t>Example: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[8, 3, 5, 4, 1]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sqnums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 [v*v 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cps101 fall2016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r>
              <a:rPr lang="en-US" dirty="0"/>
              <a:t>These result in the same list!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7080" y="1402080"/>
            <a:ext cx="7772400" cy="47625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[8, 3, 5, 4, 1]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sqnums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[]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sqnums.append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(v*v)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Tx/>
              <a:buNone/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sqnums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 [v*v 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cps101 fall2016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2866" y="2514600"/>
            <a:ext cx="8258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2865" y="5232737"/>
            <a:ext cx="8258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2)</a:t>
            </a:r>
          </a:p>
        </p:txBody>
      </p:sp>
    </p:spTree>
    <p:extLst>
      <p:ext uri="{BB962C8B-B14F-4D97-AF65-F5344CB8AC3E}">
        <p14:creationId xmlns:p14="http://schemas.microsoft.com/office/powerpoint/2010/main" val="786694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610600" cy="1143000"/>
          </a:xfrm>
        </p:spPr>
        <p:txBody>
          <a:bodyPr/>
          <a:lstStyle/>
          <a:p>
            <a:r>
              <a:rPr lang="en-US" dirty="0"/>
              <a:t>Examples of List Comprehensions</a:t>
            </a:r>
            <a:br>
              <a:rPr lang="en-US" dirty="0"/>
            </a:br>
            <a:r>
              <a:rPr lang="en-US" dirty="0"/>
              <a:t>bit.ly/101f16-1018-1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92680"/>
            <a:ext cx="77724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[4, 3, 8]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[v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[2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sum([v*2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[v+5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][1]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cps101 fall2016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27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/>
              <a:t>Creating a list with just the even numbers</a:t>
            </a: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457200" y="1682750"/>
            <a:ext cx="84582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nums = [8, 3, 5, 4, 1]</a:t>
            </a:r>
          </a:p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evennums = []</a:t>
            </a:r>
          </a:p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for v in nums:</a:t>
            </a:r>
          </a:p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    if v % 2 == 0:</a:t>
            </a:r>
          </a:p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        evennums.append(v)</a:t>
            </a:r>
          </a:p>
          <a:p>
            <a:pPr>
              <a:spcBef>
                <a:spcPct val="20000"/>
              </a:spcBef>
            </a:pPr>
            <a:r>
              <a:rPr 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print evennums</a:t>
            </a:r>
          </a:p>
          <a:p>
            <a:pPr>
              <a:spcBef>
                <a:spcPct val="20000"/>
              </a:spcBef>
            </a:pPr>
            <a:endParaRPr lang="en-US" sz="3200"/>
          </a:p>
          <a:p>
            <a:pPr>
              <a:spcBef>
                <a:spcPct val="20000"/>
              </a:spcBef>
            </a:pPr>
            <a:r>
              <a:rPr lang="en-US" sz="3200"/>
              <a:t>[8, 4]</a:t>
            </a:r>
          </a:p>
        </p:txBody>
      </p:sp>
      <p:sp>
        <p:nvSpPr>
          <p:cNvPr id="717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cps101 fall2016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8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838200"/>
          </a:xfrm>
        </p:spPr>
        <p:txBody>
          <a:bodyPr/>
          <a:lstStyle/>
          <a:p>
            <a:r>
              <a:rPr lang="en-US"/>
              <a:t>List Comprehension with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876800"/>
          </a:xfrm>
        </p:spPr>
        <p:txBody>
          <a:bodyPr/>
          <a:lstStyle/>
          <a:p>
            <a:pPr>
              <a:defRPr/>
            </a:pPr>
            <a:r>
              <a:rPr lang="en-US" dirty="0"/>
              <a:t>Create list and use “if” to filter out elements to the list</a:t>
            </a:r>
          </a:p>
          <a:p>
            <a:pPr>
              <a:defRPr/>
            </a:pPr>
            <a:r>
              <a:rPr lang="en-US" dirty="0"/>
              <a:t>Format:</a:t>
            </a:r>
          </a:p>
          <a:p>
            <a:pPr>
              <a:defRPr/>
            </a:pPr>
            <a:r>
              <a:rPr lang="en-US" dirty="0"/>
              <a:t>[&lt;expression with variable&gt; for &lt;variable&gt; in &lt;old list&gt; if &lt;filter with variable&gt; ]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Example: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[8, 3, 5, 4, 1]</a:t>
            </a:r>
          </a:p>
          <a:p>
            <a:pPr marL="0" indent="0">
              <a:buFontTx/>
              <a:buNone/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evennums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[v for v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if v%2==0]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cps101 fall2016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5764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5295</TotalTime>
  <Words>1155</Words>
  <Application>Microsoft Office PowerPoint</Application>
  <PresentationFormat>On-screen Show (4:3)</PresentationFormat>
  <Paragraphs>248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Unicode MS</vt:lpstr>
      <vt:lpstr>Calibri</vt:lpstr>
      <vt:lpstr>Courier New</vt:lpstr>
      <vt:lpstr>Times New Roman</vt:lpstr>
      <vt:lpstr>Wingdings</vt:lpstr>
      <vt:lpstr>Default Design</vt:lpstr>
      <vt:lpstr>CompSci 101 Introduction to Computer Science</vt:lpstr>
      <vt:lpstr>Announcements</vt:lpstr>
      <vt:lpstr>Richard Stallman</vt:lpstr>
      <vt:lpstr>Solving problems –  APT MorseLikeCode</vt:lpstr>
      <vt:lpstr>List Comprehension</vt:lpstr>
      <vt:lpstr>These result in the same list!</vt:lpstr>
      <vt:lpstr>Examples of List Comprehensions bit.ly/101f16-1018-1</vt:lpstr>
      <vt:lpstr>Creating a list with just the even numbers</vt:lpstr>
      <vt:lpstr>List Comprehension with Filtering</vt:lpstr>
      <vt:lpstr>More on List Comprehensions www.bit.ly/101f16-1018-2</vt:lpstr>
      <vt:lpstr>More on List Comprehensions bit.ly/101sp16-1018-3</vt:lpstr>
      <vt:lpstr>Python Sets</vt:lpstr>
      <vt:lpstr>List vs Set</vt:lpstr>
      <vt:lpstr>Summary (from wikibooks)</vt:lpstr>
      <vt:lpstr>Creating and changing a set</vt:lpstr>
      <vt:lpstr>Set Operations</vt:lpstr>
      <vt:lpstr>Set Examples bit.ly/101f16-1018-4</vt:lpstr>
      <vt:lpstr>Set Examples (cont) </vt:lpstr>
      <vt:lpstr>Assignment 5 - Hangman</vt:lpstr>
      <vt:lpstr>APT AnagramFree</vt:lpstr>
      <vt:lpstr>Problem</vt:lpstr>
      <vt:lpstr>Process Exam Scores bit.ly/101f16-1018-5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67</cp:revision>
  <cp:lastPrinted>2016-10-18T13:21:17Z</cp:lastPrinted>
  <dcterms:created xsi:type="dcterms:W3CDTF">2005-08-25T14:18:45Z</dcterms:created>
  <dcterms:modified xsi:type="dcterms:W3CDTF">2016-10-18T13:30:10Z</dcterms:modified>
</cp:coreProperties>
</file>