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4" r:id="rId3"/>
    <p:sldId id="301" r:id="rId4"/>
    <p:sldId id="302" r:id="rId5"/>
    <p:sldId id="305" r:id="rId6"/>
    <p:sldId id="303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300" r:id="rId15"/>
    <p:sldId id="298" r:id="rId16"/>
    <p:sldId id="299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306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2" autoAdjust="0"/>
    <p:restoredTop sz="85535" autoAdjust="0"/>
  </p:normalViewPr>
  <p:slideViewPr>
    <p:cSldViewPr>
      <p:cViewPr varScale="1">
        <p:scale>
          <a:sx n="65" d="100"/>
          <a:sy n="65" d="100"/>
        </p:scale>
        <p:origin x="66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E7FA9-3619-47C2-8A2A-9E497D44766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F63BB-BB0F-4022-A4FB-67355BA8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4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many slides on image</a:t>
            </a:r>
            <a:r>
              <a:rPr lang="en-US" baseline="0" dirty="0"/>
              <a:t> part – condense</a:t>
            </a:r>
          </a:p>
          <a:p>
            <a:r>
              <a:rPr lang="en-US" baseline="0" dirty="0"/>
              <a:t>See slides for next lecture where I redid one of these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63BB-BB0F-4022-A4FB-67355BA8EB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2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we'll use</a:t>
            </a:r>
            <a:r>
              <a:rPr lang="en-US" baseline="0" dirty="0"/>
              <a:t> image processing as an area of research and practice to illustrate python concepts; tuples in detail, generators in passing</a:t>
            </a:r>
          </a:p>
          <a:p>
            <a:r>
              <a:rPr lang="en-US" baseline="0" dirty="0"/>
              <a:t>Iranian government in 2008 to show off their new missiles, One must have failed because the second from the right is clearly </a:t>
            </a:r>
            <a:r>
              <a:rPr lang="en-US" baseline="0" dirty="0" err="1"/>
              <a:t>photoshopped</a:t>
            </a:r>
            <a:r>
              <a:rPr lang="en-US" baseline="0" dirty="0"/>
              <a:t> into the picture.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70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We'll</a:t>
            </a:r>
            <a:r>
              <a:rPr lang="en-US" baseline="0" dirty="0"/>
              <a:t> see this example and go over it in detail in class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9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We'll see this example on Thursday, but it's almost doable today with time</a:t>
            </a:r>
          </a:p>
        </p:txBody>
      </p:sp>
    </p:spTree>
    <p:extLst>
      <p:ext uri="{BB962C8B-B14F-4D97-AF65-F5344CB8AC3E}">
        <p14:creationId xmlns:p14="http://schemas.microsoft.com/office/powerpoint/2010/main" val="134809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colorpicker</a:t>
            </a:r>
            <a:r>
              <a:rPr lang="en-US" baseline="0" dirty="0"/>
              <a:t> – </a:t>
            </a:r>
          </a:p>
          <a:p>
            <a:r>
              <a:rPr lang="en-US" dirty="0"/>
              <a:t>Introducing</a:t>
            </a:r>
            <a:r>
              <a:rPr lang="en-US" baseline="0" dirty="0"/>
              <a:t> tuples and generators --- two Python concepts in the context of doing image processing This page describes the ideas in general, motivating understanding python concepts in the context of image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8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</a:t>
            </a:r>
            <a:r>
              <a:rPr lang="en-US" baseline="0" dirty="0"/>
              <a:t> details on (RGB).  Highlight 2^8 is 256 values that are in range 0..255. </a:t>
            </a:r>
          </a:p>
          <a:p>
            <a:r>
              <a:rPr lang="en-US" baseline="0" dirty="0"/>
              <a:t>8 bits for each of r g and b, 8 bits for alpha</a:t>
            </a:r>
          </a:p>
          <a:p>
            <a:r>
              <a:rPr lang="en-US" baseline="0" dirty="0"/>
              <a:t>Alpha represents the opacity of the object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python console to show tuples</a:t>
            </a:r>
          </a:p>
          <a:p>
            <a:r>
              <a:rPr lang="en-US" dirty="0"/>
              <a:t>Try to do this pix = (0,1,2)</a:t>
            </a:r>
          </a:p>
          <a:p>
            <a:r>
              <a:rPr lang="en-US" dirty="0"/>
              <a:t>pix[0] = 255</a:t>
            </a:r>
            <a:r>
              <a:rPr lang="en-US" baseline="0" dirty="0"/>
              <a:t> XXXXXXX, immutable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94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</a:t>
            </a:r>
            <a:r>
              <a:rPr lang="en-US" baseline="0" dirty="0"/>
              <a:t> at </a:t>
            </a:r>
            <a:r>
              <a:rPr lang="en-US" baseline="0" dirty="0" err="1"/>
              <a:t>GrayScale.py</a:t>
            </a:r>
            <a:r>
              <a:rPr lang="en-US" baseline="0" dirty="0"/>
              <a:t>, run it, highlight the lines in each function and explain what they do.  How to modify the code there to invert an image? That is, 255-x for x each of </a:t>
            </a:r>
            <a:r>
              <a:rPr lang="en-US" baseline="0" dirty="0" err="1"/>
              <a:t>r,g,b</a:t>
            </a:r>
            <a:r>
              <a:rPr lang="en-US" baseline="0" dirty="0"/>
              <a:t>. DO this for grayit2, lead class through discussion about copying </a:t>
            </a:r>
            <a:r>
              <a:rPr lang="en-US" baseline="0" dirty="0" err="1"/>
              <a:t>fucntion</a:t>
            </a:r>
            <a:r>
              <a:rPr lang="en-US" baseline="0" dirty="0"/>
              <a:t>, and making invert </a:t>
            </a:r>
            <a:r>
              <a:rPr lang="en-US" baseline="0" dirty="0" err="1"/>
              <a:t>fucntion</a:t>
            </a:r>
            <a:r>
              <a:rPr lang="en-US" baseline="0" dirty="0"/>
              <a:t> called in list comprehension</a:t>
            </a:r>
          </a:p>
          <a:p>
            <a:pPr marL="0" marR="0" indent="0" algn="l" defTabSz="9080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API – Application program interface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26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image</a:t>
            </a:r>
            <a:r>
              <a:rPr lang="en-US" baseline="0" dirty="0"/>
              <a:t> is blank ,you need to call </a:t>
            </a:r>
            <a:r>
              <a:rPr lang="en-US" baseline="0" dirty="0" err="1"/>
              <a:t>putdata</a:t>
            </a:r>
            <a:r>
              <a:rPr lang="en-US" baseline="0" dirty="0"/>
              <a:t> with a list of pixels to fill the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7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example in console with x = [2*n for n in range(10000)] and y = (2*n for n in range(10000))</a:t>
            </a:r>
          </a:p>
          <a:p>
            <a:endParaRPr lang="en-US" dirty="0"/>
          </a:p>
          <a:p>
            <a:r>
              <a:rPr lang="en-US" dirty="0"/>
              <a:t>Print them, do sum, do</a:t>
            </a:r>
            <a:r>
              <a:rPr lang="en-US" baseline="0" dirty="0"/>
              <a:t> </a:t>
            </a:r>
            <a:r>
              <a:rPr lang="en-US" baseline="0" dirty="0" err="1"/>
              <a:t>len</a:t>
            </a:r>
            <a:r>
              <a:rPr lang="en-US" baseline="0" dirty="0"/>
              <a:t> on x and y and loop over them </a:t>
            </a:r>
          </a:p>
          <a:p>
            <a:endParaRPr lang="en-US" baseline="0" dirty="0"/>
          </a:p>
          <a:p>
            <a:r>
              <a:rPr lang="en-US" baseline="0" dirty="0"/>
              <a:t>Maybe a </a:t>
            </a:r>
            <a:r>
              <a:rPr lang="en-US" baseline="0" dirty="0" err="1"/>
              <a:t>bitly</a:t>
            </a:r>
            <a:r>
              <a:rPr lang="en-US" baseline="0" dirty="0"/>
              <a:t> form on this topic?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52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tuples and generators</a:t>
            </a:r>
            <a:r>
              <a:rPr lang="en-US" baseline="0" dirty="0"/>
              <a:t> in </a:t>
            </a:r>
            <a:r>
              <a:rPr lang="en-US" baseline="0" dirty="0" err="1"/>
              <a:t>pydev</a:t>
            </a:r>
            <a:r>
              <a:rPr lang="en-US" baseline="0" dirty="0"/>
              <a:t> console, using </a:t>
            </a:r>
            <a:r>
              <a:rPr lang="en-US" baseline="0" dirty="0" err="1"/>
              <a:t>len</a:t>
            </a:r>
            <a:r>
              <a:rPr lang="en-US" baseline="0" dirty="0"/>
              <a:t>(x) for each and seeing it fail on generator, and using </a:t>
            </a:r>
            <a:r>
              <a:rPr lang="en-US" baseline="0" dirty="0" err="1"/>
              <a:t>loopover</a:t>
            </a:r>
            <a:r>
              <a:rPr lang="en-US" baseline="0" dirty="0"/>
              <a:t> each and see that succeed.</a:t>
            </a:r>
          </a:p>
          <a:p>
            <a:r>
              <a:rPr lang="en-US" baseline="0" dirty="0"/>
              <a:t>Y = (2*n for n in range(10000))</a:t>
            </a:r>
          </a:p>
          <a:p>
            <a:r>
              <a:rPr lang="en-US" baseline="0" dirty="0"/>
              <a:t>Z = [w for w in y]</a:t>
            </a:r>
          </a:p>
          <a:p>
            <a:r>
              <a:rPr lang="en-US" baseline="0" dirty="0" err="1"/>
              <a:t>Zz</a:t>
            </a:r>
            <a:r>
              <a:rPr lang="en-US" baseline="0" dirty="0"/>
              <a:t> = [v for v in y]  - doesn’t work, elements already generated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1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Keynote Speaker at GHC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63BB-BB0F-4022-A4FB-67355BA8EB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25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way to access elements, will need for steganography</a:t>
            </a:r>
            <a:r>
              <a:rPr lang="en-US" baseline="0" dirty="0"/>
              <a:t> or for </a:t>
            </a:r>
            <a:r>
              <a:rPr lang="en-US" baseline="0" dirty="0" err="1"/>
              <a:t>greenscreen</a:t>
            </a:r>
            <a:r>
              <a:rPr lang="en-US" baseline="0" dirty="0"/>
              <a:t>, this is for completeness in these slides, may not get here and that's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4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her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63BB-BB0F-4022-A4FB-67355BA8EB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4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her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63BB-BB0F-4022-A4FB-67355BA8EB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nested loops</a:t>
            </a:r>
          </a:p>
          <a:p>
            <a:r>
              <a:rPr lang="en-US" dirty="0"/>
              <a:t>Doesn’t work, what is wrong?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63BB-BB0F-4022-A4FB-67355BA8EB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45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use an activity on tuples?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for the console only</a:t>
            </a:r>
          </a:p>
          <a:p>
            <a:r>
              <a:rPr lang="en-US" dirty="0"/>
              <a:t>Also </a:t>
            </a:r>
            <a:r>
              <a:rPr lang="en-US" dirty="0" err="1"/>
              <a:t>v,w</a:t>
            </a:r>
            <a:r>
              <a:rPr lang="en-US" dirty="0"/>
              <a:t> = 8,</a:t>
            </a:r>
            <a:r>
              <a:rPr lang="en-US" baseline="0" dirty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8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4, 2016</a:t>
            </a:r>
          </a:p>
          <a:p>
            <a:r>
              <a:rPr lang="en-US" dirty="0"/>
              <a:t>Database of tens of thousands of puzzles and someone wrote a program to compare puzzles and create a similarity</a:t>
            </a:r>
            <a:r>
              <a:rPr lang="en-US" baseline="0" dirty="0"/>
              <a:t>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63BB-BB0F-4022-A4FB-67355BA8EB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1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May 19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63BB-BB0F-4022-A4FB-67355BA8EB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8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Kj0Kn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bit.ly/1Psi0h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GB_color_mode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latanyasweeney.org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00200"/>
            <a:ext cx="8153400" cy="1981200"/>
          </a:xfrm>
        </p:spPr>
        <p:txBody>
          <a:bodyPr/>
          <a:lstStyle/>
          <a:p>
            <a:pPr eaLnBrk="1" hangingPunct="1"/>
            <a:r>
              <a:rPr lang="en-US"/>
              <a:t>CompSci 101</a:t>
            </a:r>
            <a:br>
              <a:rPr lang="en-US"/>
            </a:br>
            <a:r>
              <a:rPr lang="en-US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419600" y="3733800"/>
            <a:ext cx="22284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Oct. 25 ,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4" name="Picture 3" descr="dev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2992226" cy="254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82" y="259080"/>
            <a:ext cx="7772400" cy="1981200"/>
          </a:xfrm>
        </p:spPr>
        <p:txBody>
          <a:bodyPr/>
          <a:lstStyle/>
          <a:p>
            <a:r>
              <a:rPr lang="en-US" dirty="0"/>
              <a:t>Problem 2 – </a:t>
            </a:r>
            <a:r>
              <a:rPr lang="en-US" sz="3600" dirty="0"/>
              <a:t>Given two lists of names, print a list of pairs of names in which the two names are the same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4953000" cy="4267200"/>
          </a:xfrm>
        </p:spPr>
        <p:txBody>
          <a:bodyPr/>
          <a:lstStyle/>
          <a:p>
            <a:r>
              <a:rPr lang="en-US" dirty="0"/>
              <a:t>A = [‘</a:t>
            </a:r>
            <a:r>
              <a:rPr lang="en-US" dirty="0" err="1"/>
              <a:t>mo</a:t>
            </a:r>
            <a:r>
              <a:rPr lang="en-US" dirty="0"/>
              <a:t>’,’</a:t>
            </a:r>
            <a:r>
              <a:rPr lang="en-US" dirty="0" err="1"/>
              <a:t>ted’,’bill</a:t>
            </a:r>
            <a:r>
              <a:rPr lang="en-US" dirty="0"/>
              <a:t>’]</a:t>
            </a:r>
          </a:p>
          <a:p>
            <a:r>
              <a:rPr lang="en-US" dirty="0"/>
              <a:t>B = [‘</a:t>
            </a:r>
            <a:r>
              <a:rPr lang="en-US" dirty="0" err="1"/>
              <a:t>billie</a:t>
            </a:r>
            <a:r>
              <a:rPr lang="en-US" dirty="0"/>
              <a:t>’, ‘</a:t>
            </a:r>
            <a:r>
              <a:rPr lang="en-US" dirty="0" err="1"/>
              <a:t>jes</a:t>
            </a:r>
            <a:r>
              <a:rPr lang="en-US" dirty="0"/>
              <a:t>’, ‘</a:t>
            </a:r>
            <a:r>
              <a:rPr lang="en-US" dirty="0" err="1"/>
              <a:t>bo</a:t>
            </a:r>
            <a:r>
              <a:rPr lang="en-US" dirty="0"/>
              <a:t>’]</a:t>
            </a:r>
          </a:p>
          <a:p>
            <a:endParaRPr lang="en-US" dirty="0"/>
          </a:p>
          <a:p>
            <a:r>
              <a:rPr lang="en-US" dirty="0"/>
              <a:t>To solve</a:t>
            </a:r>
          </a:p>
          <a:p>
            <a:pPr lvl="1"/>
            <a:r>
              <a:rPr lang="en-US" dirty="0"/>
              <a:t>for name in A:</a:t>
            </a:r>
          </a:p>
          <a:p>
            <a:pPr marL="457200" lvl="1" indent="0">
              <a:buNone/>
            </a:pPr>
            <a:r>
              <a:rPr lang="en-US" dirty="0"/>
              <a:t>        for name in B:                    		Check length</a:t>
            </a:r>
          </a:p>
          <a:p>
            <a:pPr marL="457200" lvl="1" indent="0">
              <a:buNone/>
            </a:pPr>
            <a:r>
              <a:rPr lang="en-US" dirty="0"/>
              <a:t>		     print pair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791200" y="315468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err="1"/>
              <a:t>mo</a:t>
            </a:r>
            <a:r>
              <a:rPr lang="en-US" kern="0" dirty="0"/>
              <a:t>, </a:t>
            </a:r>
            <a:r>
              <a:rPr lang="en-US" kern="0" dirty="0" err="1"/>
              <a:t>bo</a:t>
            </a:r>
            <a:endParaRPr lang="en-US" kern="0" dirty="0"/>
          </a:p>
          <a:p>
            <a:pPr marL="0" indent="0">
              <a:buNone/>
            </a:pPr>
            <a:r>
              <a:rPr lang="en-US" kern="0" dirty="0"/>
              <a:t>ted </a:t>
            </a:r>
            <a:r>
              <a:rPr lang="en-US" kern="0" dirty="0" err="1"/>
              <a:t>jes</a:t>
            </a:r>
            <a:endParaRPr lang="en-US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0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bitly</a:t>
            </a:r>
            <a:r>
              <a:rPr lang="en-US" dirty="0"/>
              <a:t>/101f16-1025-2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4" y="1965960"/>
            <a:ext cx="8204772" cy="390540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5561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Like a list, but cannot change them</a:t>
            </a:r>
          </a:p>
          <a:p>
            <a:pPr lvl="1">
              <a:defRPr/>
            </a:pPr>
            <a:r>
              <a:rPr lang="en-US" dirty="0"/>
              <a:t>Define them with “,”</a:t>
            </a:r>
          </a:p>
          <a:p>
            <a:pPr marL="457200" lvl="1" indent="0">
              <a:buFontTx/>
              <a:buNone/>
              <a:defRPr/>
            </a:pPr>
            <a:r>
              <a:rPr lang="en-US" dirty="0"/>
              <a:t>    (5, 7, 8)       or    5, 7, 8</a:t>
            </a:r>
          </a:p>
          <a:p>
            <a:pPr>
              <a:defRPr/>
            </a:pPr>
            <a:r>
              <a:rPr lang="en-US" dirty="0"/>
              <a:t>Use most list operations on them</a:t>
            </a:r>
          </a:p>
          <a:p>
            <a:pPr lvl="1">
              <a:defRPr/>
            </a:pPr>
            <a:r>
              <a:rPr lang="en-US" dirty="0"/>
              <a:t> they are a type of list</a:t>
            </a:r>
          </a:p>
          <a:p>
            <a:pPr lvl="1">
              <a:defRPr/>
            </a:pPr>
            <a:r>
              <a:rPr lang="en-US" dirty="0"/>
              <a:t>But immutable</a:t>
            </a:r>
          </a:p>
          <a:p>
            <a:pPr>
              <a:defRPr/>
            </a:pPr>
            <a:r>
              <a:rPr lang="en-US" dirty="0"/>
              <a:t>Examples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7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3352800" cy="472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/>
              <a:t>x = (4, 6, 8)</a:t>
            </a:r>
          </a:p>
          <a:p>
            <a:pPr marL="0" indent="0">
              <a:buFontTx/>
              <a:buNone/>
            </a:pPr>
            <a:r>
              <a:rPr lang="en-US"/>
              <a:t>y = 9, 5, 6</a:t>
            </a:r>
          </a:p>
          <a:p>
            <a:pPr marL="0" indent="0">
              <a:buFontTx/>
              <a:buNone/>
            </a:pPr>
            <a:r>
              <a:rPr lang="en-US"/>
              <a:t>print x</a:t>
            </a:r>
          </a:p>
          <a:p>
            <a:pPr marL="0" indent="0">
              <a:buFontTx/>
              <a:buNone/>
            </a:pPr>
            <a:r>
              <a:rPr lang="en-US"/>
              <a:t>print y</a:t>
            </a:r>
          </a:p>
          <a:p>
            <a:pPr marL="0" indent="0">
              <a:buFontTx/>
              <a:buNone/>
            </a:pPr>
            <a:r>
              <a:rPr lang="en-US"/>
              <a:t>print x[1]</a:t>
            </a:r>
          </a:p>
          <a:p>
            <a:pPr marL="0" indent="0">
              <a:buFontTx/>
              <a:buNone/>
            </a:pPr>
            <a:r>
              <a:rPr lang="en-US"/>
              <a:t>print y[1]</a:t>
            </a:r>
          </a:p>
          <a:p>
            <a:pPr marL="0" indent="0">
              <a:buFontTx/>
              <a:buNone/>
            </a:pPr>
            <a:r>
              <a:rPr lang="en-US"/>
              <a:t>y[0] = 2</a:t>
            </a:r>
          </a:p>
          <a:p>
            <a:pPr marL="0" indent="0">
              <a:buFontTx/>
              <a:buNone/>
            </a:pPr>
            <a:r>
              <a:rPr lang="en-US"/>
              <a:t>z = ([5,6], [7,8])</a:t>
            </a:r>
          </a:p>
        </p:txBody>
      </p:sp>
      <p:sp>
        <p:nvSpPr>
          <p:cNvPr id="6148" name="Content Placeholder 2"/>
          <p:cNvSpPr txBox="1">
            <a:spLocks/>
          </p:cNvSpPr>
          <p:nvPr/>
        </p:nvSpPr>
        <p:spPr bwMode="auto">
          <a:xfrm>
            <a:off x="5676900" y="609600"/>
            <a:ext cx="3657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en-US" sz="3200" dirty="0"/>
          </a:p>
          <a:p>
            <a:pPr>
              <a:spcBef>
                <a:spcPct val="20000"/>
              </a:spcBef>
            </a:pPr>
            <a:r>
              <a:rPr lang="en-US" sz="3200" dirty="0"/>
              <a:t>print z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z[0][1] = 12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print z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z[0].append(4)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print z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z[0].remove(5)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z[0].remove(12)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z[0].remove(4)</a:t>
            </a:r>
          </a:p>
          <a:p>
            <a:pPr>
              <a:spcBef>
                <a:spcPct val="20000"/>
              </a:spcBef>
            </a:pPr>
            <a:r>
              <a:rPr lang="en-US" sz="3200" dirty="0"/>
              <a:t>print z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7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942383"/>
          </a:xfrm>
        </p:spPr>
        <p:txBody>
          <a:bodyPr/>
          <a:lstStyle/>
          <a:p>
            <a:r>
              <a:rPr lang="en-US" dirty="0"/>
              <a:t>Crossword Plagiarism</a:t>
            </a:r>
            <a:br>
              <a:rPr lang="en-US" dirty="0"/>
            </a:br>
            <a:r>
              <a:rPr lang="en-US" sz="2800" dirty="0"/>
              <a:t>bit.ly/crossword-0308     - from fivethirtyeight.com</a:t>
            </a:r>
          </a:p>
        </p:txBody>
      </p:sp>
      <p:pic>
        <p:nvPicPr>
          <p:cNvPr id="2050" name="Picture 2" descr="Crossword-finals-shad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19200"/>
            <a:ext cx="8458200" cy="57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1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/>
              <a:t>Crossword Plagiarism</a:t>
            </a:r>
          </a:p>
        </p:txBody>
      </p:sp>
      <p:pic>
        <p:nvPicPr>
          <p:cNvPr id="1026" name="Picture 2" descr="Crossword-finals-shodd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7" y="669280"/>
            <a:ext cx="8774103" cy="59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5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dirty="0"/>
              <a:t>Puzzles with at least 25% similarity to previous puzzle since May 2003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9986"/>
            <a:ext cx="8153400" cy="391431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55" y="33867"/>
            <a:ext cx="7772400" cy="1143000"/>
          </a:xfrm>
        </p:spPr>
        <p:txBody>
          <a:bodyPr/>
          <a:lstStyle/>
          <a:p>
            <a:r>
              <a:rPr lang="en-US" dirty="0"/>
              <a:t>Image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772400" cy="4114800"/>
          </a:xfrm>
        </p:spPr>
        <p:txBody>
          <a:bodyPr/>
          <a:lstStyle/>
          <a:p>
            <a:r>
              <a:rPr lang="en-US" dirty="0"/>
              <a:t>What's real, what's </a:t>
            </a:r>
            <a:r>
              <a:rPr lang="en-US" dirty="0" err="1"/>
              <a:t>Photoshopped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http://bit.ly/1Kj0Kn6</a:t>
            </a:r>
            <a:r>
              <a:rPr lang="en-US" dirty="0"/>
              <a:t> from 2008</a:t>
            </a:r>
          </a:p>
          <a:p>
            <a:pPr lvl="1"/>
            <a:r>
              <a:rPr lang="en-US" dirty="0"/>
              <a:t>Learn more at </a:t>
            </a:r>
            <a:r>
              <a:rPr lang="en-US" dirty="0">
                <a:hlinkClick r:id="rId4"/>
              </a:rPr>
              <a:t>http://bit.ly/1Psi0hG</a:t>
            </a:r>
            <a:r>
              <a:rPr lang="en-US" dirty="0"/>
              <a:t>, we'll do very basic stuff in class and lab, next assignment too!</a:t>
            </a:r>
          </a:p>
        </p:txBody>
      </p:sp>
      <p:pic>
        <p:nvPicPr>
          <p:cNvPr id="4" name="Picture 3" descr="missi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22992"/>
            <a:ext cx="5098155" cy="32647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6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convert color to gray scale</a:t>
            </a:r>
          </a:p>
        </p:txBody>
      </p:sp>
      <p:pic>
        <p:nvPicPr>
          <p:cNvPr id="4" name="Picture 3" descr="eastereg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3312"/>
            <a:ext cx="3416655" cy="2277770"/>
          </a:xfrm>
          <a:prstGeom prst="rect">
            <a:avLst/>
          </a:prstGeom>
        </p:spPr>
      </p:pic>
      <p:pic>
        <p:nvPicPr>
          <p:cNvPr id="5" name="Picture 4" descr="grayeg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09" y="3825931"/>
            <a:ext cx="3361974" cy="2241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2761" y="2133600"/>
            <a:ext cx="284402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Process each pixel</a:t>
            </a:r>
          </a:p>
          <a:p>
            <a:r>
              <a:rPr lang="en-US" i="1" dirty="0">
                <a:latin typeface="+mj-lt"/>
              </a:rPr>
              <a:t>Convert to gray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convert blue to green</a:t>
            </a:r>
          </a:p>
        </p:txBody>
      </p:sp>
      <p:pic>
        <p:nvPicPr>
          <p:cNvPr id="9" name="Picture 8" descr="bluedev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1270"/>
            <a:ext cx="3075342" cy="2610555"/>
          </a:xfrm>
          <a:prstGeom prst="rect">
            <a:avLst/>
          </a:prstGeom>
        </p:spPr>
      </p:pic>
      <p:pic>
        <p:nvPicPr>
          <p:cNvPr id="10" name="Picture 9" descr="dev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90" y="3733800"/>
            <a:ext cx="2992226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110" y="1636888"/>
            <a:ext cx="409241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latin typeface="+mj-lt"/>
              </a:rPr>
              <a:t>Process each pixel</a:t>
            </a:r>
          </a:p>
          <a:p>
            <a:r>
              <a:rPr lang="en-US" i="1" dirty="0">
                <a:latin typeface="+mj-lt"/>
              </a:rPr>
              <a:t>Convert blue ones to green</a:t>
            </a:r>
          </a:p>
          <a:p>
            <a:endParaRPr lang="en-US" i="1" dirty="0">
              <a:latin typeface="+mj-lt"/>
            </a:endParaRPr>
          </a:p>
          <a:p>
            <a:r>
              <a:rPr lang="en-US" i="1" dirty="0">
                <a:latin typeface="+mj-lt"/>
              </a:rPr>
              <a:t>Is this like red-eye removal?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4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1000"/>
            <a:ext cx="114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fromxkcd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48343"/>
            <a:ext cx="5395912" cy="57914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1143000"/>
          </a:xfrm>
        </p:spPr>
        <p:txBody>
          <a:bodyPr/>
          <a:lstStyle/>
          <a:p>
            <a:r>
              <a:rPr lang="en-US" dirty="0"/>
              <a:t>Need new concepts and Image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0160"/>
            <a:ext cx="7772400" cy="5273040"/>
          </a:xfrm>
        </p:spPr>
        <p:txBody>
          <a:bodyPr/>
          <a:lstStyle/>
          <a:p>
            <a:r>
              <a:rPr lang="en-US" dirty="0"/>
              <a:t>Red, Green, Blue color model</a:t>
            </a:r>
          </a:p>
          <a:p>
            <a:pPr lvl="1"/>
            <a:r>
              <a:rPr lang="en-US" dirty="0"/>
              <a:t>Triples of (R,G,B) are processed as Python tuples. </a:t>
            </a:r>
          </a:p>
          <a:p>
            <a:pPr lvl="1"/>
            <a:r>
              <a:rPr lang="en-US" i="1" dirty="0"/>
              <a:t>Let's study tuples!</a:t>
            </a:r>
          </a:p>
          <a:p>
            <a:pPr lvl="1"/>
            <a:endParaRPr lang="en-US" dirty="0"/>
          </a:p>
          <a:p>
            <a:r>
              <a:rPr lang="en-US" dirty="0"/>
              <a:t>Images can be very big, what's  4K display?</a:t>
            </a:r>
          </a:p>
          <a:p>
            <a:pPr lvl="1"/>
            <a:r>
              <a:rPr lang="en-US" dirty="0"/>
              <a:t>4,096 x 2,160 = 8,847,360 pixels, 8Mb at least</a:t>
            </a:r>
          </a:p>
          <a:p>
            <a:pPr lvl="1"/>
            <a:r>
              <a:rPr lang="en-US" dirty="0"/>
              <a:t>Creating huge lists takes up memory</a:t>
            </a:r>
          </a:p>
          <a:p>
            <a:pPr lvl="1"/>
            <a:r>
              <a:rPr lang="en-US" dirty="0"/>
              <a:t>Sometimes only need one pixel at-a-time</a:t>
            </a:r>
          </a:p>
          <a:p>
            <a:pPr lvl="1"/>
            <a:r>
              <a:rPr lang="en-US" i="1" dirty="0"/>
              <a:t>Let's study generators!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r>
              <a:rPr lang="en-US" dirty="0"/>
              <a:t>Need new concepts and Image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8305800" cy="5334000"/>
          </a:xfrm>
        </p:spPr>
        <p:txBody>
          <a:bodyPr/>
          <a:lstStyle/>
          <a:p>
            <a:r>
              <a:rPr lang="en-US" dirty="0"/>
              <a:t>Red, Green, Blue color model</a:t>
            </a:r>
          </a:p>
          <a:p>
            <a:pPr lvl="1"/>
            <a:r>
              <a:rPr lang="en-US" dirty="0"/>
              <a:t>Additive model, each pixel specified by (</a:t>
            </a:r>
            <a:r>
              <a:rPr lang="en-US" dirty="0" err="1"/>
              <a:t>r,g,b</a:t>
            </a:r>
            <a:r>
              <a:rPr lang="en-US" dirty="0"/>
              <a:t>) triple, values of each between 0-255</a:t>
            </a:r>
          </a:p>
          <a:p>
            <a:pPr lvl="1"/>
            <a:r>
              <a:rPr lang="en-US" dirty="0">
                <a:hlinkClick r:id="rId3"/>
              </a:rPr>
              <a:t>https://en.wikipedia.org/wiki/RGB_color_model</a:t>
            </a:r>
            <a:endParaRPr lang="en-US" dirty="0"/>
          </a:p>
          <a:p>
            <a:pPr lvl="1"/>
            <a:r>
              <a:rPr lang="en-US" dirty="0"/>
              <a:t>White is (255,255,255) and Black is (0,0,0)</a:t>
            </a:r>
          </a:p>
          <a:p>
            <a:r>
              <a:rPr lang="en-US" dirty="0"/>
              <a:t>Images stored as sequence of (</a:t>
            </a:r>
            <a:r>
              <a:rPr lang="en-US" dirty="0" err="1"/>
              <a:t>r,g,b</a:t>
            </a:r>
            <a:r>
              <a:rPr lang="en-US" dirty="0"/>
              <a:t>) tuples, typically with more data/information too</a:t>
            </a:r>
          </a:p>
          <a:p>
            <a:pPr lvl="1"/>
            <a:r>
              <a:rPr lang="en-US" dirty="0"/>
              <a:t>256 values, represented as 8 bits, 2</a:t>
            </a:r>
            <a:r>
              <a:rPr lang="en-US" baseline="30000" dirty="0"/>
              <a:t>8</a:t>
            </a:r>
            <a:r>
              <a:rPr lang="en-US" dirty="0"/>
              <a:t> = 256</a:t>
            </a:r>
          </a:p>
          <a:p>
            <a:pPr lvl="1"/>
            <a:r>
              <a:rPr lang="en-US" dirty="0"/>
              <a:t>32  bits per pixel (with alpha channel)</a:t>
            </a:r>
          </a:p>
          <a:p>
            <a:pPr lvl="1"/>
            <a:r>
              <a:rPr lang="en-US" dirty="0"/>
              <a:t>In Python we can largely ignore these details!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88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53" y="339932"/>
            <a:ext cx="8763000" cy="1143000"/>
          </a:xfrm>
        </p:spPr>
        <p:txBody>
          <a:bodyPr/>
          <a:lstStyle/>
          <a:p>
            <a:r>
              <a:rPr lang="en-US" dirty="0"/>
              <a:t>Image library: Two ways to get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6181"/>
            <a:ext cx="7772400" cy="4114800"/>
          </a:xfrm>
        </p:spPr>
        <p:txBody>
          <a:bodyPr/>
          <a:lstStyle/>
          <a:p>
            <a:r>
              <a:rPr lang="en-US" dirty="0"/>
              <a:t>Each pixel is a </a:t>
            </a:r>
            <a:r>
              <a:rPr lang="en-US" i="1" dirty="0"/>
              <a:t>tuple</a:t>
            </a:r>
            <a:r>
              <a:rPr lang="en-US" dirty="0"/>
              <a:t> in both models</a:t>
            </a:r>
          </a:p>
          <a:p>
            <a:pPr lvl="1"/>
            <a:r>
              <a:rPr lang="en-US" dirty="0"/>
              <a:t>Like a list, </a:t>
            </a:r>
            <a:r>
              <a:rPr lang="en-US" dirty="0" err="1"/>
              <a:t>indexable</a:t>
            </a:r>
            <a:r>
              <a:rPr lang="en-US" dirty="0"/>
              <a:t>, but </a:t>
            </a:r>
            <a:r>
              <a:rPr lang="en-US" i="1" dirty="0"/>
              <a:t>immutable</a:t>
            </a:r>
          </a:p>
          <a:p>
            <a:pPr lvl="1"/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pix = (255,0,0)</a:t>
            </a:r>
          </a:p>
          <a:p>
            <a:pPr lvl="2"/>
            <a:r>
              <a:rPr lang="en-US" dirty="0"/>
              <a:t>What is </a:t>
            </a:r>
            <a:r>
              <a:rPr lang="en-US" dirty="0">
                <a:latin typeface="Courier New"/>
                <a:cs typeface="Courier New"/>
              </a:rPr>
              <a:t>pix?</a:t>
            </a:r>
            <a:r>
              <a:rPr lang="en-US" dirty="0"/>
              <a:t>, 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pix[0]? </a:t>
            </a:r>
            <a:r>
              <a:rPr lang="en-US" dirty="0"/>
              <a:t>What is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pix[5]</a:t>
            </a:r>
            <a:r>
              <a:rPr lang="en-US" dirty="0"/>
              <a:t>?</a:t>
            </a:r>
          </a:p>
          <a:p>
            <a:r>
              <a:rPr lang="en-US" dirty="0"/>
              <a:t>Invert a pixel: by subscript or named tuple</a:t>
            </a:r>
          </a:p>
          <a:p>
            <a:pPr lvl="1"/>
            <a:r>
              <a:rPr lang="en-US" dirty="0"/>
              <a:t>Access by assignment to variables!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4812902"/>
            <a:ext cx="58055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npx</a:t>
            </a:r>
            <a:r>
              <a:rPr lang="en-US" b="1" dirty="0"/>
              <a:t> = (255-pix[0],255-pix[1],255-pix[2])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562024"/>
            <a:ext cx="48020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r,g,b</a:t>
            </a:r>
            <a:r>
              <a:rPr lang="en-US" b="1" dirty="0"/>
              <a:t>) = pix</a:t>
            </a:r>
          </a:p>
          <a:p>
            <a:r>
              <a:rPr lang="en-US" b="1" dirty="0" err="1"/>
              <a:t>npx</a:t>
            </a:r>
            <a:r>
              <a:rPr lang="en-US" b="1" dirty="0"/>
              <a:t> = (255-r,255-g,255-b)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3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52400"/>
            <a:ext cx="7772400" cy="1143000"/>
          </a:xfrm>
        </p:spPr>
        <p:txBody>
          <a:bodyPr/>
          <a:lstStyle/>
          <a:p>
            <a:r>
              <a:rPr lang="en-US" dirty="0"/>
              <a:t>Let's look at </a:t>
            </a:r>
            <a:r>
              <a:rPr lang="en-US" dirty="0" err="1"/>
              <a:t>GrayScale.py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r>
              <a:rPr lang="en-US" dirty="0"/>
              <a:t>Key features we see</a:t>
            </a:r>
          </a:p>
          <a:p>
            <a:pPr lvl="1"/>
            <a:r>
              <a:rPr lang="en-US" dirty="0"/>
              <a:t>Import Image library, use API by example</a:t>
            </a:r>
          </a:p>
          <a:p>
            <a:pPr lvl="1"/>
            <a:r>
              <a:rPr lang="en-US" dirty="0" err="1"/>
              <a:t>Image.open</a:t>
            </a:r>
            <a:r>
              <a:rPr lang="en-US" dirty="0"/>
              <a:t> creates an image object</a:t>
            </a:r>
          </a:p>
          <a:p>
            <a:r>
              <a:rPr lang="en-US" dirty="0"/>
              <a:t>Image functions for Image object </a:t>
            </a:r>
            <a:r>
              <a:rPr lang="en-US" dirty="0" err="1"/>
              <a:t>im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im.show</a:t>
            </a:r>
            <a:r>
              <a:rPr lang="en-US" dirty="0">
                <a:latin typeface="Courier New"/>
                <a:cs typeface="Courier New"/>
              </a:rPr>
              <a:t>(),</a:t>
            </a:r>
            <a:r>
              <a:rPr lang="en-US" dirty="0">
                <a:cs typeface="Courier New"/>
              </a:rPr>
              <a:t>displays image on screen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im.save</a:t>
            </a:r>
            <a:r>
              <a:rPr lang="en-US" dirty="0">
                <a:latin typeface="Courier New"/>
                <a:cs typeface="Courier New"/>
              </a:rPr>
              <a:t>("</a:t>
            </a:r>
            <a:r>
              <a:rPr lang="en-US" dirty="0" err="1">
                <a:latin typeface="Courier New"/>
                <a:cs typeface="Courier New"/>
              </a:rPr>
              <a:t>xy</a:t>
            </a:r>
            <a:r>
              <a:rPr lang="en-US" dirty="0">
                <a:latin typeface="Courier New"/>
                <a:cs typeface="Courier New"/>
              </a:rPr>
              <a:t>"),</a:t>
            </a:r>
            <a:r>
              <a:rPr lang="en-US" dirty="0">
                <a:cs typeface="Courier New"/>
              </a:rPr>
              <a:t> saves with filename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im.copy</a:t>
            </a:r>
            <a:r>
              <a:rPr lang="en-US" dirty="0">
                <a:latin typeface="Courier New"/>
                <a:cs typeface="Courier New"/>
              </a:rPr>
              <a:t>(),</a:t>
            </a:r>
            <a:r>
              <a:rPr lang="en-US" dirty="0">
                <a:cs typeface="Courier New"/>
              </a:rPr>
              <a:t> returns image that's a copy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im.load</a:t>
            </a:r>
            <a:r>
              <a:rPr lang="en-US" dirty="0">
                <a:latin typeface="Courier New"/>
                <a:cs typeface="Courier New"/>
              </a:rPr>
              <a:t>(),</a:t>
            </a:r>
            <a:r>
              <a:rPr lang="en-US" dirty="0">
                <a:cs typeface="Courier New"/>
              </a:rPr>
              <a:t>[</a:t>
            </a:r>
            <a:r>
              <a:rPr lang="en-US" dirty="0" err="1">
                <a:cs typeface="Courier New"/>
              </a:rPr>
              <a:t>x,y</a:t>
            </a:r>
            <a:r>
              <a:rPr lang="en-US" dirty="0">
                <a:cs typeface="Courier New"/>
              </a:rPr>
              <a:t>] </a:t>
            </a:r>
            <a:r>
              <a:rPr lang="en-US" dirty="0" err="1">
                <a:cs typeface="Courier New"/>
              </a:rPr>
              <a:t>indexable</a:t>
            </a:r>
            <a:r>
              <a:rPr lang="en-US" dirty="0">
                <a:cs typeface="Courier New"/>
              </a:rPr>
              <a:t> pixel collection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im.getdata</a:t>
            </a:r>
            <a:r>
              <a:rPr lang="en-US" dirty="0">
                <a:latin typeface="Courier New"/>
                <a:cs typeface="Courier New"/>
              </a:rPr>
              <a:t>(),</a:t>
            </a:r>
            <a:r>
              <a:rPr lang="en-US" dirty="0" err="1">
                <a:cs typeface="Courier New"/>
              </a:rPr>
              <a:t>iterable</a:t>
            </a:r>
            <a:r>
              <a:rPr lang="en-US" dirty="0">
                <a:cs typeface="Courier New"/>
              </a:rPr>
              <a:t> pixel collection</a:t>
            </a:r>
            <a:endParaRPr lang="en-US" dirty="0"/>
          </a:p>
          <a:p>
            <a:r>
              <a:rPr lang="en-US" dirty="0"/>
              <a:t>Let's look at two ways to process pixels!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1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/>
              <a:t>Image Library: open, modify, save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7244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Image.open</a:t>
            </a:r>
            <a:r>
              <a:rPr lang="en-US" dirty="0"/>
              <a:t> can open most image files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png</a:t>
            </a:r>
            <a:r>
              <a:rPr lang="en-US" dirty="0"/>
              <a:t>, .jpg, .gif, and more</a:t>
            </a:r>
          </a:p>
          <a:p>
            <a:pPr lvl="1"/>
            <a:r>
              <a:rPr lang="en-US" dirty="0"/>
              <a:t>Returns an image object, so store in variable of type Image instance</a:t>
            </a:r>
          </a:p>
          <a:p>
            <a:pPr lvl="1"/>
            <a:r>
              <a:rPr lang="en-US" dirty="0"/>
              <a:t>Get pixels with </a:t>
            </a:r>
            <a:r>
              <a:rPr lang="en-US" dirty="0" err="1">
                <a:latin typeface="Courier New"/>
                <a:cs typeface="Courier New"/>
              </a:rPr>
              <a:t>im.getdata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/>
              <a:t>or </a:t>
            </a:r>
            <a:r>
              <a:rPr lang="en-US" dirty="0" err="1">
                <a:latin typeface="Courier New"/>
                <a:cs typeface="Courier New"/>
              </a:rPr>
              <a:t>im.load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r>
              <a:rPr lang="en-US" dirty="0" err="1">
                <a:latin typeface="Courier New"/>
                <a:cs typeface="Courier New"/>
              </a:rPr>
              <a:t>Image.new</a:t>
            </a:r>
            <a:r>
              <a:rPr lang="en-US" dirty="0"/>
              <a:t> can create a new image, specify color model "RGB" and size of image</a:t>
            </a:r>
          </a:p>
          <a:p>
            <a:pPr lvl="1"/>
            <a:r>
              <a:rPr lang="en-US" dirty="0"/>
              <a:t>Add pixels with </a:t>
            </a:r>
            <a:r>
              <a:rPr lang="en-US" dirty="0" err="1">
                <a:latin typeface="Courier New"/>
                <a:cs typeface="Courier New"/>
              </a:rPr>
              <a:t>im.putdata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endParaRPr lang="en-US" dirty="0"/>
          </a:p>
          <a:p>
            <a:r>
              <a:rPr lang="en-US" dirty="0"/>
              <a:t>These belong to Image package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31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28600"/>
            <a:ext cx="8915400" cy="1143000"/>
          </a:xfrm>
        </p:spPr>
        <p:txBody>
          <a:bodyPr/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im.getdata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(), </a:t>
            </a:r>
            <a:r>
              <a:rPr lang="en-US" dirty="0"/>
              <a:t>accessing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r>
              <a:rPr lang="en-US" dirty="0"/>
              <a:t>Returns something </a:t>
            </a:r>
            <a:r>
              <a:rPr lang="en-US" i="1" dirty="0"/>
              <a:t>like</a:t>
            </a:r>
            <a:r>
              <a:rPr lang="en-US" dirty="0"/>
              <a:t> a list</a:t>
            </a:r>
          </a:p>
          <a:p>
            <a:pPr lvl="1"/>
            <a:r>
              <a:rPr lang="en-US" dirty="0"/>
              <a:t>Use: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for pix in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im.getdata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():</a:t>
            </a:r>
          </a:p>
          <a:p>
            <a:pPr lvl="1"/>
            <a:r>
              <a:rPr lang="en-US" dirty="0"/>
              <a:t>Generates pixels on-the-fly, can't slice or index unless you use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list(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im.getdata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pPr lvl="1"/>
            <a:r>
              <a:rPr lang="en-US" dirty="0"/>
              <a:t>Structure is called a Python generator!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/>
              <a:t>Saves on storing all pixels in memory if only accessed one-at-a-time</a:t>
            </a:r>
          </a:p>
          <a:p>
            <a:endParaRPr lang="en-US" dirty="0"/>
          </a:p>
          <a:p>
            <a:r>
              <a:rPr lang="en-US" dirty="0"/>
              <a:t>See usage in </a:t>
            </a:r>
            <a:r>
              <a:rPr lang="en-US" dirty="0" err="1"/>
              <a:t>GrayScale.py</a:t>
            </a:r>
            <a:r>
              <a:rPr lang="en-US" dirty="0"/>
              <a:t>, note how used in list comprehension, like a list!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98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: Still Tuples and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/>
                <a:cs typeface="Courier New"/>
              </a:rPr>
              <a:t>im.getdata</a:t>
            </a:r>
            <a:r>
              <a:rPr lang="en-US" dirty="0">
                <a:latin typeface="Courier New"/>
                <a:cs typeface="Courier New"/>
              </a:rPr>
              <a:t>() </a:t>
            </a:r>
            <a:r>
              <a:rPr lang="en-US" dirty="0"/>
              <a:t>function returns list-like </a:t>
            </a:r>
            <a:r>
              <a:rPr lang="en-US" dirty="0" err="1"/>
              <a:t>iterable</a:t>
            </a:r>
            <a:endParaRPr lang="en-US" dirty="0"/>
          </a:p>
          <a:p>
            <a:pPr lvl="1"/>
            <a:r>
              <a:rPr lang="en-US" dirty="0"/>
              <a:t>Can use in list comprehension, see code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err="1">
                <a:latin typeface="Courier New"/>
                <a:cs typeface="Courier New"/>
              </a:rPr>
              <a:t>putdata</a:t>
            </a:r>
            <a:r>
              <a:rPr lang="en-US" dirty="0">
                <a:latin typeface="Courier New"/>
                <a:cs typeface="Courier New"/>
              </a:rPr>
              <a:t>() </a:t>
            </a:r>
            <a:r>
              <a:rPr lang="en-US" dirty="0"/>
              <a:t>to store again in 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4307115"/>
            <a:ext cx="54603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pixels = [</a:t>
            </a:r>
            <a:r>
              <a:rPr lang="en-US" sz="2000" b="1" dirty="0" err="1"/>
              <a:t>makeGray</a:t>
            </a:r>
            <a:r>
              <a:rPr lang="en-US" sz="2000" b="1" dirty="0"/>
              <a:t>(pix) for pix in </a:t>
            </a:r>
            <a:r>
              <a:rPr lang="en-US" sz="2000" b="1" dirty="0" err="1"/>
              <a:t>im.getdata</a:t>
            </a:r>
            <a:r>
              <a:rPr lang="en-US" sz="2000" b="1" dirty="0"/>
              <a:t>()]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880" y="5021580"/>
            <a:ext cx="434032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def</a:t>
            </a:r>
            <a:r>
              <a:rPr lang="en-US" sz="2000" dirty="0"/>
              <a:t> </a:t>
            </a:r>
            <a:r>
              <a:rPr lang="en-US" sz="2000" b="1" dirty="0" err="1"/>
              <a:t>makeGray</a:t>
            </a:r>
            <a:r>
              <a:rPr lang="en-US" sz="2000" b="1" dirty="0"/>
              <a:t>(pixel):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r,g,b</a:t>
            </a:r>
            <a:r>
              <a:rPr lang="en-US" sz="2000" dirty="0"/>
              <a:t> = pixel</a:t>
            </a:r>
          </a:p>
          <a:p>
            <a:r>
              <a:rPr lang="tr-TR" sz="2000" dirty="0"/>
              <a:t>    </a:t>
            </a:r>
            <a:r>
              <a:rPr lang="tr-TR" sz="2000" dirty="0" err="1"/>
              <a:t>gray</a:t>
            </a:r>
            <a:r>
              <a:rPr lang="tr-TR" sz="2000" dirty="0"/>
              <a:t> = (</a:t>
            </a:r>
            <a:r>
              <a:rPr lang="tr-TR" sz="2000" dirty="0" err="1"/>
              <a:t>r+g+b</a:t>
            </a:r>
            <a:r>
              <a:rPr lang="tr-TR" sz="2000" dirty="0"/>
              <a:t>)/3</a:t>
            </a:r>
          </a:p>
          <a:p>
            <a:r>
              <a:rPr lang="tr-TR" sz="2000" dirty="0"/>
              <a:t>    </a:t>
            </a:r>
            <a:r>
              <a:rPr lang="tr-TR" sz="2000" dirty="0" err="1"/>
              <a:t>return</a:t>
            </a:r>
            <a:r>
              <a:rPr lang="tr-TR" sz="2000" dirty="0"/>
              <a:t> (</a:t>
            </a:r>
            <a:r>
              <a:rPr lang="tr-TR" sz="2000" dirty="0" err="1"/>
              <a:t>gray,gray,gray</a:t>
            </a:r>
            <a:r>
              <a:rPr lang="tr-TR" sz="2000" dirty="0"/>
              <a:t>)</a:t>
            </a:r>
            <a:endParaRPr lang="en-US" sz="20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77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9015"/>
            <a:ext cx="7772400" cy="1143000"/>
          </a:xfrm>
        </p:spPr>
        <p:txBody>
          <a:bodyPr/>
          <a:lstStyle/>
          <a:p>
            <a:r>
              <a:rPr lang="en-US" dirty="0"/>
              <a:t>Making Tuples and Generators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4330"/>
            <a:ext cx="7772400" cy="4114800"/>
          </a:xfrm>
        </p:spPr>
        <p:txBody>
          <a:bodyPr/>
          <a:lstStyle/>
          <a:p>
            <a:r>
              <a:rPr lang="en-US" dirty="0"/>
              <a:t>Overuse and abuse of parentheses</a:t>
            </a:r>
          </a:p>
          <a:p>
            <a:pPr lvl="1"/>
            <a:r>
              <a:rPr lang="en-US" dirty="0"/>
              <a:t>To create a tuple, use parentheses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To create a generator use parentheses as though creating a list comprehension!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See this in </a:t>
            </a:r>
            <a:r>
              <a:rPr lang="en-US" dirty="0" err="1"/>
              <a:t>PyDev</a:t>
            </a:r>
            <a:r>
              <a:rPr lang="en-US" dirty="0"/>
              <a:t> console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2667000"/>
            <a:ext cx="5356154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for pix in </a:t>
            </a:r>
            <a:r>
              <a:rPr lang="en-US" b="1" dirty="0" err="1"/>
              <a:t>im.getdata</a:t>
            </a:r>
            <a:r>
              <a:rPr lang="en-US" b="1" dirty="0"/>
              <a:t>():</a:t>
            </a:r>
          </a:p>
          <a:p>
            <a:r>
              <a:rPr lang="en-US" b="1" dirty="0"/>
              <a:t>   (</a:t>
            </a:r>
            <a:r>
              <a:rPr lang="en-US" b="1" dirty="0" err="1"/>
              <a:t>r,g,b</a:t>
            </a:r>
            <a:r>
              <a:rPr lang="en-US" b="1" dirty="0"/>
              <a:t>) = pix</a:t>
            </a:r>
          </a:p>
          <a:p>
            <a:r>
              <a:rPr lang="en-US" b="1" dirty="0"/>
              <a:t>   </a:t>
            </a:r>
            <a:r>
              <a:rPr lang="en-US" b="1" dirty="0" err="1"/>
              <a:t>npx</a:t>
            </a:r>
            <a:r>
              <a:rPr lang="en-US" b="1" dirty="0"/>
              <a:t> = (255-r,255-g,255-b)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742" y="5173535"/>
            <a:ext cx="51714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[2*n for n in range(10000)]</a:t>
            </a:r>
          </a:p>
          <a:p>
            <a:r>
              <a:rPr lang="en-US" b="1" dirty="0"/>
              <a:t>(2*n for n in range(10000))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9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Image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bit.ly/101f16-1025-3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4000" y="26811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2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charset="0"/>
                <a:ea typeface="Courier New" charset="0"/>
                <a:cs typeface="Courier New" charset="0"/>
              </a:rPr>
              <a:t>im.load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(), </a:t>
            </a:r>
            <a:r>
              <a:rPr lang="en-US" dirty="0"/>
              <a:t>accessing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Returns something that can be indexed [</a:t>
            </a:r>
            <a:r>
              <a:rPr lang="en-US" dirty="0" err="1"/>
              <a:t>x,y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Only useful for accessing pixels by </a:t>
            </a:r>
            <a:r>
              <a:rPr lang="en-US" dirty="0" err="1"/>
              <a:t>x,y</a:t>
            </a:r>
            <a:r>
              <a:rPr lang="en-US" dirty="0"/>
              <a:t> </a:t>
            </a:r>
            <a:r>
              <a:rPr lang="en-US" dirty="0" err="1"/>
              <a:t>coords</a:t>
            </a:r>
            <a:endParaRPr lang="en-US" dirty="0"/>
          </a:p>
          <a:p>
            <a:r>
              <a:rPr lang="en-US" dirty="0"/>
              <a:t>Object returned by </a:t>
            </a:r>
            <a:r>
              <a:rPr lang="en-US" dirty="0" err="1">
                <a:latin typeface="Courier New"/>
                <a:cs typeface="Courier New"/>
              </a:rPr>
              <a:t>im.load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/>
              <a:t> is …</a:t>
            </a:r>
          </a:p>
          <a:p>
            <a:pPr lvl="1"/>
            <a:r>
              <a:rPr lang="en-US" dirty="0"/>
              <a:t>Use pix[</a:t>
            </a:r>
            <a:r>
              <a:rPr lang="en-US" dirty="0" err="1"/>
              <a:t>x,y</a:t>
            </a:r>
            <a:r>
              <a:rPr lang="en-US" dirty="0"/>
              <a:t>] to read and write pixel values</a:t>
            </a:r>
          </a:p>
          <a:p>
            <a:r>
              <a:rPr lang="en-US" dirty="0"/>
              <a:t>Note: this is NOT a generator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4876800"/>
            <a:ext cx="35702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pix = </a:t>
            </a:r>
            <a:r>
              <a:rPr lang="en-US" sz="2000" b="1" dirty="0" err="1"/>
              <a:t>im.load</a:t>
            </a:r>
            <a:r>
              <a:rPr lang="en-US" sz="2000" b="1" dirty="0"/>
              <a:t>()</a:t>
            </a:r>
          </a:p>
          <a:p>
            <a:r>
              <a:rPr lang="en-US" sz="2000" b="1" dirty="0" err="1"/>
              <a:t>tup</a:t>
            </a:r>
            <a:r>
              <a:rPr lang="en-US" sz="2000" b="1" dirty="0"/>
              <a:t> = pix[0,0]</a:t>
            </a:r>
          </a:p>
          <a:p>
            <a:r>
              <a:rPr lang="en-US" sz="2000" b="1" dirty="0"/>
              <a:t>pix[1,1] = (255,255,0)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5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r>
              <a:rPr lang="en-US" sz="3600" dirty="0"/>
              <a:t>Grace Hopper Celebration of Women in Computing Conference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7" y="1371600"/>
            <a:ext cx="7134853" cy="53549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4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create new images</a:t>
            </a:r>
          </a:p>
          <a:p>
            <a:pPr lvl="1"/>
            <a:r>
              <a:rPr lang="en-US" dirty="0"/>
              <a:t>Invert</a:t>
            </a:r>
          </a:p>
          <a:p>
            <a:pPr lvl="1"/>
            <a:r>
              <a:rPr lang="en-US" dirty="0"/>
              <a:t>Solarize</a:t>
            </a:r>
          </a:p>
          <a:p>
            <a:pPr lvl="1"/>
            <a:r>
              <a:rPr lang="en-US" dirty="0"/>
              <a:t>Darken</a:t>
            </a:r>
          </a:p>
          <a:p>
            <a:pPr lvl="1"/>
            <a:r>
              <a:rPr lang="en-US" dirty="0"/>
              <a:t>Brighten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3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 State Fair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 it!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90800"/>
            <a:ext cx="3738590" cy="26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09600" y="118269"/>
            <a:ext cx="7772400" cy="1143000"/>
          </a:xfrm>
        </p:spPr>
        <p:txBody>
          <a:bodyPr/>
          <a:lstStyle/>
          <a:p>
            <a:r>
              <a:rPr lang="en-US" altLang="en-US" dirty="0" err="1"/>
              <a:t>Latanya</a:t>
            </a:r>
            <a:r>
              <a:rPr lang="en-US" altLang="en-US" dirty="0"/>
              <a:t> Sweeney</a:t>
            </a:r>
          </a:p>
        </p:txBody>
      </p:sp>
      <p:pic>
        <p:nvPicPr>
          <p:cNvPr id="3072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8" b="6068"/>
          <a:stretch>
            <a:fillRect/>
          </a:stretch>
        </p:blipFill>
        <p:spPr>
          <a:xfrm>
            <a:off x="6680200" y="1016000"/>
            <a:ext cx="1943100" cy="2293938"/>
          </a:xfrm>
        </p:spPr>
      </p:pic>
      <p:sp>
        <p:nvSpPr>
          <p:cNvPr id="30723" name="Content Placeholder 2"/>
          <p:cNvSpPr txBox="1">
            <a:spLocks/>
          </p:cNvSpPr>
          <p:nvPr/>
        </p:nvSpPr>
        <p:spPr bwMode="auto">
          <a:xfrm>
            <a:off x="774700" y="1130300"/>
            <a:ext cx="5943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rgbClr val="00279F"/>
                </a:solidFill>
                <a:latin typeface="Book Antiqua" panose="02040602050305030304" pitchFamily="18" charset="0"/>
              </a:rPr>
              <a:t>Chief Technologist at FTC. I am a computer scientist with a long history of weaving technology and policy together to remove stakeholder barriers to technology adoption. My focus is on "computational policy" and I term myself a "computer (cross) policy" scientist. I have enjoyed success at creating technology that weaves with policy to resolve real-world technology-privacy clashes.</a:t>
            </a:r>
          </a:p>
        </p:txBody>
      </p:sp>
      <p:pic>
        <p:nvPicPr>
          <p:cNvPr id="3072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975100"/>
            <a:ext cx="2746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Content Placeholder 2"/>
          <p:cNvSpPr txBox="1">
            <a:spLocks/>
          </p:cNvSpPr>
          <p:nvPr/>
        </p:nvSpPr>
        <p:spPr bwMode="auto">
          <a:xfrm>
            <a:off x="3779494" y="4207669"/>
            <a:ext cx="5029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rgbClr val="00279F"/>
                </a:solidFill>
                <a:latin typeface="Book Antiqua" panose="02040602050305030304" pitchFamily="18" charset="0"/>
                <a:hlinkClick r:id="rId5"/>
              </a:rPr>
              <a:t>http://latanyasweeney.org/</a:t>
            </a:r>
            <a:endParaRPr lang="en-US" altLang="en-US" sz="2000" b="1" dirty="0">
              <a:solidFill>
                <a:srgbClr val="00279F"/>
              </a:solidFill>
              <a:latin typeface="Book Antiqua" panose="02040602050305030304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r>
              <a:rPr lang="en-US" altLang="en-US" sz="2000" b="1" dirty="0">
                <a:solidFill>
                  <a:srgbClr val="00279F"/>
                </a:solidFill>
                <a:latin typeface="Book Antiqua" panose="02040602050305030304" pitchFamily="18" charset="0"/>
              </a:rPr>
              <a:t>Identify 87% of US population using (</a:t>
            </a:r>
            <a:r>
              <a:rPr lang="en-US" altLang="en-US" sz="2000" b="1" dirty="0" err="1">
                <a:solidFill>
                  <a:srgbClr val="00279F"/>
                </a:solidFill>
                <a:latin typeface="Book Antiqua" panose="02040602050305030304" pitchFamily="18" charset="0"/>
              </a:rPr>
              <a:t>dob,zip,gender</a:t>
            </a:r>
            <a:r>
              <a:rPr lang="en-US" altLang="en-US" sz="2000" b="1" dirty="0">
                <a:solidFill>
                  <a:srgbClr val="00279F"/>
                </a:solidFill>
                <a:latin typeface="Book Antiqua" panose="02040602050305030304" pitchFamily="18" charset="0"/>
              </a:rPr>
              <a:t>). Director of Harvard Data Privacy Lab, instrumental in HIPAA because of </a:t>
            </a:r>
            <a:r>
              <a:rPr lang="en-US" altLang="en-US" sz="2000" b="1" i="1" dirty="0">
                <a:solidFill>
                  <a:srgbClr val="00279F"/>
                </a:solidFill>
                <a:latin typeface="Book Antiqua" panose="02040602050305030304" pitchFamily="18" charset="0"/>
              </a:rPr>
              <a:t>de-identification </a:t>
            </a:r>
            <a:r>
              <a:rPr lang="en-US" altLang="en-US" sz="2000" b="1" dirty="0">
                <a:solidFill>
                  <a:srgbClr val="00279F"/>
                </a:solidFill>
                <a:latin typeface="Book Antiqua" panose="02040602050305030304" pitchFamily="18" charset="0"/>
              </a:rPr>
              <a:t>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9AF7-1243-4137-A70D-606EB1674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aboutmyinfo.org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" y="1524000"/>
            <a:ext cx="5197577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9589" y="2133600"/>
            <a:ext cx="3581400" cy="4114800"/>
          </a:xfrm>
        </p:spPr>
        <p:txBody>
          <a:bodyPr/>
          <a:lstStyle/>
          <a:p>
            <a:r>
              <a:rPr lang="en-US" dirty="0"/>
              <a:t>Entered my data</a:t>
            </a:r>
          </a:p>
          <a:p>
            <a:r>
              <a:rPr lang="en-US" dirty="0">
                <a:solidFill>
                  <a:schemeClr val="accent3"/>
                </a:solidFill>
              </a:rPr>
              <a:t>Easily identifiable by birth date (about 1)</a:t>
            </a:r>
          </a:p>
          <a:p>
            <a:r>
              <a:rPr lang="en-US" dirty="0">
                <a:solidFill>
                  <a:schemeClr val="accent3"/>
                </a:solidFill>
              </a:rPr>
              <a:t>Lots with my birth year (about 273)</a:t>
            </a:r>
          </a:p>
          <a:p>
            <a:r>
              <a:rPr lang="en-US" dirty="0">
                <a:solidFill>
                  <a:schemeClr val="accent3"/>
                </a:solidFill>
              </a:rPr>
              <a:t>Lots of people in my age range (of four years) – (1365)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9AF7-1243-4137-A70D-606EB1674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0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aboutmyinfo.org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" y="1524000"/>
            <a:ext cx="5197577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9589" y="2133600"/>
            <a:ext cx="3581400" cy="4114800"/>
          </a:xfrm>
        </p:spPr>
        <p:txBody>
          <a:bodyPr/>
          <a:lstStyle/>
          <a:p>
            <a:r>
              <a:rPr lang="en-US" dirty="0"/>
              <a:t>Entered my data</a:t>
            </a:r>
          </a:p>
          <a:p>
            <a:r>
              <a:rPr lang="en-US" dirty="0"/>
              <a:t>Easily identifiable by birth date (about 1)</a:t>
            </a:r>
          </a:p>
          <a:p>
            <a:r>
              <a:rPr lang="en-US" dirty="0"/>
              <a:t>Lots with my birth year (about 273)</a:t>
            </a:r>
          </a:p>
          <a:p>
            <a:r>
              <a:rPr lang="en-US" dirty="0"/>
              <a:t>Lots of people in my age range (of four years) – (1,365)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9AF7-1243-4137-A70D-606EB1674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/>
              <a:t>Reading and RQ14 due next time</a:t>
            </a:r>
          </a:p>
          <a:p>
            <a:pPr eaLnBrk="1" hangingPunct="1"/>
            <a:r>
              <a:rPr lang="en-US" dirty="0"/>
              <a:t>Assignment 5 due Thursday</a:t>
            </a:r>
          </a:p>
          <a:p>
            <a:pPr eaLnBrk="1" hangingPunct="1"/>
            <a:r>
              <a:rPr lang="en-US" dirty="0"/>
              <a:t>APT 5 due today, APT 6 out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This week:</a:t>
            </a:r>
          </a:p>
          <a:p>
            <a:pPr lvl="1" eaLnBrk="1" hangingPunct="1"/>
            <a:r>
              <a:rPr lang="en-US" dirty="0"/>
              <a:t>Nested loops, tuples, images and more with sets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Given list of words, find word with most vowels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Given [‘dog’, ‘cat’, ‘gerbil’, ‘elephant’]</a:t>
            </a:r>
          </a:p>
          <a:p>
            <a:pPr lvl="1"/>
            <a:r>
              <a:rPr lang="en-US" dirty="0"/>
              <a:t>‘elephant’ has 3 vowels, the most</a:t>
            </a:r>
          </a:p>
          <a:p>
            <a:r>
              <a:rPr lang="en-US" dirty="0"/>
              <a:t>To solve – nested loops:</a:t>
            </a:r>
          </a:p>
          <a:p>
            <a:pPr lvl="1"/>
            <a:r>
              <a:rPr lang="en-US" dirty="0"/>
              <a:t>Loop over words in list</a:t>
            </a:r>
          </a:p>
          <a:p>
            <a:pPr lvl="2"/>
            <a:r>
              <a:rPr lang="en-US" dirty="0"/>
              <a:t>For each word: Loop over characters in word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4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"/>
            <a:ext cx="7772400" cy="1143000"/>
          </a:xfrm>
        </p:spPr>
        <p:txBody>
          <a:bodyPr/>
          <a:lstStyle/>
          <a:p>
            <a:r>
              <a:rPr lang="en-US" dirty="0"/>
              <a:t>Bit.ly/101f16-1025-1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21" y="1447800"/>
            <a:ext cx="6090216" cy="4648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488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1828</Words>
  <Application>Microsoft Office PowerPoint</Application>
  <PresentationFormat>On-screen Show (4:3)</PresentationFormat>
  <Paragraphs>293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MS PGothic</vt:lpstr>
      <vt:lpstr>Book Antiqua</vt:lpstr>
      <vt:lpstr>Calibri</vt:lpstr>
      <vt:lpstr>Courier New</vt:lpstr>
      <vt:lpstr>Monotype Sorts</vt:lpstr>
      <vt:lpstr>Times New Roman</vt:lpstr>
      <vt:lpstr>Default Design</vt:lpstr>
      <vt:lpstr>CompSci 101 Introduction to Computer Science</vt:lpstr>
      <vt:lpstr>PowerPoint Presentation</vt:lpstr>
      <vt:lpstr>Grace Hopper Celebration of Women in Computing Conference</vt:lpstr>
      <vt:lpstr>Latanya Sweeney</vt:lpstr>
      <vt:lpstr>aboutmyinfo.org</vt:lpstr>
      <vt:lpstr>aboutmyinfo.org</vt:lpstr>
      <vt:lpstr>Announcements</vt:lpstr>
      <vt:lpstr>Problem: Given list of words, find word with most vowels</vt:lpstr>
      <vt:lpstr>Bit.ly/101f16-1025-1</vt:lpstr>
      <vt:lpstr>Problem 2 – Given two lists of names, print a list of pairs of names in which the two names are the same length</vt:lpstr>
      <vt:lpstr>bitly/101f16-1025-2</vt:lpstr>
      <vt:lpstr>Tuples</vt:lpstr>
      <vt:lpstr>Example</vt:lpstr>
      <vt:lpstr>Crossword Plagiarism bit.ly/crossword-0308     - from fivethirtyeight.com</vt:lpstr>
      <vt:lpstr>Crossword Plagiarism</vt:lpstr>
      <vt:lpstr>Puzzles with at least 25% similarity to previous puzzle since May 2003</vt:lpstr>
      <vt:lpstr>Image Processing</vt:lpstr>
      <vt:lpstr>Example: convert color to gray scale</vt:lpstr>
      <vt:lpstr>Example: convert blue to green</vt:lpstr>
      <vt:lpstr>Need new concepts and Image library</vt:lpstr>
      <vt:lpstr>Need new concepts and Image library</vt:lpstr>
      <vt:lpstr>Image library: Two ways to get pixels</vt:lpstr>
      <vt:lpstr>Let's look at GrayScale.py</vt:lpstr>
      <vt:lpstr>Image Library: open, modify, save</vt:lpstr>
      <vt:lpstr>im.getdata(), accessing pixels</vt:lpstr>
      <vt:lpstr>Alternate : Still Tuples and Pixels</vt:lpstr>
      <vt:lpstr>Making Tuples and Generators</vt:lpstr>
      <vt:lpstr>Questions about Image Code</vt:lpstr>
      <vt:lpstr>im.load(), accessing pixels</vt:lpstr>
      <vt:lpstr>Lab 7</vt:lpstr>
      <vt:lpstr>NC State Fair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83</cp:revision>
  <cp:lastPrinted>2016-03-08T17:19:44Z</cp:lastPrinted>
  <dcterms:created xsi:type="dcterms:W3CDTF">2005-08-25T14:18:45Z</dcterms:created>
  <dcterms:modified xsi:type="dcterms:W3CDTF">2016-10-25T03:13:07Z</dcterms:modified>
</cp:coreProperties>
</file>