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7" r:id="rId3"/>
    <p:sldId id="283" r:id="rId4"/>
    <p:sldId id="282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72817" autoAdjust="0"/>
  </p:normalViewPr>
  <p:slideViewPr>
    <p:cSldViewPr>
      <p:cViewPr varScale="1">
        <p:scale>
          <a:sx n="40" d="100"/>
          <a:sy n="40" d="100"/>
        </p:scale>
        <p:origin x="1098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195D5-5681-4C43-BFA0-765711F147B4}" type="datetimeFigureOut">
              <a:rPr lang="en-US" smtClean="0"/>
              <a:t>10/26/2016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729D8-7309-41E4-B684-2BC74FDED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33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17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83BE-7856-403B-AE7C-25EEE197494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50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this was just our</a:t>
            </a:r>
            <a:r>
              <a:rPr lang="en-US" baseline="0" dirty="0"/>
              <a:t> data, we have 4 people taking just one course – either econ101 or history230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83BE-7856-403B-AE7C-25EEE197494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93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07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Did</a:t>
            </a:r>
            <a:r>
              <a:rPr lang="en-US" baseline="0" dirty="0"/>
              <a:t> this</a:t>
            </a:r>
            <a:r>
              <a:rPr lang="en-US" dirty="0"/>
              <a:t> example (see next slide) last time console with x = [2*n for n in range(10000)] and y = (2*n for n in range(10000))</a:t>
            </a:r>
          </a:p>
          <a:p>
            <a:endParaRPr lang="en-US" dirty="0"/>
          </a:p>
          <a:p>
            <a:r>
              <a:rPr lang="en-US" dirty="0"/>
              <a:t>Print them, do sum, do</a:t>
            </a:r>
            <a:r>
              <a:rPr lang="en-US" baseline="0" dirty="0"/>
              <a:t> </a:t>
            </a:r>
            <a:r>
              <a:rPr lang="en-US" baseline="0" dirty="0" err="1"/>
              <a:t>len</a:t>
            </a:r>
            <a:r>
              <a:rPr lang="en-US" baseline="0" dirty="0"/>
              <a:t> on x and y and loop over them </a:t>
            </a:r>
          </a:p>
          <a:p>
            <a:endParaRPr lang="en-US" baseline="0" dirty="0"/>
          </a:p>
          <a:p>
            <a:r>
              <a:rPr lang="en-US" baseline="0" dirty="0"/>
              <a:t>Maybe a </a:t>
            </a:r>
            <a:r>
              <a:rPr lang="en-US" baseline="0" dirty="0" err="1"/>
              <a:t>bitly</a:t>
            </a:r>
            <a:r>
              <a:rPr lang="en-US" baseline="0" dirty="0"/>
              <a:t> form on this topic?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18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tuples and generators</a:t>
            </a:r>
            <a:r>
              <a:rPr lang="en-US" baseline="0" dirty="0"/>
              <a:t> in </a:t>
            </a:r>
            <a:r>
              <a:rPr lang="en-US" baseline="0" dirty="0" err="1"/>
              <a:t>pydev</a:t>
            </a:r>
            <a:r>
              <a:rPr lang="en-US" baseline="0" dirty="0"/>
              <a:t> console, using </a:t>
            </a:r>
            <a:r>
              <a:rPr lang="en-US" baseline="0" dirty="0" err="1"/>
              <a:t>len</a:t>
            </a:r>
            <a:r>
              <a:rPr lang="en-US" baseline="0" dirty="0"/>
              <a:t>(x) for each and seeing it fail on generator, and using </a:t>
            </a:r>
            <a:r>
              <a:rPr lang="en-US" baseline="0" dirty="0" err="1"/>
              <a:t>loopover</a:t>
            </a:r>
            <a:r>
              <a:rPr lang="en-US" baseline="0" dirty="0"/>
              <a:t> each and see that succeed. See file on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92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Answers below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http://en.wikipedia.org/wiki/File:Venn0111.svg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arenR"/>
              <a:tabLst/>
              <a:defRPr/>
            </a:pPr>
            <a:r>
              <a:rPr lang="en-US" dirty="0"/>
              <a:t>Symmetric Difference B) intersection</a:t>
            </a:r>
            <a:r>
              <a:rPr lang="en-US" baseline="0" dirty="0"/>
              <a:t> C) everything not in either set   D) Union  e) Difference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9AE4F-309D-4F8F-B834-CD2C32FB7E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80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</a:t>
            </a:r>
            <a:r>
              <a:rPr lang="en-US" baseline="0" dirty="0"/>
              <a:t> need the course names to answer these questions? No. We need to keep the students in a course together to represent a course, but we don’t need the names of the courses to answer these questions.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4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56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Visual way to look at this example. Look at Smith</a:t>
            </a:r>
            <a:r>
              <a:rPr lang="en-US" baseline="0" dirty="0"/>
              <a:t> – in four courses. </a:t>
            </a:r>
          </a:p>
          <a:p>
            <a:r>
              <a:rPr lang="en-US" baseline="0" dirty="0"/>
              <a:t>Wrigley in two courses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1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Intersection is the green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80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Discuss, wouldn’t it help if you had</a:t>
            </a:r>
            <a:r>
              <a:rPr lang="en-US" baseline="0" dirty="0"/>
              <a:t> the union of all sets but the one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729D8-7309-41E4-B684-2BC74FDED2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43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320040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5715000" y="3962400"/>
            <a:ext cx="213872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Oct. 27,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301240"/>
            <a:ext cx="4791670" cy="360110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74330" y="3220780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79581" y="3581307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solidFill>
            <a:srgbClr val="FFFF00">
              <a:alpha val="24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308842"/>
            <a:ext cx="21160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People Taking </a:t>
            </a:r>
          </a:p>
          <a:p>
            <a:r>
              <a:rPr lang="en-US" b="1" dirty="0">
                <a:solidFill>
                  <a:srgbClr val="92D050"/>
                </a:solidFill>
              </a:rPr>
              <a:t>both Math</a:t>
            </a:r>
          </a:p>
          <a:p>
            <a:r>
              <a:rPr lang="en-US" b="1" dirty="0">
                <a:solidFill>
                  <a:srgbClr val="92D050"/>
                </a:solidFill>
              </a:rPr>
              <a:t>And </a:t>
            </a:r>
            <a:r>
              <a:rPr lang="en-US" b="1" dirty="0" err="1">
                <a:solidFill>
                  <a:srgbClr val="92D050"/>
                </a:solidFill>
              </a:rPr>
              <a:t>CompSci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04" y="3609115"/>
            <a:ext cx="175721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Intersection</a:t>
            </a:r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33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en-US" dirty="0"/>
              <a:t>Part 1 – </a:t>
            </a:r>
            <a:r>
              <a:rPr lang="en-US" sz="3200" dirty="0" err="1"/>
              <a:t>processList</a:t>
            </a:r>
            <a:br>
              <a:rPr lang="en-US" sz="3200" dirty="0"/>
            </a:br>
            <a:r>
              <a:rPr lang="en-US" sz="3200" dirty="0"/>
              <a:t>bit.ly/101f16-1027-2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8185"/>
            <a:ext cx="7772400" cy="4953000"/>
          </a:xfrm>
        </p:spPr>
        <p:txBody>
          <a:bodyPr/>
          <a:lstStyle/>
          <a:p>
            <a:r>
              <a:rPr lang="en-US" dirty="0"/>
              <a:t>Given a list of strings that have the name of a course (one word), followed by last names of people in the course:</a:t>
            </a:r>
          </a:p>
          <a:p>
            <a:pPr lvl="1"/>
            <a:r>
              <a:rPr lang="en-US" dirty="0"/>
              <a:t>Convert list into lists of strings of names for each course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["</a:t>
            </a:r>
            <a:r>
              <a:rPr lang="en-US" i="1" dirty="0">
                <a:solidFill>
                  <a:srgbClr val="0070C0"/>
                </a:solidFill>
              </a:rPr>
              <a:t>econ101 </a:t>
            </a:r>
            <a:r>
              <a:rPr lang="en-US" i="1" dirty="0" err="1">
                <a:solidFill>
                  <a:srgbClr val="FF0000"/>
                </a:solidFill>
              </a:rPr>
              <a:t>Abroms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Curtson</a:t>
            </a:r>
            <a:r>
              <a:rPr lang="en-US" i="1" dirty="0">
                <a:solidFill>
                  <a:srgbClr val="FF0000"/>
                </a:solidFill>
              </a:rPr>
              <a:t> Williams Smith</a:t>
            </a:r>
            <a:r>
              <a:rPr lang="en-US" i="1" dirty="0"/>
              <a:t>", </a:t>
            </a:r>
          </a:p>
          <a:p>
            <a:pPr marL="0" indent="0">
              <a:buNone/>
            </a:pPr>
            <a:r>
              <a:rPr lang="en-US" i="1" dirty="0"/>
              <a:t>"</a:t>
            </a:r>
            <a:r>
              <a:rPr lang="en-US" i="1" dirty="0">
                <a:solidFill>
                  <a:srgbClr val="0070C0"/>
                </a:solidFill>
              </a:rPr>
              <a:t>history230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Black Wrigley Smith</a:t>
            </a:r>
            <a:r>
              <a:rPr lang="en-US" i="1" dirty="0"/>
              <a:t>", …  ]</a:t>
            </a:r>
          </a:p>
          <a:p>
            <a:pPr marL="0" indent="0">
              <a:buNone/>
            </a:pPr>
            <a:r>
              <a:rPr lang="en-US" i="1" dirty="0"/>
              <a:t>[ [‘</a:t>
            </a:r>
            <a:r>
              <a:rPr lang="en-US" i="1" dirty="0" err="1"/>
              <a:t>Abroms</a:t>
            </a:r>
            <a:r>
              <a:rPr lang="en-US" i="1" dirty="0"/>
              <a:t>’,  ‘</a:t>
            </a:r>
            <a:r>
              <a:rPr lang="en-US" i="1" dirty="0" err="1"/>
              <a:t>Curtson</a:t>
            </a:r>
            <a:r>
              <a:rPr lang="en-US" i="1" dirty="0"/>
              <a:t>’, ‘Williams’, ‘Smith’], [‘Black’, ‘Wrigley’, ‘Smith’, …] ]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28600" y="4495800"/>
            <a:ext cx="457200" cy="68580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600" y="5181600"/>
            <a:ext cx="228600" cy="53340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156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514"/>
            <a:ext cx="7772400" cy="1143000"/>
          </a:xfrm>
        </p:spPr>
        <p:txBody>
          <a:bodyPr/>
          <a:lstStyle/>
          <a:p>
            <a:r>
              <a:rPr lang="en-US" dirty="0"/>
              <a:t>Part 2 – </a:t>
            </a:r>
            <a:r>
              <a:rPr lang="en-US" sz="3200" dirty="0" err="1"/>
              <a:t>peopleTakingCourses</a:t>
            </a:r>
            <a:br>
              <a:rPr lang="en-US" sz="3200" dirty="0"/>
            </a:br>
            <a:r>
              <a:rPr lang="en-US" sz="3200" dirty="0"/>
              <a:t>bit.ly/101f16-1027-3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en-US" dirty="0"/>
              <a:t>Given a list of lists of names, each list represents the people in one course:</a:t>
            </a:r>
          </a:p>
          <a:p>
            <a:pPr lvl="1"/>
            <a:r>
              <a:rPr lang="en-US" dirty="0"/>
              <a:t>Find total number of people taking any course</a:t>
            </a:r>
          </a:p>
          <a:p>
            <a:pPr lvl="1"/>
            <a:r>
              <a:rPr lang="en-US" dirty="0" err="1"/>
              <a:t>peopleTakingCourses</a:t>
            </a:r>
            <a:r>
              <a:rPr lang="en-US" dirty="0"/>
              <a:t> should return unique list of names</a:t>
            </a:r>
          </a:p>
          <a:p>
            <a:r>
              <a:rPr lang="en-US" dirty="0"/>
              <a:t>Small Example</a:t>
            </a:r>
          </a:p>
          <a:p>
            <a:pPr marL="0" indent="0">
              <a:buNone/>
            </a:pPr>
            <a:r>
              <a:rPr lang="en-US" i="1" dirty="0"/>
              <a:t>[[‘</a:t>
            </a:r>
            <a:r>
              <a:rPr lang="en-US" i="1" dirty="0" err="1"/>
              <a:t>Abroms</a:t>
            </a:r>
            <a:r>
              <a:rPr lang="en-US" i="1" dirty="0"/>
              <a:t>’,  ‘</a:t>
            </a:r>
            <a:r>
              <a:rPr lang="en-US" i="1" dirty="0" err="1"/>
              <a:t>Curtson</a:t>
            </a:r>
            <a:r>
              <a:rPr lang="en-US" i="1" dirty="0"/>
              <a:t>’, ‘Williams’, ‘Smith’], [‘Black’, ‘Wrigley’, ‘Smith’]]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Answer is 6 unique names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05200" y="64135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compsci101 fall16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3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74330" y="3220780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79581" y="3581307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474794"/>
            <a:ext cx="22028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People taking </a:t>
            </a:r>
          </a:p>
          <a:p>
            <a:r>
              <a:rPr lang="en-US" dirty="0"/>
              <a:t>Courses - Union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1" y="4148933"/>
            <a:ext cx="12305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</a:t>
            </a:r>
          </a:p>
          <a:p>
            <a:r>
              <a:rPr lang="en-US" dirty="0"/>
              <a:t>Number</a:t>
            </a:r>
          </a:p>
          <a:p>
            <a:r>
              <a:rPr lang="en-US" dirty="0"/>
              <a:t>Is</a:t>
            </a:r>
          </a:p>
          <a:p>
            <a:r>
              <a:rPr lang="en-US" dirty="0"/>
              <a:t>17</a:t>
            </a:r>
          </a:p>
          <a:p>
            <a:r>
              <a:rPr lang="en-US" dirty="0"/>
              <a:t>unique names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45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Next, find the number of people taking just one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74330" y="3220780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79581" y="3581307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solidFill>
            <a:srgbClr val="92D050">
              <a:alpha val="20000"/>
            </a:srgb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474794"/>
            <a:ext cx="19527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Union all sets </a:t>
            </a:r>
          </a:p>
          <a:p>
            <a:r>
              <a:rPr lang="en-US" dirty="0"/>
              <a:t>But French1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62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solve this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let’s write a helper function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52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dirty="0"/>
              <a:t>Part 3 – </a:t>
            </a:r>
            <a:r>
              <a:rPr lang="en-US" sz="3200" dirty="0" err="1"/>
              <a:t>unionAllSetsButMe</a:t>
            </a:r>
            <a:br>
              <a:rPr lang="en-US" sz="3200" dirty="0"/>
            </a:br>
            <a:r>
              <a:rPr lang="en-US" sz="3200" dirty="0"/>
              <a:t>bit.ly/101f16-1027-4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257800"/>
          </a:xfrm>
        </p:spPr>
        <p:txBody>
          <a:bodyPr/>
          <a:lstStyle/>
          <a:p>
            <a:r>
              <a:rPr lang="en-US" dirty="0"/>
              <a:t>Given example, a list of sets of strings, and the index of one of the sets, return the union of all the sets but that one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example = [set([</a:t>
            </a:r>
            <a:r>
              <a:rPr lang="en-US" i="1" dirty="0"/>
              <a:t>"a", "b", "c"]), set(["b", "c",    "d", "g"]), set(["e", "d", "a"])]</a:t>
            </a:r>
          </a:p>
          <a:p>
            <a:pPr marL="0" indent="0">
              <a:buNone/>
            </a:pPr>
            <a:r>
              <a:rPr lang="en-US" dirty="0" err="1"/>
              <a:t>unionAllSetsButMe</a:t>
            </a:r>
            <a:r>
              <a:rPr lang="en-US" dirty="0"/>
              <a:t>(example,1) is</a:t>
            </a:r>
          </a:p>
          <a:p>
            <a:pPr marL="0" indent="0">
              <a:buNone/>
            </a:pPr>
            <a:r>
              <a:rPr lang="en-US" dirty="0"/>
              <a:t>    set([</a:t>
            </a:r>
            <a:r>
              <a:rPr lang="en-US" i="1" dirty="0"/>
              <a:t>"a", "b", "c", "e", "d" ])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</p:spTree>
    <p:extLst>
      <p:ext uri="{BB962C8B-B14F-4D97-AF65-F5344CB8AC3E}">
        <p14:creationId xmlns:p14="http://schemas.microsoft.com/office/powerpoint/2010/main" val="3370401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dirty="0"/>
              <a:t>Part 4 – </a:t>
            </a:r>
            <a:r>
              <a:rPr lang="en-US" sz="3200" dirty="0" err="1"/>
              <a:t>peopleTakingOnlyOneCourse</a:t>
            </a:r>
            <a:br>
              <a:rPr lang="en-US" sz="3200" dirty="0"/>
            </a:br>
            <a:r>
              <a:rPr lang="en-US" sz="3200" dirty="0"/>
              <a:t>bit.ly/101f16-1027-5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en-US" dirty="0"/>
              <a:t>Given a list of lists of strings of names representing people from courses</a:t>
            </a:r>
          </a:p>
          <a:p>
            <a:pPr lvl="1"/>
            <a:r>
              <a:rPr lang="en-US" dirty="0"/>
              <a:t>Find number of people taking just one course</a:t>
            </a:r>
          </a:p>
          <a:p>
            <a:endParaRPr lang="en-US" i="1" dirty="0"/>
          </a:p>
          <a:p>
            <a:pPr marL="0" indent="0">
              <a:buNone/>
            </a:pPr>
            <a:r>
              <a:rPr lang="en-US" i="1" dirty="0"/>
              <a:t>[[‘</a:t>
            </a:r>
            <a:r>
              <a:rPr lang="en-US" i="1" dirty="0" err="1"/>
              <a:t>Abroms</a:t>
            </a:r>
            <a:r>
              <a:rPr lang="en-US" i="1" dirty="0"/>
              <a:t>’,  ‘</a:t>
            </a:r>
            <a:r>
              <a:rPr lang="en-US" i="1" dirty="0" err="1"/>
              <a:t>Curtson</a:t>
            </a:r>
            <a:r>
              <a:rPr lang="en-US" i="1" dirty="0"/>
              <a:t>’, ‘Williams’, ‘Smith’], [‘Black’, ‘Wrigley’, ‘Smith’, ‘</a:t>
            </a:r>
            <a:r>
              <a:rPr lang="en-US" i="1" dirty="0" err="1"/>
              <a:t>Abroms</a:t>
            </a:r>
            <a:r>
              <a:rPr lang="en-US" i="1" dirty="0"/>
              <a:t>’]]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4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60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58715" y="3230967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56371" y="3552106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474794"/>
            <a:ext cx="22012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People taking </a:t>
            </a:r>
          </a:p>
          <a:p>
            <a:r>
              <a:rPr lang="en-US" dirty="0"/>
              <a:t>Only one course</a:t>
            </a:r>
          </a:p>
        </p:txBody>
      </p:sp>
      <p:sp>
        <p:nvSpPr>
          <p:cNvPr id="2" name="Rectangle 1"/>
          <p:cNvSpPr/>
          <p:nvPr/>
        </p:nvSpPr>
        <p:spPr>
          <a:xfrm>
            <a:off x="6024688" y="2762709"/>
            <a:ext cx="2584725" cy="132955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91131" y="1547484"/>
            <a:ext cx="1297663" cy="1063285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096770" y="5122046"/>
            <a:ext cx="1803302" cy="1063285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244906" y="957159"/>
            <a:ext cx="577798" cy="490641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48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153400" cy="5029200"/>
          </a:xfrm>
        </p:spPr>
        <p:txBody>
          <a:bodyPr/>
          <a:lstStyle/>
          <a:p>
            <a:pPr eaLnBrk="1" hangingPunct="1"/>
            <a:r>
              <a:rPr lang="en-US" dirty="0"/>
              <a:t>Next Reading and RQ due Nov 1</a:t>
            </a:r>
          </a:p>
          <a:p>
            <a:pPr eaLnBrk="1" hangingPunct="1"/>
            <a:r>
              <a:rPr lang="en-US" dirty="0"/>
              <a:t>Assignment 5 due today</a:t>
            </a:r>
          </a:p>
          <a:p>
            <a:pPr lvl="1" eaLnBrk="1" hangingPunct="1"/>
            <a:r>
              <a:rPr lang="en-US" dirty="0"/>
              <a:t>Next Assignment out next week</a:t>
            </a:r>
          </a:p>
          <a:p>
            <a:pPr eaLnBrk="1" hangingPunct="1"/>
            <a:r>
              <a:rPr lang="en-US" dirty="0"/>
              <a:t>APT 6 due Tues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Review nested loops, tuple generators</a:t>
            </a:r>
          </a:p>
          <a:p>
            <a:pPr lvl="1" eaLnBrk="1" hangingPunct="1"/>
            <a:r>
              <a:rPr lang="en-US" dirty="0"/>
              <a:t>Focus on problem solving with sets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APT - </a:t>
            </a:r>
            <a:r>
              <a:rPr lang="en-US" dirty="0" err="1"/>
              <a:t>UniqueZoo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solve this problem?</a:t>
            </a:r>
          </a:p>
          <a:p>
            <a:r>
              <a:rPr lang="en-US" dirty="0"/>
              <a:t>How is it similar to the problem we just solved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09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84"/>
            <a:ext cx="7772400" cy="813216"/>
          </a:xfrm>
        </p:spPr>
        <p:txBody>
          <a:bodyPr/>
          <a:lstStyle/>
          <a:p>
            <a:r>
              <a:rPr lang="en-US" dirty="0"/>
              <a:t>Example Data for </a:t>
            </a:r>
            <a:r>
              <a:rPr lang="en-US" dirty="0" err="1"/>
              <a:t>UniqueZoo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1752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["zebra bear fox </a:t>
            </a:r>
            <a:r>
              <a:rPr lang="en-US" dirty="0" err="1"/>
              <a:t>elephant","bear</a:t>
            </a:r>
            <a:r>
              <a:rPr lang="en-US" dirty="0"/>
              <a:t> crocodile fox", </a:t>
            </a:r>
          </a:p>
          <a:p>
            <a:pPr marL="0" indent="0">
              <a:buNone/>
            </a:pPr>
            <a:r>
              <a:rPr lang="en-US" dirty="0"/>
              <a:t>"rhino elephant crocodile kangaroo", "elephant bear"]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422675"/>
            <a:ext cx="960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zebra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9310" y="4750917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elephant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3981" y="3318218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fox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69785" y="3825330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bear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91740" y="5671810"/>
            <a:ext cx="1519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kangaroo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481" y="5410200"/>
            <a:ext cx="942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rhino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56523" y="4184282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crocodile</a:t>
            </a:r>
          </a:p>
        </p:txBody>
      </p:sp>
      <p:sp>
        <p:nvSpPr>
          <p:cNvPr id="12" name="Oval 11"/>
          <p:cNvSpPr/>
          <p:nvPr/>
        </p:nvSpPr>
        <p:spPr>
          <a:xfrm>
            <a:off x="458341" y="2648597"/>
            <a:ext cx="4781499" cy="2933361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785763" y="3464372"/>
            <a:ext cx="1825718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765774" y="3112910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60552" y="4213507"/>
            <a:ext cx="6750048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04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84"/>
            <a:ext cx="7772400" cy="1442174"/>
          </a:xfrm>
        </p:spPr>
        <p:txBody>
          <a:bodyPr/>
          <a:lstStyle/>
          <a:p>
            <a:r>
              <a:rPr lang="en-US" dirty="0" err="1"/>
              <a:t>UniqueZoo</a:t>
            </a:r>
            <a:r>
              <a:rPr lang="en-US" dirty="0"/>
              <a:t> – two zoos have unique animals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422675"/>
            <a:ext cx="960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zebra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9310" y="4750917"/>
            <a:ext cx="1398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elephant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83981" y="3318218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fox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69785" y="3825330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bear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91740" y="5671810"/>
            <a:ext cx="1519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kangaroo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481" y="5410200"/>
            <a:ext cx="942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rhino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56523" y="4184282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crocodile</a:t>
            </a:r>
          </a:p>
        </p:txBody>
      </p:sp>
      <p:sp>
        <p:nvSpPr>
          <p:cNvPr id="12" name="Oval 11"/>
          <p:cNvSpPr/>
          <p:nvPr/>
        </p:nvSpPr>
        <p:spPr>
          <a:xfrm>
            <a:off x="458341" y="2648597"/>
            <a:ext cx="4781499" cy="2933361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785763" y="3464372"/>
            <a:ext cx="1825718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765774" y="3112910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860552" y="4213507"/>
            <a:ext cx="6750048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17274" y="3359791"/>
            <a:ext cx="1297663" cy="719910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690166" y="5420892"/>
            <a:ext cx="2177234" cy="1063285"/>
          </a:xfrm>
          <a:prstGeom prst="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70696" y="6445948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compsci101 fall16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0"/>
            <a:ext cx="8915400" cy="1447800"/>
          </a:xfrm>
        </p:spPr>
        <p:txBody>
          <a:bodyPr/>
          <a:lstStyle/>
          <a:p>
            <a:r>
              <a:rPr lang="en-US" dirty="0"/>
              <a:t>Review from last time: generator</a:t>
            </a:r>
            <a:br>
              <a:rPr lang="en-US" dirty="0"/>
            </a:b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im.getdata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(), </a:t>
            </a:r>
            <a:r>
              <a:rPr lang="en-US" dirty="0"/>
              <a:t>accessing pixels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r>
              <a:rPr lang="en-US" dirty="0"/>
              <a:t>Returns something </a:t>
            </a:r>
            <a:r>
              <a:rPr lang="en-US" i="1" dirty="0"/>
              <a:t>like</a:t>
            </a:r>
            <a:r>
              <a:rPr lang="en-US" dirty="0"/>
              <a:t> a list</a:t>
            </a:r>
          </a:p>
          <a:p>
            <a:pPr lvl="1"/>
            <a:r>
              <a:rPr lang="en-US" dirty="0"/>
              <a:t>Use: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for pix in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im.getdata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():</a:t>
            </a:r>
          </a:p>
          <a:p>
            <a:pPr lvl="1"/>
            <a:r>
              <a:rPr lang="en-US" dirty="0"/>
              <a:t>Generates pixels on-the-fly, can't slice or index unless you use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list(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im.getdata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())</a:t>
            </a:r>
          </a:p>
          <a:p>
            <a:pPr lvl="1"/>
            <a:r>
              <a:rPr lang="en-US" dirty="0"/>
              <a:t>Structure is called a Python generator!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Saves on storing all pixels in memory if only accessed one-at-a-time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4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9015"/>
            <a:ext cx="7772400" cy="1143000"/>
          </a:xfrm>
        </p:spPr>
        <p:txBody>
          <a:bodyPr/>
          <a:lstStyle/>
          <a:p>
            <a:r>
              <a:rPr lang="en-US" dirty="0"/>
              <a:t>Review from last time </a:t>
            </a:r>
            <a:br>
              <a:rPr lang="en-US" dirty="0"/>
            </a:br>
            <a:r>
              <a:rPr lang="en-US" dirty="0"/>
              <a:t>Making Tuples and Generators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4330"/>
            <a:ext cx="7772400" cy="4114800"/>
          </a:xfrm>
        </p:spPr>
        <p:txBody>
          <a:bodyPr/>
          <a:lstStyle/>
          <a:p>
            <a:r>
              <a:rPr lang="en-US" dirty="0"/>
              <a:t>Overuse and abuse of parentheses</a:t>
            </a:r>
          </a:p>
          <a:p>
            <a:pPr lvl="1"/>
            <a:r>
              <a:rPr lang="en-US" dirty="0"/>
              <a:t>To create a tuple, use parentheses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To create a generator use parentheses as though creating a list comprehension!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See this in </a:t>
            </a:r>
            <a:r>
              <a:rPr lang="en-US" dirty="0" err="1"/>
              <a:t>PyDev</a:t>
            </a:r>
            <a:r>
              <a:rPr lang="en-US" dirty="0"/>
              <a:t> console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2667000"/>
            <a:ext cx="5356154" cy="1200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for pix in </a:t>
            </a:r>
            <a:r>
              <a:rPr lang="en-US" b="1" dirty="0" err="1"/>
              <a:t>im.getdata</a:t>
            </a:r>
            <a:r>
              <a:rPr lang="en-US" b="1" dirty="0"/>
              <a:t>():</a:t>
            </a:r>
          </a:p>
          <a:p>
            <a:r>
              <a:rPr lang="en-US" b="1" dirty="0"/>
              <a:t>   (</a:t>
            </a:r>
            <a:r>
              <a:rPr lang="en-US" b="1" dirty="0" err="1"/>
              <a:t>r,g,b</a:t>
            </a:r>
            <a:r>
              <a:rPr lang="en-US" b="1" dirty="0"/>
              <a:t>) = pix</a:t>
            </a:r>
          </a:p>
          <a:p>
            <a:r>
              <a:rPr lang="en-US" b="1" dirty="0"/>
              <a:t>   </a:t>
            </a:r>
            <a:r>
              <a:rPr lang="en-US" b="1" dirty="0" err="1"/>
              <a:t>npx</a:t>
            </a:r>
            <a:r>
              <a:rPr lang="en-US" b="1" dirty="0"/>
              <a:t> = (255-r,255-g,255-b)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86742" y="5173535"/>
            <a:ext cx="517145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[2*n for n in range(10000)]</a:t>
            </a:r>
          </a:p>
          <a:p>
            <a:r>
              <a:rPr lang="en-US" b="1" dirty="0"/>
              <a:t>(2*n for n in range(10000))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51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33400" y="195145"/>
            <a:ext cx="7772400" cy="1143000"/>
          </a:xfrm>
        </p:spPr>
        <p:txBody>
          <a:bodyPr/>
          <a:lstStyle/>
          <a:p>
            <a:r>
              <a:rPr lang="en-US" dirty="0"/>
              <a:t>Set Operations from pictures</a:t>
            </a:r>
            <a:br>
              <a:rPr lang="en-US" dirty="0"/>
            </a:br>
            <a:r>
              <a:rPr lang="en-US" dirty="0"/>
              <a:t>bit.ly/101f16-1027-1</a:t>
            </a:r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304800" y="1180157"/>
            <a:ext cx="85344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Question: Which operation does the red represent?</a:t>
            </a:r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pic>
        <p:nvPicPr>
          <p:cNvPr id="1536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5" y="2895600"/>
            <a:ext cx="20351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300" y="2971800"/>
            <a:ext cx="1905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4724400"/>
            <a:ext cx="19558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00" y="4691063"/>
            <a:ext cx="18034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1243" y="3863975"/>
            <a:ext cx="2043113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86942" y="5363554"/>
            <a:ext cx="6687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  <a:defRPr/>
            </a:pPr>
            <a:r>
              <a:rPr lang="en-US" sz="4000" dirty="0"/>
              <a:t>E)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0761" y="2816364"/>
            <a:ext cx="7264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  <a:defRPr/>
            </a:pPr>
            <a:r>
              <a:rPr lang="en-US" sz="4000" dirty="0"/>
              <a:t>A)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0325" y="4381500"/>
            <a:ext cx="697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  <a:defRPr/>
            </a:pPr>
            <a:r>
              <a:rPr lang="en-US" sz="4000" dirty="0"/>
              <a:t>B)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35886" y="3156089"/>
            <a:ext cx="697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  <a:defRPr/>
            </a:pPr>
            <a:r>
              <a:rPr lang="en-US" sz="4000" dirty="0"/>
              <a:t>C)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29234" y="2883614"/>
            <a:ext cx="7264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  <a:defRPr/>
            </a:pPr>
            <a:r>
              <a:rPr lang="en-US" sz="4000" dirty="0"/>
              <a:t>D)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77000" y="6248400"/>
            <a:ext cx="1905000" cy="457200"/>
          </a:xfrm>
        </p:spPr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0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dirty="0"/>
              <a:t>Problems – </a:t>
            </a:r>
            <a:r>
              <a:rPr lang="en-US" sz="3200" dirty="0" err="1"/>
              <a:t>snarf</a:t>
            </a:r>
            <a:r>
              <a:rPr lang="en-US" sz="3200" dirty="0"/>
              <a:t> setExample.py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56249"/>
            <a:ext cx="7772400" cy="4953000"/>
          </a:xfrm>
        </p:spPr>
        <p:txBody>
          <a:bodyPr/>
          <a:lstStyle/>
          <a:p>
            <a:r>
              <a:rPr lang="en-US" dirty="0"/>
              <a:t>Given a list of strings that have the </a:t>
            </a:r>
            <a:r>
              <a:rPr lang="en-US" dirty="0">
                <a:solidFill>
                  <a:srgbClr val="0070C0"/>
                </a:solidFill>
              </a:rPr>
              <a:t>name of a course (one word)</a:t>
            </a:r>
            <a:r>
              <a:rPr lang="en-US" dirty="0"/>
              <a:t>, followed by </a:t>
            </a:r>
            <a:r>
              <a:rPr lang="en-US" dirty="0">
                <a:solidFill>
                  <a:srgbClr val="FF0000"/>
                </a:solidFill>
              </a:rPr>
              <a:t>last names (one word each) </a:t>
            </a:r>
            <a:r>
              <a:rPr lang="en-US" dirty="0"/>
              <a:t>of people in the course: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 total number of people taking any course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 number of people taking just one course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i="1" dirty="0"/>
              <a:t>["</a:t>
            </a:r>
            <a:r>
              <a:rPr lang="en-US" i="1" dirty="0">
                <a:solidFill>
                  <a:srgbClr val="0070C0"/>
                </a:solidFill>
              </a:rPr>
              <a:t>econ101 </a:t>
            </a:r>
            <a:r>
              <a:rPr lang="en-US" i="1" dirty="0" err="1">
                <a:solidFill>
                  <a:srgbClr val="FF0000"/>
                </a:solidFill>
              </a:rPr>
              <a:t>Abroms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Curtson</a:t>
            </a:r>
            <a:r>
              <a:rPr lang="en-US" i="1" dirty="0">
                <a:solidFill>
                  <a:srgbClr val="FF0000"/>
                </a:solidFill>
              </a:rPr>
              <a:t> Williams Smith</a:t>
            </a:r>
            <a:r>
              <a:rPr lang="en-US" i="1" dirty="0"/>
              <a:t>”, </a:t>
            </a:r>
          </a:p>
          <a:p>
            <a:pPr marL="0" indent="0">
              <a:buNone/>
            </a:pPr>
            <a:r>
              <a:rPr lang="en-US" i="1" dirty="0"/>
              <a:t>"</a:t>
            </a:r>
            <a:r>
              <a:rPr lang="en-US" i="1" dirty="0">
                <a:solidFill>
                  <a:srgbClr val="0070C0"/>
                </a:solidFill>
              </a:rPr>
              <a:t>history230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Black Wrigley Smith</a:t>
            </a:r>
            <a:r>
              <a:rPr lang="en-US" i="1" dirty="0"/>
              <a:t>”, …  ]</a:t>
            </a:r>
            <a:endParaRPr lang="en-US" dirty="0"/>
          </a:p>
          <a:p>
            <a:pPr marL="0" lvl="1" indent="0">
              <a:buNone/>
            </a:pPr>
            <a:r>
              <a:rPr lang="en-US" dirty="0"/>
              <a:t>Process data – create lists of strings of names for each course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33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0480"/>
            <a:ext cx="7772400" cy="807720"/>
          </a:xfrm>
        </p:spPr>
        <p:txBody>
          <a:bodyPr/>
          <a:lstStyle/>
          <a:p>
            <a:r>
              <a:rPr lang="en-US" dirty="0"/>
              <a:t>Data for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5840"/>
            <a:ext cx="8991600" cy="5242560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[“</a:t>
            </a:r>
            <a:r>
              <a:rPr lang="en-US" sz="2800" i="1" dirty="0">
                <a:solidFill>
                  <a:srgbClr val="0070C0"/>
                </a:solidFill>
              </a:rPr>
              <a:t>compsci101</a:t>
            </a:r>
            <a:r>
              <a:rPr lang="en-US" sz="2800" i="1" dirty="0">
                <a:solidFill>
                  <a:srgbClr val="00B0F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Smith Ye Li Lin </a:t>
            </a:r>
            <a:r>
              <a:rPr lang="en-US" sz="2800" i="1" dirty="0" err="1">
                <a:solidFill>
                  <a:srgbClr val="FF0000"/>
                </a:solidFill>
              </a:rPr>
              <a:t>Abroms</a:t>
            </a:r>
            <a:r>
              <a:rPr lang="en-US" sz="2800" i="1" dirty="0">
                <a:solidFill>
                  <a:srgbClr val="FF0000"/>
                </a:solidFill>
              </a:rPr>
              <a:t> Black</a:t>
            </a:r>
            <a:r>
              <a:rPr lang="en-US" sz="2800" i="1" dirty="0"/>
              <a:t>“,</a:t>
            </a:r>
          </a:p>
          <a:p>
            <a:pPr marL="0" indent="0">
              <a:buNone/>
            </a:pPr>
            <a:r>
              <a:rPr lang="en-US" sz="2800" i="1" dirty="0"/>
              <a:t>“</a:t>
            </a:r>
            <a:r>
              <a:rPr lang="en-US" sz="2800" i="1" dirty="0">
                <a:solidFill>
                  <a:srgbClr val="0070C0"/>
                </a:solidFill>
              </a:rPr>
              <a:t>math101 </a:t>
            </a:r>
            <a:r>
              <a:rPr lang="en-US" sz="2800" i="1" dirty="0">
                <a:solidFill>
                  <a:srgbClr val="FF0000"/>
                </a:solidFill>
              </a:rPr>
              <a:t>Green Wei Lin Williams DeLong </a:t>
            </a:r>
            <a:r>
              <a:rPr lang="en-US" sz="2800" i="1" dirty="0" err="1">
                <a:solidFill>
                  <a:srgbClr val="FF0000"/>
                </a:solidFill>
              </a:rPr>
              <a:t>Noell</a:t>
            </a:r>
            <a:r>
              <a:rPr lang="en-US" sz="2800" i="1" dirty="0">
                <a:solidFill>
                  <a:srgbClr val="FF0000"/>
                </a:solidFill>
              </a:rPr>
              <a:t> Ye Smith</a:t>
            </a:r>
            <a:r>
              <a:rPr lang="en-US" sz="2800" i="1" dirty="0"/>
              <a:t>”, </a:t>
            </a:r>
          </a:p>
          <a:p>
            <a:pPr marL="0" indent="0">
              <a:buNone/>
            </a:pPr>
            <a:r>
              <a:rPr lang="en-US" sz="2800" i="1" dirty="0">
                <a:solidFill>
                  <a:srgbClr val="0070C0"/>
                </a:solidFill>
              </a:rPr>
              <a:t>“econ101 </a:t>
            </a:r>
            <a:r>
              <a:rPr lang="en-US" sz="2800" i="1" dirty="0" err="1">
                <a:solidFill>
                  <a:srgbClr val="FF0000"/>
                </a:solidFill>
              </a:rPr>
              <a:t>Abroms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Curtson</a:t>
            </a:r>
            <a:r>
              <a:rPr lang="en-US" sz="2800" i="1" dirty="0">
                <a:solidFill>
                  <a:srgbClr val="FF0000"/>
                </a:solidFill>
              </a:rPr>
              <a:t> Williams Smith</a:t>
            </a:r>
            <a:r>
              <a:rPr lang="en-US" sz="2800" i="1" dirty="0"/>
              <a:t>”, </a:t>
            </a:r>
          </a:p>
          <a:p>
            <a:pPr marL="0" indent="0">
              <a:buNone/>
            </a:pPr>
            <a:r>
              <a:rPr lang="en-US" sz="2800" i="1" dirty="0"/>
              <a:t>“</a:t>
            </a:r>
            <a:r>
              <a:rPr lang="en-US" sz="2800" i="1" dirty="0">
                <a:solidFill>
                  <a:srgbClr val="0070C0"/>
                </a:solidFill>
              </a:rPr>
              <a:t>french1 </a:t>
            </a:r>
            <a:r>
              <a:rPr lang="en-US" sz="2800" i="1" dirty="0">
                <a:solidFill>
                  <a:srgbClr val="FF0000"/>
                </a:solidFill>
              </a:rPr>
              <a:t>Wills Wrigley Olson Lee</a:t>
            </a:r>
            <a:r>
              <a:rPr lang="en-US" sz="2800" i="1" dirty="0"/>
              <a:t>”, </a:t>
            </a:r>
          </a:p>
          <a:p>
            <a:pPr marL="0" indent="0">
              <a:buNone/>
            </a:pPr>
            <a:r>
              <a:rPr lang="en-US" sz="2800" i="1" dirty="0"/>
              <a:t>"</a:t>
            </a:r>
            <a:r>
              <a:rPr lang="en-US" sz="2800" i="1" dirty="0">
                <a:solidFill>
                  <a:srgbClr val="0070C0"/>
                </a:solidFill>
              </a:rPr>
              <a:t>history230</a:t>
            </a:r>
            <a:r>
              <a:rPr lang="en-US" sz="2800" i="1" dirty="0"/>
              <a:t> </a:t>
            </a:r>
            <a:r>
              <a:rPr lang="en-US" sz="2800" i="1" dirty="0">
                <a:solidFill>
                  <a:srgbClr val="FF0000"/>
                </a:solidFill>
              </a:rPr>
              <a:t>Black Wrigley Smith</a:t>
            </a:r>
            <a:r>
              <a:rPr lang="en-US" sz="2800" i="1" dirty="0"/>
              <a:t>”  ]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/>
              <a:t>TO  easier format to work with:</a:t>
            </a:r>
          </a:p>
          <a:p>
            <a:pPr marL="0" indent="0">
              <a:buNone/>
            </a:pPr>
            <a:r>
              <a:rPr lang="en-US" sz="2800" dirty="0"/>
              <a:t>[ [ </a:t>
            </a:r>
            <a:r>
              <a:rPr lang="en-US" sz="2800" dirty="0">
                <a:solidFill>
                  <a:srgbClr val="FF0000"/>
                </a:solidFill>
              </a:rPr>
              <a:t>‘Smith’, ‘Ye’, ‘Li’, ‘Lin’, ‘</a:t>
            </a:r>
            <a:r>
              <a:rPr lang="en-US" sz="2800" dirty="0" err="1">
                <a:solidFill>
                  <a:srgbClr val="FF0000"/>
                </a:solidFill>
              </a:rPr>
              <a:t>Abroms</a:t>
            </a:r>
            <a:r>
              <a:rPr lang="en-US" sz="2800" dirty="0">
                <a:solidFill>
                  <a:srgbClr val="FF0000"/>
                </a:solidFill>
              </a:rPr>
              <a:t>’, ‘Black’</a:t>
            </a:r>
            <a:r>
              <a:rPr lang="en-US" sz="2800" dirty="0"/>
              <a:t>],</a:t>
            </a:r>
          </a:p>
          <a:p>
            <a:pPr marL="0" indent="0">
              <a:buNone/>
            </a:pPr>
            <a:r>
              <a:rPr lang="en-US" sz="2800" dirty="0"/>
              <a:t>  [</a:t>
            </a:r>
            <a:r>
              <a:rPr lang="en-US" sz="2800" dirty="0">
                <a:solidFill>
                  <a:srgbClr val="FF0000"/>
                </a:solidFill>
              </a:rPr>
              <a:t>‘Green’, ‘Wei’, ‘Lin’, ‘Williams’, ‘DeLong’, ‘</a:t>
            </a:r>
            <a:r>
              <a:rPr lang="en-US" sz="2800" dirty="0" err="1">
                <a:solidFill>
                  <a:srgbClr val="FF0000"/>
                </a:solidFill>
              </a:rPr>
              <a:t>Noell</a:t>
            </a:r>
            <a:r>
              <a:rPr lang="en-US" sz="2800" dirty="0">
                <a:solidFill>
                  <a:srgbClr val="FF0000"/>
                </a:solidFill>
              </a:rPr>
              <a:t>’, ‘Ye’, ‘Smith’</a:t>
            </a:r>
            <a:r>
              <a:rPr lang="en-US" sz="2800" dirty="0"/>
              <a:t>]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/>
              <a:t>[</a:t>
            </a:r>
            <a:r>
              <a:rPr lang="en-US" sz="2800" dirty="0">
                <a:solidFill>
                  <a:srgbClr val="FF0000"/>
                </a:solidFill>
              </a:rPr>
              <a:t>‘</a:t>
            </a:r>
            <a:r>
              <a:rPr lang="en-US" sz="2800" dirty="0" err="1">
                <a:solidFill>
                  <a:srgbClr val="FF0000"/>
                </a:solidFill>
              </a:rPr>
              <a:t>Abroms</a:t>
            </a:r>
            <a:r>
              <a:rPr lang="en-US" sz="2800" dirty="0">
                <a:solidFill>
                  <a:srgbClr val="FF0000"/>
                </a:solidFill>
              </a:rPr>
              <a:t>’, ‘</a:t>
            </a:r>
            <a:r>
              <a:rPr lang="en-US" sz="2800" dirty="0" err="1">
                <a:solidFill>
                  <a:srgbClr val="FF0000"/>
                </a:solidFill>
              </a:rPr>
              <a:t>Curtson</a:t>
            </a:r>
            <a:r>
              <a:rPr lang="en-US" sz="2800" dirty="0">
                <a:solidFill>
                  <a:srgbClr val="FF0000"/>
                </a:solidFill>
              </a:rPr>
              <a:t>’, ‘Williams’, ‘Smith’</a:t>
            </a:r>
            <a:r>
              <a:rPr lang="en-US" sz="2800" dirty="0"/>
              <a:t>], …. 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09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74330" y="3220780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79581" y="3581307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474794"/>
            <a:ext cx="19351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 Picture of </a:t>
            </a:r>
          </a:p>
          <a:p>
            <a:r>
              <a:rPr lang="en-US" dirty="0"/>
              <a:t>Data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69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 rot="7404312">
            <a:off x="925284" y="2960802"/>
            <a:ext cx="4781499" cy="303661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477553" y="4169633"/>
            <a:ext cx="4781499" cy="2071375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4979" y="304800"/>
            <a:ext cx="4330505" cy="3358586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04637" y="2440330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Smith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5962" y="474794"/>
            <a:ext cx="1999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COMPSCI101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4779" y="2156331"/>
            <a:ext cx="1519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MATH101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778343"/>
            <a:ext cx="1484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ECON101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0" y="5410200"/>
            <a:ext cx="1959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HISTORY230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45461" y="4701773"/>
            <a:ext cx="1553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FRENCH1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1029" y="2762709"/>
            <a:ext cx="93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07344" y="2113174"/>
            <a:ext cx="51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4871" y="1047506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90752" y="3736625"/>
            <a:ext cx="901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7319" y="571896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79627" y="571896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Olson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25510" y="5295418"/>
            <a:ext cx="837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41357" y="4669714"/>
            <a:ext cx="117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Wrigley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48359" y="1151120"/>
            <a:ext cx="1176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Abroms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979" y="2110791"/>
            <a:ext cx="12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Williams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979" y="1447800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Curtson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301812" y="2456133"/>
            <a:ext cx="611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74330" y="3220780"/>
            <a:ext cx="671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79581" y="3581307"/>
            <a:ext cx="128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Yavatkar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07996" y="3300574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Delong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3179" y="2679025"/>
            <a:ext cx="86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Noell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 rot="7404312">
            <a:off x="2134534" y="845603"/>
            <a:ext cx="4781499" cy="3036615"/>
          </a:xfrm>
          <a:prstGeom prst="ellipse">
            <a:avLst/>
          </a:prstGeom>
          <a:solidFill>
            <a:srgbClr val="92D050">
              <a:alpha val="20000"/>
            </a:srgbClr>
          </a:solidFill>
          <a:ln w="63500"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654876" y="1688073"/>
            <a:ext cx="5260524" cy="2460860"/>
          </a:xfrm>
          <a:prstGeom prst="ellipse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789266" y="474794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People in </a:t>
            </a:r>
          </a:p>
          <a:p>
            <a:r>
              <a:rPr lang="en-US" dirty="0" err="1"/>
              <a:t>CompSci</a:t>
            </a:r>
            <a:r>
              <a:rPr lang="en-US" dirty="0"/>
              <a:t> 101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compsci101 fall16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531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1195</Words>
  <Application>Microsoft Office PowerPoint</Application>
  <PresentationFormat>On-screen Show (4:3)</PresentationFormat>
  <Paragraphs>336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Calibri</vt:lpstr>
      <vt:lpstr>Courier New</vt:lpstr>
      <vt:lpstr>Times New Roman</vt:lpstr>
      <vt:lpstr>Default Design</vt:lpstr>
      <vt:lpstr>CompSci 101 Introduction to Computer Science</vt:lpstr>
      <vt:lpstr>Announcements</vt:lpstr>
      <vt:lpstr>Review from last time: generator im.getdata(), accessing pixels</vt:lpstr>
      <vt:lpstr>Review from last time  Making Tuples and Generators</vt:lpstr>
      <vt:lpstr>Set Operations from pictures bit.ly/101f16-1027-1</vt:lpstr>
      <vt:lpstr>Problems – snarf setExample.py</vt:lpstr>
      <vt:lpstr>Data for example</vt:lpstr>
      <vt:lpstr>PowerPoint Presentation</vt:lpstr>
      <vt:lpstr>PowerPoint Presentation</vt:lpstr>
      <vt:lpstr>PowerPoint Presentation</vt:lpstr>
      <vt:lpstr>Part 1 – processList bit.ly/101f16-1027-2</vt:lpstr>
      <vt:lpstr>Part 2 – peopleTakingCourses bit.ly/101f16-1027-3</vt:lpstr>
      <vt:lpstr>PowerPoint Presentation</vt:lpstr>
      <vt:lpstr>Next, find the number of people taking just one course</vt:lpstr>
      <vt:lpstr>PowerPoint Presentation</vt:lpstr>
      <vt:lpstr>To solve this problem</vt:lpstr>
      <vt:lpstr>Part 3 – unionAllSetsButMe bit.ly/101f16-1027-4</vt:lpstr>
      <vt:lpstr>Part 4 – peopleTakingOnlyOneCourse bit.ly/101f16-1027-5</vt:lpstr>
      <vt:lpstr>PowerPoint Presentation</vt:lpstr>
      <vt:lpstr>APT - UniqueZoo</vt:lpstr>
      <vt:lpstr>Example Data for UniqueZoo</vt:lpstr>
      <vt:lpstr>UniqueZoo – two zoos have unique animals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85</cp:revision>
  <cp:lastPrinted>2016-10-27T02:21:00Z</cp:lastPrinted>
  <dcterms:created xsi:type="dcterms:W3CDTF">2005-08-25T14:18:45Z</dcterms:created>
  <dcterms:modified xsi:type="dcterms:W3CDTF">2016-10-27T02:25:08Z</dcterms:modified>
</cp:coreProperties>
</file>