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7" r:id="rId3"/>
    <p:sldId id="304" r:id="rId4"/>
    <p:sldId id="303" r:id="rId5"/>
    <p:sldId id="296" r:id="rId6"/>
    <p:sldId id="301" r:id="rId7"/>
    <p:sldId id="297" r:id="rId8"/>
    <p:sldId id="298" r:id="rId9"/>
    <p:sldId id="299" r:id="rId10"/>
    <p:sldId id="300" r:id="rId11"/>
    <p:sldId id="279" r:id="rId12"/>
    <p:sldId id="290" r:id="rId13"/>
    <p:sldId id="280" r:id="rId14"/>
    <p:sldId id="278" r:id="rId15"/>
    <p:sldId id="293" r:id="rId16"/>
    <p:sldId id="281" r:id="rId17"/>
    <p:sldId id="282" r:id="rId18"/>
    <p:sldId id="291" r:id="rId19"/>
    <p:sldId id="294" r:id="rId20"/>
    <p:sldId id="283" r:id="rId21"/>
    <p:sldId id="284" r:id="rId22"/>
    <p:sldId id="302" r:id="rId23"/>
    <p:sldId id="285" r:id="rId24"/>
    <p:sldId id="286" r:id="rId25"/>
    <p:sldId id="287" r:id="rId26"/>
    <p:sldId id="288" r:id="rId27"/>
    <p:sldId id="295" r:id="rId28"/>
    <p:sldId id="289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028" autoAdjust="0"/>
    <p:restoredTop sz="93515" autoAdjust="0"/>
  </p:normalViewPr>
  <p:slideViewPr>
    <p:cSldViewPr>
      <p:cViewPr varScale="1">
        <p:scale>
          <a:sx n="61" d="100"/>
          <a:sy n="61" d="100"/>
        </p:scale>
        <p:origin x="79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29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A671F-80CE-4EAE-A07B-27F14B0D3711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CDA40-57ED-4E50-AD37-663EF3371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4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DA40-57ED-4E50-AD37-663EF33717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Deck of playing</a:t>
            </a:r>
            <a:r>
              <a:rPr lang="en-US" baseline="0" dirty="0"/>
              <a:t> cards I made of 54 notable women in computing!</a:t>
            </a:r>
          </a:p>
          <a:p>
            <a:r>
              <a:rPr lang="en-US" dirty="0"/>
              <a:t>Full House – three jacks and 2 fours – what are the odds?</a:t>
            </a:r>
          </a:p>
          <a:p>
            <a:r>
              <a:rPr lang="en-US" dirty="0"/>
              <a:t>Flush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DA40-57ED-4E50-AD37-663EF33717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7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me in my Halloween costume back in 1989, teaching the algorithms course. Anyone know what I am?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 am a 2D-range tree data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EA393-1380-4C81-81C3-C919E330A6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Examples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DE03C-2D4C-4762-B8CC-39AD06AEB0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1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over code solutions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DA40-57ED-4E50-AD37-663EF33717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8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729D8-7309-41E4-B684-2BC74FDED2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8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last line of code?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2BEC8-80F3-4446-A69E-13F6E0D632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6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</a:t>
            </a:r>
            <a:r>
              <a:rPr lang="en-US" baseline="0" dirty="0"/>
              <a:t> way to do it. What would change? How you process the data? </a:t>
            </a:r>
          </a:p>
          <a:p>
            <a:r>
              <a:rPr lang="en-US" baseline="0" dirty="0"/>
              <a:t>Can you find the max size list still? 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DA40-57ED-4E50-AD37-663EF33717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84895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861761" y="3657600"/>
            <a:ext cx="20409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Nov 1,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08" y="3352800"/>
            <a:ext cx="5410200" cy="25527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 of points in the plane – sorted by X-value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55986" y="2081048"/>
            <a:ext cx="709448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04848" y="2081048"/>
            <a:ext cx="587922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5225" y="2748455"/>
            <a:ext cx="644334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03611" y="2748455"/>
            <a:ext cx="178348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76626" y="2748455"/>
            <a:ext cx="344706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92770" y="2774074"/>
            <a:ext cx="417130" cy="6995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95288" y="3358055"/>
            <a:ext cx="298723" cy="806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0962" y="3415862"/>
            <a:ext cx="178348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214110" y="3358055"/>
            <a:ext cx="232212" cy="7830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56011" y="3378666"/>
            <a:ext cx="185245" cy="786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864929" y="3341470"/>
            <a:ext cx="356531" cy="799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37389" y="3398782"/>
            <a:ext cx="178348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730060" y="3358055"/>
            <a:ext cx="249951" cy="7659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11870" y="3473669"/>
            <a:ext cx="282464" cy="6503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28791" y="4025462"/>
            <a:ext cx="89174" cy="830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248024" y="4025462"/>
            <a:ext cx="236653" cy="798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83964" y="4037807"/>
            <a:ext cx="129617" cy="7857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9480" y="4025462"/>
            <a:ext cx="241411" cy="830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912390" y="4051602"/>
            <a:ext cx="164988" cy="771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28958" y="4095688"/>
            <a:ext cx="127056" cy="731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244819" y="4025462"/>
            <a:ext cx="142137" cy="8300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890305" y="4065546"/>
            <a:ext cx="13217" cy="7488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749275" y="4037807"/>
            <a:ext cx="164152" cy="773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00998" y="4093779"/>
            <a:ext cx="71222" cy="714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539356" y="4083269"/>
            <a:ext cx="59366" cy="731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638699" y="4093779"/>
            <a:ext cx="116460" cy="733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267721" y="4001282"/>
            <a:ext cx="83645" cy="8223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407771" y="4016841"/>
            <a:ext cx="128012" cy="806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180205" y="4051602"/>
            <a:ext cx="51890" cy="7594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713233" y="3989893"/>
            <a:ext cx="35646" cy="8336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409333" y="3414097"/>
            <a:ext cx="227332" cy="69473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922163" y="2047225"/>
            <a:ext cx="613620" cy="71431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1336395" y="2051077"/>
            <a:ext cx="608613" cy="722997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312030" y="2720743"/>
            <a:ext cx="131746" cy="720677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1540256" y="4081115"/>
            <a:ext cx="98626" cy="61175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719386" y="4081115"/>
            <a:ext cx="166783" cy="59467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554671" y="2725463"/>
            <a:ext cx="440449" cy="715957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2753297" y="3390243"/>
            <a:ext cx="183858" cy="661359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114800" y="2971800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 rot="16200000" flipH="1">
            <a:off x="1962564" y="4664619"/>
            <a:ext cx="575111" cy="1374071"/>
          </a:xfrm>
          <a:prstGeom prst="rightBrac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1454" y="5904530"/>
            <a:ext cx="1913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the x-range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137384" y="3306656"/>
            <a:ext cx="356531" cy="7996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509844" y="3363968"/>
            <a:ext cx="178348" cy="725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184845" y="4016788"/>
            <a:ext cx="164988" cy="771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162760" y="4030732"/>
            <a:ext cx="13217" cy="7488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021730" y="4002993"/>
            <a:ext cx="164152" cy="773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5811811" y="4048455"/>
            <a:ext cx="59366" cy="7311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911154" y="4058965"/>
            <a:ext cx="116460" cy="733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6540176" y="3966468"/>
            <a:ext cx="83645" cy="8223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680226" y="3982027"/>
            <a:ext cx="128012" cy="806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985688" y="3955079"/>
            <a:ext cx="35646" cy="8336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386956" y="3955079"/>
            <a:ext cx="477973" cy="974273"/>
          </a:xfrm>
          <a:prstGeom prst="ellipse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816332" y="3149848"/>
            <a:ext cx="801819" cy="2068538"/>
          </a:xfrm>
          <a:prstGeom prst="ellipse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509739" y="3899737"/>
            <a:ext cx="603139" cy="1014333"/>
          </a:xfrm>
          <a:prstGeom prst="ellipse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4598979" y="5355468"/>
            <a:ext cx="4418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Each subtree organized by y-value</a:t>
            </a:r>
          </a:p>
          <a:p>
            <a:endParaRPr lang="en-US" sz="2400" dirty="0"/>
          </a:p>
          <a:p>
            <a:r>
              <a:rPr lang="en-US" sz="2400" dirty="0"/>
              <a:t>Search each subtree by y-value</a:t>
            </a:r>
          </a:p>
        </p:txBody>
      </p:sp>
    </p:spTree>
    <p:extLst>
      <p:ext uri="{BB962C8B-B14F-4D97-AF65-F5344CB8AC3E}">
        <p14:creationId xmlns:p14="http://schemas.microsoft.com/office/powerpoint/2010/main" val="5238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  <p:bldP spid="78" grpId="0" animBg="1"/>
      <p:bldP spid="79" grpId="0" animBg="1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Problem: Longest Name</a:t>
            </a:r>
            <a:br>
              <a:rPr lang="en-US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a </a:t>
            </a:r>
            <a:r>
              <a:rPr lang="en-US" dirty="0">
                <a:solidFill>
                  <a:srgbClr val="FF0000"/>
                </a:solidFill>
              </a:rPr>
              <a:t>list of names </a:t>
            </a:r>
            <a:r>
              <a:rPr lang="en-US" dirty="0"/>
              <a:t>(one word only) and a </a:t>
            </a:r>
            <a:r>
              <a:rPr lang="en-US" dirty="0">
                <a:solidFill>
                  <a:srgbClr val="FF0000"/>
                </a:solidFill>
              </a:rPr>
              <a:t>letter</a:t>
            </a:r>
            <a:r>
              <a:rPr lang="en-US" dirty="0"/>
              <a:t> (assume names start with capital letter, and letter is capital)</a:t>
            </a:r>
          </a:p>
          <a:p>
            <a:pPr marL="0" indent="0">
              <a:buNone/>
            </a:pPr>
            <a:r>
              <a:rPr lang="en-US" dirty="0"/>
              <a:t>names = [‘Helen’, ‘Bob’, ‘Bart’, ‘Hugh’]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Find the </a:t>
            </a:r>
            <a:r>
              <a:rPr lang="en-US" dirty="0">
                <a:solidFill>
                  <a:srgbClr val="FF0000"/>
                </a:solidFill>
              </a:rPr>
              <a:t>longest name </a:t>
            </a:r>
            <a:r>
              <a:rPr lang="en-US" dirty="0"/>
              <a:t>that </a:t>
            </a:r>
            <a:r>
              <a:rPr lang="en-US" dirty="0">
                <a:solidFill>
                  <a:srgbClr val="FF0000"/>
                </a:solidFill>
              </a:rPr>
              <a:t>starts with </a:t>
            </a:r>
            <a:r>
              <a:rPr lang="en-US" dirty="0"/>
              <a:t>that letter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</p:spTree>
    <p:extLst>
      <p:ext uri="{BB962C8B-B14F-4D97-AF65-F5344CB8AC3E}">
        <p14:creationId xmlns:p14="http://schemas.microsoft.com/office/powerpoint/2010/main" val="3191836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longest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longestName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letter):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longest = ''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name in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letter == name[0] and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(name) &gt;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(longest):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longest = name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longest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588696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you modify to find the location (position) of the longest name?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305800" cy="3124200"/>
          </a:xfrm>
        </p:spPr>
        <p:txBody>
          <a:bodyPr/>
          <a:lstStyle/>
          <a:p>
            <a:r>
              <a:rPr lang="en-US" sz="4000" dirty="0"/>
              <a:t>Problem: Find the </a:t>
            </a:r>
            <a:r>
              <a:rPr lang="en-US" sz="4000" dirty="0">
                <a:solidFill>
                  <a:srgbClr val="FF0000"/>
                </a:solidFill>
              </a:rPr>
              <a:t>position</a:t>
            </a:r>
            <a:r>
              <a:rPr lang="en-US" sz="4000" dirty="0"/>
              <a:t> of the longest name that starts with that letter</a:t>
            </a:r>
            <a:br>
              <a:rPr lang="en-US" sz="4000" dirty="0"/>
            </a:br>
            <a:r>
              <a:rPr lang="en-US" sz="4000" dirty="0" err="1"/>
              <a:t>bitly</a:t>
            </a:r>
            <a:r>
              <a:rPr lang="en-US" sz="4000" dirty="0"/>
              <a:t>/101f16-1101-1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32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Enumerate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An iterator, generates a sequence</a:t>
            </a:r>
          </a:p>
          <a:p>
            <a:r>
              <a:rPr lang="en-US" dirty="0"/>
              <a:t>Generates </a:t>
            </a:r>
            <a:r>
              <a:rPr lang="en-US" dirty="0">
                <a:solidFill>
                  <a:srgbClr val="FF0000"/>
                </a:solidFill>
              </a:rPr>
              <a:t>tuples</a:t>
            </a:r>
            <a:r>
              <a:rPr lang="en-US" dirty="0"/>
              <a:t> of (index, item)</a:t>
            </a:r>
          </a:p>
          <a:p>
            <a:r>
              <a:rPr lang="en-US" dirty="0"/>
              <a:t>Used with </a:t>
            </a: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dirty="0"/>
              <a:t>loop to get both </a:t>
            </a:r>
            <a:r>
              <a:rPr lang="en-US" dirty="0">
                <a:solidFill>
                  <a:srgbClr val="FF0000"/>
                </a:solidFill>
              </a:rPr>
              <a:t>index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item</a:t>
            </a:r>
          </a:p>
          <a:p>
            <a:r>
              <a:rPr lang="en-US" dirty="0"/>
              <a:t>for (</a:t>
            </a:r>
            <a:r>
              <a:rPr lang="en-US" dirty="0" err="1"/>
              <a:t>index,item</a:t>
            </a:r>
            <a:r>
              <a:rPr lang="en-US" dirty="0"/>
              <a:t>) in enumerate(</a:t>
            </a:r>
            <a:r>
              <a:rPr lang="en-US" dirty="0" err="1"/>
              <a:t>somelist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You get both at the same time!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previous problem with enumerate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0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Problem: Popular Name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Given a list of names, determine the </a:t>
            </a:r>
            <a:r>
              <a:rPr lang="en-US" altLang="en-US" dirty="0">
                <a:solidFill>
                  <a:srgbClr val="FF0000"/>
                </a:solidFill>
              </a:rPr>
              <a:t>most popular first name </a:t>
            </a:r>
            <a:r>
              <a:rPr lang="en-US" altLang="en-US" dirty="0"/>
              <a:t>and print that name with all of its last names. </a:t>
            </a:r>
          </a:p>
          <a:p>
            <a:pPr eaLnBrk="1" hangingPunct="1"/>
            <a:r>
              <a:rPr lang="en-US" altLang="en-US" dirty="0"/>
              <a:t>Input: Names are always two words, names are in a file. If multiple names are on the same line they are separated by a “:”</a:t>
            </a:r>
          </a:p>
          <a:p>
            <a:pPr eaLnBrk="1" hangingPunct="1"/>
            <a:r>
              <a:rPr lang="en-US" altLang="en-US" dirty="0"/>
              <a:t>Output: Most popular first name, followed by a “:”, followed by corresponding last names separated by a blank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9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Example Input File with 5 lines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129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ourier New" panose="02070309020205020404" pitchFamily="49" charset="0"/>
              </a:rPr>
              <a:t>Susan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ourier New" panose="02070309020205020404" pitchFamily="49" charset="0"/>
              </a:rPr>
              <a:t>Smith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:Jackie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Long:Mary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White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ourier New" panose="02070309020205020404" pitchFamily="49" charset="0"/>
              </a:rPr>
              <a:t>Susan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Courier New" panose="02070309020205020404" pitchFamily="49" charset="0"/>
              </a:rPr>
              <a:t>Brandt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Jackie 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Johnson:</a:t>
            </a:r>
            <a:r>
              <a:rPr lang="en-US" altLang="en-US" sz="2800" dirty="0" err="1">
                <a:solidFill>
                  <a:srgbClr val="FF0000"/>
                </a:solidFill>
                <a:latin typeface="Courier New" panose="02070309020205020404" pitchFamily="49" charset="0"/>
              </a:rPr>
              <a:t>Susan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ourier New" panose="02070309020205020404" pitchFamily="49" charset="0"/>
              </a:rPr>
              <a:t>Rodger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:Mary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Rodger</a:t>
            </a:r>
          </a:p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Eric 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Long:</a:t>
            </a:r>
            <a:r>
              <a:rPr lang="en-US" altLang="en-US" sz="2800" dirty="0" err="1">
                <a:solidFill>
                  <a:srgbClr val="FF0000"/>
                </a:solidFill>
                <a:latin typeface="Courier New" panose="02070309020205020404" pitchFamily="49" charset="0"/>
              </a:rPr>
              <a:t>Susan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ourier New" panose="02070309020205020404" pitchFamily="49" charset="0"/>
              </a:rPr>
              <a:t>Crackers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:Mary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Velios</a:t>
            </a:r>
            <a:endParaRPr lang="en-US" altLang="en-US" sz="28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Jack </a:t>
            </a:r>
            <a:r>
              <a:rPr lang="en-US" altLang="en-US" sz="28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Frost:Eric</a:t>
            </a:r>
            <a:r>
              <a:rPr lang="en-US" altLang="en-US" sz="2800" dirty="0">
                <a:solidFill>
                  <a:srgbClr val="000000"/>
                </a:solidFill>
                <a:latin typeface="Courier New" panose="02070309020205020404" pitchFamily="49" charset="0"/>
              </a:rPr>
              <a:t> Lund</a:t>
            </a:r>
            <a:endParaRPr lang="en-US" altLang="en-US" sz="2800" dirty="0"/>
          </a:p>
        </p:txBody>
      </p:sp>
      <p:sp>
        <p:nvSpPr>
          <p:cNvPr id="5124" name="Title 1"/>
          <p:cNvSpPr txBox="1">
            <a:spLocks/>
          </p:cNvSpPr>
          <p:nvPr/>
        </p:nvSpPr>
        <p:spPr bwMode="auto">
          <a:xfrm>
            <a:off x="811213" y="419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chemeClr val="tx2"/>
                </a:solidFill>
              </a:rPr>
              <a:t>Corresponding Output</a:t>
            </a:r>
          </a:p>
        </p:txBody>
      </p:sp>
      <p:sp>
        <p:nvSpPr>
          <p:cNvPr id="5125" name="Content Placeholder 2"/>
          <p:cNvSpPr txBox="1">
            <a:spLocks/>
          </p:cNvSpPr>
          <p:nvPr/>
        </p:nvSpPr>
        <p:spPr bwMode="auto">
          <a:xfrm>
            <a:off x="392113" y="5524500"/>
            <a:ext cx="861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800">
                <a:solidFill>
                  <a:srgbClr val="000000"/>
                </a:solidFill>
                <a:latin typeface="Courier New" panose="02070309020205020404" pitchFamily="49" charset="0"/>
              </a:rPr>
              <a:t>Susan: Smith Brandt Rodger Crackers</a:t>
            </a:r>
            <a:endParaRPr lang="en-US" alt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133600"/>
          </a:xfrm>
        </p:spPr>
        <p:txBody>
          <a:bodyPr/>
          <a:lstStyle/>
          <a:p>
            <a:r>
              <a:rPr lang="en-US" dirty="0"/>
              <a:t>What do you need to solve this problem?</a:t>
            </a:r>
            <a:br>
              <a:rPr lang="en-US" dirty="0"/>
            </a:br>
            <a:r>
              <a:rPr lang="en-US" dirty="0"/>
              <a:t>bit.ly/101f16-1101-2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7772400" cy="2667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3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one organize the data to solve this problem?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3276600"/>
            <a:ext cx="632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How many different ways to solve this problem?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199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562600"/>
          </a:xfrm>
        </p:spPr>
        <p:txBody>
          <a:bodyPr/>
          <a:lstStyle/>
          <a:p>
            <a:pPr eaLnBrk="1" hangingPunct="1"/>
            <a:r>
              <a:rPr lang="en-US" dirty="0"/>
              <a:t>Reading and RQ due next time</a:t>
            </a:r>
          </a:p>
          <a:p>
            <a:pPr eaLnBrk="1" hangingPunct="1"/>
            <a:r>
              <a:rPr lang="en-US" dirty="0"/>
              <a:t>APT 6 due today, APT 7 out</a:t>
            </a:r>
          </a:p>
          <a:p>
            <a:pPr lvl="1" eaLnBrk="1" hangingPunct="1"/>
            <a:r>
              <a:rPr lang="en-US" dirty="0"/>
              <a:t>Do more APTs to catch up….</a:t>
            </a:r>
          </a:p>
          <a:p>
            <a:pPr eaLnBrk="1" hangingPunct="1"/>
            <a:r>
              <a:rPr lang="en-US" dirty="0"/>
              <a:t>APT QUIZ 2 – Nov. 6-8</a:t>
            </a:r>
          </a:p>
          <a:p>
            <a:pPr eaLnBrk="1" hangingPunct="1"/>
            <a:r>
              <a:rPr lang="en-US" dirty="0"/>
              <a:t>Next Assignment out Thursday</a:t>
            </a:r>
          </a:p>
          <a:p>
            <a:pPr eaLnBrk="1" hangingPunct="1"/>
            <a:r>
              <a:rPr lang="en-US" dirty="0"/>
              <a:t>Lab this week!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Today:</a:t>
            </a:r>
          </a:p>
          <a:p>
            <a:pPr lvl="1" eaLnBrk="1" hangingPunct="1"/>
            <a:r>
              <a:rPr lang="en-US" dirty="0"/>
              <a:t>Processing data – how to organize it?</a:t>
            </a:r>
          </a:p>
          <a:p>
            <a:pPr lvl="1" eaLnBrk="1" hangingPunct="1"/>
            <a:r>
              <a:rPr lang="en-US" dirty="0"/>
              <a:t>enumerate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way to solve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Create a list of unique first names</a:t>
            </a:r>
          </a:p>
          <a:p>
            <a:r>
              <a:rPr lang="en-US" altLang="en-US"/>
              <a:t>Create a list of lists of last names that are associated with each first name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2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73113" y="152400"/>
            <a:ext cx="6542087" cy="762000"/>
          </a:xfrm>
        </p:spPr>
        <p:txBody>
          <a:bodyPr/>
          <a:lstStyle/>
          <a:p>
            <a:r>
              <a:rPr lang="en-US" altLang="en-US"/>
              <a:t>Example – two lists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’Susan’</a:t>
            </a:r>
            <a:r>
              <a:rPr lang="en-US" dirty="0"/>
              <a:t>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6670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‘Jackie’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47244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‘Jack’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40386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‘Eric’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8388" y="33528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‘Mary’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7438" y="1997075"/>
            <a:ext cx="525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‘</a:t>
            </a:r>
            <a:r>
              <a:rPr lang="en-US" dirty="0" err="1">
                <a:solidFill>
                  <a:schemeClr val="tx1"/>
                </a:solidFill>
              </a:rPr>
              <a:t>Smith’,‘Brandt’,‘Rodger’,‘Crackers</a:t>
            </a:r>
            <a:r>
              <a:rPr lang="en-US" dirty="0">
                <a:solidFill>
                  <a:schemeClr val="tx1"/>
                </a:solidFill>
              </a:rPr>
              <a:t>’]</a:t>
            </a:r>
            <a:r>
              <a:rPr lang="en-US" dirty="0"/>
              <a:t>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7438" y="2682875"/>
            <a:ext cx="525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‘Long’, ‘Johnson’]</a:t>
            </a:r>
            <a:r>
              <a:rPr lang="en-US" dirty="0"/>
              <a:t>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27438" y="3379788"/>
            <a:ext cx="525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‘White’,’Rodger’,’</a:t>
            </a:r>
            <a:r>
              <a:rPr lang="en-US" dirty="0" err="1">
                <a:solidFill>
                  <a:schemeClr val="tx1"/>
                </a:solidFill>
              </a:rPr>
              <a:t>Velios</a:t>
            </a:r>
            <a:r>
              <a:rPr lang="en-US" dirty="0">
                <a:solidFill>
                  <a:schemeClr val="tx1"/>
                </a:solidFill>
              </a:rPr>
              <a:t>’]</a:t>
            </a:r>
            <a:r>
              <a:rPr lang="en-US" dirty="0"/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6963" y="4065588"/>
            <a:ext cx="525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‘Long’, ‘Lund’]</a:t>
            </a:r>
            <a:r>
              <a:rPr lang="en-US" dirty="0"/>
              <a:t>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27438" y="4724400"/>
            <a:ext cx="525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‘Frost’]</a:t>
            </a:r>
            <a:r>
              <a:rPr lang="en-US" dirty="0"/>
              <a:t>’</a:t>
            </a:r>
          </a:p>
        </p:txBody>
      </p:sp>
      <p:sp>
        <p:nvSpPr>
          <p:cNvPr id="7181" name="TextBox 14"/>
          <p:cNvSpPr txBox="1">
            <a:spLocks noChangeArrowheads="1"/>
          </p:cNvSpPr>
          <p:nvPr/>
        </p:nvSpPr>
        <p:spPr bwMode="auto">
          <a:xfrm>
            <a:off x="762000" y="214312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7182" name="TextBox 15"/>
          <p:cNvSpPr txBox="1">
            <a:spLocks noChangeArrowheads="1"/>
          </p:cNvSpPr>
          <p:nvPr/>
        </p:nvSpPr>
        <p:spPr bwMode="auto">
          <a:xfrm>
            <a:off x="762000" y="2779713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1</a:t>
            </a:r>
          </a:p>
        </p:txBody>
      </p:sp>
      <p:sp>
        <p:nvSpPr>
          <p:cNvPr id="7183" name="TextBox 16"/>
          <p:cNvSpPr txBox="1">
            <a:spLocks noChangeArrowheads="1"/>
          </p:cNvSpPr>
          <p:nvPr/>
        </p:nvSpPr>
        <p:spPr bwMode="auto">
          <a:xfrm>
            <a:off x="742950" y="3465513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2</a:t>
            </a:r>
          </a:p>
        </p:txBody>
      </p:sp>
      <p:sp>
        <p:nvSpPr>
          <p:cNvPr id="7184" name="TextBox 17"/>
          <p:cNvSpPr txBox="1">
            <a:spLocks noChangeArrowheads="1"/>
          </p:cNvSpPr>
          <p:nvPr/>
        </p:nvSpPr>
        <p:spPr bwMode="auto">
          <a:xfrm>
            <a:off x="736600" y="4149725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3</a:t>
            </a:r>
          </a:p>
        </p:txBody>
      </p:sp>
      <p:sp>
        <p:nvSpPr>
          <p:cNvPr id="7185" name="TextBox 18"/>
          <p:cNvSpPr txBox="1">
            <a:spLocks noChangeArrowheads="1"/>
          </p:cNvSpPr>
          <p:nvPr/>
        </p:nvSpPr>
        <p:spPr bwMode="auto">
          <a:xfrm>
            <a:off x="736600" y="4837113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4</a:t>
            </a:r>
          </a:p>
        </p:txBody>
      </p:sp>
      <p:sp>
        <p:nvSpPr>
          <p:cNvPr id="7186" name="TextBox 19"/>
          <p:cNvSpPr txBox="1">
            <a:spLocks noChangeArrowheads="1"/>
          </p:cNvSpPr>
          <p:nvPr/>
        </p:nvSpPr>
        <p:spPr bwMode="auto">
          <a:xfrm>
            <a:off x="3322638" y="203517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7187" name="TextBox 20"/>
          <p:cNvSpPr txBox="1">
            <a:spLocks noChangeArrowheads="1"/>
          </p:cNvSpPr>
          <p:nvPr/>
        </p:nvSpPr>
        <p:spPr bwMode="auto">
          <a:xfrm>
            <a:off x="3332163" y="27940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1</a:t>
            </a:r>
          </a:p>
        </p:txBody>
      </p:sp>
      <p:sp>
        <p:nvSpPr>
          <p:cNvPr id="7188" name="TextBox 21"/>
          <p:cNvSpPr txBox="1">
            <a:spLocks noChangeArrowheads="1"/>
          </p:cNvSpPr>
          <p:nvPr/>
        </p:nvSpPr>
        <p:spPr bwMode="auto">
          <a:xfrm>
            <a:off x="3332163" y="34925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2</a:t>
            </a:r>
          </a:p>
        </p:txBody>
      </p:sp>
      <p:sp>
        <p:nvSpPr>
          <p:cNvPr id="7189" name="TextBox 22"/>
          <p:cNvSpPr txBox="1">
            <a:spLocks noChangeArrowheads="1"/>
          </p:cNvSpPr>
          <p:nvPr/>
        </p:nvSpPr>
        <p:spPr bwMode="auto">
          <a:xfrm>
            <a:off x="3322638" y="41719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3</a:t>
            </a:r>
          </a:p>
        </p:txBody>
      </p:sp>
      <p:sp>
        <p:nvSpPr>
          <p:cNvPr id="7190" name="TextBox 23"/>
          <p:cNvSpPr txBox="1">
            <a:spLocks noChangeArrowheads="1"/>
          </p:cNvSpPr>
          <p:nvPr/>
        </p:nvSpPr>
        <p:spPr bwMode="auto">
          <a:xfrm>
            <a:off x="3300413" y="4837113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4</a:t>
            </a:r>
          </a:p>
        </p:txBody>
      </p:sp>
      <p:sp>
        <p:nvSpPr>
          <p:cNvPr id="7191" name="TextBox 24"/>
          <p:cNvSpPr txBox="1">
            <a:spLocks noChangeArrowheads="1"/>
          </p:cNvSpPr>
          <p:nvPr/>
        </p:nvSpPr>
        <p:spPr bwMode="auto">
          <a:xfrm>
            <a:off x="1116013" y="990600"/>
            <a:ext cx="1611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Unique </a:t>
            </a:r>
          </a:p>
          <a:p>
            <a:pPr eaLnBrk="1" hangingPunct="1"/>
            <a:r>
              <a:rPr lang="en-US" altLang="en-US"/>
              <a:t>First names</a:t>
            </a:r>
          </a:p>
        </p:txBody>
      </p:sp>
      <p:sp>
        <p:nvSpPr>
          <p:cNvPr id="7192" name="TextBox 26"/>
          <p:cNvSpPr txBox="1">
            <a:spLocks noChangeArrowheads="1"/>
          </p:cNvSpPr>
          <p:nvPr/>
        </p:nvSpPr>
        <p:spPr bwMode="auto">
          <a:xfrm>
            <a:off x="3646488" y="1174750"/>
            <a:ext cx="3481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Corresponding Last names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40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73113" y="152400"/>
            <a:ext cx="6542087" cy="762000"/>
          </a:xfrm>
        </p:spPr>
        <p:txBody>
          <a:bodyPr/>
          <a:lstStyle/>
          <a:p>
            <a:r>
              <a:rPr lang="en-US" altLang="en-US"/>
              <a:t>Example – two lists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’Susan’</a:t>
            </a:r>
            <a:r>
              <a:rPr lang="en-US" dirty="0"/>
              <a:t>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6670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‘Jackie’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47244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‘Jack’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40386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‘Eric’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8388" y="33528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‘Mary’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7438" y="1997075"/>
            <a:ext cx="525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‘</a:t>
            </a:r>
            <a:r>
              <a:rPr lang="en-US" dirty="0" err="1">
                <a:solidFill>
                  <a:schemeClr val="tx1"/>
                </a:solidFill>
              </a:rPr>
              <a:t>Smith’,‘Brandt’,‘Rodger’,‘Crackers</a:t>
            </a:r>
            <a:r>
              <a:rPr lang="en-US" dirty="0">
                <a:solidFill>
                  <a:schemeClr val="tx1"/>
                </a:solidFill>
              </a:rPr>
              <a:t>’]</a:t>
            </a:r>
            <a:r>
              <a:rPr lang="en-US" dirty="0"/>
              <a:t>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7438" y="2682875"/>
            <a:ext cx="525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‘Long’, ‘Johnson’]</a:t>
            </a:r>
            <a:r>
              <a:rPr lang="en-US" dirty="0"/>
              <a:t>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27438" y="3379788"/>
            <a:ext cx="525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‘White’,’Rodger’,’</a:t>
            </a:r>
            <a:r>
              <a:rPr lang="en-US" dirty="0" err="1">
                <a:solidFill>
                  <a:schemeClr val="tx1"/>
                </a:solidFill>
              </a:rPr>
              <a:t>Velios</a:t>
            </a:r>
            <a:r>
              <a:rPr lang="en-US" dirty="0">
                <a:solidFill>
                  <a:schemeClr val="tx1"/>
                </a:solidFill>
              </a:rPr>
              <a:t>’]</a:t>
            </a:r>
            <a:r>
              <a:rPr lang="en-US" dirty="0"/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36963" y="4065588"/>
            <a:ext cx="525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‘Long’, ‘Lund’]</a:t>
            </a:r>
            <a:r>
              <a:rPr lang="en-US" dirty="0"/>
              <a:t>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27438" y="4724400"/>
            <a:ext cx="525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‘Frost’]</a:t>
            </a:r>
            <a:r>
              <a:rPr lang="en-US" dirty="0"/>
              <a:t>’</a:t>
            </a:r>
          </a:p>
        </p:txBody>
      </p:sp>
      <p:sp>
        <p:nvSpPr>
          <p:cNvPr id="7181" name="TextBox 14"/>
          <p:cNvSpPr txBox="1">
            <a:spLocks noChangeArrowheads="1"/>
          </p:cNvSpPr>
          <p:nvPr/>
        </p:nvSpPr>
        <p:spPr bwMode="auto">
          <a:xfrm>
            <a:off x="762000" y="214312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7182" name="TextBox 15"/>
          <p:cNvSpPr txBox="1">
            <a:spLocks noChangeArrowheads="1"/>
          </p:cNvSpPr>
          <p:nvPr/>
        </p:nvSpPr>
        <p:spPr bwMode="auto">
          <a:xfrm>
            <a:off x="762000" y="2779713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1</a:t>
            </a:r>
          </a:p>
        </p:txBody>
      </p:sp>
      <p:sp>
        <p:nvSpPr>
          <p:cNvPr id="7183" name="TextBox 16"/>
          <p:cNvSpPr txBox="1">
            <a:spLocks noChangeArrowheads="1"/>
          </p:cNvSpPr>
          <p:nvPr/>
        </p:nvSpPr>
        <p:spPr bwMode="auto">
          <a:xfrm>
            <a:off x="742950" y="3465513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2</a:t>
            </a:r>
          </a:p>
        </p:txBody>
      </p:sp>
      <p:sp>
        <p:nvSpPr>
          <p:cNvPr id="7184" name="TextBox 17"/>
          <p:cNvSpPr txBox="1">
            <a:spLocks noChangeArrowheads="1"/>
          </p:cNvSpPr>
          <p:nvPr/>
        </p:nvSpPr>
        <p:spPr bwMode="auto">
          <a:xfrm>
            <a:off x="736600" y="4149725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3</a:t>
            </a:r>
          </a:p>
        </p:txBody>
      </p:sp>
      <p:sp>
        <p:nvSpPr>
          <p:cNvPr id="7185" name="TextBox 18"/>
          <p:cNvSpPr txBox="1">
            <a:spLocks noChangeArrowheads="1"/>
          </p:cNvSpPr>
          <p:nvPr/>
        </p:nvSpPr>
        <p:spPr bwMode="auto">
          <a:xfrm>
            <a:off x="736600" y="4837113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4</a:t>
            </a:r>
          </a:p>
        </p:txBody>
      </p:sp>
      <p:sp>
        <p:nvSpPr>
          <p:cNvPr id="7186" name="TextBox 19"/>
          <p:cNvSpPr txBox="1">
            <a:spLocks noChangeArrowheads="1"/>
          </p:cNvSpPr>
          <p:nvPr/>
        </p:nvSpPr>
        <p:spPr bwMode="auto">
          <a:xfrm>
            <a:off x="3322638" y="203517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7187" name="TextBox 20"/>
          <p:cNvSpPr txBox="1">
            <a:spLocks noChangeArrowheads="1"/>
          </p:cNvSpPr>
          <p:nvPr/>
        </p:nvSpPr>
        <p:spPr bwMode="auto">
          <a:xfrm>
            <a:off x="3332163" y="27940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1</a:t>
            </a:r>
          </a:p>
        </p:txBody>
      </p:sp>
      <p:sp>
        <p:nvSpPr>
          <p:cNvPr id="7188" name="TextBox 21"/>
          <p:cNvSpPr txBox="1">
            <a:spLocks noChangeArrowheads="1"/>
          </p:cNvSpPr>
          <p:nvPr/>
        </p:nvSpPr>
        <p:spPr bwMode="auto">
          <a:xfrm>
            <a:off x="3332163" y="34925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2</a:t>
            </a:r>
          </a:p>
        </p:txBody>
      </p:sp>
      <p:sp>
        <p:nvSpPr>
          <p:cNvPr id="7189" name="TextBox 22"/>
          <p:cNvSpPr txBox="1">
            <a:spLocks noChangeArrowheads="1"/>
          </p:cNvSpPr>
          <p:nvPr/>
        </p:nvSpPr>
        <p:spPr bwMode="auto">
          <a:xfrm>
            <a:off x="3322638" y="41719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3</a:t>
            </a:r>
          </a:p>
        </p:txBody>
      </p:sp>
      <p:sp>
        <p:nvSpPr>
          <p:cNvPr id="7190" name="TextBox 23"/>
          <p:cNvSpPr txBox="1">
            <a:spLocks noChangeArrowheads="1"/>
          </p:cNvSpPr>
          <p:nvPr/>
        </p:nvSpPr>
        <p:spPr bwMode="auto">
          <a:xfrm>
            <a:off x="3300413" y="4837113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4</a:t>
            </a:r>
          </a:p>
        </p:txBody>
      </p:sp>
      <p:sp>
        <p:nvSpPr>
          <p:cNvPr id="7191" name="TextBox 24"/>
          <p:cNvSpPr txBox="1">
            <a:spLocks noChangeArrowheads="1"/>
          </p:cNvSpPr>
          <p:nvPr/>
        </p:nvSpPr>
        <p:spPr bwMode="auto">
          <a:xfrm>
            <a:off x="1116013" y="990600"/>
            <a:ext cx="1611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Unique </a:t>
            </a:r>
          </a:p>
          <a:p>
            <a:pPr eaLnBrk="1" hangingPunct="1"/>
            <a:r>
              <a:rPr lang="en-US" altLang="en-US"/>
              <a:t>First names</a:t>
            </a:r>
          </a:p>
        </p:txBody>
      </p:sp>
      <p:sp>
        <p:nvSpPr>
          <p:cNvPr id="7192" name="TextBox 26"/>
          <p:cNvSpPr txBox="1">
            <a:spLocks noChangeArrowheads="1"/>
          </p:cNvSpPr>
          <p:nvPr/>
        </p:nvSpPr>
        <p:spPr bwMode="auto">
          <a:xfrm>
            <a:off x="3646488" y="1174750"/>
            <a:ext cx="3481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Corresponding Last names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605" y="5672436"/>
            <a:ext cx="4138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Jackie  in position 1</a:t>
            </a:r>
          </a:p>
          <a:p>
            <a:r>
              <a:rPr lang="en-US" dirty="0"/>
              <a:t>Jackie’s last names in position 1</a:t>
            </a:r>
          </a:p>
        </p:txBody>
      </p:sp>
      <p:sp>
        <p:nvSpPr>
          <p:cNvPr id="2" name="Oval 1"/>
          <p:cNvSpPr/>
          <p:nvPr/>
        </p:nvSpPr>
        <p:spPr>
          <a:xfrm>
            <a:off x="990601" y="2682875"/>
            <a:ext cx="1981200" cy="7366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38916" y="2537411"/>
            <a:ext cx="3033483" cy="9836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Now can we solve the problem?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Compute those two lists that are associated with each other</a:t>
            </a:r>
          </a:p>
          <a:p>
            <a:pPr lvl="1"/>
            <a:r>
              <a:rPr lang="en-US" altLang="en-US" dirty="0"/>
              <a:t>List of unique first names</a:t>
            </a:r>
          </a:p>
          <a:p>
            <a:pPr lvl="1"/>
            <a:r>
              <a:rPr lang="en-US" altLang="en-US" dirty="0"/>
              <a:t>List of corresponding last names</a:t>
            </a:r>
          </a:p>
          <a:p>
            <a:r>
              <a:rPr lang="en-US" altLang="en-US" dirty="0"/>
              <a:t>Compute the max list of last names</a:t>
            </a:r>
          </a:p>
          <a:p>
            <a:r>
              <a:rPr lang="en-US" altLang="en-US" dirty="0"/>
              <a:t>Now easy to print the answer. </a:t>
            </a:r>
          </a:p>
          <a:p>
            <a:r>
              <a:rPr lang="en-US" altLang="en-US" dirty="0"/>
              <a:t>See popular.py</a:t>
            </a:r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71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code for popular.py</a:t>
            </a:r>
            <a:br>
              <a:rPr lang="en-US" dirty="0"/>
            </a:br>
            <a:r>
              <a:rPr lang="en-US" dirty="0"/>
              <a:t>www.bit.ly/101f16-1101-3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en-US" dirty="0"/>
              <a:t>Which </a:t>
            </a:r>
            <a:r>
              <a:rPr lang="en-US" dirty="0" err="1"/>
              <a:t>datafile</a:t>
            </a:r>
            <a:r>
              <a:rPr lang="en-US" dirty="0"/>
              <a:t> is read in?</a:t>
            </a:r>
          </a:p>
          <a:p>
            <a:r>
              <a:rPr lang="en-US" dirty="0"/>
              <a:t>What format is </a:t>
            </a:r>
            <a:r>
              <a:rPr lang="en-US" dirty="0" err="1"/>
              <a:t>namelist</a:t>
            </a:r>
            <a:r>
              <a:rPr lang="en-US" dirty="0"/>
              <a:t> in?</a:t>
            </a:r>
          </a:p>
          <a:p>
            <a:r>
              <a:rPr lang="en-US" dirty="0"/>
              <a:t>Write the code for </a:t>
            </a:r>
            <a:r>
              <a:rPr lang="en-US" dirty="0" err="1"/>
              <a:t>uniqueFirstNames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40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 dirty="0"/>
              <a:t>Write the code: </a:t>
            </a:r>
            <a:br>
              <a:rPr lang="en-US" dirty="0"/>
            </a:br>
            <a:r>
              <a:rPr lang="en-US" dirty="0"/>
              <a:t>www.bit.ly/101f16-1101-4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allLastNames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correspondingLastNames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printFirstWithLasts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93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10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maxnum</a:t>
            </a:r>
            <a:r>
              <a:rPr lang="en-US" dirty="0"/>
              <a:t> = max([</a:t>
            </a:r>
            <a:r>
              <a:rPr lang="en-US" dirty="0" err="1"/>
              <a:t>len</a:t>
            </a:r>
            <a:r>
              <a:rPr lang="en-US" dirty="0"/>
              <a:t>(item) for item in </a:t>
            </a:r>
            <a:r>
              <a:rPr lang="en-US" dirty="0" err="1"/>
              <a:t>lastNames</a:t>
            </a:r>
            <a:r>
              <a:rPr lang="en-US" dirty="0"/>
              <a:t>])</a:t>
            </a:r>
          </a:p>
          <a:p>
            <a:pPr marL="0" indent="0">
              <a:buNone/>
            </a:pPr>
            <a:r>
              <a:rPr lang="en-US" dirty="0"/>
              <a:t>print </a:t>
            </a:r>
            <a:r>
              <a:rPr lang="en-US" dirty="0" err="1"/>
              <a:t>maxnum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lastIndex = [index for (index, v) in      enumerate(</a:t>
            </a:r>
            <a:r>
              <a:rPr lang="en-US" u="sng" dirty="0" err="1"/>
              <a:t>lastNames</a:t>
            </a:r>
            <a:r>
              <a:rPr lang="en-US" u="sng" dirty="0"/>
              <a:t>) if </a:t>
            </a:r>
            <a:r>
              <a:rPr lang="en-US" u="sng" dirty="0" err="1"/>
              <a:t>len</a:t>
            </a:r>
            <a:r>
              <a:rPr lang="en-US" u="sng" dirty="0"/>
              <a:t>(v) == </a:t>
            </a:r>
            <a:r>
              <a:rPr lang="en-US" u="sng" dirty="0" err="1"/>
              <a:t>maxnum</a:t>
            </a:r>
            <a:r>
              <a:rPr lang="en-US" u="sng" dirty="0"/>
              <a:t>]</a:t>
            </a:r>
          </a:p>
          <a:p>
            <a:pPr marL="0" indent="0">
              <a:buNone/>
            </a:pPr>
            <a:r>
              <a:rPr lang="en-US" dirty="0"/>
              <a:t>print </a:t>
            </a:r>
            <a:r>
              <a:rPr lang="en-US" i="1" dirty="0"/>
              <a:t>"first name with most last names is:"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2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73113" y="152400"/>
            <a:ext cx="6542087" cy="762000"/>
          </a:xfrm>
        </p:spPr>
        <p:txBody>
          <a:bodyPr/>
          <a:lstStyle/>
          <a:p>
            <a:r>
              <a:rPr lang="en-US" altLang="en-US" dirty="0"/>
              <a:t>Another way – list of lists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600" y="1981200"/>
            <a:ext cx="6400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</a:t>
            </a:r>
            <a:r>
              <a:rPr lang="en-US" dirty="0">
                <a:solidFill>
                  <a:srgbClr val="FF0000"/>
                </a:solidFill>
              </a:rPr>
              <a:t>‘Susan’, </a:t>
            </a:r>
            <a:r>
              <a:rPr lang="en-US" dirty="0">
                <a:solidFill>
                  <a:schemeClr val="tx1"/>
                </a:solidFill>
              </a:rPr>
              <a:t>‘</a:t>
            </a:r>
            <a:r>
              <a:rPr lang="en-US" dirty="0" err="1">
                <a:solidFill>
                  <a:schemeClr val="tx1"/>
                </a:solidFill>
              </a:rPr>
              <a:t>Smith’,‘Brandt’,‘Rodger’,‘Crackers</a:t>
            </a:r>
            <a:r>
              <a:rPr lang="en-US" dirty="0">
                <a:solidFill>
                  <a:schemeClr val="tx1"/>
                </a:solidFill>
              </a:rPr>
              <a:t>’]</a:t>
            </a:r>
            <a:r>
              <a:rPr lang="en-US" dirty="0"/>
              <a:t>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2682875"/>
            <a:ext cx="6400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>
                <a:solidFill>
                  <a:srgbClr val="FF0000"/>
                </a:solidFill>
              </a:rPr>
              <a:t>‘Jackie’, </a:t>
            </a:r>
            <a:r>
              <a:rPr lang="en-US" dirty="0">
                <a:solidFill>
                  <a:schemeClr val="tx1"/>
                </a:solidFill>
              </a:rPr>
              <a:t>‘Long’, ‘Johnson’]</a:t>
            </a:r>
            <a:r>
              <a:rPr lang="en-US" dirty="0"/>
              <a:t>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1601" y="3379788"/>
            <a:ext cx="6400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>
                <a:solidFill>
                  <a:srgbClr val="FF0000"/>
                </a:solidFill>
              </a:rPr>
              <a:t>‘Mary’, </a:t>
            </a:r>
            <a:r>
              <a:rPr lang="en-US" dirty="0">
                <a:solidFill>
                  <a:schemeClr val="tx1"/>
                </a:solidFill>
              </a:rPr>
              <a:t>‘White’,’Rodger’,’</a:t>
            </a:r>
            <a:r>
              <a:rPr lang="en-US" dirty="0" err="1">
                <a:solidFill>
                  <a:schemeClr val="tx1"/>
                </a:solidFill>
              </a:rPr>
              <a:t>Velios</a:t>
            </a:r>
            <a:r>
              <a:rPr lang="en-US" dirty="0">
                <a:solidFill>
                  <a:schemeClr val="tx1"/>
                </a:solidFill>
              </a:rPr>
              <a:t>’]</a:t>
            </a:r>
            <a:r>
              <a:rPr lang="en-US" dirty="0"/>
              <a:t>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1" y="4065588"/>
            <a:ext cx="6400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</a:t>
            </a:r>
            <a:r>
              <a:rPr lang="en-US" dirty="0">
                <a:solidFill>
                  <a:srgbClr val="FF0000"/>
                </a:solidFill>
              </a:rPr>
              <a:t>‘Eric’</a:t>
            </a:r>
            <a:r>
              <a:rPr lang="en-US" dirty="0">
                <a:solidFill>
                  <a:schemeClr val="tx1"/>
                </a:solidFill>
              </a:rPr>
              <a:t>, ‘Long’, ‘Lund’]</a:t>
            </a:r>
            <a:r>
              <a:rPr lang="en-US" dirty="0"/>
              <a:t>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0" y="4724400"/>
            <a:ext cx="6400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[ </a:t>
            </a:r>
            <a:r>
              <a:rPr lang="en-US" dirty="0">
                <a:solidFill>
                  <a:srgbClr val="FF0000"/>
                </a:solidFill>
              </a:rPr>
              <a:t>‘Jack’, </a:t>
            </a:r>
            <a:r>
              <a:rPr lang="en-US" dirty="0">
                <a:solidFill>
                  <a:schemeClr val="tx1"/>
                </a:solidFill>
              </a:rPr>
              <a:t>‘Frost’]</a:t>
            </a:r>
            <a:r>
              <a:rPr lang="en-US" dirty="0"/>
              <a:t>’</a:t>
            </a:r>
          </a:p>
        </p:txBody>
      </p:sp>
      <p:sp>
        <p:nvSpPr>
          <p:cNvPr id="7181" name="TextBox 14"/>
          <p:cNvSpPr txBox="1">
            <a:spLocks noChangeArrowheads="1"/>
          </p:cNvSpPr>
          <p:nvPr/>
        </p:nvSpPr>
        <p:spPr bwMode="auto">
          <a:xfrm>
            <a:off x="762000" y="2143125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0</a:t>
            </a:r>
          </a:p>
        </p:txBody>
      </p:sp>
      <p:sp>
        <p:nvSpPr>
          <p:cNvPr id="7182" name="TextBox 15"/>
          <p:cNvSpPr txBox="1">
            <a:spLocks noChangeArrowheads="1"/>
          </p:cNvSpPr>
          <p:nvPr/>
        </p:nvSpPr>
        <p:spPr bwMode="auto">
          <a:xfrm>
            <a:off x="762000" y="2779713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1</a:t>
            </a:r>
          </a:p>
        </p:txBody>
      </p:sp>
      <p:sp>
        <p:nvSpPr>
          <p:cNvPr id="7183" name="TextBox 16"/>
          <p:cNvSpPr txBox="1">
            <a:spLocks noChangeArrowheads="1"/>
          </p:cNvSpPr>
          <p:nvPr/>
        </p:nvSpPr>
        <p:spPr bwMode="auto">
          <a:xfrm>
            <a:off x="742950" y="3465513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2</a:t>
            </a:r>
          </a:p>
        </p:txBody>
      </p:sp>
      <p:sp>
        <p:nvSpPr>
          <p:cNvPr id="7184" name="TextBox 17"/>
          <p:cNvSpPr txBox="1">
            <a:spLocks noChangeArrowheads="1"/>
          </p:cNvSpPr>
          <p:nvPr/>
        </p:nvSpPr>
        <p:spPr bwMode="auto">
          <a:xfrm>
            <a:off x="736600" y="4149725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3</a:t>
            </a:r>
          </a:p>
        </p:txBody>
      </p:sp>
      <p:sp>
        <p:nvSpPr>
          <p:cNvPr id="7185" name="TextBox 18"/>
          <p:cNvSpPr txBox="1">
            <a:spLocks noChangeArrowheads="1"/>
          </p:cNvSpPr>
          <p:nvPr/>
        </p:nvSpPr>
        <p:spPr bwMode="auto">
          <a:xfrm>
            <a:off x="736600" y="4837113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4</a:t>
            </a:r>
          </a:p>
        </p:txBody>
      </p:sp>
      <p:sp>
        <p:nvSpPr>
          <p:cNvPr id="7191" name="TextBox 24"/>
          <p:cNvSpPr txBox="1">
            <a:spLocks noChangeArrowheads="1"/>
          </p:cNvSpPr>
          <p:nvPr/>
        </p:nvSpPr>
        <p:spPr bwMode="auto">
          <a:xfrm>
            <a:off x="1116013" y="990600"/>
            <a:ext cx="4676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First word in each list is a first name</a:t>
            </a:r>
          </a:p>
        </p:txBody>
      </p:sp>
      <p:sp>
        <p:nvSpPr>
          <p:cNvPr id="7192" name="TextBox 26"/>
          <p:cNvSpPr txBox="1">
            <a:spLocks noChangeArrowheads="1"/>
          </p:cNvSpPr>
          <p:nvPr/>
        </p:nvSpPr>
        <p:spPr bwMode="auto">
          <a:xfrm>
            <a:off x="1116012" y="1378434"/>
            <a:ext cx="5741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The rest are last names.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05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Expanding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Suppose we want to read from multiple data files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   names1.txt, names2.txt, names3.txt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See </a:t>
            </a:r>
            <a:r>
              <a:rPr lang="en-US" dirty="0" err="1"/>
              <a:t>processFiles</a:t>
            </a:r>
            <a:r>
              <a:rPr lang="en-US" dirty="0"/>
              <a:t> in popular.py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6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30" y="152400"/>
            <a:ext cx="8061569" cy="1143000"/>
          </a:xfrm>
        </p:spPr>
        <p:txBody>
          <a:bodyPr/>
          <a:lstStyle/>
          <a:p>
            <a:r>
              <a:rPr lang="en-US" dirty="0"/>
              <a:t>Lab this week! - Odds with poker!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http://www.cs.duke.edu/courses/fall16/compsci101/labs/lab08/fullHouseSmall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5839640" cy="24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838754"/>
            <a:ext cx="6705600" cy="28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 Programming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62" y="1943100"/>
            <a:ext cx="7772400" cy="4114800"/>
          </a:xfrm>
        </p:spPr>
        <p:txBody>
          <a:bodyPr/>
          <a:lstStyle/>
          <a:p>
            <a:r>
              <a:rPr lang="en-US" dirty="0"/>
              <a:t>Need volunteers to help on Saturday Nov 5 from 11:20am to 6pm. (includes food)</a:t>
            </a:r>
          </a:p>
          <a:p>
            <a:r>
              <a:rPr lang="en-US" dirty="0"/>
              <a:t>Contest</a:t>
            </a:r>
          </a:p>
          <a:p>
            <a:pPr lvl="1"/>
            <a:r>
              <a:rPr lang="en-US" dirty="0"/>
              <a:t>Team of three, one computer, 6-8 problems, 5 hours</a:t>
            </a:r>
          </a:p>
          <a:p>
            <a:pPr lvl="1"/>
            <a:r>
              <a:rPr lang="en-US" dirty="0"/>
              <a:t>Problems “APT-like”</a:t>
            </a:r>
          </a:p>
          <a:p>
            <a:r>
              <a:rPr lang="en-US" dirty="0"/>
              <a:t>See Piazza post for how to sign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CS courses can you take next?</a:t>
            </a:r>
          </a:p>
          <a:p>
            <a:pPr lvl="1"/>
            <a:r>
              <a:rPr lang="en-US" dirty="0" err="1"/>
              <a:t>CompSci</a:t>
            </a:r>
            <a:r>
              <a:rPr lang="en-US" dirty="0"/>
              <a:t> 201</a:t>
            </a:r>
          </a:p>
          <a:p>
            <a:pPr lvl="1"/>
            <a:r>
              <a:rPr lang="en-US" dirty="0" err="1"/>
              <a:t>CompSci</a:t>
            </a:r>
            <a:r>
              <a:rPr lang="en-US" dirty="0"/>
              <a:t> 230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CompSci</a:t>
            </a:r>
            <a:r>
              <a:rPr lang="en-US" dirty="0"/>
              <a:t> 230 is </a:t>
            </a:r>
            <a:r>
              <a:rPr lang="en-US" dirty="0" err="1"/>
              <a:t>prereq</a:t>
            </a:r>
            <a:r>
              <a:rPr lang="en-US" dirty="0"/>
              <a:t> for </a:t>
            </a:r>
            <a:r>
              <a:rPr lang="en-US" dirty="0" err="1"/>
              <a:t>CompSci</a:t>
            </a:r>
            <a:r>
              <a:rPr lang="en-US" dirty="0"/>
              <a:t> 330</a:t>
            </a:r>
          </a:p>
          <a:p>
            <a:pPr lvl="1"/>
            <a:r>
              <a:rPr lang="en-US" dirty="0" err="1"/>
              <a:t>CompSci</a:t>
            </a:r>
            <a:r>
              <a:rPr lang="en-US" dirty="0"/>
              <a:t> 201 is </a:t>
            </a:r>
            <a:r>
              <a:rPr lang="en-US" dirty="0" err="1"/>
              <a:t>prereq</a:t>
            </a:r>
            <a:r>
              <a:rPr lang="en-US" dirty="0"/>
              <a:t> for many electives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Halloween and Computer Science COLLIDE!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101,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42"/>
            <a:ext cx="9144000" cy="1325563"/>
          </a:xfrm>
        </p:spPr>
        <p:txBody>
          <a:bodyPr/>
          <a:lstStyle/>
          <a:p>
            <a:pPr algn="ctr"/>
            <a:r>
              <a:rPr lang="en-US" dirty="0"/>
              <a:t>CS Concepts Coming Alive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39" y="1203158"/>
            <a:ext cx="4463718" cy="5483836"/>
          </a:xfrm>
        </p:spPr>
        <p:txBody>
          <a:bodyPr>
            <a:normAutofit/>
          </a:bodyPr>
          <a:lstStyle/>
          <a:p>
            <a:r>
              <a:rPr lang="en-US" dirty="0"/>
              <a:t>What data structure is this?</a:t>
            </a:r>
          </a:p>
        </p:txBody>
      </p:sp>
      <p:pic>
        <p:nvPicPr>
          <p:cNvPr id="1030" name="Picture 6" descr="http://www.cs.duke.edu/~rodger/shrdatastru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41" y="1364487"/>
            <a:ext cx="3472792" cy="516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72393"/>
            <a:ext cx="2491020" cy="3070052"/>
          </a:xfrm>
        </p:spPr>
        <p:txBody>
          <a:bodyPr>
            <a:normAutofit fontScale="90000"/>
          </a:bodyPr>
          <a:lstStyle/>
          <a:p>
            <a:r>
              <a:rPr lang="en-US" dirty="0"/>
              <a:t>YARN,</a:t>
            </a:r>
            <a:br>
              <a:rPr lang="en-US" dirty="0"/>
            </a:br>
            <a:r>
              <a:rPr lang="en-US" dirty="0"/>
              <a:t>in the shape of a binary tree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69" y="-11208"/>
            <a:ext cx="6064898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277231" y="113507"/>
            <a:ext cx="420131" cy="194230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13405" y="113507"/>
            <a:ext cx="963827" cy="194230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73208" y="4767439"/>
            <a:ext cx="6016" cy="2004512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09035" y="4767439"/>
            <a:ext cx="420131" cy="194230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251777" y="4893276"/>
            <a:ext cx="128081" cy="194230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30807" y="4851330"/>
            <a:ext cx="420131" cy="194230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43453" y="1789908"/>
            <a:ext cx="233589" cy="3019476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50763" y="1942308"/>
            <a:ext cx="693268" cy="295096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78217" y="4809384"/>
            <a:ext cx="479960" cy="1858417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04213" y="4809384"/>
            <a:ext cx="43956" cy="1900363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429122" y="4851330"/>
            <a:ext cx="317928" cy="1858417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9436" y="4893276"/>
            <a:ext cx="273135" cy="1953516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64043" y="2150076"/>
            <a:ext cx="524649" cy="2743200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94558" y="1942308"/>
            <a:ext cx="536285" cy="2950968"/>
          </a:xfrm>
          <a:prstGeom prst="straightConnector1">
            <a:avLst/>
          </a:prstGeom>
          <a:ln w="1270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3040874" y="1942308"/>
            <a:ext cx="2326106" cy="2274791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875200" y="2150076"/>
            <a:ext cx="1411558" cy="2067023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967153" y="4150103"/>
            <a:ext cx="249866" cy="2517698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999176" y="4262813"/>
            <a:ext cx="126845" cy="2404988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759383" y="4262813"/>
            <a:ext cx="193644" cy="2404988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290739" y="4262813"/>
            <a:ext cx="195827" cy="2404988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414027" y="4536098"/>
            <a:ext cx="911232" cy="2321902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438552" y="4536098"/>
            <a:ext cx="1362653" cy="2131703"/>
          </a:xfrm>
          <a:prstGeom prst="straightConnector1">
            <a:avLst/>
          </a:prstGeom>
          <a:ln w="1270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1"/>
          <p:cNvSpPr txBox="1">
            <a:spLocks/>
          </p:cNvSpPr>
          <p:nvPr/>
        </p:nvSpPr>
        <p:spPr>
          <a:xfrm>
            <a:off x="95714" y="2867410"/>
            <a:ext cx="2491020" cy="3070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Subtrees made with molecule kit</a:t>
            </a:r>
          </a:p>
        </p:txBody>
      </p:sp>
      <p:pic>
        <p:nvPicPr>
          <p:cNvPr id="64" name="Picture 2" descr="http://www.webelements.com/shop/shopimages/products/normal/Molymod-MMS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33" y="1587930"/>
            <a:ext cx="58483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12328" y="6106331"/>
            <a:ext cx="2491020" cy="355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30050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2D-range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in x-y plane</a:t>
            </a:r>
          </a:p>
          <a:p>
            <a:r>
              <a:rPr lang="en-US" dirty="0"/>
              <a:t>Main tree organized by x-values</a:t>
            </a:r>
          </a:p>
          <a:p>
            <a:r>
              <a:rPr lang="en-US" dirty="0"/>
              <a:t>Subtree organized by y values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733800"/>
            <a:ext cx="2162175" cy="20955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 rot="16200000" flipH="1">
            <a:off x="4125899" y="5723113"/>
            <a:ext cx="152619" cy="550402"/>
          </a:xfrm>
          <a:prstGeom prst="rightBrac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flipH="1">
            <a:off x="2291254" y="4309240"/>
            <a:ext cx="507416" cy="527859"/>
          </a:xfrm>
          <a:prstGeom prst="rightBrac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59747" y="6285869"/>
            <a:ext cx="88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5087" y="4388503"/>
            <a:ext cx="88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y-range</a:t>
            </a:r>
          </a:p>
        </p:txBody>
      </p:sp>
    </p:spTree>
    <p:extLst>
      <p:ext uri="{BB962C8B-B14F-4D97-AF65-F5344CB8AC3E}">
        <p14:creationId xmlns:p14="http://schemas.microsoft.com/office/powerpoint/2010/main" val="24574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1141</Words>
  <Application>Microsoft Office PowerPoint</Application>
  <PresentationFormat>On-screen Show (4:3)</PresentationFormat>
  <Paragraphs>250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Courier New</vt:lpstr>
      <vt:lpstr>Times New Roman</vt:lpstr>
      <vt:lpstr>Default Design</vt:lpstr>
      <vt:lpstr>CompSci 101 Introduction to Computer Science</vt:lpstr>
      <vt:lpstr>Announcements</vt:lpstr>
      <vt:lpstr>Lab this week! - Odds with poker!</vt:lpstr>
      <vt:lpstr>ACM Programming Contest</vt:lpstr>
      <vt:lpstr>Registration time…</vt:lpstr>
      <vt:lpstr>When Halloween and Computer Science COLLIDE!</vt:lpstr>
      <vt:lpstr>CS Concepts Coming Alive</vt:lpstr>
      <vt:lpstr>YARN, in the shape of a binary tree</vt:lpstr>
      <vt:lpstr>2D-range tree</vt:lpstr>
      <vt:lpstr>Binary Search tree of points in the plane – sorted by X-value</vt:lpstr>
      <vt:lpstr>Problem: Longest Name </vt:lpstr>
      <vt:lpstr>Code for longest name</vt:lpstr>
      <vt:lpstr>Problem: Find the position of the longest name that starts with that letter bitly/101f16-1101-1 </vt:lpstr>
      <vt:lpstr>Enumerate</vt:lpstr>
      <vt:lpstr>Solve previous problem with enumerate</vt:lpstr>
      <vt:lpstr>Problem: Popular Name</vt:lpstr>
      <vt:lpstr>Example Input File with 5 lines</vt:lpstr>
      <vt:lpstr>What do you need to solve this problem? bit.ly/101f16-1101-2</vt:lpstr>
      <vt:lpstr>How might one organize the data to solve this problem? </vt:lpstr>
      <vt:lpstr>One way to solve</vt:lpstr>
      <vt:lpstr>Example – two lists</vt:lpstr>
      <vt:lpstr>Example – two lists</vt:lpstr>
      <vt:lpstr>Now can we solve the problem?</vt:lpstr>
      <vt:lpstr>Look at the code for popular.py www.bit.ly/101f16-1101-3</vt:lpstr>
      <vt:lpstr>Write the code:  www.bit.ly/101f16-1101-4</vt:lpstr>
      <vt:lpstr>Finish</vt:lpstr>
      <vt:lpstr>Another way – list of lists</vt:lpstr>
      <vt:lpstr>Expanding the Problem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78</cp:revision>
  <cp:lastPrinted>2016-11-01T13:29:37Z</cp:lastPrinted>
  <dcterms:created xsi:type="dcterms:W3CDTF">2005-08-25T14:18:45Z</dcterms:created>
  <dcterms:modified xsi:type="dcterms:W3CDTF">2016-11-01T13:30:04Z</dcterms:modified>
</cp:coreProperties>
</file>