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6" r:id="rId2"/>
    <p:sldId id="277" r:id="rId3"/>
    <p:sldId id="278" r:id="rId4"/>
    <p:sldId id="279" r:id="rId5"/>
    <p:sldId id="281" r:id="rId6"/>
    <p:sldId id="282" r:id="rId7"/>
    <p:sldId id="286" r:id="rId8"/>
    <p:sldId id="287" r:id="rId9"/>
    <p:sldId id="283" r:id="rId10"/>
    <p:sldId id="285" r:id="rId11"/>
    <p:sldId id="284" r:id="rId12"/>
    <p:sldId id="303" r:id="rId13"/>
    <p:sldId id="288" r:id="rId14"/>
    <p:sldId id="289" r:id="rId15"/>
    <p:sldId id="300" r:id="rId16"/>
    <p:sldId id="290" r:id="rId17"/>
    <p:sldId id="291" r:id="rId18"/>
    <p:sldId id="292" r:id="rId19"/>
    <p:sldId id="304" r:id="rId20"/>
    <p:sldId id="293" r:id="rId21"/>
    <p:sldId id="294" r:id="rId22"/>
    <p:sldId id="295" r:id="rId23"/>
    <p:sldId id="296" r:id="rId24"/>
    <p:sldId id="301" r:id="rId25"/>
    <p:sldId id="297" r:id="rId26"/>
    <p:sldId id="302" r:id="rId27"/>
    <p:sldId id="298" r:id="rId28"/>
    <p:sldId id="299" r:id="rId29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184" autoAdjust="0"/>
    <p:restoredTop sz="65032" autoAdjust="0"/>
  </p:normalViewPr>
  <p:slideViewPr>
    <p:cSldViewPr>
      <p:cViewPr varScale="1">
        <p:scale>
          <a:sx n="41" d="100"/>
          <a:sy n="41" d="100"/>
        </p:scale>
        <p:origin x="948" y="3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 smtClean="0"/>
            </a:lvl1pPr>
          </a:lstStyle>
          <a:p>
            <a:pPr>
              <a:defRPr/>
            </a:pPr>
            <a:fld id="{5ED27268-EC4C-4E87-944D-E761B934C1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8714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7C3DBC-FB22-4B27-9FDD-F45E2157D3F5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07A63E-CBBC-45DB-8399-F70DD1DAD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5263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07A63E-CBBC-45DB-8399-F70DD1DADB3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9316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07A63E-CBBC-45DB-8399-F70DD1DADB3F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1432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07A63E-CBBC-45DB-8399-F70DD1DADB3F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435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07A63E-CBBC-45DB-8399-F70DD1DADB3F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9845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is the last line of code?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52BEC8-80F3-4446-A69E-13F6E0D6328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4746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07A63E-CBBC-45DB-8399-F70DD1DADB3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3546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Another</a:t>
            </a:r>
            <a:r>
              <a:rPr lang="en-US" baseline="0" dirty="0"/>
              <a:t> way to do it. What would change? How you process the data? </a:t>
            </a:r>
          </a:p>
          <a:p>
            <a:r>
              <a:rPr lang="en-US" baseline="0" dirty="0"/>
              <a:t>Can you find the max size list still? yes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3CDA40-57ED-4E50-AD37-663EF337177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9984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ability for two parties to communicate privately over a secure channel is fundamental for billions of people around the world. On a daily basis, individuals establish secure online connections with banks, e-commerce sites, email servers and the cloud. </a:t>
            </a:r>
            <a:r>
              <a:rPr lang="en-US" dirty="0" err="1"/>
              <a:t>Diffie</a:t>
            </a:r>
            <a:r>
              <a:rPr lang="en-US" dirty="0"/>
              <a:t> and Hellman’s groundbreaking 1976 paper, “New Directions in Cryptography,” introduced the ideas of public-key cryptography and digital signatures, which are the foundation for most regularly-used security protocols on the Internet today. The </a:t>
            </a:r>
            <a:r>
              <a:rPr lang="en-US" dirty="0" err="1"/>
              <a:t>Diffie</a:t>
            </a:r>
            <a:r>
              <a:rPr lang="en-US" dirty="0"/>
              <a:t>-Hellman Protocol protects daily Internet communications and trillions of dollars in financial transactions.</a:t>
            </a:r>
          </a:p>
          <a:p>
            <a:r>
              <a:rPr lang="en-US" dirty="0"/>
              <a:t>We have studied</a:t>
            </a:r>
            <a:r>
              <a:rPr lang="en-US" baseline="0" dirty="0"/>
              <a:t> cryptography at a simpler level, with Caesar Cipher and saw that it is breakable easily with a computer, they have worked on more sophisticated algorithms to make secure techniques that are much more difficult to break. We don’t want people breaking into our bank accounts.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07A63E-CBBC-45DB-8399-F70DD1DADB3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5163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6A6DBF-7D70-4CBD-967B-24A743036CA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0167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is this different then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07A63E-CBBC-45DB-8399-F70DD1DADB3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6256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a list if we wanted to know the ice</a:t>
            </a:r>
            <a:r>
              <a:rPr lang="en-US" baseline="0" dirty="0"/>
              <a:t> cream flavor for Rodger, we would have to search for Rodger and then could get it. If we use a dictionary, we don’t have to search for Rodger, the dictionary knows where the name is and thus can return what it is matched to quickly. </a:t>
            </a:r>
          </a:p>
          <a:p>
            <a:endParaRPr lang="en-US" baseline="0" dirty="0"/>
          </a:p>
          <a:p>
            <a:r>
              <a:rPr lang="en-US" baseline="0" dirty="0"/>
              <a:t>In 101 we are just focused on using a dictionary. In 201, you learn how dictionaries are implemented.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07A63E-CBBC-45DB-8399-F70DD1DADB3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3652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Default</a:t>
            </a:r>
            <a:r>
              <a:rPr lang="en-US" baseline="0" dirty="0"/>
              <a:t> – returns default value if there is no value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6A6DBF-7D70-4CBD-967B-24A743036CA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5346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D3E9C4-CC62-419B-94EA-3C3ACB7F98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371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EDA16-EE90-4E65-9C25-D045E64528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898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E1C838-743E-46B1-9535-A8D3D4E69B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351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6DB02F-6869-41A8-88A9-7B04A59444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539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2308AB-BBD7-406C-8FE3-ABD9B60C74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850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4E9AF7-1243-4137-A70D-606EB16740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924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641282-F280-4848-B924-21AC7882B5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733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35C597-8985-48AF-93BD-6E14E15665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840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8FA454-7E6E-480D-86B5-CCFC570514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275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2AA312-D4AF-4A57-A4AC-B58CF3A8AF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051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31AA07-0B70-4E3D-84AF-4D5E92BC49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347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B88E8A9B-E406-46EF-A9FD-35EBD6B18A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457200"/>
            <a:ext cx="8153400" cy="1981200"/>
          </a:xfrm>
        </p:spPr>
        <p:txBody>
          <a:bodyPr/>
          <a:lstStyle/>
          <a:p>
            <a:pPr eaLnBrk="1" hangingPunct="1"/>
            <a:r>
              <a:rPr lang="en-US" dirty="0" err="1"/>
              <a:t>CompSci</a:t>
            </a:r>
            <a:r>
              <a:rPr lang="en-US" dirty="0"/>
              <a:t> 101</a:t>
            </a:r>
            <a:br>
              <a:rPr lang="en-US" dirty="0"/>
            </a:br>
            <a:r>
              <a:rPr lang="en-US" dirty="0"/>
              <a:t>Introduction to Computer Science</a:t>
            </a:r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5715000" y="3200400"/>
            <a:ext cx="2040943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dirty="0"/>
              <a:t>Nov. 3, 2016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2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dirty="0"/>
              <a:t>Prof. Rodger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2305110"/>
            <a:ext cx="4224713" cy="305752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2675" y="4953000"/>
            <a:ext cx="2101049" cy="1524000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D3E9C4-CC62-419B-94EA-3C3ACB7F981C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Expanding the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Suppose we want to read from multiple data files</a:t>
            </a:r>
          </a:p>
          <a:p>
            <a:pPr marL="0" indent="0">
              <a:buFontTx/>
              <a:buNone/>
              <a:defRPr/>
            </a:pPr>
            <a:r>
              <a:rPr lang="en-US" dirty="0"/>
              <a:t>    names1.txt, names2.txt, names3.txt</a:t>
            </a:r>
          </a:p>
          <a:p>
            <a:pPr marL="0" indent="0">
              <a:buFontTx/>
              <a:buNone/>
              <a:defRPr/>
            </a:pPr>
            <a:endParaRPr lang="en-US" dirty="0"/>
          </a:p>
          <a:p>
            <a:pPr marL="0" indent="0">
              <a:buFontTx/>
              <a:buNone/>
              <a:defRPr/>
            </a:pPr>
            <a:r>
              <a:rPr lang="en-US" dirty="0"/>
              <a:t>See </a:t>
            </a:r>
            <a:r>
              <a:rPr lang="en-US" dirty="0" err="1"/>
              <a:t>processFiles</a:t>
            </a:r>
            <a:r>
              <a:rPr lang="en-US" dirty="0"/>
              <a:t> in popular.py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6928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773113" y="152400"/>
            <a:ext cx="6542087" cy="762000"/>
          </a:xfrm>
        </p:spPr>
        <p:txBody>
          <a:bodyPr/>
          <a:lstStyle/>
          <a:p>
            <a:r>
              <a:rPr lang="en-US" altLang="en-US" dirty="0"/>
              <a:t>Another way – list of lists</a:t>
            </a:r>
          </a:p>
        </p:txBody>
      </p:sp>
      <p:sp>
        <p:nvSpPr>
          <p:cNvPr id="10" name="Rectangle 9"/>
          <p:cNvSpPr/>
          <p:nvPr/>
        </p:nvSpPr>
        <p:spPr>
          <a:xfrm>
            <a:off x="1371600" y="1981200"/>
            <a:ext cx="64008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[ </a:t>
            </a:r>
            <a:r>
              <a:rPr lang="en-US" dirty="0">
                <a:solidFill>
                  <a:srgbClr val="FF0000"/>
                </a:solidFill>
              </a:rPr>
              <a:t>‘Susan’, </a:t>
            </a:r>
            <a:r>
              <a:rPr lang="en-US" dirty="0">
                <a:solidFill>
                  <a:schemeClr val="tx1"/>
                </a:solidFill>
              </a:rPr>
              <a:t>‘</a:t>
            </a:r>
            <a:r>
              <a:rPr lang="en-US" dirty="0" err="1">
                <a:solidFill>
                  <a:schemeClr val="tx1"/>
                </a:solidFill>
              </a:rPr>
              <a:t>Smith’,‘Brandt’,‘Rodger’,‘Crackers</a:t>
            </a:r>
            <a:r>
              <a:rPr lang="en-US" dirty="0">
                <a:solidFill>
                  <a:schemeClr val="tx1"/>
                </a:solidFill>
              </a:rPr>
              <a:t>’]</a:t>
            </a:r>
            <a:r>
              <a:rPr lang="en-US" dirty="0"/>
              <a:t>’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2682875"/>
            <a:ext cx="64008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[</a:t>
            </a:r>
            <a:r>
              <a:rPr lang="en-US" dirty="0">
                <a:solidFill>
                  <a:srgbClr val="FF0000"/>
                </a:solidFill>
              </a:rPr>
              <a:t>‘Jackie’, </a:t>
            </a:r>
            <a:r>
              <a:rPr lang="en-US" dirty="0">
                <a:solidFill>
                  <a:schemeClr val="tx1"/>
                </a:solidFill>
              </a:rPr>
              <a:t>‘Long’, ‘Johnson’]</a:t>
            </a:r>
            <a:r>
              <a:rPr lang="en-US" dirty="0"/>
              <a:t>’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371601" y="3379788"/>
            <a:ext cx="64008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[</a:t>
            </a:r>
            <a:r>
              <a:rPr lang="en-US" dirty="0">
                <a:solidFill>
                  <a:srgbClr val="FF0000"/>
                </a:solidFill>
              </a:rPr>
              <a:t>‘Mary’, </a:t>
            </a:r>
            <a:r>
              <a:rPr lang="en-US" dirty="0">
                <a:solidFill>
                  <a:schemeClr val="tx1"/>
                </a:solidFill>
              </a:rPr>
              <a:t>‘White’,’Rodger’,’</a:t>
            </a:r>
            <a:r>
              <a:rPr lang="en-US" dirty="0" err="1">
                <a:solidFill>
                  <a:schemeClr val="tx1"/>
                </a:solidFill>
              </a:rPr>
              <a:t>Velios</a:t>
            </a:r>
            <a:r>
              <a:rPr lang="en-US" dirty="0">
                <a:solidFill>
                  <a:schemeClr val="tx1"/>
                </a:solidFill>
              </a:rPr>
              <a:t>’]</a:t>
            </a:r>
            <a:r>
              <a:rPr lang="en-US" dirty="0"/>
              <a:t>’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1" y="4065588"/>
            <a:ext cx="64008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[ </a:t>
            </a:r>
            <a:r>
              <a:rPr lang="en-US" dirty="0">
                <a:solidFill>
                  <a:srgbClr val="FF0000"/>
                </a:solidFill>
              </a:rPr>
              <a:t>‘Eric’</a:t>
            </a:r>
            <a:r>
              <a:rPr lang="en-US" dirty="0">
                <a:solidFill>
                  <a:schemeClr val="tx1"/>
                </a:solidFill>
              </a:rPr>
              <a:t>, ‘Long’, ‘Lund’]</a:t>
            </a:r>
            <a:r>
              <a:rPr lang="en-US" dirty="0"/>
              <a:t>’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4724400"/>
            <a:ext cx="64008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[ </a:t>
            </a:r>
            <a:r>
              <a:rPr lang="en-US" dirty="0">
                <a:solidFill>
                  <a:srgbClr val="FF0000"/>
                </a:solidFill>
              </a:rPr>
              <a:t>‘Jack’, </a:t>
            </a:r>
            <a:r>
              <a:rPr lang="en-US" dirty="0">
                <a:solidFill>
                  <a:schemeClr val="tx1"/>
                </a:solidFill>
              </a:rPr>
              <a:t>‘Frost’]</a:t>
            </a:r>
            <a:r>
              <a:rPr lang="en-US" dirty="0"/>
              <a:t>’</a:t>
            </a:r>
          </a:p>
        </p:txBody>
      </p:sp>
      <p:sp>
        <p:nvSpPr>
          <p:cNvPr id="7181" name="TextBox 14"/>
          <p:cNvSpPr txBox="1">
            <a:spLocks noChangeArrowheads="1"/>
          </p:cNvSpPr>
          <p:nvPr/>
        </p:nvSpPr>
        <p:spPr bwMode="auto">
          <a:xfrm>
            <a:off x="762000" y="2143125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dirty="0"/>
              <a:t>0</a:t>
            </a:r>
          </a:p>
        </p:txBody>
      </p:sp>
      <p:sp>
        <p:nvSpPr>
          <p:cNvPr id="7182" name="TextBox 15"/>
          <p:cNvSpPr txBox="1">
            <a:spLocks noChangeArrowheads="1"/>
          </p:cNvSpPr>
          <p:nvPr/>
        </p:nvSpPr>
        <p:spPr bwMode="auto">
          <a:xfrm>
            <a:off x="762000" y="2779713"/>
            <a:ext cx="3048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dirty="0"/>
              <a:t>1</a:t>
            </a:r>
          </a:p>
        </p:txBody>
      </p:sp>
      <p:sp>
        <p:nvSpPr>
          <p:cNvPr id="7183" name="TextBox 16"/>
          <p:cNvSpPr txBox="1">
            <a:spLocks noChangeArrowheads="1"/>
          </p:cNvSpPr>
          <p:nvPr/>
        </p:nvSpPr>
        <p:spPr bwMode="auto">
          <a:xfrm>
            <a:off x="742950" y="3465513"/>
            <a:ext cx="3048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dirty="0"/>
              <a:t>2</a:t>
            </a:r>
          </a:p>
        </p:txBody>
      </p:sp>
      <p:sp>
        <p:nvSpPr>
          <p:cNvPr id="7184" name="TextBox 17"/>
          <p:cNvSpPr txBox="1">
            <a:spLocks noChangeArrowheads="1"/>
          </p:cNvSpPr>
          <p:nvPr/>
        </p:nvSpPr>
        <p:spPr bwMode="auto">
          <a:xfrm>
            <a:off x="736600" y="4149725"/>
            <a:ext cx="304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dirty="0"/>
              <a:t>3</a:t>
            </a:r>
          </a:p>
        </p:txBody>
      </p:sp>
      <p:sp>
        <p:nvSpPr>
          <p:cNvPr id="7185" name="TextBox 18"/>
          <p:cNvSpPr txBox="1">
            <a:spLocks noChangeArrowheads="1"/>
          </p:cNvSpPr>
          <p:nvPr/>
        </p:nvSpPr>
        <p:spPr bwMode="auto">
          <a:xfrm>
            <a:off x="736600" y="4837113"/>
            <a:ext cx="3048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dirty="0"/>
              <a:t>4</a:t>
            </a:r>
          </a:p>
        </p:txBody>
      </p:sp>
      <p:sp>
        <p:nvSpPr>
          <p:cNvPr id="7191" name="TextBox 24"/>
          <p:cNvSpPr txBox="1">
            <a:spLocks noChangeArrowheads="1"/>
          </p:cNvSpPr>
          <p:nvPr/>
        </p:nvSpPr>
        <p:spPr bwMode="auto">
          <a:xfrm>
            <a:off x="1116013" y="990600"/>
            <a:ext cx="467628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dirty="0"/>
              <a:t>First word in each list is a first name</a:t>
            </a:r>
          </a:p>
        </p:txBody>
      </p:sp>
      <p:sp>
        <p:nvSpPr>
          <p:cNvPr id="7192" name="TextBox 26"/>
          <p:cNvSpPr txBox="1">
            <a:spLocks noChangeArrowheads="1"/>
          </p:cNvSpPr>
          <p:nvPr/>
        </p:nvSpPr>
        <p:spPr bwMode="auto">
          <a:xfrm>
            <a:off x="1116012" y="1378434"/>
            <a:ext cx="57419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dirty="0"/>
              <a:t>The rest are last names.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0211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" y="190500"/>
            <a:ext cx="8839200" cy="1143000"/>
          </a:xfrm>
        </p:spPr>
        <p:txBody>
          <a:bodyPr/>
          <a:lstStyle/>
          <a:p>
            <a:r>
              <a:rPr lang="en-US" dirty="0"/>
              <a:t>ACM Turing Award Winners 2015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47625" y="1077278"/>
            <a:ext cx="9191625" cy="5457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60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Dictionaries/Maps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Dictionaries/maps are another way of organizing data</a:t>
            </a:r>
          </a:p>
          <a:p>
            <a:pPr eaLnBrk="1" hangingPunct="1"/>
            <a:r>
              <a:rPr lang="en-US" altLang="en-US"/>
              <a:t>Keys and Values</a:t>
            </a:r>
          </a:p>
          <a:p>
            <a:pPr lvl="1" eaLnBrk="1" hangingPunct="1"/>
            <a:r>
              <a:rPr lang="en-US" altLang="en-US"/>
              <a:t>Each key maps to a value</a:t>
            </a:r>
          </a:p>
          <a:p>
            <a:pPr lvl="1" eaLnBrk="1" hangingPunct="1"/>
            <a:r>
              <a:rPr lang="en-US" altLang="en-US"/>
              <a:t>Some keys can map to the same value</a:t>
            </a:r>
          </a:p>
          <a:p>
            <a:pPr lvl="1" eaLnBrk="1" hangingPunct="1"/>
            <a:r>
              <a:rPr lang="en-US" altLang="en-US"/>
              <a:t>Can change the value a key maps to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6077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Example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7772400" cy="5181600"/>
          </a:xfrm>
        </p:spPr>
        <p:txBody>
          <a:bodyPr/>
          <a:lstStyle/>
          <a:p>
            <a:pPr eaLnBrk="1" hangingPunct="1"/>
            <a:r>
              <a:rPr lang="en-US" altLang="en-US"/>
              <a:t>Each student could be mapped to their favorite ice cream flavor</a:t>
            </a:r>
          </a:p>
        </p:txBody>
      </p:sp>
      <p:pic>
        <p:nvPicPr>
          <p:cNvPr id="5124" name="Picture 4" descr="D:\cps6\lects-spring06\icecreamFlavor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606" y="2316480"/>
            <a:ext cx="4419494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9212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991600" cy="914400"/>
          </a:xfrm>
        </p:spPr>
        <p:txBody>
          <a:bodyPr/>
          <a:lstStyle/>
          <a:p>
            <a:pPr eaLnBrk="1" hangingPunct="1"/>
            <a:r>
              <a:rPr lang="en-US" altLang="en-US" dirty="0"/>
              <a:t>How is dictionary different than a list?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90600"/>
            <a:ext cx="8991600" cy="5181600"/>
          </a:xfrm>
        </p:spPr>
        <p:txBody>
          <a:bodyPr/>
          <a:lstStyle/>
          <a:p>
            <a:pPr eaLnBrk="1" hangingPunct="1"/>
            <a:r>
              <a:rPr lang="en-US" altLang="en-US" dirty="0"/>
              <a:t>List – have to search for name first</a:t>
            </a:r>
          </a:p>
          <a:p>
            <a:pPr eaLnBrk="1" hangingPunct="1"/>
            <a:r>
              <a:rPr lang="en-US" altLang="en-US" dirty="0"/>
              <a:t>Dictionary – each key maps to a value </a:t>
            </a:r>
          </a:p>
          <a:p>
            <a:pPr eaLnBrk="1" hangingPunct="1"/>
            <a:r>
              <a:rPr lang="en-US" altLang="en-US" dirty="0"/>
              <a:t>getting name (or key)  is automatic! Fast!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583680" y="4490064"/>
            <a:ext cx="9982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Values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3400" y="4515792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Keys</a:t>
            </a:r>
          </a:p>
        </p:txBody>
      </p:sp>
      <p:pic>
        <p:nvPicPr>
          <p:cNvPr id="5124" name="Picture 4" descr="D:\cps6\lects-spring06\icecreamFlavor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9162" y="3234505"/>
            <a:ext cx="3830638" cy="3434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180156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Implementing a Dictionary/Map</a:t>
            </a:r>
            <a:br>
              <a:rPr lang="en-US" altLang="en-US"/>
            </a:br>
            <a:r>
              <a:rPr lang="en-US" altLang="en-US"/>
              <a:t>Keys map to values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4800600"/>
          </a:xfrm>
        </p:spPr>
        <p:txBody>
          <a:bodyPr/>
          <a:lstStyle/>
          <a:p>
            <a:pPr eaLnBrk="1" hangingPunct="1"/>
            <a:r>
              <a:rPr lang="en-US" altLang="en-US" dirty="0"/>
              <a:t>Create Empty dictionary</a:t>
            </a:r>
          </a:p>
          <a:p>
            <a:pPr marL="457200" lvl="1" indent="0" eaLnBrk="1" hangingPunct="1">
              <a:buFontTx/>
              <a:buNone/>
            </a:pPr>
            <a:r>
              <a:rPr lang="en-US" altLang="en-US" dirty="0" err="1"/>
              <a:t>somemap</a:t>
            </a:r>
            <a:r>
              <a:rPr lang="en-US" altLang="en-US" dirty="0"/>
              <a:t> = {}</a:t>
            </a:r>
          </a:p>
          <a:p>
            <a:pPr eaLnBrk="1" hangingPunct="1"/>
            <a:r>
              <a:rPr lang="en-US" altLang="en-US" dirty="0"/>
              <a:t>Put in a key and its value</a:t>
            </a:r>
          </a:p>
          <a:p>
            <a:pPr marL="457200" lvl="1" indent="0" eaLnBrk="1" hangingPunct="1">
              <a:buFontTx/>
              <a:buNone/>
            </a:pPr>
            <a:r>
              <a:rPr lang="en-US" altLang="en-US" dirty="0" err="1"/>
              <a:t>somemap</a:t>
            </a:r>
            <a:r>
              <a:rPr lang="en-US" altLang="en-US" dirty="0"/>
              <a:t>[“Forbes”] = “Strawberry”</a:t>
            </a:r>
          </a:p>
          <a:p>
            <a:pPr eaLnBrk="1" hangingPunct="1"/>
            <a:r>
              <a:rPr lang="en-US" altLang="en-US" dirty="0"/>
              <a:t>Get a value for a dictionary</a:t>
            </a:r>
          </a:p>
          <a:p>
            <a:pPr marL="457200" lvl="1" indent="0" eaLnBrk="1" hangingPunct="1">
              <a:buFontTx/>
              <a:buNone/>
            </a:pPr>
            <a:r>
              <a:rPr lang="en-US" altLang="en-US" dirty="0"/>
              <a:t>value = </a:t>
            </a:r>
            <a:r>
              <a:rPr lang="en-US" altLang="en-US" dirty="0" err="1"/>
              <a:t>somemap</a:t>
            </a:r>
            <a:r>
              <a:rPr lang="en-US" altLang="en-US" dirty="0"/>
              <a:t>[“Forbes”]</a:t>
            </a:r>
          </a:p>
          <a:p>
            <a:pPr marL="457200" lvl="1" indent="0" eaLnBrk="1" hangingPunct="1">
              <a:buFontTx/>
              <a:buNone/>
            </a:pPr>
            <a:r>
              <a:rPr lang="en-US" altLang="en-US" dirty="0"/>
              <a:t>OR value = </a:t>
            </a:r>
            <a:r>
              <a:rPr lang="en-US" altLang="en-US" dirty="0" err="1"/>
              <a:t>somemap.</a:t>
            </a:r>
            <a:r>
              <a:rPr lang="en-US" altLang="en-US" dirty="0" err="1">
                <a:solidFill>
                  <a:srgbClr val="FF0000"/>
                </a:solidFill>
              </a:rPr>
              <a:t>get</a:t>
            </a:r>
            <a:r>
              <a:rPr lang="en-US" altLang="en-US" dirty="0"/>
              <a:t>(“Forbes”, “default”)</a:t>
            </a:r>
          </a:p>
          <a:p>
            <a:pPr eaLnBrk="1" hangingPunct="1"/>
            <a:r>
              <a:rPr lang="en-US" altLang="en-US" dirty="0"/>
              <a:t>Change a value for a dictionary</a:t>
            </a:r>
          </a:p>
          <a:p>
            <a:pPr marL="457200" lvl="1" indent="0" eaLnBrk="1" hangingPunct="1">
              <a:buFontTx/>
              <a:buNone/>
            </a:pPr>
            <a:r>
              <a:rPr lang="en-US" altLang="en-US" dirty="0" err="1"/>
              <a:t>somemap</a:t>
            </a:r>
            <a:r>
              <a:rPr lang="en-US" altLang="en-US" dirty="0"/>
              <a:t>[“Forbes’] = “Chocolate”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9338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772400" cy="6096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/>
              <a:t>More on using a Dictionary/Map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7772400" cy="5181600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Get all the keys (as a list)</a:t>
            </a:r>
          </a:p>
          <a:p>
            <a:pPr lvl="1" eaLnBrk="1" hangingPunct="1"/>
            <a:r>
              <a:rPr lang="en-US" altLang="en-US" dirty="0" err="1">
                <a:latin typeface="Courier"/>
              </a:rPr>
              <a:t>listKeys</a:t>
            </a:r>
            <a:r>
              <a:rPr lang="en-US" altLang="en-US" dirty="0">
                <a:solidFill>
                  <a:srgbClr val="000000"/>
                </a:solidFill>
                <a:latin typeface="Courier"/>
              </a:rPr>
              <a:t> = </a:t>
            </a:r>
            <a:r>
              <a:rPr lang="en-US" altLang="en-US" dirty="0" err="1">
                <a:solidFill>
                  <a:srgbClr val="000000"/>
                </a:solidFill>
                <a:latin typeface="Courier"/>
              </a:rPr>
              <a:t>somemap.</a:t>
            </a:r>
            <a:r>
              <a:rPr lang="en-US" altLang="en-US" dirty="0" err="1">
                <a:solidFill>
                  <a:srgbClr val="FF0000"/>
                </a:solidFill>
                <a:latin typeface="Courier"/>
              </a:rPr>
              <a:t>keys</a:t>
            </a:r>
            <a:r>
              <a:rPr lang="en-US" altLang="en-US" dirty="0">
                <a:solidFill>
                  <a:srgbClr val="000000"/>
                </a:solidFill>
                <a:latin typeface="Courier"/>
              </a:rPr>
              <a:t>()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Get all the values (as a list)</a:t>
            </a:r>
          </a:p>
          <a:p>
            <a:pPr lvl="1" eaLnBrk="1" hangingPunct="1"/>
            <a:r>
              <a:rPr lang="en-US" altLang="en-US" dirty="0" err="1">
                <a:solidFill>
                  <a:srgbClr val="000000"/>
                </a:solidFill>
                <a:latin typeface="Courier"/>
              </a:rPr>
              <a:t>listValues</a:t>
            </a:r>
            <a:r>
              <a:rPr lang="en-US" altLang="en-US" dirty="0">
                <a:solidFill>
                  <a:srgbClr val="000000"/>
                </a:solidFill>
                <a:latin typeface="Courier"/>
              </a:rPr>
              <a:t> = </a:t>
            </a:r>
            <a:r>
              <a:rPr lang="en-US" altLang="en-US" dirty="0" err="1">
                <a:solidFill>
                  <a:srgbClr val="000000"/>
                </a:solidFill>
                <a:latin typeface="Courier"/>
              </a:rPr>
              <a:t>somemap.</a:t>
            </a:r>
            <a:r>
              <a:rPr lang="en-US" altLang="en-US" dirty="0" err="1">
                <a:solidFill>
                  <a:srgbClr val="FF0000"/>
                </a:solidFill>
                <a:latin typeface="Courier"/>
              </a:rPr>
              <a:t>values</a:t>
            </a:r>
            <a:r>
              <a:rPr lang="en-US" altLang="en-US" dirty="0">
                <a:solidFill>
                  <a:srgbClr val="000000"/>
                </a:solidFill>
                <a:latin typeface="Courier"/>
              </a:rPr>
              <a:t>()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Other methods</a:t>
            </a:r>
          </a:p>
          <a:p>
            <a:pPr lvl="1" eaLnBrk="1" hangingPunct="1"/>
            <a:r>
              <a:rPr lang="en-US" altLang="en-US" dirty="0">
                <a:solidFill>
                  <a:srgbClr val="FF0000"/>
                </a:solidFill>
                <a:latin typeface="Courier"/>
              </a:rPr>
              <a:t>clear</a:t>
            </a:r>
            <a:r>
              <a:rPr lang="en-US" altLang="en-US" dirty="0">
                <a:solidFill>
                  <a:srgbClr val="000000"/>
                </a:solidFill>
                <a:latin typeface="Courier"/>
              </a:rPr>
              <a:t> – </a:t>
            </a:r>
            <a:r>
              <a:rPr lang="en-US" altLang="en-US" dirty="0">
                <a:solidFill>
                  <a:srgbClr val="000000"/>
                </a:solidFill>
              </a:rPr>
              <a:t>empty dictionary</a:t>
            </a:r>
          </a:p>
          <a:p>
            <a:pPr lvl="1" eaLnBrk="1" hangingPunct="1"/>
            <a:r>
              <a:rPr lang="en-US" altLang="en-US" dirty="0">
                <a:solidFill>
                  <a:srgbClr val="FF0000"/>
                </a:solidFill>
                <a:latin typeface="Courier"/>
              </a:rPr>
              <a:t>items</a:t>
            </a:r>
            <a:r>
              <a:rPr lang="en-US" altLang="en-US" dirty="0">
                <a:solidFill>
                  <a:srgbClr val="000000"/>
                </a:solidFill>
                <a:latin typeface="Courier"/>
              </a:rPr>
              <a:t> – </a:t>
            </a:r>
            <a:r>
              <a:rPr lang="en-US" altLang="en-US" dirty="0">
                <a:solidFill>
                  <a:srgbClr val="000000"/>
                </a:solidFill>
              </a:rPr>
              <a:t>return (</a:t>
            </a:r>
            <a:r>
              <a:rPr lang="en-US" altLang="en-US" dirty="0" err="1">
                <a:solidFill>
                  <a:srgbClr val="000000"/>
                </a:solidFill>
              </a:rPr>
              <a:t>key,value</a:t>
            </a:r>
            <a:r>
              <a:rPr lang="en-US" altLang="en-US" dirty="0">
                <a:solidFill>
                  <a:srgbClr val="000000"/>
                </a:solidFill>
              </a:rPr>
              <a:t>) pairs</a:t>
            </a:r>
          </a:p>
          <a:p>
            <a:pPr lvl="1" eaLnBrk="1" hangingPunct="1"/>
            <a:r>
              <a:rPr lang="en-US" altLang="en-US" dirty="0" err="1">
                <a:solidFill>
                  <a:srgbClr val="FF0000"/>
                </a:solidFill>
                <a:latin typeface="Courier"/>
              </a:rPr>
              <a:t>iteritems</a:t>
            </a:r>
            <a:r>
              <a:rPr lang="en-US" altLang="en-US" dirty="0">
                <a:solidFill>
                  <a:srgbClr val="000000"/>
                </a:solidFill>
                <a:latin typeface="Courier"/>
              </a:rPr>
              <a:t> – </a:t>
            </a:r>
            <a:r>
              <a:rPr lang="en-US" altLang="en-US" dirty="0">
                <a:solidFill>
                  <a:srgbClr val="000000"/>
                </a:solidFill>
              </a:rPr>
              <a:t>return (</a:t>
            </a:r>
            <a:r>
              <a:rPr lang="en-US" altLang="en-US" dirty="0" err="1">
                <a:solidFill>
                  <a:srgbClr val="000000"/>
                </a:solidFill>
              </a:rPr>
              <a:t>key,value</a:t>
            </a:r>
            <a:r>
              <a:rPr lang="en-US" altLang="en-US" dirty="0">
                <a:solidFill>
                  <a:srgbClr val="000000"/>
                </a:solidFill>
              </a:rPr>
              <a:t>) pairs more efficiently, </a:t>
            </a:r>
            <a:r>
              <a:rPr lang="en-US" altLang="en-US" i="1" dirty="0">
                <a:solidFill>
                  <a:srgbClr val="000000"/>
                </a:solidFill>
              </a:rPr>
              <a:t>iterator – must use with for</a:t>
            </a:r>
          </a:p>
          <a:p>
            <a:pPr lvl="1" eaLnBrk="1" hangingPunct="1"/>
            <a:r>
              <a:rPr lang="en-US" altLang="en-US" dirty="0">
                <a:solidFill>
                  <a:srgbClr val="FF0000"/>
                </a:solidFill>
                <a:latin typeface="Courier"/>
              </a:rPr>
              <a:t>update</a:t>
            </a:r>
            <a:r>
              <a:rPr lang="en-US" altLang="en-US" dirty="0">
                <a:solidFill>
                  <a:srgbClr val="000000"/>
                </a:solidFill>
              </a:rPr>
              <a:t> – update with another dictionary</a:t>
            </a:r>
          </a:p>
          <a:p>
            <a:pPr eaLnBrk="1" hangingPunct="1"/>
            <a:endParaRPr lang="en-US" altLang="en-US" dirty="0">
              <a:latin typeface="Courier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1781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D:\cps6\lects-spring06\icecreamFlavor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530592"/>
            <a:ext cx="5594652" cy="50160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Change Astrachan’s value</a:t>
            </a:r>
            <a:br>
              <a:rPr lang="en-US" altLang="en-US"/>
            </a:br>
            <a:r>
              <a:rPr lang="en-US" altLang="en-US" sz="3200"/>
              <a:t>somemap[“Astrachan”] = Coffee Mocha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572000" y="2819400"/>
            <a:ext cx="2209800" cy="685800"/>
          </a:xfrm>
          <a:prstGeom prst="ellipse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8798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Change Astrachan’s value</a:t>
            </a:r>
            <a:br>
              <a:rPr lang="en-US" altLang="en-US"/>
            </a:br>
            <a:r>
              <a:rPr lang="en-US" altLang="en-US" sz="3200"/>
              <a:t>somemap[“Astrachan”] = Coffee Mocha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pic>
        <p:nvPicPr>
          <p:cNvPr id="8196" name="Picture 4" descr="D:\cps6\lects-spring06\icecreamflavors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163" y="1447800"/>
            <a:ext cx="5735637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4572000" y="2819400"/>
            <a:ext cx="2209800" cy="685800"/>
          </a:xfrm>
          <a:prstGeom prst="ellipse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801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Announcements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772400" cy="5486400"/>
          </a:xfrm>
        </p:spPr>
        <p:txBody>
          <a:bodyPr/>
          <a:lstStyle/>
          <a:p>
            <a:pPr eaLnBrk="1" hangingPunct="1"/>
            <a:r>
              <a:rPr lang="en-US" dirty="0"/>
              <a:t>No Reading or </a:t>
            </a:r>
            <a:r>
              <a:rPr lang="en-US"/>
              <a:t>RQ  </a:t>
            </a:r>
            <a:r>
              <a:rPr lang="en-US" dirty="0"/>
              <a:t>until after exam</a:t>
            </a:r>
          </a:p>
          <a:p>
            <a:pPr eaLnBrk="1" hangingPunct="1"/>
            <a:r>
              <a:rPr lang="en-US" dirty="0"/>
              <a:t>Assignment 6 out today</a:t>
            </a:r>
          </a:p>
          <a:p>
            <a:pPr eaLnBrk="1" hangingPunct="1"/>
            <a:r>
              <a:rPr lang="en-US" dirty="0"/>
              <a:t>APT 7 due Tues</a:t>
            </a:r>
          </a:p>
          <a:p>
            <a:pPr eaLnBrk="1" hangingPunct="1"/>
            <a:r>
              <a:rPr lang="en-US" dirty="0"/>
              <a:t>APT Quiz 2 – Sunday - Tuesday</a:t>
            </a:r>
          </a:p>
          <a:p>
            <a:pPr lvl="1" eaLnBrk="1" hangingPunct="1"/>
            <a:r>
              <a:rPr lang="en-US" dirty="0"/>
              <a:t>Pick 3 hours to take it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Today:</a:t>
            </a:r>
          </a:p>
          <a:p>
            <a:pPr lvl="1" eaLnBrk="1" hangingPunct="1"/>
            <a:r>
              <a:rPr lang="en-US" dirty="0"/>
              <a:t>Finish from last time</a:t>
            </a:r>
          </a:p>
          <a:p>
            <a:pPr lvl="1" eaLnBrk="1" hangingPunct="1"/>
            <a:r>
              <a:rPr lang="en-US" dirty="0"/>
              <a:t>Dictionaries – a way to organize data for fast lookup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Value could be a set or list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pic>
        <p:nvPicPr>
          <p:cNvPr id="9220" name="Picture 4" descr="D:\cps6\lects-spring06\icecreamflavors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481138"/>
            <a:ext cx="5664200" cy="5376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101, fall 2016</a:t>
            </a:r>
          </a:p>
        </p:txBody>
      </p:sp>
    </p:spTree>
    <p:extLst>
      <p:ext uri="{BB962C8B-B14F-4D97-AF65-F5344CB8AC3E}">
        <p14:creationId xmlns:p14="http://schemas.microsoft.com/office/powerpoint/2010/main" val="9477857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Back to Popular Name Problem: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4953000"/>
          </a:xfrm>
        </p:spPr>
        <p:txBody>
          <a:bodyPr/>
          <a:lstStyle/>
          <a:p>
            <a:pPr eaLnBrk="1" hangingPunct="1"/>
            <a:r>
              <a:rPr lang="en-US" altLang="en-US"/>
              <a:t>Given a list of names, determine the most popular first name and print that name with all of its last names. </a:t>
            </a:r>
          </a:p>
          <a:p>
            <a:pPr eaLnBrk="1" hangingPunct="1"/>
            <a:r>
              <a:rPr lang="en-US" altLang="en-US"/>
              <a:t>Input: Names are always two words, names are in a file. If multiple names are on the same line they are separated by a “:”</a:t>
            </a:r>
          </a:p>
          <a:p>
            <a:pPr eaLnBrk="1" hangingPunct="1"/>
            <a:r>
              <a:rPr lang="en-US" altLang="en-US"/>
              <a:t>Output: Most popular first name, followed by a “:”, followed by corresponding last names separated by a blank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3907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altLang="en-US"/>
              <a:t>Example Input File with 5 lines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10600" cy="12954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 sz="2800" dirty="0">
                <a:solidFill>
                  <a:srgbClr val="FF0000"/>
                </a:solidFill>
                <a:latin typeface="Courier New" panose="02070309020205020404" pitchFamily="49" charset="0"/>
              </a:rPr>
              <a:t>Susan</a:t>
            </a:r>
            <a:r>
              <a:rPr lang="en-US" altLang="en-US" sz="2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Courier New" panose="02070309020205020404" pitchFamily="49" charset="0"/>
              </a:rPr>
              <a:t>Smith</a:t>
            </a:r>
            <a:r>
              <a:rPr lang="en-US" altLang="en-US" sz="2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:Jackie</a:t>
            </a:r>
            <a:r>
              <a:rPr lang="en-US" altLang="en-US" sz="2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Long:Mary</a:t>
            </a:r>
            <a:r>
              <a:rPr lang="en-US" altLang="en-US" sz="2800" dirty="0">
                <a:solidFill>
                  <a:srgbClr val="000000"/>
                </a:solidFill>
                <a:latin typeface="Courier New" panose="02070309020205020404" pitchFamily="49" charset="0"/>
              </a:rPr>
              <a:t> White</a:t>
            </a:r>
          </a:p>
          <a:p>
            <a:pPr marL="0" indent="0">
              <a:buFontTx/>
              <a:buNone/>
            </a:pPr>
            <a:r>
              <a:rPr lang="en-US" altLang="en-US" sz="2800" dirty="0">
                <a:solidFill>
                  <a:srgbClr val="FF0000"/>
                </a:solidFill>
                <a:latin typeface="Courier New" panose="02070309020205020404" pitchFamily="49" charset="0"/>
              </a:rPr>
              <a:t>Susan</a:t>
            </a:r>
            <a:r>
              <a:rPr lang="en-US" altLang="en-US" sz="2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2800" dirty="0">
                <a:solidFill>
                  <a:srgbClr val="FF0000"/>
                </a:solidFill>
                <a:latin typeface="Courier New" panose="02070309020205020404" pitchFamily="49" charset="0"/>
              </a:rPr>
              <a:t>Brandt</a:t>
            </a:r>
          </a:p>
          <a:p>
            <a:pPr marL="0" indent="0">
              <a:buFontTx/>
              <a:buNone/>
            </a:pPr>
            <a:r>
              <a:rPr lang="en-US" altLang="en-US" sz="2800" dirty="0">
                <a:solidFill>
                  <a:srgbClr val="000000"/>
                </a:solidFill>
                <a:latin typeface="Courier New" panose="02070309020205020404" pitchFamily="49" charset="0"/>
              </a:rPr>
              <a:t>Jackie </a:t>
            </a:r>
            <a:r>
              <a:rPr lang="en-US" altLang="en-US" sz="2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Johnson:</a:t>
            </a:r>
            <a:r>
              <a:rPr lang="en-US" altLang="en-US" sz="2800" dirty="0" err="1">
                <a:solidFill>
                  <a:srgbClr val="FF0000"/>
                </a:solidFill>
                <a:latin typeface="Courier New" panose="02070309020205020404" pitchFamily="49" charset="0"/>
              </a:rPr>
              <a:t>Susan</a:t>
            </a:r>
            <a:r>
              <a:rPr lang="en-US" altLang="en-US" sz="2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Courier New" panose="02070309020205020404" pitchFamily="49" charset="0"/>
              </a:rPr>
              <a:t>Rodger</a:t>
            </a:r>
            <a:r>
              <a:rPr lang="en-US" altLang="en-US" sz="2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:Mary</a:t>
            </a:r>
            <a:r>
              <a:rPr lang="en-US" altLang="en-US" sz="2800" dirty="0">
                <a:solidFill>
                  <a:srgbClr val="000000"/>
                </a:solidFill>
                <a:latin typeface="Courier New" panose="02070309020205020404" pitchFamily="49" charset="0"/>
              </a:rPr>
              <a:t> Rodger</a:t>
            </a:r>
          </a:p>
          <a:p>
            <a:pPr marL="0" indent="0">
              <a:buFontTx/>
              <a:buNone/>
            </a:pPr>
            <a:r>
              <a:rPr lang="en-US" altLang="en-US" sz="2800" dirty="0">
                <a:solidFill>
                  <a:srgbClr val="000000"/>
                </a:solidFill>
                <a:latin typeface="Courier New" panose="02070309020205020404" pitchFamily="49" charset="0"/>
              </a:rPr>
              <a:t>Eric </a:t>
            </a:r>
            <a:r>
              <a:rPr lang="en-US" altLang="en-US" sz="2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Long:</a:t>
            </a:r>
            <a:r>
              <a:rPr lang="en-US" altLang="en-US" sz="2800" dirty="0" err="1">
                <a:solidFill>
                  <a:srgbClr val="FF0000"/>
                </a:solidFill>
                <a:latin typeface="Courier New" panose="02070309020205020404" pitchFamily="49" charset="0"/>
              </a:rPr>
              <a:t>Susan</a:t>
            </a:r>
            <a:r>
              <a:rPr lang="en-US" altLang="en-US" sz="2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Courier New" panose="02070309020205020404" pitchFamily="49" charset="0"/>
              </a:rPr>
              <a:t>Crackers</a:t>
            </a:r>
            <a:r>
              <a:rPr lang="en-US" altLang="en-US" sz="2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:Mary</a:t>
            </a:r>
            <a:r>
              <a:rPr lang="en-US" altLang="en-US" sz="2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Velios</a:t>
            </a:r>
            <a:endParaRPr lang="en-US" altLang="en-US" sz="280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0" indent="0">
              <a:buFontTx/>
              <a:buNone/>
            </a:pPr>
            <a:r>
              <a:rPr lang="en-US" altLang="en-US" sz="2800" dirty="0">
                <a:solidFill>
                  <a:srgbClr val="000000"/>
                </a:solidFill>
                <a:latin typeface="Courier New" panose="02070309020205020404" pitchFamily="49" charset="0"/>
              </a:rPr>
              <a:t>Jack </a:t>
            </a:r>
            <a:r>
              <a:rPr lang="en-US" altLang="en-US" sz="2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Frost:Eric</a:t>
            </a:r>
            <a:r>
              <a:rPr lang="en-US" altLang="en-US" sz="2800" dirty="0">
                <a:solidFill>
                  <a:srgbClr val="000000"/>
                </a:solidFill>
                <a:latin typeface="Courier New" panose="02070309020205020404" pitchFamily="49" charset="0"/>
              </a:rPr>
              <a:t> Lund</a:t>
            </a:r>
            <a:endParaRPr lang="en-US" altLang="en-US" sz="2800" dirty="0"/>
          </a:p>
        </p:txBody>
      </p:sp>
      <p:sp>
        <p:nvSpPr>
          <p:cNvPr id="5124" name="Title 1"/>
          <p:cNvSpPr txBox="1">
            <a:spLocks/>
          </p:cNvSpPr>
          <p:nvPr/>
        </p:nvSpPr>
        <p:spPr bwMode="auto">
          <a:xfrm>
            <a:off x="811213" y="41910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4400" dirty="0">
                <a:solidFill>
                  <a:schemeClr val="tx2"/>
                </a:solidFill>
              </a:rPr>
              <a:t>Corresponding Output</a:t>
            </a:r>
          </a:p>
        </p:txBody>
      </p:sp>
      <p:sp>
        <p:nvSpPr>
          <p:cNvPr id="5125" name="Content Placeholder 2"/>
          <p:cNvSpPr txBox="1">
            <a:spLocks/>
          </p:cNvSpPr>
          <p:nvPr/>
        </p:nvSpPr>
        <p:spPr bwMode="auto">
          <a:xfrm>
            <a:off x="392113" y="5524500"/>
            <a:ext cx="86106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2800">
                <a:solidFill>
                  <a:srgbClr val="000000"/>
                </a:solidFill>
                <a:latin typeface="Courier New" panose="02070309020205020404" pitchFamily="49" charset="0"/>
              </a:rPr>
              <a:t>Susan: Smith Brandt Rodger Crackers</a:t>
            </a:r>
            <a:endParaRPr lang="en-US" altLang="en-US" sz="280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3912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670560" y="457200"/>
            <a:ext cx="7772400" cy="1143000"/>
          </a:xfrm>
        </p:spPr>
        <p:txBody>
          <a:bodyPr/>
          <a:lstStyle/>
          <a:p>
            <a:r>
              <a:rPr lang="en-US" altLang="en-US" dirty="0"/>
              <a:t>Use a dictionary/map</a:t>
            </a:r>
            <a:br>
              <a:rPr lang="en-US" altLang="en-US" dirty="0"/>
            </a:br>
            <a:r>
              <a:rPr lang="en-US" altLang="en-US" sz="3600" dirty="0"/>
              <a:t>www.bit.ly/101f16-1103-2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381000" y="1981200"/>
            <a:ext cx="8534400" cy="4114800"/>
          </a:xfrm>
        </p:spPr>
        <p:txBody>
          <a:bodyPr/>
          <a:lstStyle/>
          <a:p>
            <a:r>
              <a:rPr lang="en-US" altLang="en-US" dirty="0"/>
              <a:t>Map first names to </a:t>
            </a:r>
            <a:r>
              <a:rPr lang="en-US" altLang="en-US" dirty="0">
                <a:solidFill>
                  <a:srgbClr val="FF0000"/>
                </a:solidFill>
              </a:rPr>
              <a:t>count </a:t>
            </a:r>
            <a:r>
              <a:rPr lang="en-US" altLang="en-US" dirty="0"/>
              <a:t>of corresponding last names</a:t>
            </a:r>
          </a:p>
          <a:p>
            <a:pPr lvl="1"/>
            <a:endParaRPr lang="en-US" altLang="en-US" dirty="0"/>
          </a:p>
          <a:p>
            <a:pPr marL="0" indent="0">
              <a:buNone/>
            </a:pPr>
            <a:r>
              <a:rPr lang="en-US" sz="2800" dirty="0" err="1"/>
              <a:t>def</a:t>
            </a:r>
            <a:r>
              <a:rPr lang="en-US" sz="2800" dirty="0"/>
              <a:t> </a:t>
            </a:r>
            <a:r>
              <a:rPr lang="en-US" sz="2800" b="1" dirty="0" err="1"/>
              <a:t>mapNameToNumberLastNames</a:t>
            </a:r>
            <a:r>
              <a:rPr lang="en-US" sz="2800" b="1" dirty="0"/>
              <a:t>(data):</a:t>
            </a:r>
            <a:endParaRPr lang="en-US" altLang="en-US" sz="2800" dirty="0"/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Use a dictionary/map</a:t>
            </a:r>
          </a:p>
          <a:p>
            <a:r>
              <a:rPr lang="en-US" altLang="en-US" dirty="0"/>
              <a:t>popularMap.py</a:t>
            </a:r>
          </a:p>
          <a:p>
            <a:endParaRPr lang="en-US" alt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7361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dirty="0"/>
              <a:t>Trace example with Python Tutor</a:t>
            </a:r>
            <a:br>
              <a:rPr lang="en-US" dirty="0"/>
            </a:br>
            <a:r>
              <a:rPr lang="en-US" dirty="0"/>
              <a:t>see popularMapSolnSmall.py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101, fall 2016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9800" y="1602773"/>
            <a:ext cx="5133975" cy="490470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3561946"/>
            <a:ext cx="2653130" cy="1924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4772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altLang="en-US" dirty="0"/>
              <a:t>Use a dictionary/map</a:t>
            </a:r>
            <a:br>
              <a:rPr lang="en-US" altLang="en-US" dirty="0"/>
            </a:br>
            <a:r>
              <a:rPr lang="en-US" altLang="en-US" sz="3600" dirty="0"/>
              <a:t>www.bit.ly/101f16-1103-3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8305800" cy="4114800"/>
          </a:xfrm>
        </p:spPr>
        <p:txBody>
          <a:bodyPr/>
          <a:lstStyle/>
          <a:p>
            <a:r>
              <a:rPr lang="en-US" altLang="en-US" dirty="0"/>
              <a:t>Map first name to </a:t>
            </a:r>
            <a:r>
              <a:rPr lang="en-US" altLang="en-US" dirty="0">
                <a:solidFill>
                  <a:srgbClr val="FF0000"/>
                </a:solidFill>
              </a:rPr>
              <a:t>list </a:t>
            </a:r>
            <a:r>
              <a:rPr lang="en-US" altLang="en-US" dirty="0"/>
              <a:t>of corresponding last names</a:t>
            </a:r>
          </a:p>
          <a:p>
            <a:pPr lvl="1"/>
            <a:endParaRPr lang="en-US" altLang="en-US" dirty="0"/>
          </a:p>
          <a:p>
            <a:pPr marL="0" indent="0">
              <a:buNone/>
            </a:pPr>
            <a:r>
              <a:rPr lang="en-US" dirty="0" err="1"/>
              <a:t>def</a:t>
            </a:r>
            <a:r>
              <a:rPr lang="en-US" dirty="0"/>
              <a:t>  </a:t>
            </a:r>
            <a:r>
              <a:rPr lang="en-US" b="1" dirty="0" err="1"/>
              <a:t>mapNameToLastNames</a:t>
            </a:r>
            <a:r>
              <a:rPr lang="en-US" b="1" dirty="0"/>
              <a:t>(data):</a:t>
            </a:r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3297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Trace through example with Python Tutor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See the small example popularMapSolnSmall.py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4200" y="3276600"/>
            <a:ext cx="4724400" cy="341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1053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altLang="en-US" dirty="0"/>
              <a:t>Use a dictionary/map</a:t>
            </a:r>
            <a:br>
              <a:rPr lang="en-US" altLang="en-US" dirty="0"/>
            </a:br>
            <a:r>
              <a:rPr lang="en-US" altLang="en-US" sz="3600" dirty="0"/>
              <a:t>www.bit.ly/101f16-1103-4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381000" y="1981200"/>
            <a:ext cx="8534400" cy="4114800"/>
          </a:xfrm>
        </p:spPr>
        <p:txBody>
          <a:bodyPr/>
          <a:lstStyle/>
          <a:p>
            <a:r>
              <a:rPr lang="en-US" altLang="en-US" dirty="0"/>
              <a:t>Map first name to </a:t>
            </a:r>
            <a:r>
              <a:rPr lang="en-US" altLang="en-US" dirty="0">
                <a:solidFill>
                  <a:srgbClr val="FF0000"/>
                </a:solidFill>
              </a:rPr>
              <a:t>set</a:t>
            </a:r>
            <a:r>
              <a:rPr lang="en-US" altLang="en-US" dirty="0"/>
              <a:t> of corresponding last names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800" dirty="0" err="1"/>
              <a:t>def</a:t>
            </a:r>
            <a:r>
              <a:rPr lang="en-US" sz="2800" dirty="0"/>
              <a:t>  </a:t>
            </a:r>
            <a:r>
              <a:rPr lang="en-US" sz="2800" b="1" dirty="0" err="1"/>
              <a:t>mapNameToSetLastNames</a:t>
            </a:r>
            <a:r>
              <a:rPr lang="en-US" sz="2800" b="1" dirty="0"/>
              <a:t>(data):</a:t>
            </a:r>
            <a:endParaRPr lang="en-US" altLang="en-US" sz="2800" dirty="0"/>
          </a:p>
          <a:p>
            <a:endParaRPr lang="en-US" altLang="en-US" dirty="0"/>
          </a:p>
          <a:p>
            <a:pPr lvl="1"/>
            <a:endParaRPr lang="en-US" alt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33172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Compare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Using two parallel lists? </a:t>
            </a:r>
          </a:p>
          <a:p>
            <a:r>
              <a:rPr lang="en-US" altLang="en-US" dirty="0"/>
              <a:t>Using one dictionary/map</a:t>
            </a:r>
          </a:p>
          <a:p>
            <a:r>
              <a:rPr lang="en-US" altLang="en-US" dirty="0"/>
              <a:t>Which dictionary is most useful to solve the most popular name problem? </a:t>
            </a:r>
          </a:p>
          <a:p>
            <a:pPr marL="0" indent="0">
              <a:buNone/>
            </a:pPr>
            <a:endParaRPr lang="en-US" altLang="en-US" dirty="0"/>
          </a:p>
          <a:p>
            <a:endParaRPr lang="en-US" alt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09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92D050"/>
                </a:solidFill>
              </a:rPr>
              <a:t>LAST TIME:</a:t>
            </a:r>
            <a:br>
              <a:rPr lang="en-US" altLang="en-US" dirty="0">
                <a:solidFill>
                  <a:srgbClr val="92D050"/>
                </a:solidFill>
              </a:rPr>
            </a:br>
            <a:r>
              <a:rPr lang="en-US" altLang="en-US" dirty="0"/>
              <a:t>Problem: Popular Name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4953000"/>
          </a:xfrm>
        </p:spPr>
        <p:txBody>
          <a:bodyPr/>
          <a:lstStyle/>
          <a:p>
            <a:pPr eaLnBrk="1" hangingPunct="1"/>
            <a:r>
              <a:rPr lang="en-US" altLang="en-US" dirty="0"/>
              <a:t>Given a list of names, determine the </a:t>
            </a:r>
            <a:r>
              <a:rPr lang="en-US" altLang="en-US" dirty="0">
                <a:solidFill>
                  <a:srgbClr val="FF0000"/>
                </a:solidFill>
              </a:rPr>
              <a:t>most popular first name </a:t>
            </a:r>
            <a:r>
              <a:rPr lang="en-US" altLang="en-US" dirty="0"/>
              <a:t>and print that name with all of its last names. </a:t>
            </a:r>
          </a:p>
          <a:p>
            <a:pPr eaLnBrk="1" hangingPunct="1"/>
            <a:r>
              <a:rPr lang="en-US" altLang="en-US" dirty="0"/>
              <a:t>Input: Names are always two words, names are in a file. If multiple names are on the same line they are separated by a “:”</a:t>
            </a:r>
          </a:p>
          <a:p>
            <a:pPr eaLnBrk="1" hangingPunct="1"/>
            <a:r>
              <a:rPr lang="en-US" altLang="en-US" dirty="0"/>
              <a:t>Output: Most popular first name, followed by a “:”, followed by corresponding last names separated by a blank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254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altLang="en-US"/>
              <a:t>Example Input File with 5 lines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10600" cy="12954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 sz="2800" dirty="0">
                <a:solidFill>
                  <a:srgbClr val="FF0000"/>
                </a:solidFill>
                <a:latin typeface="Courier New" panose="02070309020205020404" pitchFamily="49" charset="0"/>
              </a:rPr>
              <a:t>Susan</a:t>
            </a:r>
            <a:r>
              <a:rPr lang="en-US" altLang="en-US" sz="2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Courier New" panose="02070309020205020404" pitchFamily="49" charset="0"/>
              </a:rPr>
              <a:t>Smith</a:t>
            </a:r>
            <a:r>
              <a:rPr lang="en-US" altLang="en-US" sz="2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:Jackie</a:t>
            </a:r>
            <a:r>
              <a:rPr lang="en-US" altLang="en-US" sz="2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Long:Mary</a:t>
            </a:r>
            <a:r>
              <a:rPr lang="en-US" altLang="en-US" sz="2800" dirty="0">
                <a:solidFill>
                  <a:srgbClr val="000000"/>
                </a:solidFill>
                <a:latin typeface="Courier New" panose="02070309020205020404" pitchFamily="49" charset="0"/>
              </a:rPr>
              <a:t> White</a:t>
            </a:r>
          </a:p>
          <a:p>
            <a:pPr marL="0" indent="0">
              <a:buFontTx/>
              <a:buNone/>
            </a:pPr>
            <a:r>
              <a:rPr lang="en-US" altLang="en-US" sz="2800" dirty="0">
                <a:solidFill>
                  <a:srgbClr val="FF0000"/>
                </a:solidFill>
                <a:latin typeface="Courier New" panose="02070309020205020404" pitchFamily="49" charset="0"/>
              </a:rPr>
              <a:t>Susan</a:t>
            </a:r>
            <a:r>
              <a:rPr lang="en-US" altLang="en-US" sz="2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2800" dirty="0">
                <a:solidFill>
                  <a:srgbClr val="FF0000"/>
                </a:solidFill>
                <a:latin typeface="Courier New" panose="02070309020205020404" pitchFamily="49" charset="0"/>
              </a:rPr>
              <a:t>Brandt</a:t>
            </a:r>
          </a:p>
          <a:p>
            <a:pPr marL="0" indent="0">
              <a:buFontTx/>
              <a:buNone/>
            </a:pPr>
            <a:r>
              <a:rPr lang="en-US" altLang="en-US" sz="2800" dirty="0">
                <a:solidFill>
                  <a:srgbClr val="000000"/>
                </a:solidFill>
                <a:latin typeface="Courier New" panose="02070309020205020404" pitchFamily="49" charset="0"/>
              </a:rPr>
              <a:t>Jackie </a:t>
            </a:r>
            <a:r>
              <a:rPr lang="en-US" altLang="en-US" sz="2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Johnson:</a:t>
            </a:r>
            <a:r>
              <a:rPr lang="en-US" altLang="en-US" sz="2800" dirty="0" err="1">
                <a:solidFill>
                  <a:srgbClr val="FF0000"/>
                </a:solidFill>
                <a:latin typeface="Courier New" panose="02070309020205020404" pitchFamily="49" charset="0"/>
              </a:rPr>
              <a:t>Susan</a:t>
            </a:r>
            <a:r>
              <a:rPr lang="en-US" altLang="en-US" sz="2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Courier New" panose="02070309020205020404" pitchFamily="49" charset="0"/>
              </a:rPr>
              <a:t>Rodger</a:t>
            </a:r>
            <a:r>
              <a:rPr lang="en-US" altLang="en-US" sz="2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:Mary</a:t>
            </a:r>
            <a:r>
              <a:rPr lang="en-US" altLang="en-US" sz="2800" dirty="0">
                <a:solidFill>
                  <a:srgbClr val="000000"/>
                </a:solidFill>
                <a:latin typeface="Courier New" panose="02070309020205020404" pitchFamily="49" charset="0"/>
              </a:rPr>
              <a:t> Rodger</a:t>
            </a:r>
          </a:p>
          <a:p>
            <a:pPr marL="0" indent="0">
              <a:buFontTx/>
              <a:buNone/>
            </a:pPr>
            <a:r>
              <a:rPr lang="en-US" altLang="en-US" sz="2800" dirty="0">
                <a:solidFill>
                  <a:srgbClr val="000000"/>
                </a:solidFill>
                <a:latin typeface="Courier New" panose="02070309020205020404" pitchFamily="49" charset="0"/>
              </a:rPr>
              <a:t>Eric </a:t>
            </a:r>
            <a:r>
              <a:rPr lang="en-US" altLang="en-US" sz="2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Long:</a:t>
            </a:r>
            <a:r>
              <a:rPr lang="en-US" altLang="en-US" sz="2800" dirty="0" err="1">
                <a:solidFill>
                  <a:srgbClr val="FF0000"/>
                </a:solidFill>
                <a:latin typeface="Courier New" panose="02070309020205020404" pitchFamily="49" charset="0"/>
              </a:rPr>
              <a:t>Susan</a:t>
            </a:r>
            <a:r>
              <a:rPr lang="en-US" altLang="en-US" sz="2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Courier New" panose="02070309020205020404" pitchFamily="49" charset="0"/>
              </a:rPr>
              <a:t>Crackers</a:t>
            </a:r>
            <a:r>
              <a:rPr lang="en-US" altLang="en-US" sz="2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:Mary</a:t>
            </a:r>
            <a:r>
              <a:rPr lang="en-US" altLang="en-US" sz="2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Velios</a:t>
            </a:r>
            <a:endParaRPr lang="en-US" altLang="en-US" sz="280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0" indent="0">
              <a:buFontTx/>
              <a:buNone/>
            </a:pPr>
            <a:r>
              <a:rPr lang="en-US" altLang="en-US" sz="2800" dirty="0">
                <a:solidFill>
                  <a:srgbClr val="000000"/>
                </a:solidFill>
                <a:latin typeface="Courier New" panose="02070309020205020404" pitchFamily="49" charset="0"/>
              </a:rPr>
              <a:t>Jack </a:t>
            </a:r>
            <a:r>
              <a:rPr lang="en-US" altLang="en-US" sz="2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Frost:Eric</a:t>
            </a:r>
            <a:r>
              <a:rPr lang="en-US" altLang="en-US" sz="2800" dirty="0">
                <a:solidFill>
                  <a:srgbClr val="000000"/>
                </a:solidFill>
                <a:latin typeface="Courier New" panose="02070309020205020404" pitchFamily="49" charset="0"/>
              </a:rPr>
              <a:t> Lund</a:t>
            </a:r>
            <a:endParaRPr lang="en-US" altLang="en-US" sz="2800" dirty="0"/>
          </a:p>
        </p:txBody>
      </p:sp>
      <p:sp>
        <p:nvSpPr>
          <p:cNvPr id="5124" name="Title 1"/>
          <p:cNvSpPr txBox="1">
            <a:spLocks/>
          </p:cNvSpPr>
          <p:nvPr/>
        </p:nvSpPr>
        <p:spPr bwMode="auto">
          <a:xfrm>
            <a:off x="811213" y="41910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4400" dirty="0">
                <a:solidFill>
                  <a:schemeClr val="tx2"/>
                </a:solidFill>
              </a:rPr>
              <a:t>Corresponding Output</a:t>
            </a:r>
          </a:p>
        </p:txBody>
      </p:sp>
      <p:sp>
        <p:nvSpPr>
          <p:cNvPr id="5125" name="Content Placeholder 2"/>
          <p:cNvSpPr txBox="1">
            <a:spLocks/>
          </p:cNvSpPr>
          <p:nvPr/>
        </p:nvSpPr>
        <p:spPr bwMode="auto">
          <a:xfrm>
            <a:off x="392113" y="5524500"/>
            <a:ext cx="86106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2800">
                <a:solidFill>
                  <a:srgbClr val="000000"/>
                </a:solidFill>
                <a:latin typeface="Courier New" panose="02070309020205020404" pitchFamily="49" charset="0"/>
              </a:rPr>
              <a:t>Susan: Smith Brandt Rodger Crackers</a:t>
            </a:r>
            <a:endParaRPr lang="en-US" altLang="en-US" sz="280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6454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773113" y="152400"/>
            <a:ext cx="6542087" cy="762000"/>
          </a:xfrm>
        </p:spPr>
        <p:txBody>
          <a:bodyPr/>
          <a:lstStyle/>
          <a:p>
            <a:r>
              <a:rPr lang="en-US" altLang="en-US"/>
              <a:t>Example – two lists</a:t>
            </a:r>
          </a:p>
        </p:txBody>
      </p:sp>
      <p:sp>
        <p:nvSpPr>
          <p:cNvPr id="4" name="Rectangle 3"/>
          <p:cNvSpPr/>
          <p:nvPr/>
        </p:nvSpPr>
        <p:spPr>
          <a:xfrm>
            <a:off x="1066800" y="1981200"/>
            <a:ext cx="19050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’Susan’</a:t>
            </a:r>
            <a:r>
              <a:rPr lang="en-US" dirty="0"/>
              <a:t>’</a:t>
            </a:r>
          </a:p>
        </p:txBody>
      </p:sp>
      <p:sp>
        <p:nvSpPr>
          <p:cNvPr id="5" name="Rectangle 4"/>
          <p:cNvSpPr/>
          <p:nvPr/>
        </p:nvSpPr>
        <p:spPr>
          <a:xfrm>
            <a:off x="1066800" y="2667000"/>
            <a:ext cx="19050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‘Jackie’</a:t>
            </a:r>
          </a:p>
        </p:txBody>
      </p:sp>
      <p:sp>
        <p:nvSpPr>
          <p:cNvPr id="6" name="Rectangle 5"/>
          <p:cNvSpPr/>
          <p:nvPr/>
        </p:nvSpPr>
        <p:spPr>
          <a:xfrm>
            <a:off x="1066800" y="4724400"/>
            <a:ext cx="19050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‘Jack’</a:t>
            </a:r>
          </a:p>
        </p:txBody>
      </p:sp>
      <p:sp>
        <p:nvSpPr>
          <p:cNvPr id="7" name="Rectangle 6"/>
          <p:cNvSpPr/>
          <p:nvPr/>
        </p:nvSpPr>
        <p:spPr>
          <a:xfrm>
            <a:off x="1066800" y="4038600"/>
            <a:ext cx="19050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‘Eric’</a:t>
            </a:r>
          </a:p>
        </p:txBody>
      </p:sp>
      <p:sp>
        <p:nvSpPr>
          <p:cNvPr id="8" name="Rectangle 7"/>
          <p:cNvSpPr/>
          <p:nvPr/>
        </p:nvSpPr>
        <p:spPr>
          <a:xfrm>
            <a:off x="1068388" y="3352800"/>
            <a:ext cx="19050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‘Mary’</a:t>
            </a:r>
          </a:p>
        </p:txBody>
      </p:sp>
      <p:sp>
        <p:nvSpPr>
          <p:cNvPr id="10" name="Rectangle 9"/>
          <p:cNvSpPr/>
          <p:nvPr/>
        </p:nvSpPr>
        <p:spPr>
          <a:xfrm>
            <a:off x="3627438" y="1997075"/>
            <a:ext cx="52578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[ ‘</a:t>
            </a:r>
            <a:r>
              <a:rPr lang="en-US" dirty="0" err="1">
                <a:solidFill>
                  <a:schemeClr val="tx1"/>
                </a:solidFill>
              </a:rPr>
              <a:t>Smith’,‘Brandt’,‘Rodger’,‘Crackers</a:t>
            </a:r>
            <a:r>
              <a:rPr lang="en-US" dirty="0">
                <a:solidFill>
                  <a:schemeClr val="tx1"/>
                </a:solidFill>
              </a:rPr>
              <a:t>’]</a:t>
            </a:r>
            <a:r>
              <a:rPr lang="en-US" dirty="0"/>
              <a:t>’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627438" y="2682875"/>
            <a:ext cx="52578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[ ‘Long’, ‘Johnson’]</a:t>
            </a:r>
            <a:r>
              <a:rPr lang="en-US" dirty="0"/>
              <a:t>’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627438" y="3379788"/>
            <a:ext cx="52578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[ ‘White’,’Rodger’,’</a:t>
            </a:r>
            <a:r>
              <a:rPr lang="en-US" dirty="0" err="1">
                <a:solidFill>
                  <a:schemeClr val="tx1"/>
                </a:solidFill>
              </a:rPr>
              <a:t>Velios</a:t>
            </a:r>
            <a:r>
              <a:rPr lang="en-US" dirty="0">
                <a:solidFill>
                  <a:schemeClr val="tx1"/>
                </a:solidFill>
              </a:rPr>
              <a:t>’]</a:t>
            </a:r>
            <a:r>
              <a:rPr lang="en-US" dirty="0"/>
              <a:t>’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636963" y="4065588"/>
            <a:ext cx="52578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[ ‘Long’, ‘Lund’]</a:t>
            </a:r>
            <a:r>
              <a:rPr lang="en-US" dirty="0"/>
              <a:t>’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627438" y="4724400"/>
            <a:ext cx="52578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[ ‘Frost’]</a:t>
            </a:r>
            <a:r>
              <a:rPr lang="en-US" dirty="0"/>
              <a:t>’</a:t>
            </a:r>
          </a:p>
        </p:txBody>
      </p:sp>
      <p:sp>
        <p:nvSpPr>
          <p:cNvPr id="7181" name="TextBox 14"/>
          <p:cNvSpPr txBox="1">
            <a:spLocks noChangeArrowheads="1"/>
          </p:cNvSpPr>
          <p:nvPr/>
        </p:nvSpPr>
        <p:spPr bwMode="auto">
          <a:xfrm>
            <a:off x="762000" y="2143125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dirty="0"/>
              <a:t>0</a:t>
            </a:r>
          </a:p>
        </p:txBody>
      </p:sp>
      <p:sp>
        <p:nvSpPr>
          <p:cNvPr id="7182" name="TextBox 15"/>
          <p:cNvSpPr txBox="1">
            <a:spLocks noChangeArrowheads="1"/>
          </p:cNvSpPr>
          <p:nvPr/>
        </p:nvSpPr>
        <p:spPr bwMode="auto">
          <a:xfrm>
            <a:off x="762000" y="2779713"/>
            <a:ext cx="3048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dirty="0"/>
              <a:t>1</a:t>
            </a:r>
          </a:p>
        </p:txBody>
      </p:sp>
      <p:sp>
        <p:nvSpPr>
          <p:cNvPr id="7183" name="TextBox 16"/>
          <p:cNvSpPr txBox="1">
            <a:spLocks noChangeArrowheads="1"/>
          </p:cNvSpPr>
          <p:nvPr/>
        </p:nvSpPr>
        <p:spPr bwMode="auto">
          <a:xfrm>
            <a:off x="742950" y="3465513"/>
            <a:ext cx="3048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dirty="0"/>
              <a:t>2</a:t>
            </a:r>
          </a:p>
        </p:txBody>
      </p:sp>
      <p:sp>
        <p:nvSpPr>
          <p:cNvPr id="7184" name="TextBox 17"/>
          <p:cNvSpPr txBox="1">
            <a:spLocks noChangeArrowheads="1"/>
          </p:cNvSpPr>
          <p:nvPr/>
        </p:nvSpPr>
        <p:spPr bwMode="auto">
          <a:xfrm>
            <a:off x="736600" y="4149725"/>
            <a:ext cx="304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dirty="0"/>
              <a:t>3</a:t>
            </a:r>
          </a:p>
        </p:txBody>
      </p:sp>
      <p:sp>
        <p:nvSpPr>
          <p:cNvPr id="7185" name="TextBox 18"/>
          <p:cNvSpPr txBox="1">
            <a:spLocks noChangeArrowheads="1"/>
          </p:cNvSpPr>
          <p:nvPr/>
        </p:nvSpPr>
        <p:spPr bwMode="auto">
          <a:xfrm>
            <a:off x="736600" y="4837113"/>
            <a:ext cx="3048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dirty="0"/>
              <a:t>4</a:t>
            </a:r>
          </a:p>
        </p:txBody>
      </p:sp>
      <p:sp>
        <p:nvSpPr>
          <p:cNvPr id="7186" name="TextBox 19"/>
          <p:cNvSpPr txBox="1">
            <a:spLocks noChangeArrowheads="1"/>
          </p:cNvSpPr>
          <p:nvPr/>
        </p:nvSpPr>
        <p:spPr bwMode="auto">
          <a:xfrm>
            <a:off x="3322638" y="2035175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dirty="0"/>
              <a:t>0</a:t>
            </a:r>
          </a:p>
        </p:txBody>
      </p:sp>
      <p:sp>
        <p:nvSpPr>
          <p:cNvPr id="7187" name="TextBox 20"/>
          <p:cNvSpPr txBox="1">
            <a:spLocks noChangeArrowheads="1"/>
          </p:cNvSpPr>
          <p:nvPr/>
        </p:nvSpPr>
        <p:spPr bwMode="auto">
          <a:xfrm>
            <a:off x="3332163" y="2794000"/>
            <a:ext cx="304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dirty="0"/>
              <a:t>1</a:t>
            </a:r>
          </a:p>
        </p:txBody>
      </p:sp>
      <p:sp>
        <p:nvSpPr>
          <p:cNvPr id="7188" name="TextBox 21"/>
          <p:cNvSpPr txBox="1">
            <a:spLocks noChangeArrowheads="1"/>
          </p:cNvSpPr>
          <p:nvPr/>
        </p:nvSpPr>
        <p:spPr bwMode="auto">
          <a:xfrm>
            <a:off x="3332163" y="3492500"/>
            <a:ext cx="304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dirty="0"/>
              <a:t>2</a:t>
            </a:r>
          </a:p>
        </p:txBody>
      </p:sp>
      <p:sp>
        <p:nvSpPr>
          <p:cNvPr id="7189" name="TextBox 22"/>
          <p:cNvSpPr txBox="1">
            <a:spLocks noChangeArrowheads="1"/>
          </p:cNvSpPr>
          <p:nvPr/>
        </p:nvSpPr>
        <p:spPr bwMode="auto">
          <a:xfrm>
            <a:off x="3322638" y="4171950"/>
            <a:ext cx="304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dirty="0"/>
              <a:t>3</a:t>
            </a:r>
          </a:p>
        </p:txBody>
      </p:sp>
      <p:sp>
        <p:nvSpPr>
          <p:cNvPr id="7190" name="TextBox 23"/>
          <p:cNvSpPr txBox="1">
            <a:spLocks noChangeArrowheads="1"/>
          </p:cNvSpPr>
          <p:nvPr/>
        </p:nvSpPr>
        <p:spPr bwMode="auto">
          <a:xfrm>
            <a:off x="3300413" y="4837113"/>
            <a:ext cx="3048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dirty="0"/>
              <a:t>4</a:t>
            </a:r>
          </a:p>
        </p:txBody>
      </p:sp>
      <p:sp>
        <p:nvSpPr>
          <p:cNvPr id="7191" name="TextBox 24"/>
          <p:cNvSpPr txBox="1">
            <a:spLocks noChangeArrowheads="1"/>
          </p:cNvSpPr>
          <p:nvPr/>
        </p:nvSpPr>
        <p:spPr bwMode="auto">
          <a:xfrm>
            <a:off x="1406926" y="1376342"/>
            <a:ext cx="153439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dirty="0" err="1"/>
              <a:t>firstNames</a:t>
            </a:r>
            <a:endParaRPr lang="en-US" altLang="en-US" dirty="0"/>
          </a:p>
        </p:txBody>
      </p:sp>
      <p:sp>
        <p:nvSpPr>
          <p:cNvPr id="7192" name="TextBox 26"/>
          <p:cNvSpPr txBox="1">
            <a:spLocks noChangeArrowheads="1"/>
          </p:cNvSpPr>
          <p:nvPr/>
        </p:nvSpPr>
        <p:spPr bwMode="auto">
          <a:xfrm>
            <a:off x="4044156" y="1403647"/>
            <a:ext cx="146546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dirty="0" err="1"/>
              <a:t>lastNames</a:t>
            </a:r>
            <a:endParaRPr lang="en-US" alt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8920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Now can we solve the problem?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Compute those two lists that are associated with each other</a:t>
            </a:r>
          </a:p>
          <a:p>
            <a:pPr lvl="1"/>
            <a:r>
              <a:rPr lang="en-US" altLang="en-US" dirty="0"/>
              <a:t>List of unique first names</a:t>
            </a:r>
          </a:p>
          <a:p>
            <a:pPr lvl="1"/>
            <a:r>
              <a:rPr lang="en-US" altLang="en-US" dirty="0"/>
              <a:t>List of corresponding last names</a:t>
            </a:r>
          </a:p>
          <a:p>
            <a:r>
              <a:rPr lang="en-US" altLang="en-US" dirty="0"/>
              <a:t>Compute the max list of last names</a:t>
            </a:r>
          </a:p>
          <a:p>
            <a:r>
              <a:rPr lang="en-US" altLang="en-US" dirty="0"/>
              <a:t>Now easy to print the answer. </a:t>
            </a:r>
          </a:p>
          <a:p>
            <a:r>
              <a:rPr lang="en-US" altLang="en-US" dirty="0"/>
              <a:t>See popular.py</a:t>
            </a:r>
          </a:p>
          <a:p>
            <a:endParaRPr lang="en-US" alt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9307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2667000"/>
            <a:ext cx="9067800" cy="320040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def</a:t>
            </a:r>
            <a:r>
              <a:rPr lang="en-US" dirty="0"/>
              <a:t> </a:t>
            </a:r>
            <a:r>
              <a:rPr lang="en-US" b="1" dirty="0" err="1"/>
              <a:t>correspondingLastNames</a:t>
            </a:r>
            <a:r>
              <a:rPr lang="en-US" b="1" dirty="0"/>
              <a:t>(data, </a:t>
            </a:r>
            <a:r>
              <a:rPr lang="en-US" b="1" dirty="0" err="1"/>
              <a:t>firstNames</a:t>
            </a:r>
            <a:r>
              <a:rPr lang="en-US" b="1" dirty="0"/>
              <a:t>): 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dirty="0" err="1"/>
              <a:t>lastNames</a:t>
            </a:r>
            <a:r>
              <a:rPr lang="en-US" dirty="0"/>
              <a:t> = [ ]</a:t>
            </a:r>
          </a:p>
          <a:p>
            <a:pPr marL="0" indent="0">
              <a:buNone/>
            </a:pPr>
            <a:r>
              <a:rPr lang="en-US" dirty="0"/>
              <a:t>     for name in </a:t>
            </a:r>
            <a:r>
              <a:rPr lang="en-US" dirty="0" err="1"/>
              <a:t>firstNames</a:t>
            </a:r>
            <a:r>
              <a:rPr lang="en-US" dirty="0"/>
              <a:t>:                    	 	 	</a:t>
            </a:r>
            <a:r>
              <a:rPr lang="en-US" dirty="0" err="1"/>
              <a:t>lastNames.append</a:t>
            </a:r>
            <a:r>
              <a:rPr lang="en-US" dirty="0"/>
              <a:t>(</a:t>
            </a:r>
            <a:r>
              <a:rPr lang="en-US" dirty="0" err="1"/>
              <a:t>allLastNames</a:t>
            </a:r>
            <a:r>
              <a:rPr lang="en-US" dirty="0"/>
              <a:t>(</a:t>
            </a:r>
            <a:r>
              <a:rPr lang="en-US" dirty="0" err="1"/>
              <a:t>data,name</a:t>
            </a:r>
            <a:r>
              <a:rPr lang="en-US" dirty="0"/>
              <a:t>))</a:t>
            </a:r>
          </a:p>
          <a:p>
            <a:pPr marL="0" indent="0">
              <a:buNone/>
            </a:pPr>
            <a:r>
              <a:rPr lang="en-US" dirty="0"/>
              <a:t>     return </a:t>
            </a:r>
            <a:r>
              <a:rPr lang="en-US" dirty="0" err="1"/>
              <a:t>lastNames</a:t>
            </a:r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55320" y="762000"/>
            <a:ext cx="735329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This function generates the list of lists </a:t>
            </a:r>
          </a:p>
          <a:p>
            <a:r>
              <a:rPr lang="en-US" sz="3600" dirty="0"/>
              <a:t>of corresponding last names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6162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Answer questions about</a:t>
            </a:r>
            <a:br>
              <a:rPr lang="en-US" dirty="0"/>
            </a:br>
            <a:r>
              <a:rPr lang="en-US" dirty="0"/>
              <a:t>bit.ly/101f16-1103-1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Printing first names with corresponding last names</a:t>
            </a:r>
          </a:p>
          <a:p>
            <a:r>
              <a:rPr lang="en-US" dirty="0"/>
              <a:t>Reading data from files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6796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Finish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81200"/>
            <a:ext cx="8610600" cy="411480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maxnum</a:t>
            </a:r>
            <a:r>
              <a:rPr lang="en-US" dirty="0"/>
              <a:t> = max([</a:t>
            </a:r>
            <a:r>
              <a:rPr lang="en-US" dirty="0" err="1"/>
              <a:t>len</a:t>
            </a:r>
            <a:r>
              <a:rPr lang="en-US" dirty="0"/>
              <a:t>(item) for item in </a:t>
            </a:r>
            <a:r>
              <a:rPr lang="en-US" dirty="0" err="1"/>
              <a:t>lastNames</a:t>
            </a:r>
            <a:r>
              <a:rPr lang="en-US" dirty="0"/>
              <a:t>])</a:t>
            </a:r>
          </a:p>
          <a:p>
            <a:pPr marL="0" indent="0">
              <a:buNone/>
            </a:pPr>
            <a:r>
              <a:rPr lang="en-US" dirty="0"/>
              <a:t>print </a:t>
            </a:r>
            <a:r>
              <a:rPr lang="en-US" dirty="0" err="1"/>
              <a:t>maxnum</a:t>
            </a:r>
            <a:endParaRPr lang="en-US" dirty="0"/>
          </a:p>
          <a:p>
            <a:pPr marL="0" indent="0">
              <a:buNone/>
            </a:pPr>
            <a:r>
              <a:rPr lang="en-US" u="sng" dirty="0"/>
              <a:t>lastIndex = [index for (index, v) in      enumerate(</a:t>
            </a:r>
            <a:r>
              <a:rPr lang="en-US" u="sng" dirty="0" err="1"/>
              <a:t>lastNames</a:t>
            </a:r>
            <a:r>
              <a:rPr lang="en-US" u="sng" dirty="0"/>
              <a:t>) if </a:t>
            </a:r>
            <a:r>
              <a:rPr lang="en-US" u="sng" dirty="0" err="1"/>
              <a:t>len</a:t>
            </a:r>
            <a:r>
              <a:rPr lang="en-US" u="sng" dirty="0"/>
              <a:t>(v) == </a:t>
            </a:r>
            <a:r>
              <a:rPr lang="en-US" u="sng" dirty="0" err="1"/>
              <a:t>maxnum</a:t>
            </a:r>
            <a:r>
              <a:rPr lang="en-US" u="sng" dirty="0"/>
              <a:t>]</a:t>
            </a:r>
          </a:p>
          <a:p>
            <a:pPr marL="0" indent="0">
              <a:buNone/>
            </a:pPr>
            <a:r>
              <a:rPr lang="en-US" dirty="0"/>
              <a:t>print </a:t>
            </a:r>
            <a:r>
              <a:rPr lang="en-US" i="1" dirty="0"/>
              <a:t>"first name with most last names is:"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101, fall 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97988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2205</TotalTime>
  <Words>1329</Words>
  <Application>Microsoft Office PowerPoint</Application>
  <PresentationFormat>On-screen Show (4:3)</PresentationFormat>
  <Paragraphs>238</Paragraphs>
  <Slides>28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Calibri</vt:lpstr>
      <vt:lpstr>Courier</vt:lpstr>
      <vt:lpstr>Courier New</vt:lpstr>
      <vt:lpstr>Times New Roman</vt:lpstr>
      <vt:lpstr>Default Design</vt:lpstr>
      <vt:lpstr>CompSci 101 Introduction to Computer Science</vt:lpstr>
      <vt:lpstr>Announcements</vt:lpstr>
      <vt:lpstr>LAST TIME: Problem: Popular Name</vt:lpstr>
      <vt:lpstr>Example Input File with 5 lines</vt:lpstr>
      <vt:lpstr>Example – two lists</vt:lpstr>
      <vt:lpstr>Now can we solve the problem?</vt:lpstr>
      <vt:lpstr>PowerPoint Presentation</vt:lpstr>
      <vt:lpstr>Answer questions about bit.ly/101f16-1103-1 </vt:lpstr>
      <vt:lpstr>Finish</vt:lpstr>
      <vt:lpstr>Expanding the Problem</vt:lpstr>
      <vt:lpstr>Another way – list of lists</vt:lpstr>
      <vt:lpstr>ACM Turing Award Winners 2015</vt:lpstr>
      <vt:lpstr>Dictionaries/Maps</vt:lpstr>
      <vt:lpstr>Example</vt:lpstr>
      <vt:lpstr>How is dictionary different than a list?</vt:lpstr>
      <vt:lpstr>Implementing a Dictionary/Map Keys map to values</vt:lpstr>
      <vt:lpstr>More on using a Dictionary/Map</vt:lpstr>
      <vt:lpstr>Change Astrachan’s value somemap[“Astrachan”] = Coffee Mocha</vt:lpstr>
      <vt:lpstr>Change Astrachan’s value somemap[“Astrachan”] = Coffee Mocha</vt:lpstr>
      <vt:lpstr>Value could be a set or list</vt:lpstr>
      <vt:lpstr>Back to Popular Name Problem:</vt:lpstr>
      <vt:lpstr>Example Input File with 5 lines</vt:lpstr>
      <vt:lpstr>Use a dictionary/map www.bit.ly/101f16-1103-2</vt:lpstr>
      <vt:lpstr>Trace example with Python Tutor see popularMapSolnSmall.py</vt:lpstr>
      <vt:lpstr>Use a dictionary/map www.bit.ly/101f16-1103-3</vt:lpstr>
      <vt:lpstr>Trace through example with Python Tutor</vt:lpstr>
      <vt:lpstr>Use a dictionary/map www.bit.ly/101f16-1103-4</vt:lpstr>
      <vt:lpstr>Compare</vt:lpstr>
    </vt:vector>
  </TitlesOfParts>
  <Company>Duke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CompSci 6 Programming Design and Analysis</dc:title>
  <dc:creator>Susan Rodger</dc:creator>
  <cp:lastModifiedBy>Susan</cp:lastModifiedBy>
  <cp:revision>66</cp:revision>
  <cp:lastPrinted>2016-03-24T12:41:49Z</cp:lastPrinted>
  <dcterms:created xsi:type="dcterms:W3CDTF">2005-08-25T14:18:45Z</dcterms:created>
  <dcterms:modified xsi:type="dcterms:W3CDTF">2016-11-03T00:17:35Z</dcterms:modified>
</cp:coreProperties>
</file>