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96" r:id="rId3"/>
    <p:sldId id="277" r:id="rId4"/>
    <p:sldId id="279" r:id="rId5"/>
    <p:sldId id="282" r:id="rId6"/>
    <p:sldId id="283" r:id="rId7"/>
    <p:sldId id="289" r:id="rId8"/>
    <p:sldId id="295" r:id="rId9"/>
    <p:sldId id="288" r:id="rId10"/>
    <p:sldId id="290" r:id="rId11"/>
    <p:sldId id="291" r:id="rId12"/>
    <p:sldId id="292" r:id="rId13"/>
    <p:sldId id="293" r:id="rId14"/>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3889" autoAdjust="0"/>
  </p:normalViewPr>
  <p:slideViewPr>
    <p:cSldViewPr>
      <p:cViewPr varScale="1">
        <p:scale>
          <a:sx n="51" d="100"/>
          <a:sy n="51" d="100"/>
        </p:scale>
        <p:origin x="465"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9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atin typeface="Times New Roman" charset="0"/>
                <a:cs typeface="Times New Roman" charset="0"/>
              </a:defRPr>
            </a:lvl1pPr>
          </a:lstStyle>
          <a:p>
            <a:pPr>
              <a:defRPr/>
            </a:pPr>
            <a:endParaRPr lang="en-US"/>
          </a:p>
        </p:txBody>
      </p:sp>
      <p:sp>
        <p:nvSpPr>
          <p:cNvPr id="16387" name="Rectangle 1027"/>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atin typeface="Times New Roman" charset="0"/>
                <a:cs typeface="Times New Roman" charset="0"/>
              </a:defRPr>
            </a:lvl1pPr>
          </a:lstStyle>
          <a:p>
            <a:pPr>
              <a:defRPr/>
            </a:pPr>
            <a:endParaRPr lang="en-US"/>
          </a:p>
        </p:txBody>
      </p:sp>
      <p:sp>
        <p:nvSpPr>
          <p:cNvPr id="16388" name="Rectangle 1028"/>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atin typeface="Times New Roman" charset="0"/>
                <a:cs typeface="Times New Roman" charset="0"/>
              </a:defRPr>
            </a:lvl1pPr>
          </a:lstStyle>
          <a:p>
            <a:pPr>
              <a:defRPr/>
            </a:pPr>
            <a:endParaRPr lang="en-US"/>
          </a:p>
        </p:txBody>
      </p:sp>
      <p:sp>
        <p:nvSpPr>
          <p:cNvPr id="16389" name="Rectangle 1029"/>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5ED27268-EC4C-4E87-944D-E761B934C1BB}" type="slidenum">
              <a:rPr lang="en-US"/>
              <a:pPr>
                <a:defRPr/>
              </a:pPr>
              <a:t>‹#›</a:t>
            </a:fld>
            <a:endParaRPr lang="en-US"/>
          </a:p>
        </p:txBody>
      </p:sp>
    </p:spTree>
    <p:extLst>
      <p:ext uri="{BB962C8B-B14F-4D97-AF65-F5344CB8AC3E}">
        <p14:creationId xmlns:p14="http://schemas.microsoft.com/office/powerpoint/2010/main" val="1971871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BB6DA363-9207-4B5C-8492-8831D30A27D7}" type="datetimeFigureOut">
              <a:rPr lang="en-US" smtClean="0"/>
              <a:t>11/7/2016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76435645-0209-4A79-8472-AAEC5ABECD76}" type="slidenum">
              <a:rPr lang="en-US" smtClean="0"/>
              <a:t>‹#›</a:t>
            </a:fld>
            <a:endParaRPr lang="en-US"/>
          </a:p>
        </p:txBody>
      </p:sp>
    </p:spTree>
    <p:extLst>
      <p:ext uri="{BB962C8B-B14F-4D97-AF65-F5344CB8AC3E}">
        <p14:creationId xmlns:p14="http://schemas.microsoft.com/office/powerpoint/2010/main" val="123342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Katherine Johnson is 98 years old</a:t>
            </a:r>
            <a:r>
              <a:rPr lang="en-US" baseline="0" dirty="0"/>
              <a:t> and lives in Virginia</a:t>
            </a:r>
          </a:p>
          <a:p>
            <a:r>
              <a:rPr lang="en-US" baseline="0" dirty="0"/>
              <a:t>She was one of the earlier “computers” At NASA she computed the trajectory for Alan Shephard the first American in Space. Then later when NASA got electronic computers they would get her to still compute trajectories by hand so they could compare with the computers to see if they were correct!</a:t>
            </a:r>
          </a:p>
          <a:p>
            <a:endParaRPr lang="en-US" dirty="0"/>
          </a:p>
        </p:txBody>
      </p:sp>
      <p:sp>
        <p:nvSpPr>
          <p:cNvPr id="4" name="Slide Number Placeholder 3"/>
          <p:cNvSpPr>
            <a:spLocks noGrp="1"/>
          </p:cNvSpPr>
          <p:nvPr>
            <p:ph type="sldNum" sz="quarter" idx="10"/>
          </p:nvPr>
        </p:nvSpPr>
        <p:spPr/>
        <p:txBody>
          <a:bodyPr/>
          <a:lstStyle/>
          <a:p>
            <a:fld id="{76435645-0209-4A79-8472-AAEC5ABECD76}" type="slidenum">
              <a:rPr lang="en-US" smtClean="0"/>
              <a:t>2</a:t>
            </a:fld>
            <a:endParaRPr lang="en-US"/>
          </a:p>
        </p:txBody>
      </p:sp>
    </p:spTree>
    <p:extLst>
      <p:ext uri="{BB962C8B-B14F-4D97-AF65-F5344CB8AC3E}">
        <p14:creationId xmlns:p14="http://schemas.microsoft.com/office/powerpoint/2010/main" val="3561031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could easily write zip....</a:t>
            </a:r>
          </a:p>
          <a:p>
            <a:endParaRPr lang="en-US" dirty="0"/>
          </a:p>
          <a:p>
            <a:endParaRPr lang="en-US" dirty="0"/>
          </a:p>
          <a:p>
            <a:r>
              <a:rPr lang="en-US" dirty="0"/>
              <a:t>In</a:t>
            </a:r>
            <a:r>
              <a:rPr lang="en-US" baseline="0" dirty="0"/>
              <a:t> one line with</a:t>
            </a:r>
          </a:p>
          <a:p>
            <a:r>
              <a:rPr lang="en-US" baseline="0" dirty="0"/>
              <a:t>List comprehension to create tuples</a:t>
            </a:r>
          </a:p>
          <a:p>
            <a:r>
              <a:rPr lang="en-US" baseline="0" dirty="0"/>
              <a:t>min or max? min</a:t>
            </a:r>
          </a:p>
          <a:p>
            <a:r>
              <a:rPr lang="en-US" baseline="0" dirty="0"/>
              <a:t>Range  - need index number for both lists</a:t>
            </a:r>
          </a:p>
          <a:p>
            <a:r>
              <a:rPr lang="en-US" dirty="0" err="1"/>
              <a:t>yy</a:t>
            </a:r>
            <a:r>
              <a:rPr lang="en-US" dirty="0"/>
              <a:t> = [(a[</a:t>
            </a:r>
            <a:r>
              <a:rPr lang="en-US" dirty="0" err="1"/>
              <a:t>i</a:t>
            </a:r>
            <a:r>
              <a:rPr lang="en-US" dirty="0"/>
              <a:t>], b[</a:t>
            </a:r>
            <a:r>
              <a:rPr lang="en-US" dirty="0" err="1"/>
              <a:t>i</a:t>
            </a:r>
            <a:r>
              <a:rPr lang="en-US" dirty="0"/>
              <a:t>]) for </a:t>
            </a:r>
            <a:r>
              <a:rPr lang="en-US" dirty="0" err="1"/>
              <a:t>i</a:t>
            </a:r>
            <a:r>
              <a:rPr lang="en-US" dirty="0"/>
              <a:t> in range(min(</a:t>
            </a:r>
            <a:r>
              <a:rPr lang="en-US" dirty="0" err="1"/>
              <a:t>len</a:t>
            </a:r>
            <a:r>
              <a:rPr lang="en-US" dirty="0"/>
              <a:t>(a),</a:t>
            </a:r>
            <a:r>
              <a:rPr lang="en-US" dirty="0" err="1"/>
              <a:t>len</a:t>
            </a:r>
            <a:r>
              <a:rPr lang="en-US" dirty="0"/>
              <a:t>(b)))]</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76435645-0209-4A79-8472-AAEC5ABECD76}" type="slidenum">
              <a:rPr lang="en-US" smtClean="0"/>
              <a:t>4</a:t>
            </a:fld>
            <a:endParaRPr lang="en-US"/>
          </a:p>
        </p:txBody>
      </p:sp>
    </p:spTree>
    <p:extLst>
      <p:ext uri="{BB962C8B-B14F-4D97-AF65-F5344CB8AC3E}">
        <p14:creationId xmlns:p14="http://schemas.microsoft.com/office/powerpoint/2010/main" val="1542213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if we</a:t>
            </a:r>
            <a:r>
              <a:rPr lang="en-US" baseline="0" dirty="0"/>
              <a:t> want to sort by numbers instead of words?</a:t>
            </a:r>
            <a:endParaRPr lang="en-US" dirty="0"/>
          </a:p>
        </p:txBody>
      </p:sp>
    </p:spTree>
    <p:extLst>
      <p:ext uri="{BB962C8B-B14F-4D97-AF65-F5344CB8AC3E}">
        <p14:creationId xmlns:p14="http://schemas.microsoft.com/office/powerpoint/2010/main" val="396599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that (2,'cat')</a:t>
            </a:r>
            <a:r>
              <a:rPr lang="en-US" baseline="0" dirty="0"/>
              <a:t> comes before (2,'guava')</a:t>
            </a:r>
          </a:p>
          <a:p>
            <a:r>
              <a:rPr lang="en-US" baseline="0" dirty="0"/>
              <a:t>Use what you know</a:t>
            </a:r>
            <a:endParaRPr lang="en-US" dirty="0"/>
          </a:p>
        </p:txBody>
      </p:sp>
    </p:spTree>
    <p:extLst>
      <p:ext uri="{BB962C8B-B14F-4D97-AF65-F5344CB8AC3E}">
        <p14:creationId xmlns:p14="http://schemas.microsoft.com/office/powerpoint/2010/main" val="89400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long does </a:t>
            </a:r>
            <a:r>
              <a:rPr lang="en-US" dirty="0" err="1"/>
              <a:t>list.count</a:t>
            </a:r>
            <a:r>
              <a:rPr lang="en-US" dirty="0"/>
              <a:t>(x) if you do this for each x?</a:t>
            </a:r>
          </a:p>
          <a:p>
            <a:r>
              <a:rPr lang="en-US" dirty="0"/>
              <a:t>How long does it take to compute a dictionary of counts </a:t>
            </a:r>
          </a:p>
          <a:p>
            <a:endParaRPr lang="en-US" dirty="0"/>
          </a:p>
        </p:txBody>
      </p:sp>
      <p:sp>
        <p:nvSpPr>
          <p:cNvPr id="4" name="Slide Number Placeholder 3"/>
          <p:cNvSpPr>
            <a:spLocks noGrp="1"/>
          </p:cNvSpPr>
          <p:nvPr>
            <p:ph type="sldNum" sz="quarter" idx="10"/>
          </p:nvPr>
        </p:nvSpPr>
        <p:spPr/>
        <p:txBody>
          <a:bodyPr/>
          <a:lstStyle/>
          <a:p>
            <a:fld id="{76435645-0209-4A79-8472-AAEC5ABECD76}" type="slidenum">
              <a:rPr lang="en-US" smtClean="0"/>
              <a:t>8</a:t>
            </a:fld>
            <a:endParaRPr lang="en-US"/>
          </a:p>
        </p:txBody>
      </p:sp>
    </p:spTree>
    <p:extLst>
      <p:ext uri="{BB962C8B-B14F-4D97-AF65-F5344CB8AC3E}">
        <p14:creationId xmlns:p14="http://schemas.microsoft.com/office/powerpoint/2010/main" val="1821594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6" name="Rectangle 6"/>
          <p:cNvSpPr>
            <a:spLocks noGrp="1" noChangeArrowheads="1"/>
          </p:cNvSpPr>
          <p:nvPr>
            <p:ph type="sldNum" sz="quarter" idx="12"/>
          </p:nvPr>
        </p:nvSpPr>
        <p:spPr>
          <a:ln/>
        </p:spPr>
        <p:txBody>
          <a:bodyPr/>
          <a:lstStyle>
            <a:lvl1pPr>
              <a:defRPr/>
            </a:lvl1pPr>
          </a:lstStyle>
          <a:p>
            <a:pPr>
              <a:defRPr/>
            </a:pPr>
            <a:fld id="{ADD3E9C4-CC62-419B-94EA-3C3ACB7F981C}" type="slidenum">
              <a:rPr lang="en-US"/>
              <a:pPr>
                <a:defRPr/>
              </a:pPr>
              <a:t>‹#›</a:t>
            </a:fld>
            <a:endParaRPr lang="en-US"/>
          </a:p>
        </p:txBody>
      </p:sp>
    </p:spTree>
    <p:extLst>
      <p:ext uri="{BB962C8B-B14F-4D97-AF65-F5344CB8AC3E}">
        <p14:creationId xmlns:p14="http://schemas.microsoft.com/office/powerpoint/2010/main" val="1136371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6" name="Rectangle 6"/>
          <p:cNvSpPr>
            <a:spLocks noGrp="1" noChangeArrowheads="1"/>
          </p:cNvSpPr>
          <p:nvPr>
            <p:ph type="sldNum" sz="quarter" idx="12"/>
          </p:nvPr>
        </p:nvSpPr>
        <p:spPr>
          <a:ln/>
        </p:spPr>
        <p:txBody>
          <a:bodyPr/>
          <a:lstStyle>
            <a:lvl1pPr>
              <a:defRPr/>
            </a:lvl1pPr>
          </a:lstStyle>
          <a:p>
            <a:pPr>
              <a:defRPr/>
            </a:pPr>
            <a:fld id="{283EDA16-EE90-4E65-9C25-D045E6452874}" type="slidenum">
              <a:rPr lang="en-US"/>
              <a:pPr>
                <a:defRPr/>
              </a:pPr>
              <a:t>‹#›</a:t>
            </a:fld>
            <a:endParaRPr lang="en-US"/>
          </a:p>
        </p:txBody>
      </p:sp>
    </p:spTree>
    <p:extLst>
      <p:ext uri="{BB962C8B-B14F-4D97-AF65-F5344CB8AC3E}">
        <p14:creationId xmlns:p14="http://schemas.microsoft.com/office/powerpoint/2010/main" val="398989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6" name="Rectangle 6"/>
          <p:cNvSpPr>
            <a:spLocks noGrp="1" noChangeArrowheads="1"/>
          </p:cNvSpPr>
          <p:nvPr>
            <p:ph type="sldNum" sz="quarter" idx="12"/>
          </p:nvPr>
        </p:nvSpPr>
        <p:spPr>
          <a:ln/>
        </p:spPr>
        <p:txBody>
          <a:bodyPr/>
          <a:lstStyle>
            <a:lvl1pPr>
              <a:defRPr/>
            </a:lvl1pPr>
          </a:lstStyle>
          <a:p>
            <a:pPr>
              <a:defRPr/>
            </a:pPr>
            <a:fld id="{9FE1C838-743E-46B1-9535-A8D3D4E69B0B}" type="slidenum">
              <a:rPr lang="en-US"/>
              <a:pPr>
                <a:defRPr/>
              </a:pPr>
              <a:t>‹#›</a:t>
            </a:fld>
            <a:endParaRPr lang="en-US"/>
          </a:p>
        </p:txBody>
      </p:sp>
    </p:spTree>
    <p:extLst>
      <p:ext uri="{BB962C8B-B14F-4D97-AF65-F5344CB8AC3E}">
        <p14:creationId xmlns:p14="http://schemas.microsoft.com/office/powerpoint/2010/main" val="3264351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772400" cy="609600"/>
          </a:xfrm>
        </p:spPr>
        <p:txBody>
          <a:bodyPr/>
          <a:lstStyle/>
          <a:p>
            <a:r>
              <a:rPr lang="en-US"/>
              <a:t>Click to edit Master title style</a:t>
            </a:r>
          </a:p>
        </p:txBody>
      </p:sp>
      <p:sp>
        <p:nvSpPr>
          <p:cNvPr id="3" name="Text Placeholder 2"/>
          <p:cNvSpPr>
            <a:spLocks noGrp="1"/>
          </p:cNvSpPr>
          <p:nvPr>
            <p:ph type="body" sz="half" idx="1"/>
          </p:nvPr>
        </p:nvSpPr>
        <p:spPr>
          <a:xfrm>
            <a:off x="990600" y="1295400"/>
            <a:ext cx="3810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953000" y="1295400"/>
            <a:ext cx="3810000" cy="4495800"/>
          </a:xfrm>
        </p:spPr>
        <p:txBody>
          <a:bodyPr/>
          <a:lstStyle/>
          <a:p>
            <a:pPr lvl="0"/>
            <a:endParaRPr lang="en-US" noProof="0"/>
          </a:p>
        </p:txBody>
      </p:sp>
    </p:spTree>
    <p:extLst>
      <p:ext uri="{BB962C8B-B14F-4D97-AF65-F5344CB8AC3E}">
        <p14:creationId xmlns:p14="http://schemas.microsoft.com/office/powerpoint/2010/main" val="416743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6" name="Rectangle 6"/>
          <p:cNvSpPr>
            <a:spLocks noGrp="1" noChangeArrowheads="1"/>
          </p:cNvSpPr>
          <p:nvPr>
            <p:ph type="sldNum" sz="quarter" idx="12"/>
          </p:nvPr>
        </p:nvSpPr>
        <p:spPr>
          <a:ln/>
        </p:spPr>
        <p:txBody>
          <a:bodyPr/>
          <a:lstStyle>
            <a:lvl1pPr>
              <a:defRPr/>
            </a:lvl1pPr>
          </a:lstStyle>
          <a:p>
            <a:pPr>
              <a:defRPr/>
            </a:pPr>
            <a:fld id="{FC6DB02F-6869-41A8-88A9-7B04A59444FD}" type="slidenum">
              <a:rPr lang="en-US"/>
              <a:pPr>
                <a:defRPr/>
              </a:pPr>
              <a:t>‹#›</a:t>
            </a:fld>
            <a:endParaRPr lang="en-US"/>
          </a:p>
        </p:txBody>
      </p:sp>
    </p:spTree>
    <p:extLst>
      <p:ext uri="{BB962C8B-B14F-4D97-AF65-F5344CB8AC3E}">
        <p14:creationId xmlns:p14="http://schemas.microsoft.com/office/powerpoint/2010/main" val="354653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6" name="Rectangle 6"/>
          <p:cNvSpPr>
            <a:spLocks noGrp="1" noChangeArrowheads="1"/>
          </p:cNvSpPr>
          <p:nvPr>
            <p:ph type="sldNum" sz="quarter" idx="12"/>
          </p:nvPr>
        </p:nvSpPr>
        <p:spPr>
          <a:ln/>
        </p:spPr>
        <p:txBody>
          <a:bodyPr/>
          <a:lstStyle>
            <a:lvl1pPr>
              <a:defRPr/>
            </a:lvl1pPr>
          </a:lstStyle>
          <a:p>
            <a:pPr>
              <a:defRPr/>
            </a:pPr>
            <a:fld id="{DB2308AB-BBD7-406C-8FE3-ABD9B60C7434}" type="slidenum">
              <a:rPr lang="en-US"/>
              <a:pPr>
                <a:defRPr/>
              </a:pPr>
              <a:t>‹#›</a:t>
            </a:fld>
            <a:endParaRPr lang="en-US"/>
          </a:p>
        </p:txBody>
      </p:sp>
    </p:spTree>
    <p:extLst>
      <p:ext uri="{BB962C8B-B14F-4D97-AF65-F5344CB8AC3E}">
        <p14:creationId xmlns:p14="http://schemas.microsoft.com/office/powerpoint/2010/main" val="48085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7" name="Rectangle 6"/>
          <p:cNvSpPr>
            <a:spLocks noGrp="1" noChangeArrowheads="1"/>
          </p:cNvSpPr>
          <p:nvPr>
            <p:ph type="sldNum" sz="quarter" idx="12"/>
          </p:nvPr>
        </p:nvSpPr>
        <p:spPr>
          <a:ln/>
        </p:spPr>
        <p:txBody>
          <a:bodyPr/>
          <a:lstStyle>
            <a:lvl1pPr>
              <a:defRPr/>
            </a:lvl1pPr>
          </a:lstStyle>
          <a:p>
            <a:pPr>
              <a:defRPr/>
            </a:pPr>
            <a:fld id="{D44E9AF7-1243-4137-A70D-606EB167409E}" type="slidenum">
              <a:rPr lang="en-US"/>
              <a:pPr>
                <a:defRPr/>
              </a:pPr>
              <a:t>‹#›</a:t>
            </a:fld>
            <a:endParaRPr lang="en-US"/>
          </a:p>
        </p:txBody>
      </p:sp>
    </p:spTree>
    <p:extLst>
      <p:ext uri="{BB962C8B-B14F-4D97-AF65-F5344CB8AC3E}">
        <p14:creationId xmlns:p14="http://schemas.microsoft.com/office/powerpoint/2010/main" val="1413924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9" name="Rectangle 6"/>
          <p:cNvSpPr>
            <a:spLocks noGrp="1" noChangeArrowheads="1"/>
          </p:cNvSpPr>
          <p:nvPr>
            <p:ph type="sldNum" sz="quarter" idx="12"/>
          </p:nvPr>
        </p:nvSpPr>
        <p:spPr>
          <a:ln/>
        </p:spPr>
        <p:txBody>
          <a:bodyPr/>
          <a:lstStyle>
            <a:lvl1pPr>
              <a:defRPr/>
            </a:lvl1pPr>
          </a:lstStyle>
          <a:p>
            <a:pPr>
              <a:defRPr/>
            </a:pPr>
            <a:fld id="{31641282-F280-4848-B924-21AC7882B541}" type="slidenum">
              <a:rPr lang="en-US"/>
              <a:pPr>
                <a:defRPr/>
              </a:pPr>
              <a:t>‹#›</a:t>
            </a:fld>
            <a:endParaRPr lang="en-US"/>
          </a:p>
        </p:txBody>
      </p:sp>
    </p:spTree>
    <p:extLst>
      <p:ext uri="{BB962C8B-B14F-4D97-AF65-F5344CB8AC3E}">
        <p14:creationId xmlns:p14="http://schemas.microsoft.com/office/powerpoint/2010/main" val="2414733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5" name="Rectangle 6"/>
          <p:cNvSpPr>
            <a:spLocks noGrp="1" noChangeArrowheads="1"/>
          </p:cNvSpPr>
          <p:nvPr>
            <p:ph type="sldNum" sz="quarter" idx="12"/>
          </p:nvPr>
        </p:nvSpPr>
        <p:spPr>
          <a:ln/>
        </p:spPr>
        <p:txBody>
          <a:bodyPr/>
          <a:lstStyle>
            <a:lvl1pPr>
              <a:defRPr/>
            </a:lvl1pPr>
          </a:lstStyle>
          <a:p>
            <a:pPr>
              <a:defRPr/>
            </a:pPr>
            <a:fld id="{5735C597-8985-48AF-93BD-6E14E156651C}" type="slidenum">
              <a:rPr lang="en-US"/>
              <a:pPr>
                <a:defRPr/>
              </a:pPr>
              <a:t>‹#›</a:t>
            </a:fld>
            <a:endParaRPr lang="en-US"/>
          </a:p>
        </p:txBody>
      </p:sp>
    </p:spTree>
    <p:extLst>
      <p:ext uri="{BB962C8B-B14F-4D97-AF65-F5344CB8AC3E}">
        <p14:creationId xmlns:p14="http://schemas.microsoft.com/office/powerpoint/2010/main" val="432840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4" name="Rectangle 6"/>
          <p:cNvSpPr>
            <a:spLocks noGrp="1" noChangeArrowheads="1"/>
          </p:cNvSpPr>
          <p:nvPr>
            <p:ph type="sldNum" sz="quarter" idx="12"/>
          </p:nvPr>
        </p:nvSpPr>
        <p:spPr>
          <a:ln/>
        </p:spPr>
        <p:txBody>
          <a:bodyPr/>
          <a:lstStyle>
            <a:lvl1pPr>
              <a:defRPr/>
            </a:lvl1pPr>
          </a:lstStyle>
          <a:p>
            <a:pPr>
              <a:defRPr/>
            </a:pPr>
            <a:fld id="{318FA454-7E6E-480D-86B5-CCFC570514C0}" type="slidenum">
              <a:rPr lang="en-US"/>
              <a:pPr>
                <a:defRPr/>
              </a:pPr>
              <a:t>‹#›</a:t>
            </a:fld>
            <a:endParaRPr lang="en-US"/>
          </a:p>
        </p:txBody>
      </p:sp>
    </p:spTree>
    <p:extLst>
      <p:ext uri="{BB962C8B-B14F-4D97-AF65-F5344CB8AC3E}">
        <p14:creationId xmlns:p14="http://schemas.microsoft.com/office/powerpoint/2010/main" val="616275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7" name="Rectangle 6"/>
          <p:cNvSpPr>
            <a:spLocks noGrp="1" noChangeArrowheads="1"/>
          </p:cNvSpPr>
          <p:nvPr>
            <p:ph type="sldNum" sz="quarter" idx="12"/>
          </p:nvPr>
        </p:nvSpPr>
        <p:spPr>
          <a:ln/>
        </p:spPr>
        <p:txBody>
          <a:bodyPr/>
          <a:lstStyle>
            <a:lvl1pPr>
              <a:defRPr/>
            </a:lvl1pPr>
          </a:lstStyle>
          <a:p>
            <a:pPr>
              <a:defRPr/>
            </a:pPr>
            <a:fld id="{432AA312-D4AF-4A57-A4AC-B58CF3A8AF34}" type="slidenum">
              <a:rPr lang="en-US"/>
              <a:pPr>
                <a:defRPr/>
              </a:pPr>
              <a:t>‹#›</a:t>
            </a:fld>
            <a:endParaRPr lang="en-US"/>
          </a:p>
        </p:txBody>
      </p:sp>
    </p:spTree>
    <p:extLst>
      <p:ext uri="{BB962C8B-B14F-4D97-AF65-F5344CB8AC3E}">
        <p14:creationId xmlns:p14="http://schemas.microsoft.com/office/powerpoint/2010/main" val="2708051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compsci 101 fall 2016</a:t>
            </a:r>
          </a:p>
        </p:txBody>
      </p:sp>
      <p:sp>
        <p:nvSpPr>
          <p:cNvPr id="7" name="Rectangle 6"/>
          <p:cNvSpPr>
            <a:spLocks noGrp="1" noChangeArrowheads="1"/>
          </p:cNvSpPr>
          <p:nvPr>
            <p:ph type="sldNum" sz="quarter" idx="12"/>
          </p:nvPr>
        </p:nvSpPr>
        <p:spPr>
          <a:ln/>
        </p:spPr>
        <p:txBody>
          <a:bodyPr/>
          <a:lstStyle>
            <a:lvl1pPr>
              <a:defRPr/>
            </a:lvl1pPr>
          </a:lstStyle>
          <a:p>
            <a:pPr>
              <a:defRPr/>
            </a:pPr>
            <a:fld id="{3531AA07-0B70-4E3D-84AF-4D5E92BC4971}" type="slidenum">
              <a:rPr lang="en-US"/>
              <a:pPr>
                <a:defRPr/>
              </a:pPr>
              <a:t>‹#›</a:t>
            </a:fld>
            <a:endParaRPr lang="en-US"/>
          </a:p>
        </p:txBody>
      </p:sp>
    </p:spTree>
    <p:extLst>
      <p:ext uri="{BB962C8B-B14F-4D97-AF65-F5344CB8AC3E}">
        <p14:creationId xmlns:p14="http://schemas.microsoft.com/office/powerpoint/2010/main" val="797347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Times New Roman" charset="0"/>
                <a:cs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New Roman" charset="0"/>
                <a:cs typeface="Times New Roman" charset="0"/>
              </a:defRPr>
            </a:lvl1pPr>
          </a:lstStyle>
          <a:p>
            <a:pPr>
              <a:defRPr/>
            </a:pPr>
            <a:r>
              <a:rPr lang="en-US"/>
              <a:t>compsci 101 fall 2016</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B88E8A9B-E406-46EF-A9FD-35EBD6B18AF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cs typeface="Times New Roman" charset="0"/>
        </a:defRPr>
      </a:lvl2pPr>
      <a:lvl3pPr algn="ctr" rtl="0" eaLnBrk="0" fontAlgn="base" hangingPunct="0">
        <a:spcBef>
          <a:spcPct val="0"/>
        </a:spcBef>
        <a:spcAft>
          <a:spcPct val="0"/>
        </a:spcAft>
        <a:defRPr sz="4400">
          <a:solidFill>
            <a:schemeClr val="tx2"/>
          </a:solidFill>
          <a:latin typeface="Times New Roman" charset="0"/>
          <a:cs typeface="Times New Roman" charset="0"/>
        </a:defRPr>
      </a:lvl3pPr>
      <a:lvl4pPr algn="ctr" rtl="0" eaLnBrk="0" fontAlgn="base" hangingPunct="0">
        <a:spcBef>
          <a:spcPct val="0"/>
        </a:spcBef>
        <a:spcAft>
          <a:spcPct val="0"/>
        </a:spcAft>
        <a:defRPr sz="4400">
          <a:solidFill>
            <a:schemeClr val="tx2"/>
          </a:solidFill>
          <a:latin typeface="Times New Roman" charset="0"/>
          <a:cs typeface="Times New Roman" charset="0"/>
        </a:defRPr>
      </a:lvl4pPr>
      <a:lvl5pPr algn="ctr" rtl="0" eaLnBrk="0" fontAlgn="base" hangingPunct="0">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Zero-knowledge_proof" TargetMode="External"/><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5545" y="914400"/>
            <a:ext cx="8153400" cy="1981200"/>
          </a:xfrm>
        </p:spPr>
        <p:txBody>
          <a:bodyPr/>
          <a:lstStyle/>
          <a:p>
            <a:pPr eaLnBrk="1" hangingPunct="1"/>
            <a:r>
              <a:rPr lang="en-US" dirty="0" err="1"/>
              <a:t>CompSci</a:t>
            </a:r>
            <a:r>
              <a:rPr lang="en-US" dirty="0"/>
              <a:t> 101</a:t>
            </a:r>
            <a:br>
              <a:rPr lang="en-US" dirty="0"/>
            </a:br>
            <a:r>
              <a:rPr lang="en-US" dirty="0"/>
              <a:t>Introduction to Computer Science</a:t>
            </a:r>
          </a:p>
        </p:txBody>
      </p:sp>
      <p:sp>
        <p:nvSpPr>
          <p:cNvPr id="3075" name="Text Box 4"/>
          <p:cNvSpPr txBox="1">
            <a:spLocks noChangeArrowheads="1"/>
          </p:cNvSpPr>
          <p:nvPr/>
        </p:nvSpPr>
        <p:spPr bwMode="auto">
          <a:xfrm>
            <a:off x="4532245" y="3124200"/>
            <a:ext cx="204094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0"/>
              </a:spcBef>
              <a:buFontTx/>
              <a:buNone/>
            </a:pPr>
            <a:r>
              <a:rPr lang="en-US" sz="2800"/>
              <a:t>Nov 8, </a:t>
            </a:r>
            <a:r>
              <a:rPr lang="en-US" sz="2800" dirty="0"/>
              <a:t>2016</a:t>
            </a:r>
          </a:p>
          <a:p>
            <a:pPr eaLnBrk="1" hangingPunct="1">
              <a:spcBef>
                <a:spcPct val="0"/>
              </a:spcBef>
              <a:buFontTx/>
              <a:buNone/>
            </a:pPr>
            <a:endParaRPr lang="en-US" sz="2800" dirty="0"/>
          </a:p>
          <a:p>
            <a:pPr eaLnBrk="1" hangingPunct="1">
              <a:spcBef>
                <a:spcPct val="0"/>
              </a:spcBef>
              <a:buFontTx/>
              <a:buNone/>
            </a:pPr>
            <a:r>
              <a:rPr lang="en-US" sz="2800" dirty="0"/>
              <a:t>Prof. Rodger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5271195"/>
            <a:ext cx="8454890" cy="838200"/>
          </a:xfrm>
          <a:prstGeom prst="rect">
            <a:avLst/>
          </a:prstGeom>
        </p:spPr>
      </p:pic>
      <p:sp>
        <p:nvSpPr>
          <p:cNvPr id="2" name="Footer Placeholder 1"/>
          <p:cNvSpPr>
            <a:spLocks noGrp="1"/>
          </p:cNvSpPr>
          <p:nvPr>
            <p:ph type="ftr" sz="quarter" idx="11"/>
          </p:nvPr>
        </p:nvSpPr>
        <p:spPr/>
        <p:txBody>
          <a:bodyPr/>
          <a:lstStyle/>
          <a:p>
            <a:pPr>
              <a:defRPr/>
            </a:pPr>
            <a:r>
              <a:rPr lang="en-US"/>
              <a:t>compsci 101 fall 2016</a:t>
            </a:r>
          </a:p>
        </p:txBody>
      </p:sp>
      <p:sp>
        <p:nvSpPr>
          <p:cNvPr id="3" name="Slide Number Placeholder 2"/>
          <p:cNvSpPr>
            <a:spLocks noGrp="1"/>
          </p:cNvSpPr>
          <p:nvPr>
            <p:ph type="sldNum" sz="quarter" idx="12"/>
          </p:nvPr>
        </p:nvSpPr>
        <p:spPr/>
        <p:txBody>
          <a:bodyPr/>
          <a:lstStyle/>
          <a:p>
            <a:pPr>
              <a:defRPr/>
            </a:pPr>
            <a:fld id="{ADD3E9C4-CC62-419B-94EA-3C3ACB7F981C}"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APT Customer Statistics</a:t>
            </a:r>
            <a:br>
              <a:rPr lang="en-US" dirty="0"/>
            </a:br>
            <a:r>
              <a:rPr lang="en-US" dirty="0"/>
              <a:t>bit.ly/101f16-1108-3</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562600"/>
            <a:ext cx="8077200" cy="850920"/>
          </a:xfrm>
          <a:prstGeom prst="rect">
            <a:avLst/>
          </a:prstGeom>
        </p:spPr>
      </p:pic>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71600" y="1981200"/>
            <a:ext cx="5943600" cy="3195367"/>
          </a:xfrm>
        </p:spPr>
      </p:pic>
      <p:sp>
        <p:nvSpPr>
          <p:cNvPr id="4" name="Slide Number Placeholder 3"/>
          <p:cNvSpPr>
            <a:spLocks noGrp="1"/>
          </p:cNvSpPr>
          <p:nvPr>
            <p:ph type="sldNum" sz="quarter" idx="12"/>
          </p:nvPr>
        </p:nvSpPr>
        <p:spPr/>
        <p:txBody>
          <a:bodyPr/>
          <a:lstStyle/>
          <a:p>
            <a:pPr>
              <a:defRPr/>
            </a:pPr>
            <a:fld id="{FC6DB02F-6869-41A8-88A9-7B04A59444FD}" type="slidenum">
              <a:rPr lang="en-US" smtClean="0"/>
              <a:pPr>
                <a:defRPr/>
              </a:pPr>
              <a:t>10</a:t>
            </a:fld>
            <a:endParaRPr lang="en-US"/>
          </a:p>
        </p:txBody>
      </p:sp>
    </p:spTree>
    <p:extLst>
      <p:ext uri="{BB962C8B-B14F-4D97-AF65-F5344CB8AC3E}">
        <p14:creationId xmlns:p14="http://schemas.microsoft.com/office/powerpoint/2010/main" val="759160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Dictionaries</a:t>
            </a:r>
          </a:p>
        </p:txBody>
      </p:sp>
      <p:sp>
        <p:nvSpPr>
          <p:cNvPr id="3" name="Content Placeholder 2"/>
          <p:cNvSpPr>
            <a:spLocks noGrp="1"/>
          </p:cNvSpPr>
          <p:nvPr>
            <p:ph idx="1"/>
          </p:nvPr>
        </p:nvSpPr>
        <p:spPr>
          <a:xfrm>
            <a:off x="685800" y="1722120"/>
            <a:ext cx="7772400" cy="4114800"/>
          </a:xfrm>
        </p:spPr>
        <p:txBody>
          <a:bodyPr/>
          <a:lstStyle/>
          <a:p>
            <a:r>
              <a:rPr lang="en-US" dirty="0"/>
              <a:t>Map keys to values</a:t>
            </a:r>
          </a:p>
          <a:p>
            <a:pPr lvl="1"/>
            <a:r>
              <a:rPr lang="en-US" dirty="0"/>
              <a:t>Counting: count how many times a key appears</a:t>
            </a:r>
          </a:p>
          <a:p>
            <a:pPr lvl="2"/>
            <a:r>
              <a:rPr lang="en-US" dirty="0"/>
              <a:t>Key to number</a:t>
            </a:r>
          </a:p>
          <a:p>
            <a:pPr lvl="1"/>
            <a:r>
              <a:rPr lang="en-US" dirty="0"/>
              <a:t>Store associated values</a:t>
            </a:r>
          </a:p>
          <a:p>
            <a:pPr lvl="2"/>
            <a:r>
              <a:rPr lang="en-US" dirty="0"/>
              <a:t>Key to list or set</a:t>
            </a:r>
          </a:p>
          <a:p>
            <a:r>
              <a:rPr lang="en-US" dirty="0"/>
              <a:t>Get all</a:t>
            </a:r>
          </a:p>
          <a:p>
            <a:pPr lvl="1"/>
            <a:r>
              <a:rPr lang="en-US" dirty="0"/>
              <a:t>Keys, values or (</a:t>
            </a:r>
            <a:r>
              <a:rPr lang="en-US" dirty="0" err="1"/>
              <a:t>key,value</a:t>
            </a:r>
            <a:r>
              <a:rPr lang="en-US" dirty="0"/>
              <a:t>) pairs</a:t>
            </a:r>
          </a:p>
          <a:p>
            <a:r>
              <a:rPr lang="en-US" dirty="0"/>
              <a:t>What question do you want to answer? </a:t>
            </a:r>
          </a:p>
          <a:p>
            <a:pPr lvl="1"/>
            <a:r>
              <a:rPr lang="en-US" dirty="0"/>
              <a:t>How to organize data to answer the question</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11</a:t>
            </a:fld>
            <a:endParaRPr lang="en-US"/>
          </a:p>
        </p:txBody>
      </p:sp>
    </p:spTree>
    <p:extLst>
      <p:ext uri="{BB962C8B-B14F-4D97-AF65-F5344CB8AC3E}">
        <p14:creationId xmlns:p14="http://schemas.microsoft.com/office/powerpoint/2010/main" val="556224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534400" cy="2057400"/>
          </a:xfrm>
        </p:spPr>
        <p:txBody>
          <a:bodyPr/>
          <a:lstStyle/>
          <a:p>
            <a:r>
              <a:rPr lang="en-US" dirty="0"/>
              <a:t>Dictionary problems</a:t>
            </a:r>
            <a:br>
              <a:rPr lang="en-US" dirty="0"/>
            </a:br>
            <a:r>
              <a:rPr lang="en-US" dirty="0"/>
              <a:t>Number of students in ACM clubs</a:t>
            </a:r>
            <a:br>
              <a:rPr lang="en-US" dirty="0"/>
            </a:br>
            <a:r>
              <a:rPr lang="en-US" dirty="0"/>
              <a:t>bit.ly/101f16-1108-4</a:t>
            </a:r>
          </a:p>
        </p:txBody>
      </p:sp>
      <p:sp>
        <p:nvSpPr>
          <p:cNvPr id="3" name="Content Placeholder 2"/>
          <p:cNvSpPr>
            <a:spLocks noGrp="1"/>
          </p:cNvSpPr>
          <p:nvPr>
            <p:ph idx="1"/>
          </p:nvPr>
        </p:nvSpPr>
        <p:spPr>
          <a:xfrm>
            <a:off x="685800" y="3124200"/>
            <a:ext cx="7772400" cy="3124200"/>
          </a:xfrm>
        </p:spPr>
        <p:txBody>
          <a:bodyPr/>
          <a:lstStyle/>
          <a:p>
            <a:pPr marL="0" indent="0">
              <a:buNone/>
            </a:pPr>
            <a:r>
              <a:rPr lang="en-US" dirty="0"/>
              <a:t>d = {'duke':30, 'unc':50, 'ncsu':40} </a:t>
            </a:r>
          </a:p>
          <a:p>
            <a:endParaRPr lang="en-US" dirty="0"/>
          </a:p>
          <a:p>
            <a:pPr marL="0" indent="0">
              <a:buNone/>
            </a:pPr>
            <a:r>
              <a:rPr lang="en-US" dirty="0"/>
              <a:t>d['duke'] = 80 </a:t>
            </a:r>
          </a:p>
          <a:p>
            <a:pPr marL="0" indent="0">
              <a:buNone/>
            </a:pPr>
            <a:r>
              <a:rPr lang="en-US" dirty="0" err="1"/>
              <a:t>d.update</a:t>
            </a:r>
            <a:r>
              <a:rPr lang="en-US" dirty="0"/>
              <a:t>({'ecu':40, 'uncc':70}) </a:t>
            </a:r>
          </a:p>
          <a:p>
            <a:pPr marL="0" indent="0">
              <a:buNone/>
            </a:pPr>
            <a:r>
              <a:rPr lang="en-US" dirty="0"/>
              <a:t>print  </a:t>
            </a:r>
            <a:r>
              <a:rPr lang="en-US" dirty="0" err="1"/>
              <a:t>d.values</a:t>
            </a:r>
            <a:r>
              <a:rPr lang="en-US" dirty="0"/>
              <a:t>()</a:t>
            </a:r>
          </a:p>
        </p:txBody>
      </p:sp>
      <p:sp>
        <p:nvSpPr>
          <p:cNvPr id="4" name="Footer Placeholder 3"/>
          <p:cNvSpPr>
            <a:spLocks noGrp="1"/>
          </p:cNvSpPr>
          <p:nvPr>
            <p:ph type="ftr" sz="quarter" idx="11"/>
          </p:nvPr>
        </p:nvSpPr>
        <p:spPr/>
        <p:txBody>
          <a:bodyPr/>
          <a:lstStyle/>
          <a:p>
            <a:pPr>
              <a:defRPr/>
            </a:pPr>
            <a:r>
              <a:rPr lang="en-US"/>
              <a:t>compsci 101 fall 2016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12</a:t>
            </a:fld>
            <a:endParaRPr lang="en-US"/>
          </a:p>
        </p:txBody>
      </p:sp>
    </p:spTree>
    <p:extLst>
      <p:ext uri="{BB962C8B-B14F-4D97-AF65-F5344CB8AC3E}">
        <p14:creationId xmlns:p14="http://schemas.microsoft.com/office/powerpoint/2010/main" val="3703582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Dictionary problems – part 2</a:t>
            </a:r>
            <a:br>
              <a:rPr lang="en-US" dirty="0"/>
            </a:br>
            <a:r>
              <a:rPr lang="en-US" dirty="0"/>
              <a:t>bit.ly/101f16-1108-5</a:t>
            </a:r>
          </a:p>
        </p:txBody>
      </p:sp>
      <p:sp>
        <p:nvSpPr>
          <p:cNvPr id="3" name="Content Placeholder 2"/>
          <p:cNvSpPr>
            <a:spLocks noGrp="1"/>
          </p:cNvSpPr>
          <p:nvPr>
            <p:ph idx="1"/>
          </p:nvPr>
        </p:nvSpPr>
        <p:spPr/>
        <p:txBody>
          <a:bodyPr/>
          <a:lstStyle/>
          <a:p>
            <a:r>
              <a:rPr lang="en-US" dirty="0"/>
              <a:t>Consider the Python dictionary below on schools that map schools to number of students</a:t>
            </a:r>
          </a:p>
          <a:p>
            <a:pPr marL="0" indent="0">
              <a:buNone/>
            </a:pPr>
            <a:endParaRPr lang="en-US" dirty="0"/>
          </a:p>
          <a:p>
            <a:pPr marL="0" indent="0">
              <a:buNone/>
            </a:pPr>
            <a:r>
              <a:rPr lang="en-US" dirty="0"/>
              <a:t>d = {'duke':30, 'unc':50, 'ncsu':40, 'wfu':50, '</a:t>
            </a:r>
            <a:r>
              <a:rPr lang="en-US" dirty="0" err="1"/>
              <a:t>ecu</a:t>
            </a:r>
            <a:r>
              <a:rPr lang="en-US" dirty="0"/>
              <a:t>': 80, 'meridith':30, 'clemson':80, 'gatech':50, 'uva':120, 'vtech':110} </a:t>
            </a:r>
          </a:p>
        </p:txBody>
      </p:sp>
      <p:sp>
        <p:nvSpPr>
          <p:cNvPr id="4" name="Footer Placeholder 3"/>
          <p:cNvSpPr>
            <a:spLocks noGrp="1"/>
          </p:cNvSpPr>
          <p:nvPr>
            <p:ph type="ftr" sz="quarter" idx="11"/>
          </p:nvPr>
        </p:nvSpPr>
        <p:spPr/>
        <p:txBody>
          <a:bodyPr/>
          <a:lstStyle/>
          <a:p>
            <a:pPr>
              <a:defRPr/>
            </a:pPr>
            <a:r>
              <a:rPr lang="en-US"/>
              <a:t>compsci 101 fall 2016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13</a:t>
            </a:fld>
            <a:endParaRPr lang="en-US"/>
          </a:p>
        </p:txBody>
      </p:sp>
    </p:spTree>
    <p:extLst>
      <p:ext uri="{BB962C8B-B14F-4D97-AF65-F5344CB8AC3E}">
        <p14:creationId xmlns:p14="http://schemas.microsoft.com/office/powerpoint/2010/main" val="3014941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Katherine Johns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0" y="2753105"/>
            <a:ext cx="3989388" cy="2667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Hidden Figures Author At Duke</a:t>
            </a:r>
            <a:br>
              <a:rPr lang="en-US" dirty="0"/>
            </a:br>
            <a:r>
              <a:rPr lang="en-US" dirty="0"/>
              <a:t>Wed, 7pm, Reynolds Theatre</a:t>
            </a:r>
          </a:p>
        </p:txBody>
      </p:sp>
      <p:sp>
        <p:nvSpPr>
          <p:cNvPr id="3" name="Content Placeholder 2"/>
          <p:cNvSpPr>
            <a:spLocks noGrp="1"/>
          </p:cNvSpPr>
          <p:nvPr>
            <p:ph idx="1"/>
          </p:nvPr>
        </p:nvSpPr>
        <p:spPr>
          <a:xfrm>
            <a:off x="3810000" y="5486400"/>
            <a:ext cx="2438400" cy="1255015"/>
          </a:xfrm>
        </p:spPr>
        <p:txBody>
          <a:bodyPr/>
          <a:lstStyle/>
          <a:p>
            <a:pPr marL="0" indent="0">
              <a:buNone/>
            </a:pPr>
            <a:r>
              <a:rPr lang="en-US" dirty="0"/>
              <a:t>Katherine Johnson</a:t>
            </a:r>
          </a:p>
        </p:txBody>
      </p:sp>
      <p:pic>
        <p:nvPicPr>
          <p:cNvPr id="1026" name="Picture 2" descr="Image resul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4125" y="2286000"/>
            <a:ext cx="2809875" cy="421081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over a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291" y="2318657"/>
            <a:ext cx="2857500" cy="427672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2</a:t>
            </a:fld>
            <a:endParaRPr lang="en-US"/>
          </a:p>
        </p:txBody>
      </p:sp>
    </p:spTree>
    <p:extLst>
      <p:ext uri="{BB962C8B-B14F-4D97-AF65-F5344CB8AC3E}">
        <p14:creationId xmlns:p14="http://schemas.microsoft.com/office/powerpoint/2010/main" val="1808152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772400" cy="1143000"/>
          </a:xfrm>
        </p:spPr>
        <p:txBody>
          <a:bodyPr/>
          <a:lstStyle/>
          <a:p>
            <a:pPr eaLnBrk="1" hangingPunct="1"/>
            <a:r>
              <a:rPr lang="en-US"/>
              <a:t>Announcements</a:t>
            </a:r>
          </a:p>
        </p:txBody>
      </p:sp>
      <p:sp>
        <p:nvSpPr>
          <p:cNvPr id="4099" name="Rectangle 3"/>
          <p:cNvSpPr>
            <a:spLocks noGrp="1" noChangeArrowheads="1"/>
          </p:cNvSpPr>
          <p:nvPr>
            <p:ph type="body" idx="1"/>
          </p:nvPr>
        </p:nvSpPr>
        <p:spPr>
          <a:xfrm>
            <a:off x="685800" y="1066800"/>
            <a:ext cx="7772400" cy="5029200"/>
          </a:xfrm>
        </p:spPr>
        <p:txBody>
          <a:bodyPr/>
          <a:lstStyle/>
          <a:p>
            <a:pPr eaLnBrk="1" hangingPunct="1"/>
            <a:r>
              <a:rPr lang="en-US" dirty="0"/>
              <a:t>No RQs until after Exam 2</a:t>
            </a:r>
          </a:p>
          <a:p>
            <a:pPr eaLnBrk="1" hangingPunct="1"/>
            <a:r>
              <a:rPr lang="en-US" dirty="0"/>
              <a:t>Assignment 6 due Thursday</a:t>
            </a:r>
          </a:p>
          <a:p>
            <a:pPr eaLnBrk="1" hangingPunct="1"/>
            <a:r>
              <a:rPr lang="en-US" dirty="0"/>
              <a:t>APT Quiz 2 due tonight</a:t>
            </a:r>
          </a:p>
          <a:p>
            <a:pPr eaLnBrk="1" hangingPunct="1"/>
            <a:r>
              <a:rPr lang="en-US" dirty="0"/>
              <a:t>APT 7 due today, APT 8 out</a:t>
            </a:r>
          </a:p>
          <a:p>
            <a:pPr eaLnBrk="1" hangingPunct="1"/>
            <a:r>
              <a:rPr lang="en-US" dirty="0"/>
              <a:t>Exam 2 is Nov. 16</a:t>
            </a:r>
          </a:p>
          <a:p>
            <a:pPr eaLnBrk="1" hangingPunct="1"/>
            <a:r>
              <a:rPr lang="en-US" dirty="0"/>
              <a:t>Lab this week!</a:t>
            </a:r>
          </a:p>
          <a:p>
            <a:pPr eaLnBrk="1" hangingPunct="1"/>
            <a:endParaRPr lang="en-US" dirty="0"/>
          </a:p>
          <a:p>
            <a:pPr eaLnBrk="1" hangingPunct="1"/>
            <a:r>
              <a:rPr lang="en-US" dirty="0"/>
              <a:t>Today:</a:t>
            </a:r>
          </a:p>
          <a:p>
            <a:pPr lvl="1" eaLnBrk="1" hangingPunct="1"/>
            <a:r>
              <a:rPr lang="en-US" dirty="0"/>
              <a:t>More practice with Dictionaries</a:t>
            </a:r>
          </a:p>
        </p:txBody>
      </p:sp>
      <p:sp>
        <p:nvSpPr>
          <p:cNvPr id="2" name="Footer Placeholder 1"/>
          <p:cNvSpPr>
            <a:spLocks noGrp="1"/>
          </p:cNvSpPr>
          <p:nvPr>
            <p:ph type="ftr" sz="quarter" idx="11"/>
          </p:nvPr>
        </p:nvSpPr>
        <p:spPr/>
        <p:txBody>
          <a:bodyPr/>
          <a:lstStyle/>
          <a:p>
            <a:pPr>
              <a:defRPr/>
            </a:pPr>
            <a:r>
              <a:rPr lang="en-US"/>
              <a:t>compsci 101 fall 2016</a:t>
            </a:r>
          </a:p>
        </p:txBody>
      </p:sp>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Python shortcut you can ignore</a:t>
            </a:r>
          </a:p>
        </p:txBody>
      </p:sp>
      <p:sp>
        <p:nvSpPr>
          <p:cNvPr id="3" name="Content Placeholder 2"/>
          <p:cNvSpPr>
            <a:spLocks noGrp="1"/>
          </p:cNvSpPr>
          <p:nvPr>
            <p:ph idx="1"/>
          </p:nvPr>
        </p:nvSpPr>
        <p:spPr/>
        <p:txBody>
          <a:bodyPr/>
          <a:lstStyle/>
          <a:p>
            <a:r>
              <a:rPr lang="en-US" dirty="0"/>
              <a:t>The zip function, tuples from two lists</a:t>
            </a:r>
          </a:p>
          <a:p>
            <a:r>
              <a:rPr lang="en-US" dirty="0"/>
              <a:t>Does something right if lists have different sizes. Look it up</a:t>
            </a:r>
            <a:endParaRPr lang="tr-TR" dirty="0"/>
          </a:p>
          <a:p>
            <a:endParaRPr lang="en-US" dirty="0"/>
          </a:p>
        </p:txBody>
      </p:sp>
      <p:sp>
        <p:nvSpPr>
          <p:cNvPr id="4" name="TextBox 3"/>
          <p:cNvSpPr txBox="1"/>
          <p:nvPr/>
        </p:nvSpPr>
        <p:spPr>
          <a:xfrm>
            <a:off x="783430" y="4157008"/>
            <a:ext cx="7674770" cy="1938992"/>
          </a:xfrm>
          <a:prstGeom prst="rect">
            <a:avLst/>
          </a:prstGeom>
          <a:noFill/>
          <a:ln>
            <a:solidFill>
              <a:schemeClr val="tx1"/>
            </a:solidFill>
          </a:ln>
        </p:spPr>
        <p:txBody>
          <a:bodyPr wrap="square" rtlCol="0">
            <a:spAutoFit/>
          </a:bodyPr>
          <a:lstStyle/>
          <a:p>
            <a:r>
              <a:rPr lang="en-US" b="1" dirty="0"/>
              <a:t>words = </a:t>
            </a:r>
            <a:r>
              <a:rPr lang="tr-TR" b="1" dirty="0"/>
              <a:t>['</a:t>
            </a:r>
            <a:r>
              <a:rPr lang="tr-TR" b="1" dirty="0" err="1"/>
              <a:t>dog</a:t>
            </a:r>
            <a:r>
              <a:rPr lang="tr-TR" b="1" dirty="0"/>
              <a:t>', '</a:t>
            </a:r>
            <a:r>
              <a:rPr lang="tr-TR" b="1" dirty="0" err="1"/>
              <a:t>cat</a:t>
            </a:r>
            <a:r>
              <a:rPr lang="tr-TR" b="1" dirty="0"/>
              <a:t>', '</a:t>
            </a:r>
            <a:r>
              <a:rPr lang="tr-TR" b="1" dirty="0" err="1"/>
              <a:t>fish</a:t>
            </a:r>
            <a:r>
              <a:rPr lang="tr-TR" b="1" dirty="0"/>
              <a:t>', '</a:t>
            </a:r>
            <a:r>
              <a:rPr lang="tr-TR" b="1" dirty="0" err="1"/>
              <a:t>guava</a:t>
            </a:r>
            <a:r>
              <a:rPr lang="tr-TR" b="1" dirty="0"/>
              <a:t>']</a:t>
            </a:r>
          </a:p>
          <a:p>
            <a:r>
              <a:rPr lang="en-US" b="1" dirty="0"/>
              <a:t>counts = [3, 2, 1, 5]</a:t>
            </a:r>
          </a:p>
          <a:p>
            <a:r>
              <a:rPr lang="en-US" b="1" dirty="0"/>
              <a:t>cc = zip(</a:t>
            </a:r>
            <a:r>
              <a:rPr lang="en-US" b="1" dirty="0" err="1"/>
              <a:t>word,counts</a:t>
            </a:r>
            <a:r>
              <a:rPr lang="en-US" b="1" dirty="0"/>
              <a:t>)</a:t>
            </a:r>
          </a:p>
          <a:p>
            <a:endParaRPr lang="en-US" b="1" dirty="0"/>
          </a:p>
          <a:p>
            <a:r>
              <a:rPr lang="tr-TR" b="1" dirty="0">
                <a:solidFill>
                  <a:srgbClr val="FF0000"/>
                </a:solidFill>
              </a:rPr>
              <a:t>[('dog', 3), ('cat', 2), ('fish', 1),</a:t>
            </a:r>
            <a:r>
              <a:rPr lang="en-US" b="1" dirty="0">
                <a:solidFill>
                  <a:srgbClr val="FF0000"/>
                </a:solidFill>
              </a:rPr>
              <a:t> </a:t>
            </a:r>
            <a:r>
              <a:rPr lang="tr-TR" b="1" dirty="0">
                <a:solidFill>
                  <a:srgbClr val="FF0000"/>
                </a:solidFill>
              </a:rPr>
              <a:t>('guava', 5)]</a:t>
            </a:r>
            <a:endParaRPr lang="en-US" b="1" dirty="0">
              <a:solidFill>
                <a:srgbClr val="FF0000"/>
              </a:solidFill>
            </a:endParaRPr>
          </a:p>
        </p:txBody>
      </p:sp>
      <p:sp>
        <p:nvSpPr>
          <p:cNvPr id="5" name="Footer Placeholder 4"/>
          <p:cNvSpPr>
            <a:spLocks noGrp="1"/>
          </p:cNvSpPr>
          <p:nvPr>
            <p:ph type="ftr" sz="quarter" idx="11"/>
          </p:nvPr>
        </p:nvSpPr>
        <p:spPr/>
        <p:txBody>
          <a:bodyPr/>
          <a:lstStyle/>
          <a:p>
            <a:pPr>
              <a:defRPr/>
            </a:pPr>
            <a:r>
              <a:rPr lang="en-US"/>
              <a:t>compsci 101 fall 2016</a:t>
            </a: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4</a:t>
            </a:fld>
            <a:endParaRPr lang="en-US"/>
          </a:p>
        </p:txBody>
      </p:sp>
    </p:spTree>
    <p:extLst>
      <p:ext uri="{BB962C8B-B14F-4D97-AF65-F5344CB8AC3E}">
        <p14:creationId xmlns:p14="http://schemas.microsoft.com/office/powerpoint/2010/main" val="2882168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Python functions you CANNOT ignore</a:t>
            </a:r>
          </a:p>
        </p:txBody>
      </p:sp>
      <p:sp>
        <p:nvSpPr>
          <p:cNvPr id="3" name="Content Placeholder 2"/>
          <p:cNvSpPr>
            <a:spLocks noGrp="1"/>
          </p:cNvSpPr>
          <p:nvPr>
            <p:ph idx="1"/>
          </p:nvPr>
        </p:nvSpPr>
        <p:spPr/>
        <p:txBody>
          <a:bodyPr/>
          <a:lstStyle/>
          <a:p>
            <a:r>
              <a:rPr lang="en-US" dirty="0"/>
              <a:t>We know how to sort, we call sorted</a:t>
            </a:r>
          </a:p>
          <a:p>
            <a:pPr lvl="1"/>
            <a:r>
              <a:rPr lang="en-US" dirty="0"/>
              <a:t>Example: sorting tuples</a:t>
            </a:r>
          </a:p>
          <a:p>
            <a:pPr lvl="1"/>
            <a:r>
              <a:rPr lang="en-US" dirty="0"/>
              <a:t>Function sorted returns a new list, original not changed</a:t>
            </a:r>
          </a:p>
          <a:p>
            <a:pPr lvl="1"/>
            <a:endParaRPr lang="en-US" dirty="0"/>
          </a:p>
          <a:p>
            <a:pPr lvl="1"/>
            <a:endParaRPr lang="en-US" dirty="0"/>
          </a:p>
          <a:p>
            <a:pPr lvl="1"/>
            <a:endParaRPr lang="en-US" dirty="0"/>
          </a:p>
          <a:p>
            <a:pPr lvl="1"/>
            <a:endParaRPr lang="en-US" dirty="0"/>
          </a:p>
          <a:p>
            <a:pPr lvl="1"/>
            <a:r>
              <a:rPr lang="en-US" dirty="0"/>
              <a:t>What if sort by numbers instead of words?</a:t>
            </a:r>
          </a:p>
        </p:txBody>
      </p:sp>
      <p:sp>
        <p:nvSpPr>
          <p:cNvPr id="4" name="TextBox 3"/>
          <p:cNvSpPr txBox="1"/>
          <p:nvPr/>
        </p:nvSpPr>
        <p:spPr>
          <a:xfrm>
            <a:off x="685800" y="4157008"/>
            <a:ext cx="7902972" cy="1569660"/>
          </a:xfrm>
          <a:prstGeom prst="rect">
            <a:avLst/>
          </a:prstGeom>
          <a:noFill/>
          <a:ln>
            <a:solidFill>
              <a:schemeClr val="tx1"/>
            </a:solidFill>
          </a:ln>
        </p:spPr>
        <p:txBody>
          <a:bodyPr wrap="square" rtlCol="0">
            <a:spAutoFit/>
          </a:bodyPr>
          <a:lstStyle/>
          <a:p>
            <a:r>
              <a:rPr lang="tr-TR" b="1" dirty="0"/>
              <a:t>xx = [('dog', 3), ('cat', 2), ('fish', 1),</a:t>
            </a:r>
            <a:r>
              <a:rPr lang="en-US" b="1" dirty="0"/>
              <a:t> </a:t>
            </a:r>
            <a:r>
              <a:rPr lang="tr-TR" b="1" dirty="0"/>
              <a:t> ('guava', 2)]</a:t>
            </a:r>
          </a:p>
          <a:p>
            <a:r>
              <a:rPr lang="tr-TR" b="1" dirty="0"/>
              <a:t>yy = sorted(xx)</a:t>
            </a:r>
            <a:endParaRPr lang="en-US" b="1" dirty="0"/>
          </a:p>
          <a:p>
            <a:endParaRPr lang="tr-TR" b="1" dirty="0"/>
          </a:p>
          <a:p>
            <a:r>
              <a:rPr lang="tr-TR" b="1" dirty="0">
                <a:solidFill>
                  <a:srgbClr val="FF0000"/>
                </a:solidFill>
              </a:rPr>
              <a:t>[('cat', 2), ('dog', 3), ('fish', 1),</a:t>
            </a:r>
            <a:r>
              <a:rPr lang="en-US" b="1" dirty="0">
                <a:solidFill>
                  <a:srgbClr val="FF0000"/>
                </a:solidFill>
              </a:rPr>
              <a:t> </a:t>
            </a:r>
            <a:r>
              <a:rPr lang="tr-TR" b="1" dirty="0">
                <a:solidFill>
                  <a:srgbClr val="FF0000"/>
                </a:solidFill>
              </a:rPr>
              <a:t>('guava', 2)]</a:t>
            </a:r>
            <a:endParaRPr lang="en-US" b="1" dirty="0">
              <a:solidFill>
                <a:srgbClr val="FF0000"/>
              </a:solidFill>
            </a:endParaRP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5</a:t>
            </a:fld>
            <a:endParaRPr lang="en-US"/>
          </a:p>
        </p:txBody>
      </p:sp>
    </p:spTree>
    <p:extLst>
      <p:ext uri="{BB962C8B-B14F-4D97-AF65-F5344CB8AC3E}">
        <p14:creationId xmlns:p14="http://schemas.microsoft.com/office/powerpoint/2010/main" val="1991740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what you know</a:t>
            </a:r>
          </a:p>
        </p:txBody>
      </p:sp>
      <p:sp>
        <p:nvSpPr>
          <p:cNvPr id="3" name="Content Placeholder 2"/>
          <p:cNvSpPr>
            <a:spLocks noGrp="1"/>
          </p:cNvSpPr>
          <p:nvPr>
            <p:ph idx="1"/>
          </p:nvPr>
        </p:nvSpPr>
        <p:spPr>
          <a:xfrm>
            <a:off x="685800" y="1752600"/>
            <a:ext cx="7772400" cy="4343400"/>
          </a:xfrm>
        </p:spPr>
        <p:txBody>
          <a:bodyPr/>
          <a:lstStyle/>
          <a:p>
            <a:r>
              <a:rPr lang="en-US" dirty="0"/>
              <a:t>You can re-organize data to sort it as you'd like, list comprehensions are your friend</a:t>
            </a:r>
          </a:p>
        </p:txBody>
      </p:sp>
      <p:sp>
        <p:nvSpPr>
          <p:cNvPr id="4" name="TextBox 3"/>
          <p:cNvSpPr txBox="1"/>
          <p:nvPr/>
        </p:nvSpPr>
        <p:spPr>
          <a:xfrm>
            <a:off x="620514" y="3124200"/>
            <a:ext cx="7902972" cy="3416320"/>
          </a:xfrm>
          <a:prstGeom prst="rect">
            <a:avLst/>
          </a:prstGeom>
          <a:noFill/>
          <a:ln>
            <a:solidFill>
              <a:schemeClr val="tx1"/>
            </a:solidFill>
          </a:ln>
        </p:spPr>
        <p:txBody>
          <a:bodyPr wrap="square" rtlCol="0">
            <a:spAutoFit/>
          </a:bodyPr>
          <a:lstStyle/>
          <a:p>
            <a:r>
              <a:rPr lang="tr-TR" b="1" dirty="0"/>
              <a:t>xx = [('dog', 3), ('cat', 2), ('fish', 1),</a:t>
            </a:r>
            <a:r>
              <a:rPr lang="en-US" b="1" dirty="0"/>
              <a:t> </a:t>
            </a:r>
            <a:r>
              <a:rPr lang="tr-TR" b="1" dirty="0"/>
              <a:t> ('guava', 2)]</a:t>
            </a:r>
          </a:p>
          <a:p>
            <a:r>
              <a:rPr lang="tr-TR" b="1" dirty="0"/>
              <a:t>...</a:t>
            </a:r>
          </a:p>
          <a:p>
            <a:r>
              <a:rPr lang="tr-TR" b="1" dirty="0"/>
              <a:t>nlist = [(t[1],t[0]) for t in xx]</a:t>
            </a:r>
            <a:endParaRPr lang="en-US" b="1" dirty="0"/>
          </a:p>
          <a:p>
            <a:endParaRPr lang="tr-TR" b="1" dirty="0"/>
          </a:p>
          <a:p>
            <a:r>
              <a:rPr lang="tr-TR" b="1" dirty="0">
                <a:solidFill>
                  <a:srgbClr val="FF0000"/>
                </a:solidFill>
              </a:rPr>
              <a:t>[(3, 'dog'), (2, 'cat'), (1, 'fish'), </a:t>
            </a:r>
            <a:r>
              <a:rPr lang="en-US" b="1" dirty="0">
                <a:solidFill>
                  <a:srgbClr val="FF0000"/>
                </a:solidFill>
              </a:rPr>
              <a:t> </a:t>
            </a:r>
            <a:r>
              <a:rPr lang="tr-TR" b="1" dirty="0">
                <a:solidFill>
                  <a:srgbClr val="FF0000"/>
                </a:solidFill>
              </a:rPr>
              <a:t>(2, 'guava')]</a:t>
            </a:r>
            <a:endParaRPr lang="en-US" b="1" dirty="0">
              <a:solidFill>
                <a:srgbClr val="FF0000"/>
              </a:solidFill>
            </a:endParaRPr>
          </a:p>
          <a:p>
            <a:endParaRPr lang="tr-TR" b="1" dirty="0"/>
          </a:p>
          <a:p>
            <a:r>
              <a:rPr lang="tr-TR" b="1" dirty="0"/>
              <a:t>yy = sorted(nlist)</a:t>
            </a:r>
            <a:endParaRPr lang="en-US" b="1" dirty="0"/>
          </a:p>
          <a:p>
            <a:endParaRPr lang="tr-TR" b="1" dirty="0"/>
          </a:p>
          <a:p>
            <a:r>
              <a:rPr lang="tr-TR" b="1" dirty="0">
                <a:solidFill>
                  <a:srgbClr val="FF0000"/>
                </a:solidFill>
              </a:rPr>
              <a:t>[(1, 'fish'), (2, 'cat'), (2, 'guava'),</a:t>
            </a:r>
            <a:r>
              <a:rPr lang="en-US" b="1" dirty="0">
                <a:solidFill>
                  <a:srgbClr val="FF0000"/>
                </a:solidFill>
              </a:rPr>
              <a:t> </a:t>
            </a:r>
            <a:r>
              <a:rPr lang="tr-TR" b="1" dirty="0">
                <a:solidFill>
                  <a:srgbClr val="FF0000"/>
                </a:solidFill>
              </a:rPr>
              <a:t> (3, 'dog')]</a:t>
            </a: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6</a:t>
            </a:fld>
            <a:endParaRPr lang="en-US"/>
          </a:p>
        </p:txBody>
      </p:sp>
    </p:spTree>
    <p:extLst>
      <p:ext uri="{BB962C8B-B14F-4D97-AF65-F5344CB8AC3E}">
        <p14:creationId xmlns:p14="http://schemas.microsoft.com/office/powerpoint/2010/main" val="636652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dirty="0"/>
              <a:t>APT – </a:t>
            </a:r>
            <a:r>
              <a:rPr lang="en-US" dirty="0" err="1"/>
              <a:t>SortedFreqs</a:t>
            </a:r>
            <a:br>
              <a:rPr lang="en-US" dirty="0"/>
            </a:br>
            <a:r>
              <a:rPr lang="en-US" dirty="0"/>
              <a:t>bit.ly/101f16-1108-1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030" y="1581728"/>
            <a:ext cx="6068186" cy="3591107"/>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5510" y="5447155"/>
            <a:ext cx="8669890" cy="1033407"/>
          </a:xfrm>
          <a:prstGeom prst="rect">
            <a:avLst/>
          </a:prstGeom>
        </p:spPr>
      </p:pic>
      <p:sp>
        <p:nvSpPr>
          <p:cNvPr id="3" name="TextBox 2"/>
          <p:cNvSpPr txBox="1"/>
          <p:nvPr/>
        </p:nvSpPr>
        <p:spPr>
          <a:xfrm>
            <a:off x="6283553" y="1645920"/>
            <a:ext cx="2631847" cy="3693319"/>
          </a:xfrm>
          <a:prstGeom prst="rect">
            <a:avLst/>
          </a:prstGeom>
          <a:noFill/>
        </p:spPr>
        <p:txBody>
          <a:bodyPr wrap="square" rtlCol="0">
            <a:spAutoFit/>
          </a:bodyPr>
          <a:lstStyle/>
          <a:p>
            <a:r>
              <a:rPr lang="en-US" sz="1800" dirty="0"/>
              <a:t>The returned frequencies represent an </a:t>
            </a:r>
          </a:p>
          <a:p>
            <a:r>
              <a:rPr lang="en-US" sz="1800" dirty="0"/>
              <a:t>alphabetic/lexicographic ordering of the</a:t>
            </a:r>
          </a:p>
          <a:p>
            <a:r>
              <a:rPr lang="en-US" sz="1800" dirty="0"/>
              <a:t> unique words, so the first frequency is how </a:t>
            </a:r>
          </a:p>
          <a:p>
            <a:r>
              <a:rPr lang="en-US" sz="1800" dirty="0"/>
              <a:t>many times the alphabetically first word occurs and the last frequency is the </a:t>
            </a:r>
          </a:p>
          <a:p>
            <a:r>
              <a:rPr lang="en-US" sz="1800" dirty="0"/>
              <a:t>number of times the alphabetically last word occurs</a:t>
            </a:r>
          </a:p>
        </p:txBody>
      </p:sp>
      <p:sp>
        <p:nvSpPr>
          <p:cNvPr id="6" name="Footer Placeholder 5"/>
          <p:cNvSpPr>
            <a:spLocks noGrp="1"/>
          </p:cNvSpPr>
          <p:nvPr>
            <p:ph type="ftr" sz="quarter" idx="11"/>
          </p:nvPr>
        </p:nvSpPr>
        <p:spPr/>
        <p:txBody>
          <a:bodyPr/>
          <a:lstStyle/>
          <a:p>
            <a:pPr>
              <a:defRPr/>
            </a:pPr>
            <a:r>
              <a:rPr lang="en-US"/>
              <a:t>compsci 101 fall 2016</a:t>
            </a:r>
          </a:p>
        </p:txBody>
      </p:sp>
      <p:sp>
        <p:nvSpPr>
          <p:cNvPr id="7" name="Slide Number Placeholder 6"/>
          <p:cNvSpPr>
            <a:spLocks noGrp="1"/>
          </p:cNvSpPr>
          <p:nvPr>
            <p:ph type="sldNum" sz="quarter" idx="12"/>
          </p:nvPr>
        </p:nvSpPr>
        <p:spPr/>
        <p:txBody>
          <a:bodyPr/>
          <a:lstStyle/>
          <a:p>
            <a:pPr>
              <a:defRPr/>
            </a:pPr>
            <a:fld id="{FC6DB02F-6869-41A8-88A9-7B04A59444FD}" type="slidenum">
              <a:rPr lang="en-US" smtClean="0"/>
              <a:pPr>
                <a:defRPr/>
              </a:pPr>
              <a:t>7</a:t>
            </a:fld>
            <a:endParaRPr lang="en-US"/>
          </a:p>
        </p:txBody>
      </p:sp>
    </p:spTree>
    <p:extLst>
      <p:ext uri="{BB962C8B-B14F-4D97-AF65-F5344CB8AC3E}">
        <p14:creationId xmlns:p14="http://schemas.microsoft.com/office/powerpoint/2010/main" val="3593071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Ways to count?</a:t>
            </a:r>
            <a:br>
              <a:rPr lang="en-US" dirty="0"/>
            </a:br>
            <a:r>
              <a:rPr lang="en-US" dirty="0"/>
              <a:t>bit.ly/101f16-1108-2</a:t>
            </a:r>
            <a:endParaRPr lang="en-US" dirty="0"/>
          </a:p>
        </p:txBody>
      </p:sp>
      <p:sp>
        <p:nvSpPr>
          <p:cNvPr id="3" name="Content Placeholder 2"/>
          <p:cNvSpPr>
            <a:spLocks noGrp="1"/>
          </p:cNvSpPr>
          <p:nvPr>
            <p:ph idx="1"/>
          </p:nvPr>
        </p:nvSpPr>
        <p:spPr>
          <a:xfrm>
            <a:off x="533400" y="3048000"/>
            <a:ext cx="7543800" cy="3352800"/>
          </a:xfrm>
        </p:spPr>
        <p:txBody>
          <a:bodyPr/>
          <a:lstStyle/>
          <a:p>
            <a:r>
              <a:rPr lang="en-US" dirty="0"/>
              <a:t>Dictionaries are faster than using lists?</a:t>
            </a:r>
          </a:p>
          <a:p>
            <a:r>
              <a:rPr lang="en-US" dirty="0"/>
              <a:t>How fast is </a:t>
            </a:r>
            <a:r>
              <a:rPr lang="en-US" dirty="0" err="1"/>
              <a:t>list.count</a:t>
            </a:r>
            <a:r>
              <a:rPr lang="en-US" dirty="0"/>
              <a:t>(x) for each x?</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555" y="1905000"/>
            <a:ext cx="8454890" cy="838200"/>
          </a:xfrm>
          <a:prstGeom prst="rect">
            <a:avLst/>
          </a:prstGeom>
        </p:spPr>
      </p:pic>
      <p:sp>
        <p:nvSpPr>
          <p:cNvPr id="5" name="Footer Placeholder 4"/>
          <p:cNvSpPr>
            <a:spLocks noGrp="1"/>
          </p:cNvSpPr>
          <p:nvPr>
            <p:ph type="ftr" sz="quarter" idx="11"/>
          </p:nvPr>
        </p:nvSpPr>
        <p:spPr/>
        <p:txBody>
          <a:bodyPr/>
          <a:lstStyle/>
          <a:p>
            <a:pPr>
              <a:defRPr/>
            </a:pPr>
            <a:r>
              <a:rPr lang="en-US"/>
              <a:t>compsci 101 fall 2016</a:t>
            </a: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8</a:t>
            </a:fld>
            <a:endParaRPr lang="en-US"/>
          </a:p>
        </p:txBody>
      </p:sp>
    </p:spTree>
    <p:extLst>
      <p:ext uri="{BB962C8B-B14F-4D97-AF65-F5344CB8AC3E}">
        <p14:creationId xmlns:p14="http://schemas.microsoft.com/office/powerpoint/2010/main" val="2254686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51487" y="1066800"/>
            <a:ext cx="2916237" cy="29162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8130" name="Rectangle 2"/>
          <p:cNvSpPr>
            <a:spLocks noGrp="1" noChangeArrowheads="1"/>
          </p:cNvSpPr>
          <p:nvPr>
            <p:ph type="title"/>
          </p:nvPr>
        </p:nvSpPr>
        <p:spPr/>
        <p:txBody>
          <a:bodyPr/>
          <a:lstStyle/>
          <a:p>
            <a:r>
              <a:rPr lang="en-US" altLang="en-US">
                <a:ea typeface="MS PGothic" charset="-128"/>
              </a:rPr>
              <a:t>Shafi Goldwasser</a:t>
            </a:r>
          </a:p>
        </p:txBody>
      </p:sp>
      <p:sp>
        <p:nvSpPr>
          <p:cNvPr id="48131" name="Rectangle 3"/>
          <p:cNvSpPr>
            <a:spLocks noGrp="1" noChangeArrowheads="1"/>
          </p:cNvSpPr>
          <p:nvPr>
            <p:ph type="body" sz="half" idx="1"/>
          </p:nvPr>
        </p:nvSpPr>
        <p:spPr>
          <a:xfrm>
            <a:off x="876300" y="1295400"/>
            <a:ext cx="5016500" cy="3719513"/>
          </a:xfrm>
        </p:spPr>
        <p:txBody>
          <a:bodyPr/>
          <a:lstStyle/>
          <a:p>
            <a:r>
              <a:rPr lang="da-DK" altLang="en-US" sz="1800" dirty="0">
                <a:ea typeface="MS PGothic" charset="-128"/>
              </a:rPr>
              <a:t>2012 </a:t>
            </a:r>
            <a:r>
              <a:rPr lang="da-DK" altLang="en-US" sz="1800" dirty="0" err="1">
                <a:ea typeface="MS PGothic" charset="-128"/>
              </a:rPr>
              <a:t>Turing</a:t>
            </a:r>
            <a:r>
              <a:rPr lang="da-DK" altLang="en-US" sz="1800" dirty="0">
                <a:ea typeface="MS PGothic" charset="-128"/>
              </a:rPr>
              <a:t> Award Winner</a:t>
            </a:r>
            <a:endParaRPr lang="en-US" altLang="en-US" sz="1800" dirty="0">
              <a:ea typeface="MS PGothic" charset="-128"/>
            </a:endParaRPr>
          </a:p>
          <a:p>
            <a:r>
              <a:rPr lang="en-US" altLang="en-US" sz="1800" dirty="0">
                <a:ea typeface="MS PGothic" charset="-128"/>
              </a:rPr>
              <a:t>RCS professor of computer science at MIT</a:t>
            </a:r>
          </a:p>
          <a:p>
            <a:pPr lvl="1"/>
            <a:r>
              <a:rPr lang="en-US" altLang="en-US" sz="1800" dirty="0">
                <a:ea typeface="MS PGothic" charset="-128"/>
              </a:rPr>
              <a:t>Twice </a:t>
            </a:r>
            <a:r>
              <a:rPr lang="en-US" altLang="en-US" sz="1800" dirty="0" err="1">
                <a:ea typeface="MS PGothic" charset="-128"/>
              </a:rPr>
              <a:t>Godel</a:t>
            </a:r>
            <a:r>
              <a:rPr lang="en-US" altLang="en-US" sz="1800" dirty="0">
                <a:ea typeface="MS PGothic" charset="-128"/>
              </a:rPr>
              <a:t> Prize winner</a:t>
            </a:r>
          </a:p>
          <a:p>
            <a:pPr lvl="1"/>
            <a:r>
              <a:rPr lang="en-US" altLang="en-US" sz="1800" dirty="0">
                <a:ea typeface="MS PGothic" charset="-128"/>
              </a:rPr>
              <a:t>Grace Murray Hopper Award</a:t>
            </a:r>
          </a:p>
          <a:p>
            <a:pPr lvl="1"/>
            <a:r>
              <a:rPr lang="en-US" altLang="en-US" sz="1800" dirty="0">
                <a:ea typeface="MS PGothic" charset="-128"/>
              </a:rPr>
              <a:t>National Academy</a:t>
            </a:r>
          </a:p>
          <a:p>
            <a:pPr lvl="1"/>
            <a:r>
              <a:rPr lang="en-US" altLang="en-US" sz="1800" dirty="0">
                <a:ea typeface="MS PGothic" charset="-128"/>
              </a:rPr>
              <a:t>Co-inventor of zero-knowledge proof protocols</a:t>
            </a:r>
          </a:p>
          <a:p>
            <a:pPr>
              <a:buFont typeface="Monotype Sorts" charset="2"/>
              <a:buNone/>
            </a:pPr>
            <a:r>
              <a:rPr lang="en-US" altLang="en-US" sz="1800" i="1" dirty="0">
                <a:ea typeface="MS PGothic" charset="-128"/>
              </a:rPr>
              <a:t>     How do you convince someone that you know [a secret] without revealing the knowledge?</a:t>
            </a:r>
          </a:p>
          <a:p>
            <a:r>
              <a:rPr lang="en-US" altLang="en-US" sz="1800" dirty="0">
                <a:ea typeface="MS PGothic" charset="-128"/>
                <a:hlinkClick r:id="rId3"/>
              </a:rPr>
              <a:t>Honesty and Privacy</a:t>
            </a:r>
            <a:endParaRPr lang="en-US" altLang="en-US" sz="1800" dirty="0">
              <a:ea typeface="MS PGothic" charset="-128"/>
            </a:endParaRPr>
          </a:p>
        </p:txBody>
      </p:sp>
      <p:sp>
        <p:nvSpPr>
          <p:cNvPr id="5" name="Rectangle 3"/>
          <p:cNvSpPr txBox="1">
            <a:spLocks noChangeArrowheads="1"/>
          </p:cNvSpPr>
          <p:nvPr/>
        </p:nvSpPr>
        <p:spPr bwMode="auto">
          <a:xfrm>
            <a:off x="839787" y="4735512"/>
            <a:ext cx="7286625" cy="14351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0488" tIns="44450" rIns="90488" bIns="4445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75000"/>
              <a:buFont typeface="Monotype Sorts" charset="2"/>
              <a:buChar char="l"/>
              <a:defRPr sz="2800" b="1">
                <a:solidFill>
                  <a:srgbClr val="00279F"/>
                </a:solidFill>
                <a:latin typeface="+mn-lt"/>
                <a:ea typeface="ＭＳ Ｐゴシック" charset="0"/>
                <a:cs typeface="MS PGothic" charset="0"/>
              </a:defRPr>
            </a:lvl1pPr>
            <a:lvl2pPr marL="742950" indent="-285750" algn="l" rtl="0" eaLnBrk="0" fontAlgn="base" hangingPunct="0">
              <a:spcBef>
                <a:spcPct val="20000"/>
              </a:spcBef>
              <a:spcAft>
                <a:spcPct val="0"/>
              </a:spcAft>
              <a:buClr>
                <a:srgbClr val="FC0128"/>
              </a:buClr>
              <a:buSzPct val="75000"/>
              <a:buFont typeface="Wingdings" charset="2"/>
              <a:buChar char="Ø"/>
              <a:defRPr sz="2400" b="1">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000" b="1">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65" charset="0"/>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65" charset="0"/>
                <a:ea typeface="MS PGothic" panose="020B0600070205080204" pitchFamily="34" charset="-128"/>
                <a:cs typeface="MS PGothic"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65" charset="0"/>
                <a:ea typeface="ＭＳ Ｐゴシック" pitchFamily="-65" charset="-128"/>
              </a:defRPr>
            </a:lvl6pPr>
            <a:lvl7pPr marL="2971800" indent="-228600" algn="l" rtl="0" eaLnBrk="0" fontAlgn="base" hangingPunct="0">
              <a:spcBef>
                <a:spcPct val="20000"/>
              </a:spcBef>
              <a:spcAft>
                <a:spcPct val="0"/>
              </a:spcAft>
              <a:buChar char="»"/>
              <a:defRPr sz="2000">
                <a:solidFill>
                  <a:schemeClr val="tx1"/>
                </a:solidFill>
                <a:latin typeface="Times New Roman" pitchFamily="-65" charset="0"/>
                <a:ea typeface="ＭＳ Ｐゴシック" pitchFamily="-65" charset="-128"/>
              </a:defRPr>
            </a:lvl7pPr>
            <a:lvl8pPr marL="3429000" indent="-228600" algn="l" rtl="0" eaLnBrk="0" fontAlgn="base" hangingPunct="0">
              <a:spcBef>
                <a:spcPct val="20000"/>
              </a:spcBef>
              <a:spcAft>
                <a:spcPct val="0"/>
              </a:spcAft>
              <a:buChar char="»"/>
              <a:defRPr sz="2000">
                <a:solidFill>
                  <a:schemeClr val="tx1"/>
                </a:solidFill>
                <a:latin typeface="Times New Roman" pitchFamily="-65" charset="0"/>
                <a:ea typeface="ＭＳ Ｐゴシック" pitchFamily="-65" charset="-128"/>
              </a:defRPr>
            </a:lvl8pPr>
            <a:lvl9pPr marL="3886200" indent="-228600" algn="l" rtl="0" eaLnBrk="0" fontAlgn="base" hangingPunct="0">
              <a:spcBef>
                <a:spcPct val="20000"/>
              </a:spcBef>
              <a:spcAft>
                <a:spcPct val="0"/>
              </a:spcAft>
              <a:buChar char="»"/>
              <a:defRPr sz="2000">
                <a:solidFill>
                  <a:schemeClr val="tx1"/>
                </a:solidFill>
                <a:latin typeface="Times New Roman" pitchFamily="-65" charset="0"/>
                <a:ea typeface="ＭＳ Ｐゴシック" pitchFamily="-65" charset="-128"/>
              </a:defRPr>
            </a:lvl9pPr>
          </a:lstStyle>
          <a:p>
            <a:pPr>
              <a:buFont typeface="Monotype Sorts" charset="2"/>
              <a:buNone/>
            </a:pPr>
            <a:r>
              <a:rPr lang="en-US" altLang="en-US" i="1" kern="0">
                <a:solidFill>
                  <a:srgbClr val="FC0128"/>
                </a:solidFill>
                <a:ea typeface="MS PGothic" charset="-128"/>
              </a:rPr>
              <a:t>    Work </a:t>
            </a:r>
            <a:r>
              <a:rPr lang="en-US" altLang="en-US" i="1" kern="0" dirty="0">
                <a:solidFill>
                  <a:srgbClr val="FC0128"/>
                </a:solidFill>
                <a:ea typeface="MS PGothic" charset="-128"/>
              </a:rPr>
              <a:t>on what you like, what feels </a:t>
            </a:r>
            <a:r>
              <a:rPr lang="en-US" altLang="en-US" i="1" kern="0">
                <a:solidFill>
                  <a:srgbClr val="FC0128"/>
                </a:solidFill>
                <a:ea typeface="MS PGothic" charset="-128"/>
              </a:rPr>
              <a:t>right, I know </a:t>
            </a:r>
            <a:r>
              <a:rPr lang="en-US" altLang="en-US" i="1" kern="0" dirty="0">
                <a:solidFill>
                  <a:srgbClr val="FC0128"/>
                </a:solidFill>
                <a:ea typeface="MS PGothic" charset="-128"/>
              </a:rPr>
              <a:t>of no other way to end up doing creative work</a:t>
            </a:r>
          </a:p>
        </p:txBody>
      </p:sp>
    </p:spTree>
    <p:extLst>
      <p:ext uri="{BB962C8B-B14F-4D97-AF65-F5344CB8AC3E}">
        <p14:creationId xmlns:p14="http://schemas.microsoft.com/office/powerpoint/2010/main" val="3084426449"/>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2498</TotalTime>
  <Words>801</Words>
  <Application>Microsoft Office PowerPoint</Application>
  <PresentationFormat>On-screen Show (4:3)</PresentationFormat>
  <Paragraphs>126</Paragraphs>
  <Slides>13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MS PGothic</vt:lpstr>
      <vt:lpstr>Arial</vt:lpstr>
      <vt:lpstr>Calibri</vt:lpstr>
      <vt:lpstr>Monotype Sorts</vt:lpstr>
      <vt:lpstr>Times New Roman</vt:lpstr>
      <vt:lpstr>Default Design</vt:lpstr>
      <vt:lpstr>CompSci 101 Introduction to Computer Science</vt:lpstr>
      <vt:lpstr>Hidden Figures Author At Duke Wed, 7pm, Reynolds Theatre</vt:lpstr>
      <vt:lpstr>Announcements</vt:lpstr>
      <vt:lpstr>Python shortcut you can ignore</vt:lpstr>
      <vt:lpstr>Python functions you CANNOT ignore</vt:lpstr>
      <vt:lpstr>Use what you know</vt:lpstr>
      <vt:lpstr>APT – SortedFreqs bit.ly/101f16-1108-1 </vt:lpstr>
      <vt:lpstr>Ways to count? bit.ly/101f16-1108-2</vt:lpstr>
      <vt:lpstr>Shafi Goldwasser</vt:lpstr>
      <vt:lpstr>APT Customer Statistics bit.ly/101f16-1108-3</vt:lpstr>
      <vt:lpstr>Review Dictionaries</vt:lpstr>
      <vt:lpstr>Dictionary problems Number of students in ACM clubs bit.ly/101f16-1108-4</vt:lpstr>
      <vt:lpstr>Dictionary problems – part 2 bit.ly/101f16-1108-5</vt:lpstr>
    </vt:vector>
  </TitlesOfParts>
  <Company>Duke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CompSci 6 Programming Design and Analysis</dc:title>
  <dc:creator>Susan Rodger</dc:creator>
  <cp:lastModifiedBy>Susan</cp:lastModifiedBy>
  <cp:revision>73</cp:revision>
  <cp:lastPrinted>2016-03-29T15:38:22Z</cp:lastPrinted>
  <dcterms:created xsi:type="dcterms:W3CDTF">2005-08-25T14:18:45Z</dcterms:created>
  <dcterms:modified xsi:type="dcterms:W3CDTF">2016-11-08T04:09:32Z</dcterms:modified>
</cp:coreProperties>
</file>