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77" r:id="rId3"/>
    <p:sldId id="280" r:id="rId4"/>
    <p:sldId id="278" r:id="rId5"/>
    <p:sldId id="279" r:id="rId6"/>
    <p:sldId id="284" r:id="rId7"/>
    <p:sldId id="285" r:id="rId8"/>
    <p:sldId id="286" r:id="rId9"/>
    <p:sldId id="293" r:id="rId10"/>
    <p:sldId id="294" r:id="rId11"/>
    <p:sldId id="288" r:id="rId12"/>
    <p:sldId id="289" r:id="rId13"/>
    <p:sldId id="290" r:id="rId14"/>
    <p:sldId id="291" r:id="rId15"/>
    <p:sldId id="307" r:id="rId16"/>
    <p:sldId id="308" r:id="rId17"/>
    <p:sldId id="309" r:id="rId18"/>
    <p:sldId id="310" r:id="rId19"/>
    <p:sldId id="292" r:id="rId20"/>
    <p:sldId id="295" r:id="rId21"/>
    <p:sldId id="296" r:id="rId22"/>
    <p:sldId id="297" r:id="rId23"/>
    <p:sldId id="298" r:id="rId24"/>
    <p:sldId id="299" r:id="rId25"/>
    <p:sldId id="300" r:id="rId26"/>
    <p:sldId id="301" r:id="rId27"/>
    <p:sldId id="302" r:id="rId28"/>
    <p:sldId id="304" r:id="rId29"/>
    <p:sldId id="305" r:id="rId30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398" autoAdjust="0"/>
    <p:restoredTop sz="86410" autoAdjust="0"/>
  </p:normalViewPr>
  <p:slideViewPr>
    <p:cSldViewPr>
      <p:cViewPr varScale="1">
        <p:scale>
          <a:sx n="53" d="100"/>
          <a:sy n="53" d="100"/>
        </p:scale>
        <p:origin x="591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/>
            </a:lvl1pPr>
          </a:lstStyle>
          <a:p>
            <a:pPr>
              <a:defRPr/>
            </a:pPr>
            <a:fld id="{5ED27268-EC4C-4E87-944D-E761B934C1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871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7DDA23-E6CD-4503-B625-BE1F3A2EE086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2CC89-073F-4876-9E98-7B4A60EE0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10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CC89-073F-4876-9E98-7B4A60EE0E9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411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3314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This is what you do in 201</a:t>
            </a:r>
          </a:p>
        </p:txBody>
      </p:sp>
    </p:spTree>
    <p:extLst>
      <p:ext uri="{BB962C8B-B14F-4D97-AF65-F5344CB8AC3E}">
        <p14:creationId xmlns:p14="http://schemas.microsoft.com/office/powerpoint/2010/main" val="40012136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3314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This is what you do in 201</a:t>
            </a:r>
          </a:p>
        </p:txBody>
      </p:sp>
    </p:spTree>
    <p:extLst>
      <p:ext uri="{BB962C8B-B14F-4D97-AF65-F5344CB8AC3E}">
        <p14:creationId xmlns:p14="http://schemas.microsoft.com/office/powerpoint/2010/main" val="42135392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In practice dictionary never bad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CC89-073F-4876-9E98-7B4A60EE0E9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9541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you have 50 cent piece it also works</a:t>
            </a:r>
          </a:p>
          <a:p>
            <a:endParaRPr lang="en-US" dirty="0"/>
          </a:p>
          <a:p>
            <a:r>
              <a:rPr lang="en-US" dirty="0"/>
              <a:t>50cent is the guy in the right, a wrapper</a:t>
            </a:r>
          </a:p>
        </p:txBody>
      </p:sp>
    </p:spTree>
    <p:extLst>
      <p:ext uri="{BB962C8B-B14F-4D97-AF65-F5344CB8AC3E}">
        <p14:creationId xmlns:p14="http://schemas.microsoft.com/office/powerpoint/2010/main" val="28373369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Should</a:t>
            </a:r>
            <a:r>
              <a:rPr lang="en-US" baseline="0" dirty="0"/>
              <a:t> we tell the user she has guessed an 'a' correctly? Or should we switch to a new secret word.  IT DEPENDS!</a:t>
            </a:r>
          </a:p>
          <a:p>
            <a:endParaRPr lang="en-US" baseline="0" dirty="0"/>
          </a:p>
          <a:p>
            <a:r>
              <a:rPr lang="en-US" baseline="0" dirty="0"/>
              <a:t>If we switch to "aorta", user might get word quickly, how many words fit A _ _ _ A? If we switch to SPOON?</a:t>
            </a:r>
          </a:p>
          <a:p>
            <a:r>
              <a:rPr lang="en-US" baseline="0" dirty="0"/>
              <a:t>Run it with DEDUG OFF </a:t>
            </a:r>
          </a:p>
          <a:p>
            <a:endParaRPr lang="en-US" baseline="0" dirty="0"/>
          </a:p>
          <a:p>
            <a:r>
              <a:rPr lang="en-US" baseline="0" dirty="0"/>
              <a:t>Run it with DEBUG 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059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debugging</a:t>
            </a:r>
            <a:r>
              <a:rPr lang="en-US" baseline="0" dirty="0"/>
              <a:t> output, shows some of the 48 different categories when an 'a' is guessed for an 8 letter word. Notice</a:t>
            </a:r>
          </a:p>
          <a:p>
            <a:r>
              <a:rPr lang="en-US" baseline="0" dirty="0"/>
              <a:t>That after one guess the computer switches to "designed" which has 3,475 possibilities to distinguish between, where as switching</a:t>
            </a:r>
          </a:p>
          <a:p>
            <a:r>
              <a:rPr lang="en-US" baseline="0" dirty="0"/>
              <a:t>To _ A A _ _ _ _ wouldn't give so many words, turns out that' </a:t>
            </a:r>
            <a:r>
              <a:rPr lang="en-US" baseline="0" dirty="0" err="1"/>
              <a:t>isaacson</a:t>
            </a:r>
            <a:r>
              <a:rPr lang="en-US" baseline="0" dirty="0"/>
              <a:t>, not really a word anyway </a:t>
            </a:r>
            <a:r>
              <a:rPr lang="en-US" baseline="0" dirty="0">
                <a:sym typeface="Wingdings"/>
              </a:rPr>
              <a:t>, but the secret word ANACONDA would be just</a:t>
            </a:r>
          </a:p>
          <a:p>
            <a:r>
              <a:rPr lang="en-US" baseline="0" dirty="0">
                <a:sym typeface="Wingdings"/>
              </a:rPr>
              <a:t>as bad, only one word fitting that pattern too</a:t>
            </a:r>
          </a:p>
        </p:txBody>
      </p:sp>
    </p:spTree>
    <p:extLst>
      <p:ext uri="{BB962C8B-B14F-4D97-AF65-F5344CB8AC3E}">
        <p14:creationId xmlns:p14="http://schemas.microsoft.com/office/powerpoint/2010/main" val="10576314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program is in the code directory for assignment6 on the course site, I tested it there and it runs</a:t>
            </a:r>
          </a:p>
        </p:txBody>
      </p:sp>
    </p:spTree>
    <p:extLst>
      <p:ext uri="{BB962C8B-B14F-4D97-AF65-F5344CB8AC3E}">
        <p14:creationId xmlns:p14="http://schemas.microsoft.com/office/powerpoint/2010/main" val="18415877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slide</a:t>
            </a:r>
            <a:r>
              <a:rPr lang="en-US" baseline="0" dirty="0"/>
              <a:t> is all about explaining the code at the end of the slide, which is from the </a:t>
            </a:r>
            <a:r>
              <a:rPr lang="en-US" baseline="0" dirty="0" err="1"/>
              <a:t>howto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4415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</a:t>
            </a:r>
            <a:r>
              <a:rPr lang="en-US" baseline="0" dirty="0"/>
              <a:t> time, look at different timings in this </a:t>
            </a:r>
            <a:r>
              <a:rPr lang="en-US" baseline="0" dirty="0" err="1"/>
              <a:t>snarf</a:t>
            </a:r>
            <a:r>
              <a:rPr lang="en-US" baseline="0" dirty="0"/>
              <a:t> file from Tuesday, also in today's </a:t>
            </a:r>
            <a:r>
              <a:rPr lang="en-US" baseline="0" dirty="0" err="1"/>
              <a:t>snarf</a:t>
            </a:r>
            <a:r>
              <a:rPr lang="en-US" baseline="0" dirty="0"/>
              <a:t>. The linear they've seen before, the dictionary they've seen before, this also shows binary search, just so at least they know there's a library for it? Why sorting data makes things fast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781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By rows</a:t>
            </a:r>
          </a:p>
        </p:txBody>
      </p:sp>
    </p:spTree>
    <p:extLst>
      <p:ext uri="{BB962C8B-B14F-4D97-AF65-F5344CB8AC3E}">
        <p14:creationId xmlns:p14="http://schemas.microsoft.com/office/powerpoint/2010/main" val="3309872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>
                <a:latin typeface="Times New Roman" panose="02020603050405020304" pitchFamily="18" charset="0"/>
              </a:rPr>
              <a:t>The magenta/purple shows where Narten could be. After each guess, roughly in the middle, we eliminate half of the names from being the range</a:t>
            </a:r>
          </a:p>
          <a:p>
            <a:r>
              <a:rPr lang="en-US" altLang="en-US">
                <a:latin typeface="Times New Roman" panose="02020603050405020304" pitchFamily="18" charset="0"/>
              </a:rPr>
              <a:t>Of names in which Narten could be. So how many times can we cut the range in half?</a:t>
            </a:r>
          </a:p>
        </p:txBody>
      </p:sp>
    </p:spTree>
    <p:extLst>
      <p:ext uri="{BB962C8B-B14F-4D97-AF65-F5344CB8AC3E}">
        <p14:creationId xmlns:p14="http://schemas.microsoft.com/office/powerpoint/2010/main" val="22866923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Bisec.bisect_left</a:t>
            </a:r>
            <a:r>
              <a:rPr lang="en-US" dirty="0"/>
              <a:t>(data,</a:t>
            </a:r>
            <a:r>
              <a:rPr lang="en-US" baseline="0" dirty="0"/>
              <a:t> </a:t>
            </a:r>
            <a:r>
              <a:rPr lang="en-US" baseline="0" dirty="0" err="1"/>
              <a:t>elt</a:t>
            </a:r>
            <a:r>
              <a:rPr lang="en-US" baseline="0" dirty="0"/>
              <a:t>) finds the location of where the data is inserted. </a:t>
            </a:r>
          </a:p>
          <a:p>
            <a:r>
              <a:rPr lang="en-US" dirty="0" err="1"/>
              <a:t>Data.insert</a:t>
            </a:r>
            <a:r>
              <a:rPr lang="en-US" dirty="0"/>
              <a:t> is shifting</a:t>
            </a:r>
          </a:p>
        </p:txBody>
      </p:sp>
    </p:spTree>
    <p:extLst>
      <p:ext uri="{BB962C8B-B14F-4D97-AF65-F5344CB8AC3E}">
        <p14:creationId xmlns:p14="http://schemas.microsoft.com/office/powerpoint/2010/main" val="11756110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billion for linear,</a:t>
            </a:r>
            <a:r>
              <a:rPr lang="en-US" baseline="0" dirty="0"/>
              <a:t> 30 for binary, 1 for dictionary – Quite a difference!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CC89-073F-4876-9E98-7B4A60EE0E9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365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3314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This is what you do in 201</a:t>
            </a:r>
          </a:p>
        </p:txBody>
      </p:sp>
    </p:spTree>
    <p:extLst>
      <p:ext uri="{BB962C8B-B14F-4D97-AF65-F5344CB8AC3E}">
        <p14:creationId xmlns:p14="http://schemas.microsoft.com/office/powerpoint/2010/main" val="9715014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3314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This is what you do in 201</a:t>
            </a:r>
          </a:p>
        </p:txBody>
      </p:sp>
    </p:spTree>
    <p:extLst>
      <p:ext uri="{BB962C8B-B14F-4D97-AF65-F5344CB8AC3E}">
        <p14:creationId xmlns:p14="http://schemas.microsoft.com/office/powerpoint/2010/main" val="30321147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3314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This is what you do in 201</a:t>
            </a:r>
          </a:p>
        </p:txBody>
      </p:sp>
    </p:spTree>
    <p:extLst>
      <p:ext uri="{BB962C8B-B14F-4D97-AF65-F5344CB8AC3E}">
        <p14:creationId xmlns:p14="http://schemas.microsoft.com/office/powerpoint/2010/main" val="4023045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3E9C4-CC62-419B-94EA-3C3ACB7F98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371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EDA16-EE90-4E65-9C25-D045E64528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89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1C838-743E-46B1-9535-A8D3D4E69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351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DB02F-6869-41A8-88A9-7B04A5944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539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308AB-BBD7-406C-8FE3-ABD9B60C7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50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E9AF7-1243-4137-A70D-606EB16740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924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41282-F280-4848-B924-21AC7882B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33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5C597-8985-48AF-93BD-6E14E1566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40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FA454-7E6E-480D-86B5-CCFC570514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75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AA312-D4AF-4A57-A4AC-B58CF3A8AF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51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1AA07-0B70-4E3D-84AF-4D5E92BC4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347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B88E8A9B-E406-46EF-A9FD-35EBD6B18A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iff"/><Relationship Id="rId7" Type="http://schemas.openxmlformats.org/officeDocument/2006/relationships/image" Target="../media/image10.tif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tiff"/><Relationship Id="rId5" Type="http://schemas.openxmlformats.org/officeDocument/2006/relationships/image" Target="../media/image8.tiff"/><Relationship Id="rId4" Type="http://schemas.openxmlformats.org/officeDocument/2006/relationships/image" Target="../media/image7.tif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iff"/><Relationship Id="rId2" Type="http://schemas.openxmlformats.org/officeDocument/2006/relationships/image" Target="../media/image9.tif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tif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609600"/>
            <a:ext cx="8153400" cy="1981200"/>
          </a:xfrm>
        </p:spPr>
        <p:txBody>
          <a:bodyPr/>
          <a:lstStyle/>
          <a:p>
            <a:pPr eaLnBrk="1" hangingPunct="1"/>
            <a:r>
              <a:rPr lang="en-US" dirty="0" err="1"/>
              <a:t>CompSci</a:t>
            </a:r>
            <a:r>
              <a:rPr lang="en-US" dirty="0"/>
              <a:t> 101</a:t>
            </a:r>
            <a:br>
              <a:rPr lang="en-US" dirty="0"/>
            </a:br>
            <a:r>
              <a:rPr lang="en-US" dirty="0"/>
              <a:t>Introduction to Computer Science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4419600" y="3733800"/>
            <a:ext cx="3046027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/>
              <a:t>November 10, 2016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/>
              <a:t>Prof. Rodger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352800"/>
            <a:ext cx="3276600" cy="2750794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D3E9C4-CC62-419B-94EA-3C3ACB7F981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40645" y="205378"/>
            <a:ext cx="7772400" cy="1143000"/>
          </a:xfrm>
        </p:spPr>
        <p:txBody>
          <a:bodyPr/>
          <a:lstStyle/>
          <a:p>
            <a:r>
              <a:rPr lang="en-US" dirty="0"/>
              <a:t>Binary search through list o' lists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46596" y="1175742"/>
            <a:ext cx="8186615" cy="4495800"/>
          </a:xfrm>
        </p:spPr>
        <p:txBody>
          <a:bodyPr/>
          <a:lstStyle/>
          <a:p>
            <a:r>
              <a:rPr lang="en-US" dirty="0"/>
              <a:t>Maintain list of [</a:t>
            </a:r>
            <a:r>
              <a:rPr lang="en-US" dirty="0" err="1"/>
              <a:t>string,count</a:t>
            </a:r>
            <a:r>
              <a:rPr lang="en-US" dirty="0"/>
              <a:t>] pairs </a:t>
            </a:r>
            <a:r>
              <a:rPr lang="en-US" b="1" dirty="0">
                <a:solidFill>
                  <a:srgbClr val="FF0000"/>
                </a:solidFill>
              </a:rPr>
              <a:t>in order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If we read string </a:t>
            </a:r>
            <a:r>
              <a:rPr lang="fr-FR" dirty="0"/>
              <a:t>'</a:t>
            </a:r>
            <a:r>
              <a:rPr lang="en-US" dirty="0"/>
              <a:t>cat</a:t>
            </a:r>
            <a:r>
              <a:rPr lang="fr-FR" dirty="0"/>
              <a:t>'</a:t>
            </a:r>
            <a:r>
              <a:rPr lang="en-US" dirty="0"/>
              <a:t>,  search and update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If we read string </a:t>
            </a:r>
            <a:r>
              <a:rPr lang="fr-FR" dirty="0"/>
              <a:t>‘</a:t>
            </a:r>
            <a:r>
              <a:rPr lang="en-US" dirty="0"/>
              <a:t>dog</a:t>
            </a:r>
            <a:r>
              <a:rPr lang="fr-FR" dirty="0"/>
              <a:t>‘ </a:t>
            </a:r>
            <a:r>
              <a:rPr lang="fr-FR" dirty="0" err="1"/>
              <a:t>twice</a:t>
            </a:r>
            <a:r>
              <a:rPr lang="en-US" dirty="0"/>
              <a:t>, search and update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514627" y="2026354"/>
            <a:ext cx="4024435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b="1" dirty="0"/>
              <a:t>[ [</a:t>
            </a:r>
            <a:r>
              <a:rPr lang="fr-FR" sz="3200" b="1" dirty="0"/>
              <a:t>‘</a:t>
            </a:r>
            <a:r>
              <a:rPr lang="en-US" sz="3200" b="1" dirty="0"/>
              <a:t>ant</a:t>
            </a:r>
            <a:r>
              <a:rPr lang="fr-FR" sz="3200" b="1" dirty="0"/>
              <a:t>'</a:t>
            </a:r>
            <a:r>
              <a:rPr lang="en-US" sz="3200" b="1" dirty="0"/>
              <a:t>, 4], [</a:t>
            </a:r>
            <a:r>
              <a:rPr lang="fr-FR" sz="3200" b="1" dirty="0"/>
              <a:t>‘</a:t>
            </a:r>
            <a:r>
              <a:rPr lang="en-US" sz="3200" b="1" dirty="0"/>
              <a:t>frog</a:t>
            </a:r>
            <a:r>
              <a:rPr lang="fr-FR" sz="3200" b="1" dirty="0"/>
              <a:t>'</a:t>
            </a:r>
            <a:r>
              <a:rPr lang="en-US" sz="3200" b="1" dirty="0"/>
              <a:t>, 2] ]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33600" y="3576389"/>
            <a:ext cx="5709192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b="1" dirty="0"/>
              <a:t>[ [</a:t>
            </a:r>
            <a:r>
              <a:rPr lang="fr-FR" sz="3200" b="1" dirty="0"/>
              <a:t>‘</a:t>
            </a:r>
            <a:r>
              <a:rPr lang="en-US" sz="3200" b="1" dirty="0"/>
              <a:t>ant</a:t>
            </a:r>
            <a:r>
              <a:rPr lang="fr-FR" sz="3200" b="1" dirty="0"/>
              <a:t>'</a:t>
            </a:r>
            <a:r>
              <a:rPr lang="en-US" sz="3200" b="1" dirty="0"/>
              <a:t>, 4], </a:t>
            </a:r>
            <a:r>
              <a:rPr lang="en-US" sz="3200" b="1" dirty="0">
                <a:solidFill>
                  <a:srgbClr val="FF0000"/>
                </a:solidFill>
              </a:rPr>
              <a:t>[‘cat’, 1]</a:t>
            </a:r>
            <a:r>
              <a:rPr lang="en-US" sz="3200" b="1" dirty="0"/>
              <a:t>, [</a:t>
            </a:r>
            <a:r>
              <a:rPr lang="fr-FR" sz="3200" b="1" dirty="0"/>
              <a:t>‘</a:t>
            </a:r>
            <a:r>
              <a:rPr lang="en-US" sz="3200" b="1" dirty="0"/>
              <a:t>frog</a:t>
            </a:r>
            <a:r>
              <a:rPr lang="fr-FR" sz="3200" b="1" dirty="0"/>
              <a:t>'</a:t>
            </a:r>
            <a:r>
              <a:rPr lang="en-US" sz="3200" b="1" dirty="0"/>
              <a:t>, 2] ]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34315" y="4918193"/>
            <a:ext cx="7507761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b="1" dirty="0"/>
              <a:t>[ [</a:t>
            </a:r>
            <a:r>
              <a:rPr lang="fr-FR" sz="3200" b="1" dirty="0"/>
              <a:t>‘</a:t>
            </a:r>
            <a:r>
              <a:rPr lang="en-US" sz="3200" b="1" dirty="0"/>
              <a:t>ant</a:t>
            </a:r>
            <a:r>
              <a:rPr lang="fr-FR" sz="3200" b="1" dirty="0"/>
              <a:t>'</a:t>
            </a:r>
            <a:r>
              <a:rPr lang="en-US" sz="3200" b="1" dirty="0"/>
              <a:t>, 4], [‘cat’, 1], </a:t>
            </a:r>
            <a:r>
              <a:rPr lang="en-US" sz="3200" b="1" dirty="0">
                <a:solidFill>
                  <a:srgbClr val="FF0000"/>
                </a:solidFill>
              </a:rPr>
              <a:t>[‘dog’, 1], </a:t>
            </a:r>
            <a:r>
              <a:rPr lang="en-US" sz="3200" b="1" dirty="0"/>
              <a:t>[</a:t>
            </a:r>
            <a:r>
              <a:rPr lang="fr-FR" sz="3200" b="1" dirty="0"/>
              <a:t>‘</a:t>
            </a:r>
            <a:r>
              <a:rPr lang="en-US" sz="3200" b="1" dirty="0"/>
              <a:t>frog</a:t>
            </a:r>
            <a:r>
              <a:rPr lang="fr-FR" sz="3200" b="1" dirty="0"/>
              <a:t>'</a:t>
            </a:r>
            <a:r>
              <a:rPr lang="en-US" sz="3200" b="1" dirty="0"/>
              <a:t>, 2] 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59715" y="5888556"/>
            <a:ext cx="7507761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b="1" dirty="0"/>
              <a:t>[ [</a:t>
            </a:r>
            <a:r>
              <a:rPr lang="fr-FR" sz="3200" b="1" dirty="0"/>
              <a:t>‘</a:t>
            </a:r>
            <a:r>
              <a:rPr lang="en-US" sz="3200" b="1" dirty="0"/>
              <a:t>ant</a:t>
            </a:r>
            <a:r>
              <a:rPr lang="fr-FR" sz="3200" b="1" dirty="0"/>
              <a:t>'</a:t>
            </a:r>
            <a:r>
              <a:rPr lang="en-US" sz="3200" b="1" dirty="0"/>
              <a:t>, 4], [‘cat’, 1], [‘dog’, </a:t>
            </a:r>
            <a:r>
              <a:rPr lang="en-US" sz="3200" b="1" dirty="0">
                <a:solidFill>
                  <a:srgbClr val="FF0000"/>
                </a:solidFill>
              </a:rPr>
              <a:t>2</a:t>
            </a:r>
            <a:r>
              <a:rPr lang="en-US" sz="3200" b="1" dirty="0"/>
              <a:t>], [</a:t>
            </a:r>
            <a:r>
              <a:rPr lang="fr-FR" sz="3200" b="1" dirty="0"/>
              <a:t>‘</a:t>
            </a:r>
            <a:r>
              <a:rPr lang="en-US" sz="3200" b="1" dirty="0"/>
              <a:t>frog</a:t>
            </a:r>
            <a:r>
              <a:rPr lang="fr-FR" sz="3200" b="1" dirty="0"/>
              <a:t>'</a:t>
            </a:r>
            <a:r>
              <a:rPr lang="en-US" sz="3200" b="1" dirty="0"/>
              <a:t>, 2] ]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542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3"/>
          <p:cNvSpPr>
            <a:spLocks noGrp="1"/>
          </p:cNvSpPr>
          <p:nvPr>
            <p:ph type="title"/>
          </p:nvPr>
        </p:nvSpPr>
        <p:spPr>
          <a:xfrm>
            <a:off x="647700" y="152400"/>
            <a:ext cx="7772400" cy="1143000"/>
          </a:xfrm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See DictionaryTimings.py</a:t>
            </a:r>
            <a:br>
              <a:rPr lang="en-US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bit.ly/101f16-1110-3</a:t>
            </a:r>
          </a:p>
        </p:txBody>
      </p:sp>
      <p:sp>
        <p:nvSpPr>
          <p:cNvPr id="12290" name="TextBox 4"/>
          <p:cNvSpPr txBox="1">
            <a:spLocks noChangeArrowheads="1"/>
          </p:cNvSpPr>
          <p:nvPr/>
        </p:nvSpPr>
        <p:spPr bwMode="auto">
          <a:xfrm>
            <a:off x="647700" y="1981200"/>
            <a:ext cx="84963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b="1" dirty="0"/>
              <a:t>binary(words):</a:t>
            </a:r>
          </a:p>
          <a:p>
            <a:pPr eaLnBrk="1" hangingPunct="1"/>
            <a:r>
              <a:rPr lang="nl-NL" b="1" dirty="0"/>
              <a:t>    data = []</a:t>
            </a:r>
          </a:p>
          <a:p>
            <a:pPr eaLnBrk="1" hangingPunct="1"/>
            <a:r>
              <a:rPr lang="nl-NL" b="1" dirty="0"/>
              <a:t>    </a:t>
            </a:r>
            <a:r>
              <a:rPr lang="nl-NL" b="1" dirty="0" err="1"/>
              <a:t>for</a:t>
            </a:r>
            <a:r>
              <a:rPr lang="nl-NL" b="1" dirty="0"/>
              <a:t> w in </a:t>
            </a:r>
            <a:r>
              <a:rPr lang="nl-NL" b="1" dirty="0" err="1"/>
              <a:t>words</a:t>
            </a:r>
            <a:r>
              <a:rPr lang="nl-NL" b="1" dirty="0"/>
              <a:t>:</a:t>
            </a:r>
          </a:p>
          <a:p>
            <a:pPr eaLnBrk="1" hangingPunct="1"/>
            <a:r>
              <a:rPr lang="hu-HU" b="1" dirty="0"/>
              <a:t>        elt = [w,1]</a:t>
            </a:r>
          </a:p>
          <a:p>
            <a:pPr eaLnBrk="1" hangingPunct="1"/>
            <a:r>
              <a:rPr lang="en-US" b="1" dirty="0"/>
              <a:t>       </a:t>
            </a:r>
            <a:r>
              <a:rPr lang="en-US" b="1" dirty="0">
                <a:solidFill>
                  <a:srgbClr val="0000FF"/>
                </a:solidFill>
              </a:rPr>
              <a:t> index = </a:t>
            </a:r>
            <a:r>
              <a:rPr lang="en-US" b="1" dirty="0" err="1">
                <a:solidFill>
                  <a:srgbClr val="0000FF"/>
                </a:solidFill>
              </a:rPr>
              <a:t>bisect.bisect_left</a:t>
            </a:r>
            <a:r>
              <a:rPr lang="en-US" b="1" dirty="0">
                <a:solidFill>
                  <a:srgbClr val="0000FF"/>
                </a:solidFill>
              </a:rPr>
              <a:t>(data, </a:t>
            </a:r>
            <a:r>
              <a:rPr lang="en-US" b="1" dirty="0" err="1">
                <a:solidFill>
                  <a:srgbClr val="0000FF"/>
                </a:solidFill>
              </a:rPr>
              <a:t>elt</a:t>
            </a:r>
            <a:r>
              <a:rPr lang="en-US" b="1" dirty="0">
                <a:solidFill>
                  <a:srgbClr val="0000FF"/>
                </a:solidFill>
              </a:rPr>
              <a:t>)</a:t>
            </a:r>
          </a:p>
          <a:p>
            <a:pPr eaLnBrk="1" hangingPunct="1"/>
            <a:r>
              <a:rPr lang="en-US" b="1" dirty="0">
                <a:solidFill>
                  <a:srgbClr val="0000FF"/>
                </a:solidFill>
              </a:rPr>
              <a:t>        if index == </a:t>
            </a:r>
            <a:r>
              <a:rPr lang="en-US" b="1" dirty="0" err="1">
                <a:solidFill>
                  <a:srgbClr val="0000FF"/>
                </a:solidFill>
              </a:rPr>
              <a:t>len</a:t>
            </a:r>
            <a:r>
              <a:rPr lang="en-US" b="1" dirty="0">
                <a:solidFill>
                  <a:srgbClr val="0000FF"/>
                </a:solidFill>
              </a:rPr>
              <a:t>(data):</a:t>
            </a:r>
          </a:p>
          <a:p>
            <a:pPr eaLnBrk="1" hangingPunct="1"/>
            <a:r>
              <a:rPr lang="nl-NL" b="1" dirty="0">
                <a:solidFill>
                  <a:srgbClr val="0000FF"/>
                </a:solidFill>
              </a:rPr>
              <a:t>            </a:t>
            </a:r>
            <a:r>
              <a:rPr lang="nl-NL" b="1" dirty="0" err="1">
                <a:solidFill>
                  <a:srgbClr val="0000FF"/>
                </a:solidFill>
              </a:rPr>
              <a:t>data.append</a:t>
            </a:r>
            <a:r>
              <a:rPr lang="nl-NL" b="1" dirty="0">
                <a:solidFill>
                  <a:srgbClr val="0000FF"/>
                </a:solidFill>
              </a:rPr>
              <a:t>(</a:t>
            </a:r>
            <a:r>
              <a:rPr lang="nl-NL" b="1" dirty="0" err="1">
                <a:solidFill>
                  <a:srgbClr val="0000FF"/>
                </a:solidFill>
              </a:rPr>
              <a:t>elt</a:t>
            </a:r>
            <a:r>
              <a:rPr lang="nl-NL" b="1" dirty="0">
                <a:solidFill>
                  <a:srgbClr val="0000FF"/>
                </a:solidFill>
              </a:rPr>
              <a:t>)</a:t>
            </a:r>
          </a:p>
          <a:p>
            <a:pPr eaLnBrk="1" hangingPunct="1"/>
            <a:r>
              <a:rPr lang="nl-NL" b="1" dirty="0">
                <a:solidFill>
                  <a:srgbClr val="0000FF"/>
                </a:solidFill>
              </a:rPr>
              <a:t>        </a:t>
            </a:r>
            <a:r>
              <a:rPr lang="nl-NL" b="1" dirty="0" err="1">
                <a:solidFill>
                  <a:srgbClr val="0000FF"/>
                </a:solidFill>
              </a:rPr>
              <a:t>elif</a:t>
            </a:r>
            <a:r>
              <a:rPr lang="nl-NL" b="1" dirty="0">
                <a:solidFill>
                  <a:srgbClr val="0000FF"/>
                </a:solidFill>
              </a:rPr>
              <a:t> data[index][0] != w:</a:t>
            </a:r>
          </a:p>
          <a:p>
            <a:pPr eaLnBrk="1" hangingPunct="1"/>
            <a:r>
              <a:rPr lang="nl-NL" b="1" dirty="0">
                <a:solidFill>
                  <a:srgbClr val="0000FF"/>
                </a:solidFill>
              </a:rPr>
              <a:t>            </a:t>
            </a:r>
            <a:r>
              <a:rPr lang="nl-NL" b="1" dirty="0" err="1">
                <a:solidFill>
                  <a:srgbClr val="0000FF"/>
                </a:solidFill>
              </a:rPr>
              <a:t>data.insert</a:t>
            </a:r>
            <a:r>
              <a:rPr lang="nl-NL" b="1" dirty="0">
                <a:solidFill>
                  <a:srgbClr val="0000FF"/>
                </a:solidFill>
              </a:rPr>
              <a:t>(</a:t>
            </a:r>
            <a:r>
              <a:rPr lang="nl-NL" b="1" dirty="0" err="1">
                <a:solidFill>
                  <a:srgbClr val="0000FF"/>
                </a:solidFill>
              </a:rPr>
              <a:t>index,elt</a:t>
            </a:r>
            <a:r>
              <a:rPr lang="nl-NL" b="1" dirty="0">
                <a:solidFill>
                  <a:srgbClr val="0000FF"/>
                </a:solidFill>
              </a:rPr>
              <a:t>)</a:t>
            </a:r>
          </a:p>
          <a:p>
            <a:pPr eaLnBrk="1" hangingPunct="1"/>
            <a:r>
              <a:rPr lang="hu-HU" b="1" dirty="0">
                <a:solidFill>
                  <a:srgbClr val="0000FF"/>
                </a:solidFill>
              </a:rPr>
              <a:t>        else:</a:t>
            </a:r>
          </a:p>
          <a:p>
            <a:pPr eaLnBrk="1" hangingPunct="1"/>
            <a:r>
              <a:rPr lang="nl-NL" b="1" dirty="0">
                <a:solidFill>
                  <a:srgbClr val="0000FF"/>
                </a:solidFill>
              </a:rPr>
              <a:t>            data[index][1] += 1</a:t>
            </a:r>
          </a:p>
          <a:p>
            <a:pPr eaLnBrk="1" hangingPunct="1"/>
            <a:r>
              <a:rPr lang="nl-NL" b="1" dirty="0"/>
              <a:t>    return data</a:t>
            </a:r>
            <a:endParaRPr lang="en-US" b="1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35C597-8985-48AF-93BD-6E14E156651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000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Search via Dictionary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78543" y="1143000"/>
            <a:ext cx="7772400" cy="5486400"/>
          </a:xfrm>
        </p:spPr>
        <p:txBody>
          <a:bodyPr/>
          <a:lstStyle/>
          <a:p>
            <a:r>
              <a:rPr lang="en-US" dirty="0"/>
              <a:t>In linear search we looked through all pairs</a:t>
            </a:r>
          </a:p>
          <a:p>
            <a:r>
              <a:rPr lang="en-US" dirty="0"/>
              <a:t>In binary search we looked at log pairs</a:t>
            </a:r>
          </a:p>
          <a:p>
            <a:pPr lvl="1"/>
            <a:r>
              <a:rPr lang="en-US" dirty="0"/>
              <a:t>But have to shift lots if new element!!</a:t>
            </a:r>
          </a:p>
          <a:p>
            <a:r>
              <a:rPr lang="en-US" dirty="0"/>
              <a:t>In dictionary search we look at one pair</a:t>
            </a:r>
          </a:p>
          <a:p>
            <a:pPr lvl="1"/>
            <a:r>
              <a:rPr lang="en-US" dirty="0"/>
              <a:t>Compare: one billion, 30, 1, for example</a:t>
            </a:r>
          </a:p>
          <a:p>
            <a:pPr lvl="1"/>
            <a:r>
              <a:rPr lang="en-US" dirty="0"/>
              <a:t>Note that 2</a:t>
            </a:r>
            <a:r>
              <a:rPr lang="en-US" baseline="30000" dirty="0"/>
              <a:t>10</a:t>
            </a:r>
            <a:r>
              <a:rPr lang="en-US" dirty="0"/>
              <a:t> = 1024, 2</a:t>
            </a:r>
            <a:r>
              <a:rPr lang="en-US" baseline="30000" dirty="0"/>
              <a:t>20</a:t>
            </a:r>
            <a:r>
              <a:rPr lang="en-US" dirty="0"/>
              <a:t> = million, 2</a:t>
            </a:r>
            <a:r>
              <a:rPr lang="en-US" baseline="30000" dirty="0"/>
              <a:t>30</a:t>
            </a:r>
            <a:r>
              <a:rPr lang="en-US" dirty="0"/>
              <a:t>=billion</a:t>
            </a:r>
          </a:p>
          <a:p>
            <a:pPr lvl="1"/>
            <a:endParaRPr lang="en-US" dirty="0"/>
          </a:p>
          <a:p>
            <a:r>
              <a:rPr lang="en-US" dirty="0"/>
              <a:t>Dictionary converts key to number, finds it</a:t>
            </a:r>
          </a:p>
          <a:p>
            <a:pPr lvl="1"/>
            <a:r>
              <a:rPr lang="en-US" dirty="0"/>
              <a:t>Need far more locations than keys</a:t>
            </a:r>
          </a:p>
          <a:p>
            <a:pPr lvl="1"/>
            <a:r>
              <a:rPr lang="en-US" dirty="0"/>
              <a:t>Lots of details to get good performance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397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3"/>
          <p:cNvSpPr>
            <a:spLocks noGrp="1"/>
          </p:cNvSpPr>
          <p:nvPr>
            <p:ph type="title"/>
          </p:nvPr>
        </p:nvSpPr>
        <p:spPr>
          <a:xfrm>
            <a:off x="762000" y="152400"/>
            <a:ext cx="7772400" cy="1143000"/>
          </a:xfrm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See DictionaryTimings.py</a:t>
            </a:r>
          </a:p>
        </p:txBody>
      </p:sp>
      <p:sp>
        <p:nvSpPr>
          <p:cNvPr id="12290" name="TextBox 4"/>
          <p:cNvSpPr txBox="1">
            <a:spLocks noChangeArrowheads="1"/>
          </p:cNvSpPr>
          <p:nvPr/>
        </p:nvSpPr>
        <p:spPr bwMode="auto">
          <a:xfrm>
            <a:off x="647700" y="1193800"/>
            <a:ext cx="6094938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b="1" dirty="0"/>
              <a:t>dictionary(words):</a:t>
            </a:r>
          </a:p>
          <a:p>
            <a:pPr eaLnBrk="1" hangingPunct="1"/>
            <a:r>
              <a:rPr lang="en-US" dirty="0"/>
              <a:t>   </a:t>
            </a:r>
            <a:r>
              <a:rPr lang="en-US" b="1" dirty="0"/>
              <a:t> d = {}</a:t>
            </a:r>
          </a:p>
          <a:p>
            <a:r>
              <a:rPr lang="en-US" b="1" dirty="0"/>
              <a:t>    for w in words:</a:t>
            </a:r>
          </a:p>
          <a:p>
            <a:r>
              <a:rPr lang="pl-PL" b="1" dirty="0"/>
              <a:t>        </a:t>
            </a:r>
            <a:r>
              <a:rPr lang="pl-PL" b="1" dirty="0" err="1"/>
              <a:t>if</a:t>
            </a:r>
            <a:r>
              <a:rPr lang="pl-PL" b="1" dirty="0"/>
              <a:t> w not in d:</a:t>
            </a:r>
          </a:p>
          <a:p>
            <a:r>
              <a:rPr lang="pl-PL" b="1" dirty="0"/>
              <a:t>            d[w] = 1</a:t>
            </a:r>
          </a:p>
          <a:p>
            <a:r>
              <a:rPr lang="hu-HU" b="1" dirty="0"/>
              <a:t>        else:</a:t>
            </a:r>
          </a:p>
          <a:p>
            <a:r>
              <a:rPr lang="pl-PL" b="1" dirty="0"/>
              <a:t>            d[w] += 1</a:t>
            </a:r>
          </a:p>
          <a:p>
            <a:r>
              <a:rPr lang="pl-PL" b="1" dirty="0"/>
              <a:t>    return [[</a:t>
            </a:r>
            <a:r>
              <a:rPr lang="pl-PL" b="1" dirty="0" err="1"/>
              <a:t>w,d</a:t>
            </a:r>
            <a:r>
              <a:rPr lang="pl-PL" b="1" dirty="0"/>
              <a:t>[w]] for w in d]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35C597-8985-48AF-93BD-6E14E156651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7958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title"/>
          </p:nvPr>
        </p:nvSpPr>
        <p:spPr>
          <a:xfrm>
            <a:off x="820057" y="65086"/>
            <a:ext cx="7772400" cy="1535114"/>
          </a:xfrm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Running times @ 10</a:t>
            </a:r>
            <a:r>
              <a:rPr lang="en-US" baseline="30000" dirty="0">
                <a:latin typeface="Arial" charset="0"/>
                <a:ea typeface="ＭＳ Ｐゴシック" charset="0"/>
                <a:cs typeface="ＭＳ Ｐゴシック" charset="0"/>
              </a:rPr>
              <a:t>9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instructions/sec</a:t>
            </a:r>
          </a:p>
        </p:txBody>
      </p:sp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5715000"/>
          </a:xfrm>
        </p:spPr>
        <p:txBody>
          <a:bodyPr/>
          <a:lstStyle/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r>
              <a:rPr lang="en-US" sz="2800" dirty="0">
                <a:latin typeface="Book Antiqua" charset="0"/>
                <a:ea typeface="ＭＳ Ｐゴシック" charset="0"/>
                <a:cs typeface="ＭＳ Ｐゴシック" charset="0"/>
              </a:rPr>
              <a:t>This is a real focus in </a:t>
            </a:r>
            <a:r>
              <a:rPr lang="en-US" sz="2800" dirty="0" err="1">
                <a:latin typeface="Book Antiqua" charset="0"/>
                <a:ea typeface="ＭＳ Ｐゴシック" charset="0"/>
                <a:cs typeface="ＭＳ Ｐゴシック" charset="0"/>
              </a:rPr>
              <a:t>Compsci</a:t>
            </a:r>
            <a:r>
              <a:rPr lang="en-US" sz="2800" dirty="0">
                <a:latin typeface="Book Antiqua" charset="0"/>
                <a:ea typeface="ＭＳ Ｐゴシック" charset="0"/>
                <a:cs typeface="ＭＳ Ｐゴシック" charset="0"/>
              </a:rPr>
              <a:t> 201</a:t>
            </a:r>
          </a:p>
          <a:p>
            <a:pPr>
              <a:buFont typeface="Monotype Sorts" charset="0"/>
              <a:buNone/>
            </a:pPr>
            <a:r>
              <a:rPr lang="en-US" sz="2800" dirty="0">
                <a:latin typeface="Book Antiqua" charset="0"/>
                <a:cs typeface="ＭＳ Ｐゴシック" charset="0"/>
              </a:rPr>
              <a:t>	linear is N</a:t>
            </a:r>
            <a:r>
              <a:rPr lang="en-US" sz="2800" baseline="30000" dirty="0">
                <a:latin typeface="Book Antiqua" charset="0"/>
                <a:cs typeface="ＭＳ Ｐゴシック" charset="0"/>
              </a:rPr>
              <a:t>2</a:t>
            </a:r>
            <a:r>
              <a:rPr lang="en-US" sz="2800" dirty="0">
                <a:latin typeface="Book Antiqua" charset="0"/>
                <a:cs typeface="ＭＳ Ｐゴシック" charset="0"/>
              </a:rPr>
              <a:t>, binary is N log N, dictionary N</a:t>
            </a:r>
            <a:endParaRPr lang="en-US" sz="2800" dirty="0"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502788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966033"/>
              </p:ext>
            </p:extLst>
          </p:nvPr>
        </p:nvGraphicFramePr>
        <p:xfrm>
          <a:off x="863600" y="1828800"/>
          <a:ext cx="7416800" cy="3363350"/>
        </p:xfrm>
        <a:graphic>
          <a:graphicData uri="http://schemas.openxmlformats.org/drawingml/2006/table">
            <a:tbl>
              <a:tblPr/>
              <a:tblGrid>
                <a:gridCol w="127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8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150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O(log 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O(N)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O(N log 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O(N</a:t>
                      </a:r>
                      <a:r>
                        <a:rPr kumimoji="0" lang="en-US" sz="1800" b="1" i="1" u="none" strike="noStrike" cap="none" normalizeH="0" baseline="3000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8994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r>
                        <a:rPr kumimoji="0" lang="en-US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79F"/>
                        </a:solidFill>
                        <a:effectLst/>
                        <a:latin typeface="Book Antiqu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150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r>
                        <a:rPr kumimoji="0" lang="en-US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0.0000001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150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r>
                        <a:rPr kumimoji="0" lang="en-US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16.7 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150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r>
                        <a:rPr kumimoji="0" lang="en-US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29.9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31.7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386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r>
                        <a:rPr kumimoji="0" lang="en-US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9.9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secs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79F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16.7 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11.07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hr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79F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31.7 million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302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title"/>
          </p:nvPr>
        </p:nvSpPr>
        <p:spPr>
          <a:xfrm>
            <a:off x="820057" y="65086"/>
            <a:ext cx="7772400" cy="1535114"/>
          </a:xfrm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Running times @ 10</a:t>
            </a:r>
            <a:r>
              <a:rPr lang="en-US" baseline="30000" dirty="0">
                <a:latin typeface="Arial" charset="0"/>
                <a:ea typeface="ＭＳ Ｐゴシック" charset="0"/>
                <a:cs typeface="ＭＳ Ｐゴシック" charset="0"/>
              </a:rPr>
              <a:t>9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instructions/sec</a:t>
            </a:r>
          </a:p>
        </p:txBody>
      </p:sp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5715000"/>
          </a:xfrm>
        </p:spPr>
        <p:txBody>
          <a:bodyPr/>
          <a:lstStyle/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r>
              <a:rPr lang="en-US" sz="2800" dirty="0">
                <a:latin typeface="Book Antiqua" charset="0"/>
                <a:ea typeface="ＭＳ Ｐゴシック" charset="0"/>
                <a:cs typeface="ＭＳ Ｐゴシック" charset="0"/>
              </a:rPr>
              <a:t>This is a real focus in </a:t>
            </a:r>
            <a:r>
              <a:rPr lang="en-US" sz="2800" dirty="0" err="1">
                <a:latin typeface="Book Antiqua" charset="0"/>
                <a:ea typeface="ＭＳ Ｐゴシック" charset="0"/>
                <a:cs typeface="ＭＳ Ｐゴシック" charset="0"/>
              </a:rPr>
              <a:t>Compsci</a:t>
            </a:r>
            <a:r>
              <a:rPr lang="en-US" sz="2800" dirty="0">
                <a:latin typeface="Book Antiqua" charset="0"/>
                <a:ea typeface="ＭＳ Ｐゴシック" charset="0"/>
                <a:cs typeface="ＭＳ Ｐゴシック" charset="0"/>
              </a:rPr>
              <a:t> 201</a:t>
            </a:r>
          </a:p>
          <a:p>
            <a:pPr>
              <a:buFont typeface="Monotype Sorts" charset="0"/>
              <a:buNone/>
            </a:pPr>
            <a:r>
              <a:rPr lang="en-US" sz="2800" dirty="0">
                <a:latin typeface="Book Antiqua" charset="0"/>
                <a:cs typeface="ＭＳ Ｐゴシック" charset="0"/>
              </a:rPr>
              <a:t>	linear is N</a:t>
            </a:r>
            <a:r>
              <a:rPr lang="en-US" sz="2800" baseline="30000" dirty="0">
                <a:latin typeface="Book Antiqua" charset="0"/>
                <a:cs typeface="ＭＳ Ｐゴシック" charset="0"/>
              </a:rPr>
              <a:t>2</a:t>
            </a:r>
            <a:r>
              <a:rPr lang="en-US" sz="2800" dirty="0">
                <a:latin typeface="Book Antiqua" charset="0"/>
                <a:cs typeface="ＭＳ Ｐゴシック" charset="0"/>
              </a:rPr>
              <a:t>, binary is N log N, dictionary N</a:t>
            </a:r>
            <a:endParaRPr lang="en-US" sz="2800" dirty="0"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502788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3371666"/>
              </p:ext>
            </p:extLst>
          </p:nvPr>
        </p:nvGraphicFramePr>
        <p:xfrm>
          <a:off x="863600" y="1828800"/>
          <a:ext cx="7416800" cy="3363350"/>
        </p:xfrm>
        <a:graphic>
          <a:graphicData uri="http://schemas.openxmlformats.org/drawingml/2006/table">
            <a:tbl>
              <a:tblPr/>
              <a:tblGrid>
                <a:gridCol w="127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8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150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O(log 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O(N)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O(N log 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O(N</a:t>
                      </a:r>
                      <a:r>
                        <a:rPr kumimoji="0" lang="en-US" sz="1800" b="1" i="1" u="none" strike="noStrike" cap="none" normalizeH="0" baseline="3000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8994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r>
                        <a:rPr kumimoji="0" lang="en-US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79F"/>
                        </a:solidFill>
                        <a:effectLst/>
                        <a:latin typeface="Book Antiqu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150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r>
                        <a:rPr kumimoji="0" lang="en-US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0.0000001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150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r>
                        <a:rPr kumimoji="0" lang="en-US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16.7 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150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r>
                        <a:rPr kumimoji="0" lang="en-US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29.9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31.7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386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r>
                        <a:rPr kumimoji="0" lang="en-US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9.9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secs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79F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16.7 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11.07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hr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79F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31.7 million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9282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title"/>
          </p:nvPr>
        </p:nvSpPr>
        <p:spPr>
          <a:xfrm>
            <a:off x="820057" y="65086"/>
            <a:ext cx="7772400" cy="1535114"/>
          </a:xfrm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Running times @ 10</a:t>
            </a:r>
            <a:r>
              <a:rPr lang="en-US" baseline="30000" dirty="0">
                <a:latin typeface="Arial" charset="0"/>
                <a:ea typeface="ＭＳ Ｐゴシック" charset="0"/>
                <a:cs typeface="ＭＳ Ｐゴシック" charset="0"/>
              </a:rPr>
              <a:t>9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instructions/sec</a:t>
            </a:r>
          </a:p>
        </p:txBody>
      </p:sp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5715000"/>
          </a:xfrm>
        </p:spPr>
        <p:txBody>
          <a:bodyPr/>
          <a:lstStyle/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r>
              <a:rPr lang="en-US" sz="2800" dirty="0">
                <a:latin typeface="Book Antiqua" charset="0"/>
                <a:ea typeface="ＭＳ Ｐゴシック" charset="0"/>
                <a:cs typeface="ＭＳ Ｐゴシック" charset="0"/>
              </a:rPr>
              <a:t>This is a real focus in </a:t>
            </a:r>
            <a:r>
              <a:rPr lang="en-US" sz="2800" dirty="0" err="1">
                <a:latin typeface="Book Antiqua" charset="0"/>
                <a:ea typeface="ＭＳ Ｐゴシック" charset="0"/>
                <a:cs typeface="ＭＳ Ｐゴシック" charset="0"/>
              </a:rPr>
              <a:t>Compsci</a:t>
            </a:r>
            <a:r>
              <a:rPr lang="en-US" sz="2800" dirty="0">
                <a:latin typeface="Book Antiqua" charset="0"/>
                <a:ea typeface="ＭＳ Ｐゴシック" charset="0"/>
                <a:cs typeface="ＭＳ Ｐゴシック" charset="0"/>
              </a:rPr>
              <a:t> 201</a:t>
            </a:r>
          </a:p>
          <a:p>
            <a:pPr>
              <a:buFont typeface="Monotype Sorts" charset="0"/>
              <a:buNone/>
            </a:pPr>
            <a:r>
              <a:rPr lang="en-US" sz="2800" dirty="0">
                <a:latin typeface="Book Antiqua" charset="0"/>
                <a:cs typeface="ＭＳ Ｐゴシック" charset="0"/>
              </a:rPr>
              <a:t>	linear is N</a:t>
            </a:r>
            <a:r>
              <a:rPr lang="en-US" sz="2800" baseline="30000" dirty="0">
                <a:latin typeface="Book Antiqua" charset="0"/>
                <a:cs typeface="ＭＳ Ｐゴシック" charset="0"/>
              </a:rPr>
              <a:t>2</a:t>
            </a:r>
            <a:r>
              <a:rPr lang="en-US" sz="2800" dirty="0">
                <a:latin typeface="Book Antiqua" charset="0"/>
                <a:cs typeface="ＭＳ Ｐゴシック" charset="0"/>
              </a:rPr>
              <a:t>, binary is N log N, dictionary N</a:t>
            </a:r>
            <a:endParaRPr lang="en-US" sz="2800" dirty="0"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502788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930549"/>
              </p:ext>
            </p:extLst>
          </p:nvPr>
        </p:nvGraphicFramePr>
        <p:xfrm>
          <a:off x="863600" y="1828800"/>
          <a:ext cx="7416800" cy="3363350"/>
        </p:xfrm>
        <a:graphic>
          <a:graphicData uri="http://schemas.openxmlformats.org/drawingml/2006/table">
            <a:tbl>
              <a:tblPr/>
              <a:tblGrid>
                <a:gridCol w="127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8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150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O(log 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O(N)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O(N log 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O(N</a:t>
                      </a:r>
                      <a:r>
                        <a:rPr kumimoji="0" lang="en-US" sz="1800" b="1" i="1" u="none" strike="noStrike" cap="none" normalizeH="0" baseline="3000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8994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r>
                        <a:rPr kumimoji="0" lang="en-US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79F"/>
                        </a:solidFill>
                        <a:effectLst/>
                        <a:latin typeface="Book Antiqu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150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r>
                        <a:rPr kumimoji="0" lang="en-US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0.0000001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150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r>
                        <a:rPr kumimoji="0" lang="en-US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16.7 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150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r>
                        <a:rPr kumimoji="0" lang="en-US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29.9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31.7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386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r>
                        <a:rPr kumimoji="0" lang="en-US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9.9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secs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79F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16.7 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11.07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hr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79F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31.7 million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8609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title"/>
          </p:nvPr>
        </p:nvSpPr>
        <p:spPr>
          <a:xfrm>
            <a:off x="820057" y="65086"/>
            <a:ext cx="7772400" cy="1535114"/>
          </a:xfrm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Running times @ 10</a:t>
            </a:r>
            <a:r>
              <a:rPr lang="en-US" baseline="30000" dirty="0">
                <a:latin typeface="Arial" charset="0"/>
                <a:ea typeface="ＭＳ Ｐゴシック" charset="0"/>
                <a:cs typeface="ＭＳ Ｐゴシック" charset="0"/>
              </a:rPr>
              <a:t>9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instructions/sec</a:t>
            </a:r>
          </a:p>
        </p:txBody>
      </p:sp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5715000"/>
          </a:xfrm>
        </p:spPr>
        <p:txBody>
          <a:bodyPr/>
          <a:lstStyle/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r>
              <a:rPr lang="en-US" sz="2800" dirty="0">
                <a:latin typeface="Book Antiqua" charset="0"/>
                <a:ea typeface="ＭＳ Ｐゴシック" charset="0"/>
                <a:cs typeface="ＭＳ Ｐゴシック" charset="0"/>
              </a:rPr>
              <a:t>This is a real focus in </a:t>
            </a:r>
            <a:r>
              <a:rPr lang="en-US" sz="2800" dirty="0" err="1">
                <a:latin typeface="Book Antiqua" charset="0"/>
                <a:ea typeface="ＭＳ Ｐゴシック" charset="0"/>
                <a:cs typeface="ＭＳ Ｐゴシック" charset="0"/>
              </a:rPr>
              <a:t>Compsci</a:t>
            </a:r>
            <a:r>
              <a:rPr lang="en-US" sz="2800" dirty="0">
                <a:latin typeface="Book Antiqua" charset="0"/>
                <a:ea typeface="ＭＳ Ｐゴシック" charset="0"/>
                <a:cs typeface="ＭＳ Ｐゴシック" charset="0"/>
              </a:rPr>
              <a:t> 201</a:t>
            </a:r>
          </a:p>
          <a:p>
            <a:pPr>
              <a:buFont typeface="Monotype Sorts" charset="0"/>
              <a:buNone/>
            </a:pPr>
            <a:r>
              <a:rPr lang="en-US" sz="2800" dirty="0">
                <a:latin typeface="Book Antiqua" charset="0"/>
                <a:cs typeface="ＭＳ Ｐゴシック" charset="0"/>
              </a:rPr>
              <a:t>	linear is N</a:t>
            </a:r>
            <a:r>
              <a:rPr lang="en-US" sz="2800" baseline="30000" dirty="0">
                <a:latin typeface="Book Antiqua" charset="0"/>
                <a:cs typeface="ＭＳ Ｐゴシック" charset="0"/>
              </a:rPr>
              <a:t>2</a:t>
            </a:r>
            <a:r>
              <a:rPr lang="en-US" sz="2800" dirty="0">
                <a:latin typeface="Book Antiqua" charset="0"/>
                <a:cs typeface="ＭＳ Ｐゴシック" charset="0"/>
              </a:rPr>
              <a:t>, binary is N log N, dictionary N</a:t>
            </a:r>
            <a:endParaRPr lang="en-US" sz="2800" dirty="0"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502788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556102"/>
              </p:ext>
            </p:extLst>
          </p:nvPr>
        </p:nvGraphicFramePr>
        <p:xfrm>
          <a:off x="863600" y="1828800"/>
          <a:ext cx="7416800" cy="3363350"/>
        </p:xfrm>
        <a:graphic>
          <a:graphicData uri="http://schemas.openxmlformats.org/drawingml/2006/table">
            <a:tbl>
              <a:tblPr/>
              <a:tblGrid>
                <a:gridCol w="127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8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150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O(log 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O(N)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O(N log 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O(N</a:t>
                      </a:r>
                      <a:r>
                        <a:rPr kumimoji="0" lang="en-US" sz="1800" b="1" i="1" u="none" strike="noStrike" cap="none" normalizeH="0" baseline="3000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8994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r>
                        <a:rPr kumimoji="0" lang="en-US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79F"/>
                        </a:solidFill>
                        <a:effectLst/>
                        <a:latin typeface="Book Antiqu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150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r>
                        <a:rPr kumimoji="0" lang="en-US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0.0000001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150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r>
                        <a:rPr kumimoji="0" lang="en-US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16.7 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150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r>
                        <a:rPr kumimoji="0" lang="en-US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29.9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31.7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386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r>
                        <a:rPr kumimoji="0" lang="en-US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9.9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secs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79F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16.7 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11.07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hr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79F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31.7 million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8697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title"/>
          </p:nvPr>
        </p:nvSpPr>
        <p:spPr>
          <a:xfrm>
            <a:off x="820057" y="65086"/>
            <a:ext cx="7772400" cy="1535114"/>
          </a:xfrm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Running times @ 10</a:t>
            </a:r>
            <a:r>
              <a:rPr lang="en-US" baseline="30000" dirty="0">
                <a:latin typeface="Arial" charset="0"/>
                <a:ea typeface="ＭＳ Ｐゴシック" charset="0"/>
                <a:cs typeface="ＭＳ Ｐゴシック" charset="0"/>
              </a:rPr>
              <a:t>9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 instructions/sec</a:t>
            </a:r>
          </a:p>
        </p:txBody>
      </p:sp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5715000"/>
          </a:xfrm>
        </p:spPr>
        <p:txBody>
          <a:bodyPr/>
          <a:lstStyle/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</a:pPr>
            <a:r>
              <a:rPr lang="en-US" sz="2800" dirty="0">
                <a:latin typeface="Book Antiqua" charset="0"/>
                <a:ea typeface="ＭＳ Ｐゴシック" charset="0"/>
                <a:cs typeface="ＭＳ Ｐゴシック" charset="0"/>
              </a:rPr>
              <a:t>This is a real focus in </a:t>
            </a:r>
            <a:r>
              <a:rPr lang="en-US" sz="2800" dirty="0" err="1">
                <a:latin typeface="Book Antiqua" charset="0"/>
                <a:ea typeface="ＭＳ Ｐゴシック" charset="0"/>
                <a:cs typeface="ＭＳ Ｐゴシック" charset="0"/>
              </a:rPr>
              <a:t>Compsci</a:t>
            </a:r>
            <a:r>
              <a:rPr lang="en-US" sz="2800" dirty="0">
                <a:latin typeface="Book Antiqua" charset="0"/>
                <a:ea typeface="ＭＳ Ｐゴシック" charset="0"/>
                <a:cs typeface="ＭＳ Ｐゴシック" charset="0"/>
              </a:rPr>
              <a:t> 201</a:t>
            </a:r>
          </a:p>
          <a:p>
            <a:pPr>
              <a:buFont typeface="Monotype Sorts" charset="0"/>
              <a:buNone/>
            </a:pPr>
            <a:r>
              <a:rPr lang="en-US" sz="2800" dirty="0">
                <a:latin typeface="Book Antiqua" charset="0"/>
                <a:cs typeface="ＭＳ Ｐゴシック" charset="0"/>
              </a:rPr>
              <a:t>	linear is N</a:t>
            </a:r>
            <a:r>
              <a:rPr lang="en-US" sz="2800" baseline="30000" dirty="0">
                <a:latin typeface="Book Antiqua" charset="0"/>
                <a:cs typeface="ＭＳ Ｐゴシック" charset="0"/>
              </a:rPr>
              <a:t>2</a:t>
            </a:r>
            <a:r>
              <a:rPr lang="en-US" sz="2800" dirty="0">
                <a:latin typeface="Book Antiqua" charset="0"/>
                <a:cs typeface="ＭＳ Ｐゴシック" charset="0"/>
              </a:rPr>
              <a:t>, binary is N log N, dictionary N</a:t>
            </a:r>
            <a:endParaRPr lang="en-US" sz="2800" dirty="0"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502788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2702094"/>
              </p:ext>
            </p:extLst>
          </p:nvPr>
        </p:nvGraphicFramePr>
        <p:xfrm>
          <a:off x="863600" y="1828800"/>
          <a:ext cx="7416800" cy="3363350"/>
        </p:xfrm>
        <a:graphic>
          <a:graphicData uri="http://schemas.openxmlformats.org/drawingml/2006/table">
            <a:tbl>
              <a:tblPr/>
              <a:tblGrid>
                <a:gridCol w="127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8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150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O(log 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O(N)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O(N log 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O(N</a:t>
                      </a:r>
                      <a:r>
                        <a:rPr kumimoji="0" lang="en-US" sz="1800" b="1" i="1" u="none" strike="noStrike" cap="none" normalizeH="0" baseline="3000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  <a:r>
                        <a:rPr kumimoji="0" 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FC0128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8994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  <a:defRPr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r>
                        <a:rPr kumimoji="0" lang="en-US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2</a:t>
                      </a: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79F"/>
                        </a:solidFill>
                        <a:effectLst/>
                        <a:latin typeface="Book Antiqu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150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r>
                        <a:rPr kumimoji="0" lang="en-US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0.0000001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0.00001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150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r>
                        <a:rPr kumimoji="0" lang="en-US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16.7 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1505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r>
                        <a:rPr kumimoji="0" lang="en-US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29.9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31.7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386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10</a:t>
                      </a:r>
                      <a:r>
                        <a:rPr kumimoji="0" lang="en-US" sz="1800" b="1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Book Antiqua" charset="0"/>
                          <a:ea typeface="ＭＳ Ｐゴシック" charset="0"/>
                          <a:cs typeface="ＭＳ Ｐゴシック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9.9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secs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79F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16.7 min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11.07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9F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hr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279F"/>
                        </a:solidFill>
                        <a:effectLst/>
                        <a:latin typeface="Courier New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Monotype Sorts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ＭＳ Ｐゴシック" charset="0"/>
                        </a:rPr>
                        <a:t>31.7 million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1664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6686" y="290976"/>
            <a:ext cx="7772400" cy="1143000"/>
          </a:xfrm>
        </p:spPr>
        <p:txBody>
          <a:bodyPr/>
          <a:lstStyle/>
          <a:p>
            <a:r>
              <a:rPr lang="en-US" dirty="0"/>
              <a:t>What's the best and worst case?</a:t>
            </a:r>
            <a:br>
              <a:rPr lang="en-US" dirty="0"/>
            </a:br>
            <a:r>
              <a:rPr lang="en-US" dirty="0"/>
              <a:t>Bit.ly/101f16-1110-4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700315" y="1600200"/>
            <a:ext cx="7772400" cy="4114800"/>
          </a:xfrm>
        </p:spPr>
        <p:txBody>
          <a:bodyPr/>
          <a:lstStyle/>
          <a:p>
            <a:r>
              <a:rPr lang="en-US" dirty="0"/>
              <a:t>If every word is the same ….</a:t>
            </a:r>
          </a:p>
          <a:p>
            <a:pPr lvl="1"/>
            <a:r>
              <a:rPr lang="en-US" dirty="0"/>
              <a:t>Does linear differ from dictionary? Why?</a:t>
            </a:r>
          </a:p>
          <a:p>
            <a:r>
              <a:rPr lang="en-US" dirty="0"/>
              <a:t>If every word is different in alphabetical …</a:t>
            </a:r>
          </a:p>
          <a:p>
            <a:pPr lvl="1"/>
            <a:r>
              <a:rPr lang="en-US" dirty="0"/>
              <a:t>Does binary differ from linear? Why?</a:t>
            </a:r>
          </a:p>
          <a:p>
            <a:r>
              <a:rPr lang="en-US" dirty="0"/>
              <a:t>When would dictionary be bad?</a:t>
            </a:r>
          </a:p>
        </p:txBody>
      </p:sp>
      <p:pic>
        <p:nvPicPr>
          <p:cNvPr id="6" name="Picture 5" descr="imgre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4805607"/>
            <a:ext cx="2759427" cy="2066907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962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Announcements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029200"/>
          </a:xfrm>
        </p:spPr>
        <p:txBody>
          <a:bodyPr/>
          <a:lstStyle/>
          <a:p>
            <a:pPr eaLnBrk="1" hangingPunct="1"/>
            <a:r>
              <a:rPr lang="en-US" dirty="0"/>
              <a:t>Assign 6 due extended one day</a:t>
            </a:r>
          </a:p>
          <a:p>
            <a:pPr lvl="1" eaLnBrk="1" hangingPunct="1"/>
            <a:r>
              <a:rPr lang="en-US" dirty="0"/>
              <a:t>Assign 7 out today, due  Nov 29</a:t>
            </a:r>
          </a:p>
          <a:p>
            <a:pPr eaLnBrk="1" hangingPunct="1"/>
            <a:r>
              <a:rPr lang="en-US" dirty="0"/>
              <a:t>APT 9 due  Tuesday (No extensions)</a:t>
            </a:r>
          </a:p>
          <a:p>
            <a:pPr eaLnBrk="1" hangingPunct="1"/>
            <a:r>
              <a:rPr lang="en-US" dirty="0"/>
              <a:t>Next week – No lab, Exam Thursday</a:t>
            </a:r>
          </a:p>
          <a:p>
            <a:pPr eaLnBrk="1" hangingPunct="1"/>
            <a:r>
              <a:rPr lang="en-US" dirty="0"/>
              <a:t>Practice exams – work on for next class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Today:</a:t>
            </a:r>
          </a:p>
          <a:p>
            <a:pPr lvl="1" eaLnBrk="1" hangingPunct="1"/>
            <a:r>
              <a:rPr lang="en-US" dirty="0"/>
              <a:t>Why are dictionaries so fast?</a:t>
            </a:r>
          </a:p>
          <a:p>
            <a:pPr lvl="1" eaLnBrk="1" hangingPunct="1"/>
            <a:r>
              <a:rPr lang="en-US" dirty="0"/>
              <a:t>More problem solving with dictionaries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772400" cy="1143000"/>
          </a:xfrm>
        </p:spPr>
        <p:txBody>
          <a:bodyPr/>
          <a:lstStyle/>
          <a:p>
            <a:r>
              <a:rPr lang="en-US" sz="3200" b="1" dirty="0"/>
              <a:t>Next Assignment – </a:t>
            </a:r>
            <a:br>
              <a:rPr lang="en-US" sz="3200" dirty="0"/>
            </a:br>
            <a:r>
              <a:rPr lang="en-US" sz="3200" dirty="0"/>
              <a:t>Clever, Snarky, Evil, Frustrating Hangman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680028"/>
            <a:ext cx="8305800" cy="5141686"/>
          </a:xfrm>
        </p:spPr>
        <p:txBody>
          <a:bodyPr/>
          <a:lstStyle/>
          <a:p>
            <a:r>
              <a:rPr lang="en-US" dirty="0"/>
              <a:t>Computer changes secret word every time player guesses to make it "hard" to guess</a:t>
            </a:r>
          </a:p>
          <a:p>
            <a:pPr lvl="1"/>
            <a:r>
              <a:rPr lang="en-US" dirty="0"/>
              <a:t>Must be consistent with all previous guesses</a:t>
            </a:r>
          </a:p>
          <a:p>
            <a:pPr lvl="1"/>
            <a:r>
              <a:rPr lang="en-US" dirty="0"/>
              <a:t>Idea: the more words there are, harder it is</a:t>
            </a:r>
          </a:p>
          <a:p>
            <a:pPr lvl="2"/>
            <a:r>
              <a:rPr lang="en-US" dirty="0"/>
              <a:t>Not always true!</a:t>
            </a:r>
          </a:p>
          <a:p>
            <a:pPr lvl="2"/>
            <a:endParaRPr lang="en-US" dirty="0"/>
          </a:p>
          <a:p>
            <a:r>
              <a:rPr lang="en-US" dirty="0"/>
              <a:t>Example of greedy algorithm</a:t>
            </a:r>
          </a:p>
          <a:p>
            <a:pPr lvl="1"/>
            <a:r>
              <a:rPr lang="en-US" dirty="0"/>
              <a:t>Locally optimal decision leads to best solution</a:t>
            </a:r>
          </a:p>
          <a:p>
            <a:pPr lvl="1"/>
            <a:r>
              <a:rPr lang="en-US" dirty="0"/>
              <a:t>More words to choose from means more likely to be hung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1726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089" y="152400"/>
            <a:ext cx="7772400" cy="1143000"/>
          </a:xfrm>
        </p:spPr>
        <p:txBody>
          <a:bodyPr/>
          <a:lstStyle/>
          <a:p>
            <a:r>
              <a:rPr lang="en-US" dirty="0"/>
              <a:t>Canonical Greedy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866" y="1182320"/>
            <a:ext cx="7772400" cy="4114800"/>
          </a:xfrm>
        </p:spPr>
        <p:txBody>
          <a:bodyPr/>
          <a:lstStyle/>
          <a:p>
            <a:r>
              <a:rPr lang="en-US" dirty="0"/>
              <a:t>How do you give change with fewest number of coins?</a:t>
            </a:r>
          </a:p>
          <a:p>
            <a:pPr lvl="1"/>
            <a:r>
              <a:rPr lang="en-US" dirty="0"/>
              <a:t>Pay $1.00 for something that costs $0.43</a:t>
            </a:r>
          </a:p>
          <a:p>
            <a:pPr lvl="1"/>
            <a:r>
              <a:rPr lang="en-US" dirty="0"/>
              <a:t>Pick the largest coin you need, repeat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0247" y="3569760"/>
            <a:ext cx="2107083" cy="16573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799" y="3503616"/>
            <a:ext cx="1536700" cy="15367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66765" y="3669525"/>
            <a:ext cx="1197349" cy="12048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03793" y="3967944"/>
            <a:ext cx="886496" cy="90646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8283" y="3967944"/>
            <a:ext cx="886496" cy="90646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27280" y="5314954"/>
            <a:ext cx="1116012" cy="111601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79071" y="5314954"/>
            <a:ext cx="1116012" cy="111601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88816" y="5438040"/>
            <a:ext cx="986719" cy="99292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9590" y="5659574"/>
            <a:ext cx="754401" cy="77139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67400" y="5659574"/>
            <a:ext cx="754401" cy="771392"/>
          </a:xfrm>
          <a:prstGeom prst="rect">
            <a:avLst/>
          </a:prstGeom>
        </p:spPr>
      </p:pic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9800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Greedy not always optimal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4029" y="1590672"/>
            <a:ext cx="7772400" cy="4114800"/>
          </a:xfrm>
        </p:spPr>
        <p:txBody>
          <a:bodyPr/>
          <a:lstStyle/>
          <a:p>
            <a:r>
              <a:rPr lang="en-US" dirty="0"/>
              <a:t>What if you have no nickels?</a:t>
            </a:r>
          </a:p>
          <a:p>
            <a:pPr lvl="1"/>
            <a:r>
              <a:rPr lang="en-US" dirty="0"/>
              <a:t>Give $0.31 in change</a:t>
            </a:r>
          </a:p>
          <a:p>
            <a:pPr lvl="1"/>
            <a:r>
              <a:rPr lang="en-US" dirty="0"/>
              <a:t>Algorithms exist for this problem too, not greedy!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9531" y="4257199"/>
            <a:ext cx="781291" cy="79888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0193" y="4257199"/>
            <a:ext cx="781291" cy="79888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448" y="4038600"/>
            <a:ext cx="1116012" cy="111601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9054" y="5656691"/>
            <a:ext cx="754401" cy="7713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967" y="5515069"/>
            <a:ext cx="914400" cy="9144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7073" y="4257199"/>
            <a:ext cx="781291" cy="79888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0503" y="4257199"/>
            <a:ext cx="781291" cy="79888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2379" y="4257199"/>
            <a:ext cx="781291" cy="79888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3235" y="4239640"/>
            <a:ext cx="781291" cy="79888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2972" y="5489669"/>
            <a:ext cx="914400" cy="9144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99714" y="5489309"/>
            <a:ext cx="914400" cy="9144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8757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086" y="0"/>
            <a:ext cx="7772400" cy="1143000"/>
          </a:xfrm>
        </p:spPr>
        <p:txBody>
          <a:bodyPr/>
          <a:lstStyle/>
          <a:p>
            <a:r>
              <a:rPr lang="en-US" dirty="0"/>
              <a:t>Clever Hangman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2086" y="1295400"/>
            <a:ext cx="7772400" cy="4114800"/>
          </a:xfrm>
        </p:spPr>
        <p:txBody>
          <a:bodyPr/>
          <a:lstStyle/>
          <a:p>
            <a:r>
              <a:rPr lang="en-US" dirty="0"/>
              <a:t>When you guess a letter, you're really guessing a category (secret word "salty")</a:t>
            </a:r>
          </a:p>
          <a:p>
            <a:pPr marL="0" indent="0">
              <a:buNone/>
            </a:pPr>
            <a:r>
              <a:rPr lang="en-US" dirty="0"/>
              <a:t>_ _ _ _ _  and user guesses 'a'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"gates", "cakes", "false" are all </a:t>
            </a:r>
            <a:r>
              <a:rPr lang="en-US" i="1" dirty="0"/>
              <a:t>the same</a:t>
            </a:r>
          </a:p>
          <a:p>
            <a:pPr lvl="1"/>
            <a:r>
              <a:rPr lang="en-US" dirty="0"/>
              <a:t>"flats", "aorta", "straw", "spoon" are all </a:t>
            </a:r>
            <a:r>
              <a:rPr lang="en-US" i="1" dirty="0"/>
              <a:t>different</a:t>
            </a:r>
          </a:p>
          <a:p>
            <a:endParaRPr lang="en-US" i="1" dirty="0"/>
          </a:p>
          <a:p>
            <a:r>
              <a:rPr lang="en-US" dirty="0"/>
              <a:t>How can we help ensure player always has many words to distinguish between?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0959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818634"/>
            <a:ext cx="5915025" cy="600164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ea typeface="Courier New" charset="0"/>
                <a:cs typeface="Courier New" charset="0"/>
              </a:rPr>
              <a:t>number of misses left: 8</a:t>
            </a:r>
          </a:p>
          <a:p>
            <a:r>
              <a:rPr lang="da-DK" b="1" dirty="0" err="1">
                <a:solidFill>
                  <a:srgbClr val="000000"/>
                </a:solidFill>
                <a:ea typeface="Courier New" charset="0"/>
                <a:cs typeface="Courier New" charset="0"/>
              </a:rPr>
              <a:t>secret</a:t>
            </a:r>
            <a:r>
              <a:rPr lang="da-DK" b="1" dirty="0">
                <a:solidFill>
                  <a:srgbClr val="000000"/>
                </a:solidFill>
                <a:ea typeface="Courier New" charset="0"/>
                <a:cs typeface="Courier New" charset="0"/>
              </a:rPr>
              <a:t> so far: _ _ _ _ _ _ _ _</a:t>
            </a:r>
          </a:p>
          <a:p>
            <a:r>
              <a:rPr lang="da-DK" b="1" dirty="0">
                <a:solidFill>
                  <a:srgbClr val="FF0000"/>
                </a:solidFill>
                <a:ea typeface="Courier New" charset="0"/>
                <a:cs typeface="Courier New" charset="0"/>
              </a:rPr>
              <a:t>(</a:t>
            </a:r>
            <a:r>
              <a:rPr lang="da-DK" b="1" dirty="0" err="1">
                <a:solidFill>
                  <a:srgbClr val="FF0000"/>
                </a:solidFill>
                <a:ea typeface="Courier New" charset="0"/>
                <a:cs typeface="Courier New" charset="0"/>
              </a:rPr>
              <a:t>word</a:t>
            </a:r>
            <a:r>
              <a:rPr lang="da-DK" b="1" dirty="0">
                <a:solidFill>
                  <a:srgbClr val="FF0000"/>
                </a:solidFill>
                <a:ea typeface="Courier New" charset="0"/>
                <a:cs typeface="Courier New" charset="0"/>
              </a:rPr>
              <a:t> is </a:t>
            </a:r>
            <a:r>
              <a:rPr lang="da-DK" b="1" dirty="0" err="1">
                <a:solidFill>
                  <a:srgbClr val="FF0000"/>
                </a:solidFill>
                <a:ea typeface="Courier New" charset="0"/>
                <a:cs typeface="Courier New" charset="0"/>
              </a:rPr>
              <a:t>catalyst</a:t>
            </a:r>
            <a:r>
              <a:rPr lang="da-DK" b="1" dirty="0">
                <a:solidFill>
                  <a:srgbClr val="FF0000"/>
                </a:solidFill>
                <a:ea typeface="Courier New" charset="0"/>
                <a:cs typeface="Courier New" charset="0"/>
              </a:rPr>
              <a:t> )</a:t>
            </a:r>
          </a:p>
          <a:p>
            <a:r>
              <a:rPr lang="da-DK" b="1" dirty="0">
                <a:solidFill>
                  <a:srgbClr val="FF0000"/>
                </a:solidFill>
                <a:ea typeface="Courier New" charset="0"/>
                <a:cs typeface="Courier New" charset="0"/>
              </a:rPr>
              <a:t># </a:t>
            </a:r>
            <a:r>
              <a:rPr lang="da-DK" b="1" dirty="0" err="1">
                <a:solidFill>
                  <a:srgbClr val="FF0000"/>
                </a:solidFill>
                <a:ea typeface="Courier New" charset="0"/>
                <a:cs typeface="Courier New" charset="0"/>
              </a:rPr>
              <a:t>possible</a:t>
            </a:r>
            <a:r>
              <a:rPr lang="da-DK" b="1" dirty="0">
                <a:solidFill>
                  <a:srgbClr val="FF0000"/>
                </a:solidFill>
                <a:ea typeface="Courier New" charset="0"/>
                <a:cs typeface="Courier New" charset="0"/>
              </a:rPr>
              <a:t> </a:t>
            </a:r>
            <a:r>
              <a:rPr lang="da-DK" b="1" dirty="0" err="1">
                <a:solidFill>
                  <a:srgbClr val="FF0000"/>
                </a:solidFill>
                <a:ea typeface="Courier New" charset="0"/>
                <a:cs typeface="Courier New" charset="0"/>
              </a:rPr>
              <a:t>words</a:t>
            </a:r>
            <a:r>
              <a:rPr lang="da-DK" b="1" dirty="0">
                <a:solidFill>
                  <a:srgbClr val="FF0000"/>
                </a:solidFill>
                <a:ea typeface="Courier New" charset="0"/>
                <a:cs typeface="Courier New" charset="0"/>
              </a:rPr>
              <a:t>: 7070</a:t>
            </a:r>
          </a:p>
          <a:p>
            <a:r>
              <a:rPr lang="da-DK" b="1" dirty="0" err="1">
                <a:solidFill>
                  <a:srgbClr val="000000"/>
                </a:solidFill>
                <a:ea typeface="Courier New" charset="0"/>
                <a:cs typeface="Courier New" charset="0"/>
              </a:rPr>
              <a:t>guess</a:t>
            </a:r>
            <a:r>
              <a:rPr lang="da-DK" b="1" dirty="0">
                <a:solidFill>
                  <a:srgbClr val="000000"/>
                </a:solidFill>
                <a:ea typeface="Courier New" charset="0"/>
                <a:cs typeface="Courier New" charset="0"/>
              </a:rPr>
              <a:t> a letter: a</a:t>
            </a:r>
          </a:p>
          <a:p>
            <a:r>
              <a:rPr lang="da-DK" b="1" dirty="0" err="1">
                <a:solidFill>
                  <a:srgbClr val="FF0000"/>
                </a:solidFill>
                <a:ea typeface="Courier New" charset="0"/>
                <a:cs typeface="Courier New" charset="0"/>
              </a:rPr>
              <a:t>a__a___a</a:t>
            </a:r>
            <a:r>
              <a:rPr lang="da-DK" b="1" dirty="0">
                <a:solidFill>
                  <a:srgbClr val="FF0000"/>
                </a:solidFill>
                <a:ea typeface="Courier New" charset="0"/>
                <a:cs typeface="Courier New" charset="0"/>
              </a:rPr>
              <a:t> 1</a:t>
            </a:r>
          </a:p>
          <a:p>
            <a:r>
              <a:rPr lang="da-DK" b="1" dirty="0">
                <a:solidFill>
                  <a:srgbClr val="FF0000"/>
                </a:solidFill>
                <a:ea typeface="Courier New" charset="0"/>
                <a:cs typeface="Courier New" charset="0"/>
              </a:rPr>
              <a:t>…</a:t>
            </a:r>
            <a:endParaRPr lang="en-US" b="1" dirty="0">
              <a:solidFill>
                <a:srgbClr val="FF0000"/>
              </a:solidFill>
              <a:ea typeface="Courier New" charset="0"/>
              <a:cs typeface="Courier New" charset="0"/>
            </a:endParaRPr>
          </a:p>
          <a:p>
            <a:r>
              <a:rPr lang="en-US" b="1" dirty="0">
                <a:solidFill>
                  <a:srgbClr val="FF0000"/>
                </a:solidFill>
                <a:ea typeface="Courier New" charset="0"/>
                <a:cs typeface="Courier New" charset="0"/>
              </a:rPr>
              <a:t>_a______ 587</a:t>
            </a:r>
          </a:p>
          <a:p>
            <a:r>
              <a:rPr lang="fi-FI" b="1" dirty="0">
                <a:solidFill>
                  <a:srgbClr val="FF0000"/>
                </a:solidFill>
                <a:ea typeface="Courier New" charset="0"/>
                <a:cs typeface="Courier New" charset="0"/>
              </a:rPr>
              <a:t>__aa____ 1</a:t>
            </a:r>
          </a:p>
          <a:p>
            <a:r>
              <a:rPr lang="fi-FI" b="1" dirty="0">
                <a:solidFill>
                  <a:srgbClr val="FF0000"/>
                </a:solidFill>
                <a:ea typeface="Courier New" charset="0"/>
                <a:cs typeface="Courier New" charset="0"/>
              </a:rPr>
              <a:t>…</a:t>
            </a:r>
          </a:p>
          <a:p>
            <a:r>
              <a:rPr lang="en-US" b="1" dirty="0">
                <a:solidFill>
                  <a:srgbClr val="FF0000"/>
                </a:solidFill>
              </a:rPr>
              <a:t>__a_____ 498</a:t>
            </a:r>
          </a:p>
          <a:p>
            <a:r>
              <a:rPr lang="en-US" b="1" dirty="0">
                <a:solidFill>
                  <a:srgbClr val="FF0000"/>
                </a:solidFill>
              </a:rPr>
              <a:t>________ 3475</a:t>
            </a:r>
          </a:p>
          <a:p>
            <a:r>
              <a:rPr lang="en-US" b="1" dirty="0">
                <a:solidFill>
                  <a:srgbClr val="FF0000"/>
                </a:solidFill>
              </a:rPr>
              <a:t>___a____ 406</a:t>
            </a:r>
          </a:p>
          <a:p>
            <a:r>
              <a:rPr lang="en-US" b="1" dirty="0">
                <a:solidFill>
                  <a:srgbClr val="FF0000"/>
                </a:solidFill>
                <a:ea typeface="Courier New" charset="0"/>
                <a:cs typeface="Courier New" charset="0"/>
              </a:rPr>
              <a:t>…</a:t>
            </a:r>
          </a:p>
          <a:p>
            <a:r>
              <a:rPr lang="en-US" b="1" dirty="0">
                <a:solidFill>
                  <a:srgbClr val="FF0000"/>
                </a:solidFill>
              </a:rPr>
              <a:t>____a___ 396</a:t>
            </a:r>
          </a:p>
          <a:p>
            <a:r>
              <a:rPr lang="en-US" b="1" dirty="0">
                <a:solidFill>
                  <a:srgbClr val="FF0000"/>
                </a:solidFill>
              </a:rPr>
              <a:t># keys = 48</a:t>
            </a:r>
            <a:endParaRPr lang="en-US" b="1" dirty="0">
              <a:solidFill>
                <a:srgbClr val="FF0000"/>
              </a:solidFill>
              <a:ea typeface="Courier New" charset="0"/>
              <a:cs typeface="Courier New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205287" y="2590800"/>
            <a:ext cx="4843463" cy="267765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ea typeface="Courier New" charset="0"/>
                <a:cs typeface="Courier New" charset="0"/>
              </a:rPr>
              <a:t>number of misses left: 7</a:t>
            </a:r>
          </a:p>
          <a:p>
            <a:r>
              <a:rPr lang="en-US" b="1" dirty="0">
                <a:solidFill>
                  <a:srgbClr val="000000"/>
                </a:solidFill>
                <a:ea typeface="Courier New" charset="0"/>
                <a:cs typeface="Courier New" charset="0"/>
              </a:rPr>
              <a:t>letters not yet guessed:  </a:t>
            </a:r>
            <a:r>
              <a:rPr lang="en-US" b="1" dirty="0" err="1">
                <a:solidFill>
                  <a:srgbClr val="000000"/>
                </a:solidFill>
                <a:ea typeface="Courier New" charset="0"/>
                <a:cs typeface="Courier New" charset="0"/>
              </a:rPr>
              <a:t>bcdefghijklmnopqrstuvwxyz</a:t>
            </a:r>
            <a:endParaRPr lang="en-US" b="1" dirty="0">
              <a:solidFill>
                <a:srgbClr val="000000"/>
              </a:solidFill>
              <a:ea typeface="Courier New" charset="0"/>
              <a:cs typeface="Courier New" charset="0"/>
            </a:endParaRPr>
          </a:p>
          <a:p>
            <a:r>
              <a:rPr lang="en-US" b="1" dirty="0">
                <a:solidFill>
                  <a:srgbClr val="000000"/>
                </a:solidFill>
                <a:ea typeface="Courier New" charset="0"/>
                <a:cs typeface="Courier New" charset="0"/>
              </a:rPr>
              <a:t>…</a:t>
            </a:r>
            <a:endParaRPr lang="da-DK" b="1" dirty="0">
              <a:solidFill>
                <a:srgbClr val="000000"/>
              </a:solidFill>
              <a:ea typeface="Courier New" charset="0"/>
              <a:cs typeface="Courier New" charset="0"/>
            </a:endParaRPr>
          </a:p>
          <a:p>
            <a:r>
              <a:rPr lang="da-DK" b="1" dirty="0">
                <a:solidFill>
                  <a:srgbClr val="FF0000"/>
                </a:solidFill>
                <a:ea typeface="Courier New" charset="0"/>
                <a:cs typeface="Courier New" charset="0"/>
              </a:rPr>
              <a:t>(</a:t>
            </a:r>
            <a:r>
              <a:rPr lang="da-DK" b="1" dirty="0" err="1">
                <a:solidFill>
                  <a:srgbClr val="FF0000"/>
                </a:solidFill>
                <a:ea typeface="Courier New" charset="0"/>
                <a:cs typeface="Courier New" charset="0"/>
              </a:rPr>
              <a:t>word</a:t>
            </a:r>
            <a:r>
              <a:rPr lang="da-DK" b="1" dirty="0">
                <a:solidFill>
                  <a:srgbClr val="FF0000"/>
                </a:solidFill>
                <a:ea typeface="Courier New" charset="0"/>
                <a:cs typeface="Courier New" charset="0"/>
              </a:rPr>
              <a:t> is </a:t>
            </a:r>
            <a:r>
              <a:rPr lang="da-DK" b="1" dirty="0" err="1">
                <a:solidFill>
                  <a:srgbClr val="FF0000"/>
                </a:solidFill>
                <a:ea typeface="Courier New" charset="0"/>
                <a:cs typeface="Courier New" charset="0"/>
              </a:rPr>
              <a:t>designed</a:t>
            </a:r>
            <a:r>
              <a:rPr lang="da-DK" b="1" dirty="0">
                <a:solidFill>
                  <a:srgbClr val="FF0000"/>
                </a:solidFill>
                <a:ea typeface="Courier New" charset="0"/>
                <a:cs typeface="Courier New" charset="0"/>
              </a:rPr>
              <a:t> )</a:t>
            </a:r>
          </a:p>
          <a:p>
            <a:r>
              <a:rPr lang="da-DK" b="1" dirty="0">
                <a:solidFill>
                  <a:srgbClr val="FF0000"/>
                </a:solidFill>
                <a:ea typeface="Courier New" charset="0"/>
                <a:cs typeface="Courier New" charset="0"/>
              </a:rPr>
              <a:t># </a:t>
            </a:r>
            <a:r>
              <a:rPr lang="da-DK" b="1" dirty="0" err="1">
                <a:solidFill>
                  <a:srgbClr val="FF0000"/>
                </a:solidFill>
                <a:ea typeface="Courier New" charset="0"/>
                <a:cs typeface="Courier New" charset="0"/>
              </a:rPr>
              <a:t>possible</a:t>
            </a:r>
            <a:r>
              <a:rPr lang="da-DK" b="1" dirty="0">
                <a:solidFill>
                  <a:srgbClr val="FF0000"/>
                </a:solidFill>
                <a:ea typeface="Courier New" charset="0"/>
                <a:cs typeface="Courier New" charset="0"/>
              </a:rPr>
              <a:t> </a:t>
            </a:r>
            <a:r>
              <a:rPr lang="da-DK" b="1" dirty="0" err="1">
                <a:solidFill>
                  <a:srgbClr val="FF0000"/>
                </a:solidFill>
                <a:ea typeface="Courier New" charset="0"/>
                <a:cs typeface="Courier New" charset="0"/>
              </a:rPr>
              <a:t>words</a:t>
            </a:r>
            <a:r>
              <a:rPr lang="da-DK" b="1" dirty="0">
                <a:solidFill>
                  <a:srgbClr val="FF0000"/>
                </a:solidFill>
                <a:ea typeface="Courier New" charset="0"/>
                <a:cs typeface="Courier New" charset="0"/>
              </a:rPr>
              <a:t>: 3475</a:t>
            </a:r>
          </a:p>
          <a:p>
            <a:r>
              <a:rPr lang="da-DK" b="1" dirty="0" err="1">
                <a:solidFill>
                  <a:srgbClr val="000000"/>
                </a:solidFill>
                <a:ea typeface="Courier New" charset="0"/>
                <a:cs typeface="Courier New" charset="0"/>
              </a:rPr>
              <a:t>guess</a:t>
            </a:r>
            <a:r>
              <a:rPr lang="da-DK" b="1" dirty="0">
                <a:solidFill>
                  <a:srgbClr val="000000"/>
                </a:solidFill>
                <a:ea typeface="Courier New" charset="0"/>
                <a:cs typeface="Courier New" charset="0"/>
              </a:rPr>
              <a:t> a letter: </a:t>
            </a:r>
            <a:endParaRPr lang="en-US" b="1" dirty="0">
              <a:ea typeface="Courier New" charset="0"/>
              <a:cs typeface="Courier New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124200" y="152400"/>
            <a:ext cx="3667125" cy="50006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C0128"/>
                </a:solidFill>
                <a:latin typeface="+mj-lt"/>
                <a:ea typeface="ＭＳ Ｐゴシック" charset="0"/>
                <a:cs typeface="MS PGothic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C0128"/>
                </a:solidFill>
                <a:latin typeface="Arial" pitchFamily="-65" charset="0"/>
                <a:ea typeface="ＭＳ Ｐゴシック" charset="0"/>
                <a:cs typeface="MS PGothic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C0128"/>
                </a:solidFill>
                <a:latin typeface="Arial" pitchFamily="-65" charset="0"/>
                <a:ea typeface="ＭＳ Ｐゴシック" charset="0"/>
                <a:cs typeface="MS PGothic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C0128"/>
                </a:solidFill>
                <a:latin typeface="Arial" pitchFamily="-65" charset="0"/>
                <a:ea typeface="ＭＳ Ｐゴシック" charset="0"/>
                <a:cs typeface="MS PGothic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C0128"/>
                </a:solidFill>
                <a:latin typeface="Arial" pitchFamily="-65" charset="0"/>
                <a:ea typeface="ＭＳ Ｐゴシック" charset="0"/>
                <a:cs typeface="MS PGothic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C0128"/>
                </a:solidFill>
                <a:latin typeface="Arial" pitchFamily="-65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C0128"/>
                </a:solidFill>
                <a:latin typeface="Arial" pitchFamily="-65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C0128"/>
                </a:solidFill>
                <a:latin typeface="Arial" pitchFamily="-65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FC0128"/>
                </a:solidFill>
                <a:latin typeface="Arial" pitchFamily="-65" charset="0"/>
              </a:defRPr>
            </a:lvl9pPr>
          </a:lstStyle>
          <a:p>
            <a:r>
              <a:rPr lang="en-US" sz="2800" kern="0" dirty="0"/>
              <a:t>Debugging Output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8FA454-7E6E-480D-86B5-CCFC570514C0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9651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382000" cy="1143000"/>
          </a:xfrm>
        </p:spPr>
        <p:txBody>
          <a:bodyPr/>
          <a:lstStyle/>
          <a:p>
            <a:r>
              <a:rPr lang="en-US" dirty="0"/>
              <a:t>Debugging Output and Game Play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7772400" cy="5334000"/>
          </a:xfrm>
        </p:spPr>
        <p:txBody>
          <a:bodyPr/>
          <a:lstStyle/>
          <a:p>
            <a:r>
              <a:rPr lang="en-US" dirty="0"/>
              <a:t>Sometimes we want to see debugging output, and sometimes we don't</a:t>
            </a:r>
          </a:p>
          <a:p>
            <a:pPr lvl="1"/>
            <a:r>
              <a:rPr lang="en-US" dirty="0"/>
              <a:t>While using </a:t>
            </a:r>
            <a:r>
              <a:rPr lang="en-US" dirty="0" err="1"/>
              <a:t>microsoft</a:t>
            </a:r>
            <a:r>
              <a:rPr lang="en-US" dirty="0"/>
              <a:t> word, don't want to see the programmer's debugging statements</a:t>
            </a:r>
          </a:p>
          <a:p>
            <a:pPr lvl="1"/>
            <a:r>
              <a:rPr lang="en-US" dirty="0"/>
              <a:t>Release code and development code</a:t>
            </a:r>
          </a:p>
          <a:p>
            <a:endParaRPr lang="en-US" dirty="0"/>
          </a:p>
          <a:p>
            <a:r>
              <a:rPr lang="en-US" dirty="0"/>
              <a:t>You'll approximate release/development using a global variable DEBUG</a:t>
            </a:r>
          </a:p>
          <a:p>
            <a:pPr lvl="1"/>
            <a:r>
              <a:rPr lang="en-US" dirty="0"/>
              <a:t>Initialize to False, set to True when debugging</a:t>
            </a:r>
          </a:p>
          <a:p>
            <a:pPr lvl="1"/>
            <a:r>
              <a:rPr lang="en-US" dirty="0"/>
              <a:t>Ship with DEBUG = False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324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610600" cy="1143000"/>
          </a:xfrm>
        </p:spPr>
        <p:txBody>
          <a:bodyPr/>
          <a:lstStyle/>
          <a:p>
            <a:r>
              <a:rPr lang="en-US" dirty="0"/>
              <a:t>Look at </a:t>
            </a:r>
            <a:r>
              <a:rPr lang="en-US" dirty="0" err="1"/>
              <a:t>howto</a:t>
            </a:r>
            <a:r>
              <a:rPr lang="en-US" dirty="0"/>
              <a:t> and categorizing 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33600"/>
            <a:ext cx="7772400" cy="4114800"/>
          </a:xfrm>
        </p:spPr>
        <p:txBody>
          <a:bodyPr/>
          <a:lstStyle/>
          <a:p>
            <a:r>
              <a:rPr lang="en-US" dirty="0"/>
              <a:t>Play a game with a list of possible words</a:t>
            </a:r>
          </a:p>
          <a:p>
            <a:pPr lvl="1"/>
            <a:r>
              <a:rPr lang="en-US" dirty="0"/>
              <a:t>Initially this is all words</a:t>
            </a:r>
          </a:p>
          <a:p>
            <a:pPr lvl="1"/>
            <a:r>
              <a:rPr lang="en-US" dirty="0"/>
              <a:t>List of possible words changes after each guess</a:t>
            </a:r>
          </a:p>
          <a:p>
            <a:endParaRPr lang="en-US" dirty="0"/>
          </a:p>
          <a:p>
            <a:r>
              <a:rPr lang="en-US" dirty="0"/>
              <a:t>Given template "_ _ _ _", list of all words, and a letter, choose a secret word</a:t>
            </a:r>
          </a:p>
          <a:p>
            <a:pPr lvl="1"/>
            <a:r>
              <a:rPr lang="en-US" dirty="0"/>
              <a:t>Choose all equivalent secret words, not just one</a:t>
            </a:r>
          </a:p>
          <a:p>
            <a:pPr lvl="1"/>
            <a:r>
              <a:rPr lang="en-US" dirty="0"/>
              <a:t>Greedy algorithm, choose largest category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400" dirty="0">
                <a:latin typeface="Courier New" charset="0"/>
                <a:ea typeface="Courier New" charset="0"/>
                <a:cs typeface="Courier New" charset="0"/>
              </a:rPr>
              <a:t>words = categorize(words, guess, letter)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compsci</a:t>
            </a:r>
            <a:r>
              <a:rPr lang="en-US" dirty="0"/>
              <a:t> 101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5825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Computing the Categories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7772400" cy="5105400"/>
          </a:xfrm>
        </p:spPr>
        <p:txBody>
          <a:bodyPr/>
          <a:lstStyle/>
          <a:p>
            <a:r>
              <a:rPr lang="en-US" dirty="0"/>
              <a:t>Loop over every string in words, each of which is consistent with guess (template)</a:t>
            </a:r>
          </a:p>
          <a:p>
            <a:pPr lvl="1"/>
            <a:r>
              <a:rPr lang="en-US" dirty="0"/>
              <a:t>This is important, also letter </a:t>
            </a:r>
            <a:r>
              <a:rPr lang="en-US" i="1" dirty="0"/>
              <a:t>cannot</a:t>
            </a:r>
            <a:r>
              <a:rPr lang="en-US" dirty="0"/>
              <a:t> be in guess</a:t>
            </a:r>
          </a:p>
          <a:p>
            <a:pPr lvl="1"/>
            <a:r>
              <a:rPr lang="en-US" dirty="0"/>
              <a:t>Put letter in template according to word</a:t>
            </a:r>
          </a:p>
          <a:p>
            <a:pPr lvl="1"/>
            <a:r>
              <a:rPr lang="en-US" dirty="0"/>
              <a:t>_ _ _ a _ t might become _ _ _ a n t</a:t>
            </a:r>
          </a:p>
          <a:p>
            <a:r>
              <a:rPr lang="en-US" dirty="0"/>
              <a:t>Build a dictionary of templates with that letter to all words that fit in that template.</a:t>
            </a:r>
          </a:p>
          <a:p>
            <a:r>
              <a:rPr lang="en-US" dirty="0"/>
              <a:t>How to create key in dictionary?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5166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Dictionary to help solve…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r>
              <a:rPr lang="en-US" dirty="0"/>
              <a:t>Example: Four letter word, guess o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Key is string, value is list of strings that fit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2057400"/>
            <a:ext cx="4447504" cy="37338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3530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Keys can’t be 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[“O”,”_”,”O”,”_”] need to convert to a string to be the key representing this list:</a:t>
            </a:r>
          </a:p>
          <a:p>
            <a:pPr marL="0" indent="0">
              <a:buNone/>
            </a:pPr>
            <a:r>
              <a:rPr lang="en-US" dirty="0"/>
              <a:t>          “O_O_”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682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182880"/>
            <a:ext cx="7772400" cy="1143000"/>
          </a:xfrm>
        </p:spPr>
        <p:txBody>
          <a:bodyPr/>
          <a:lstStyle/>
          <a:p>
            <a:r>
              <a:rPr lang="en-US" dirty="0"/>
              <a:t>Be in the know….</a:t>
            </a:r>
            <a:br>
              <a:rPr lang="en-US" dirty="0"/>
            </a:br>
            <a:r>
              <a:rPr lang="en-US" dirty="0"/>
              <a:t>ACM, </a:t>
            </a:r>
            <a:r>
              <a:rPr lang="en-US" dirty="0" err="1"/>
              <a:t>compsci</a:t>
            </a:r>
            <a:r>
              <a:rPr lang="en-US" dirty="0"/>
              <a:t> mailing 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053" y="1905000"/>
            <a:ext cx="7924800" cy="4648200"/>
          </a:xfrm>
        </p:spPr>
        <p:txBody>
          <a:bodyPr/>
          <a:lstStyle/>
          <a:p>
            <a:r>
              <a:rPr lang="en-US" dirty="0"/>
              <a:t>Association of Computing Machinery (ACM)</a:t>
            </a:r>
          </a:p>
          <a:p>
            <a:pPr lvl="1"/>
            <a:r>
              <a:rPr lang="en-US" dirty="0"/>
              <a:t>Professional organization for computer science</a:t>
            </a:r>
          </a:p>
          <a:p>
            <a:pPr lvl="1"/>
            <a:r>
              <a:rPr lang="en-US" dirty="0"/>
              <a:t>Duke Student ACM Chapter – join for free</a:t>
            </a:r>
          </a:p>
          <a:p>
            <a:r>
              <a:rPr lang="en-US" dirty="0"/>
              <a:t>Join duke email lists to find out info on </a:t>
            </a:r>
            <a:r>
              <a:rPr lang="en-US" dirty="0">
                <a:solidFill>
                  <a:srgbClr val="FF0000"/>
                </a:solidFill>
              </a:rPr>
              <a:t>jobs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events</a:t>
            </a:r>
            <a:r>
              <a:rPr lang="en-US" dirty="0"/>
              <a:t> for </a:t>
            </a:r>
            <a:r>
              <a:rPr lang="en-US" dirty="0" err="1"/>
              <a:t>compsci</a:t>
            </a:r>
            <a:r>
              <a:rPr lang="en-US" dirty="0"/>
              <a:t> students</a:t>
            </a:r>
          </a:p>
          <a:p>
            <a:pPr lvl="1"/>
            <a:r>
              <a:rPr lang="en-US" dirty="0"/>
              <a:t> lists.duke.edu – join lists:</a:t>
            </a:r>
          </a:p>
          <a:p>
            <a:pPr lvl="2"/>
            <a:r>
              <a:rPr lang="en-US" dirty="0" err="1"/>
              <a:t>compsci</a:t>
            </a:r>
            <a:r>
              <a:rPr lang="en-US" dirty="0"/>
              <a:t> – info from </a:t>
            </a:r>
            <a:r>
              <a:rPr lang="en-US" dirty="0" err="1"/>
              <a:t>compsci</a:t>
            </a:r>
            <a:r>
              <a:rPr lang="en-US" dirty="0"/>
              <a:t> </a:t>
            </a:r>
            <a:r>
              <a:rPr lang="en-US" dirty="0" err="1"/>
              <a:t>dept</a:t>
            </a:r>
            <a:endParaRPr lang="en-US" dirty="0"/>
          </a:p>
          <a:p>
            <a:pPr lvl="2"/>
            <a:r>
              <a:rPr lang="en-US" dirty="0" err="1"/>
              <a:t>dukeacm</a:t>
            </a:r>
            <a:r>
              <a:rPr lang="en-US" dirty="0"/>
              <a:t> – info from student chapter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799" y="1600200"/>
            <a:ext cx="1486107" cy="1352739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310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/>
              <a:t>Dictionary Song problem</a:t>
            </a:r>
            <a:br>
              <a:rPr lang="en-US" dirty="0"/>
            </a:br>
            <a:r>
              <a:rPr lang="en-US" dirty="0"/>
              <a:t>bit.ly/101f16-1110-1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81200"/>
            <a:ext cx="7772400" cy="41148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songs = [</a:t>
            </a:r>
            <a:r>
              <a:rPr lang="en-US" sz="2800" i="1" dirty="0"/>
              <a:t>"Hey </a:t>
            </a:r>
            <a:r>
              <a:rPr lang="en-US" sz="2800" i="1" dirty="0" err="1"/>
              <a:t>Jude:Let</a:t>
            </a:r>
            <a:r>
              <a:rPr lang="en-US" sz="2800" i="1" dirty="0"/>
              <a:t> it </a:t>
            </a:r>
            <a:r>
              <a:rPr lang="en-US" sz="2800" i="1" dirty="0" err="1"/>
              <a:t>be:Day</a:t>
            </a:r>
            <a:r>
              <a:rPr lang="en-US" sz="2800" i="1" dirty="0"/>
              <a:t> </a:t>
            </a:r>
            <a:r>
              <a:rPr lang="en-US" sz="2800" i="1" u="sng" dirty="0"/>
              <a:t>Tripper",</a:t>
            </a:r>
          </a:p>
          <a:p>
            <a:pPr marL="0" indent="0">
              <a:buNone/>
            </a:pPr>
            <a:r>
              <a:rPr lang="en-US" sz="2800" i="1" dirty="0"/>
              <a:t>"Let it </a:t>
            </a:r>
            <a:r>
              <a:rPr lang="en-US" sz="2800" i="1" dirty="0" err="1"/>
              <a:t>be:Drive</a:t>
            </a:r>
            <a:r>
              <a:rPr lang="en-US" sz="2800" i="1" dirty="0"/>
              <a:t> my </a:t>
            </a:r>
            <a:r>
              <a:rPr lang="en-US" sz="2800" i="1" dirty="0" err="1"/>
              <a:t>car:Hey</a:t>
            </a:r>
            <a:r>
              <a:rPr lang="en-US" sz="2800" i="1" dirty="0"/>
              <a:t> </a:t>
            </a:r>
            <a:r>
              <a:rPr lang="en-US" sz="2800" i="1" u="sng" dirty="0"/>
              <a:t>Jude",</a:t>
            </a:r>
          </a:p>
          <a:p>
            <a:pPr marL="0" indent="0">
              <a:buNone/>
            </a:pPr>
            <a:r>
              <a:rPr lang="en-US" sz="2800" i="1" dirty="0"/>
              <a:t>"I want to hold your </a:t>
            </a:r>
            <a:r>
              <a:rPr lang="en-US" sz="2800" i="1" dirty="0" err="1"/>
              <a:t>hand:Day</a:t>
            </a:r>
            <a:r>
              <a:rPr lang="en-US" sz="2800" i="1" dirty="0"/>
              <a:t> </a:t>
            </a:r>
            <a:r>
              <a:rPr lang="en-US" sz="2800" i="1" dirty="0" err="1"/>
              <a:t>Tripper:Help</a:t>
            </a:r>
            <a:r>
              <a:rPr lang="en-US" sz="2800" i="1" dirty="0"/>
              <a:t>!",</a:t>
            </a:r>
          </a:p>
          <a:p>
            <a:pPr marL="0" indent="0">
              <a:buNone/>
            </a:pPr>
            <a:r>
              <a:rPr lang="en-US" sz="2800" i="1" dirty="0"/>
              <a:t>"Born to </a:t>
            </a:r>
            <a:r>
              <a:rPr lang="en-US" sz="2800" i="1" dirty="0" err="1"/>
              <a:t>run:Thunder</a:t>
            </a:r>
            <a:r>
              <a:rPr lang="en-US" sz="2800" i="1" dirty="0"/>
              <a:t> </a:t>
            </a:r>
            <a:r>
              <a:rPr lang="en-US" sz="2800" i="1" dirty="0" err="1"/>
              <a:t>road:She's</a:t>
            </a:r>
            <a:r>
              <a:rPr lang="en-US" sz="2800" i="1" dirty="0"/>
              <a:t> the one",</a:t>
            </a:r>
          </a:p>
          <a:p>
            <a:pPr marL="0" indent="0">
              <a:buNone/>
            </a:pPr>
            <a:r>
              <a:rPr lang="en-US" sz="2800" i="1" dirty="0"/>
              <a:t>"Hungry </a:t>
            </a:r>
            <a:r>
              <a:rPr lang="en-US" sz="2800" i="1" dirty="0" err="1"/>
              <a:t>heart:The</a:t>
            </a:r>
            <a:r>
              <a:rPr lang="en-US" sz="2800" i="1" dirty="0"/>
              <a:t> </a:t>
            </a:r>
            <a:r>
              <a:rPr lang="en-US" sz="2800" i="1" dirty="0" err="1"/>
              <a:t>river:Born</a:t>
            </a:r>
            <a:r>
              <a:rPr lang="en-US" sz="2800" i="1" dirty="0"/>
              <a:t> to run",</a:t>
            </a:r>
          </a:p>
          <a:p>
            <a:pPr marL="0" indent="0">
              <a:buNone/>
            </a:pPr>
            <a:r>
              <a:rPr lang="en-US" sz="2800" i="1" dirty="0"/>
              <a:t>"The </a:t>
            </a:r>
            <a:r>
              <a:rPr lang="en-US" sz="2800" i="1" dirty="0" err="1"/>
              <a:t>river:Thunder</a:t>
            </a:r>
            <a:r>
              <a:rPr lang="en-US" sz="2800" i="1" dirty="0"/>
              <a:t> </a:t>
            </a:r>
            <a:r>
              <a:rPr lang="en-US" sz="2800" i="1" dirty="0" err="1"/>
              <a:t>road:Drive</a:t>
            </a:r>
            <a:r>
              <a:rPr lang="en-US" sz="2800" i="1" dirty="0"/>
              <a:t> my car",</a:t>
            </a:r>
          </a:p>
          <a:p>
            <a:pPr marL="0" indent="0">
              <a:buNone/>
            </a:pPr>
            <a:r>
              <a:rPr lang="en-US" sz="2800" i="1" dirty="0"/>
              <a:t>"</a:t>
            </a:r>
            <a:r>
              <a:rPr lang="en-US" sz="2800" i="1" dirty="0" err="1"/>
              <a:t>Angie:Start</a:t>
            </a:r>
            <a:r>
              <a:rPr lang="en-US" sz="2800" i="1" dirty="0"/>
              <a:t> me </a:t>
            </a:r>
            <a:r>
              <a:rPr lang="en-US" sz="2800" i="1" dirty="0" err="1"/>
              <a:t>up:Ruby</a:t>
            </a:r>
            <a:r>
              <a:rPr lang="en-US" sz="2800" i="1" dirty="0"/>
              <a:t> Tuesday",</a:t>
            </a:r>
          </a:p>
          <a:p>
            <a:pPr marL="0" indent="0">
              <a:buNone/>
            </a:pPr>
            <a:r>
              <a:rPr lang="en-US" sz="2800" i="1" dirty="0"/>
              <a:t>"Born to </a:t>
            </a:r>
            <a:r>
              <a:rPr lang="en-US" sz="2800" i="1" dirty="0" err="1"/>
              <a:t>run:Angie:Drive</a:t>
            </a:r>
            <a:r>
              <a:rPr lang="en-US" sz="2800" i="1" dirty="0"/>
              <a:t> my car"]</a:t>
            </a:r>
          </a:p>
          <a:p>
            <a:pPr marL="0" indent="0">
              <a:buNone/>
            </a:pPr>
            <a:r>
              <a:rPr lang="en-US" sz="2800" dirty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018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dirty="0"/>
              <a:t>APT </a:t>
            </a:r>
            <a:r>
              <a:rPr lang="en-US" dirty="0" err="1"/>
              <a:t>EmailsCourse</a:t>
            </a:r>
            <a:br>
              <a:rPr lang="en-US" dirty="0"/>
            </a:br>
            <a:r>
              <a:rPr lang="en-US" dirty="0"/>
              <a:t>bit.ly/101f16-1110-2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365766"/>
            <a:ext cx="4925187" cy="2587227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114800"/>
            <a:ext cx="6639852" cy="2562583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10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/>
              <a:t>DictionaryTimings.py</a:t>
            </a:r>
            <a:br>
              <a:rPr lang="en-US" dirty="0"/>
            </a:br>
            <a:r>
              <a:rPr lang="en-US" dirty="0"/>
              <a:t>Problem: (</a:t>
            </a:r>
            <a:r>
              <a:rPr lang="en-US" dirty="0" err="1"/>
              <a:t>word,count</a:t>
            </a:r>
            <a:r>
              <a:rPr lang="en-US" dirty="0"/>
              <a:t> of words)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78543" y="1676400"/>
            <a:ext cx="7772400" cy="5029200"/>
          </a:xfrm>
        </p:spPr>
        <p:txBody>
          <a:bodyPr/>
          <a:lstStyle/>
          <a:p>
            <a:r>
              <a:rPr lang="en-US" dirty="0"/>
              <a:t>Updating (</a:t>
            </a:r>
            <a:r>
              <a:rPr lang="en-US" dirty="0" err="1"/>
              <a:t>key,value</a:t>
            </a:r>
            <a:r>
              <a:rPr lang="en-US" dirty="0"/>
              <a:t>) pairs in structures</a:t>
            </a:r>
          </a:p>
          <a:p>
            <a:r>
              <a:rPr lang="en-US" dirty="0"/>
              <a:t>Three different ways: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Search through unordered list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Search through ordered list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Use dictionary</a:t>
            </a:r>
          </a:p>
          <a:p>
            <a:r>
              <a:rPr lang="en-US" dirty="0"/>
              <a:t>Why is searching through ordered list fast?</a:t>
            </a:r>
          </a:p>
          <a:p>
            <a:pPr lvl="1"/>
            <a:r>
              <a:rPr lang="en-US" dirty="0"/>
              <a:t>Guess a number from 1 to 1000, first guess?</a:t>
            </a:r>
          </a:p>
          <a:p>
            <a:pPr lvl="1"/>
            <a:r>
              <a:rPr lang="en-US" dirty="0"/>
              <a:t>What is 2</a:t>
            </a:r>
            <a:r>
              <a:rPr lang="en-US" baseline="30000" dirty="0"/>
              <a:t>10</a:t>
            </a:r>
            <a:r>
              <a:rPr lang="en-US" dirty="0"/>
              <a:t>? Why is this relevant? 2</a:t>
            </a:r>
            <a:r>
              <a:rPr lang="en-US" baseline="30000" dirty="0"/>
              <a:t>20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Dictionary is faster! But not ordered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233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40645" y="205378"/>
            <a:ext cx="7772400" cy="1143000"/>
          </a:xfrm>
        </p:spPr>
        <p:txBody>
          <a:bodyPr/>
          <a:lstStyle/>
          <a:p>
            <a:r>
              <a:rPr lang="en-US" dirty="0"/>
              <a:t>Linear search through list o' lists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80345" y="1267178"/>
            <a:ext cx="7658100" cy="4495800"/>
          </a:xfrm>
        </p:spPr>
        <p:txBody>
          <a:bodyPr/>
          <a:lstStyle/>
          <a:p>
            <a:r>
              <a:rPr lang="en-US" dirty="0"/>
              <a:t>Maintain list of [</a:t>
            </a:r>
            <a:r>
              <a:rPr lang="en-US" dirty="0" err="1"/>
              <a:t>string,count</a:t>
            </a:r>
            <a:r>
              <a:rPr lang="en-US" dirty="0"/>
              <a:t>] pairs</a:t>
            </a:r>
          </a:p>
          <a:p>
            <a:pPr lvl="1"/>
            <a:r>
              <a:rPr lang="en-US" dirty="0"/>
              <a:t>List of lists, why can't we have list of tuples?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If we read string </a:t>
            </a:r>
            <a:r>
              <a:rPr lang="fr-FR" dirty="0"/>
              <a:t>'</a:t>
            </a:r>
            <a:r>
              <a:rPr lang="en-US" dirty="0"/>
              <a:t>cat</a:t>
            </a:r>
            <a:r>
              <a:rPr lang="fr-FR" dirty="0"/>
              <a:t>'</a:t>
            </a:r>
            <a:r>
              <a:rPr lang="en-US" dirty="0"/>
              <a:t>,  search and update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If we read string </a:t>
            </a:r>
            <a:r>
              <a:rPr lang="fr-FR" dirty="0"/>
              <a:t>'</a:t>
            </a:r>
            <a:r>
              <a:rPr lang="en-US" dirty="0"/>
              <a:t>frog</a:t>
            </a:r>
            <a:r>
              <a:rPr lang="fr-FR" dirty="0"/>
              <a:t>'</a:t>
            </a:r>
            <a:r>
              <a:rPr lang="en-US" dirty="0"/>
              <a:t>, search and update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485432"/>
            <a:ext cx="7311617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b="1" dirty="0"/>
              <a:t>[ [</a:t>
            </a:r>
            <a:r>
              <a:rPr lang="fr-FR" sz="3200" b="1" dirty="0"/>
              <a:t>'</a:t>
            </a:r>
            <a:r>
              <a:rPr lang="en-US" sz="3200" b="1" dirty="0"/>
              <a:t>dog</a:t>
            </a:r>
            <a:r>
              <a:rPr lang="fr-FR" sz="3200" b="1" dirty="0"/>
              <a:t>'</a:t>
            </a:r>
            <a:r>
              <a:rPr lang="en-US" sz="3200" b="1" dirty="0"/>
              <a:t>, 2], [</a:t>
            </a:r>
            <a:r>
              <a:rPr lang="fr-FR" sz="3200" b="1" dirty="0"/>
              <a:t>'</a:t>
            </a:r>
            <a:r>
              <a:rPr lang="en-US" sz="3200" b="1" dirty="0"/>
              <a:t>cat</a:t>
            </a:r>
            <a:r>
              <a:rPr lang="fr-FR" sz="3200" b="1" dirty="0"/>
              <a:t>'</a:t>
            </a:r>
            <a:r>
              <a:rPr lang="en-US" sz="3200" b="1" dirty="0"/>
              <a:t>, 1], [</a:t>
            </a:r>
            <a:r>
              <a:rPr lang="fr-FR" sz="3200" b="1" dirty="0"/>
              <a:t>'</a:t>
            </a:r>
            <a:r>
              <a:rPr lang="en-US" sz="3200" b="1" dirty="0"/>
              <a:t>bug</a:t>
            </a:r>
            <a:r>
              <a:rPr lang="fr-FR" sz="3200" b="1" dirty="0"/>
              <a:t>'</a:t>
            </a:r>
            <a:r>
              <a:rPr lang="en-US" sz="3200" b="1" dirty="0"/>
              <a:t>, 4], [</a:t>
            </a:r>
            <a:r>
              <a:rPr lang="fr-FR" sz="3200" b="1" dirty="0"/>
              <a:t>'</a:t>
            </a:r>
            <a:r>
              <a:rPr lang="en-US" sz="3200" b="1" dirty="0"/>
              <a:t>ant</a:t>
            </a:r>
            <a:r>
              <a:rPr lang="fr-FR" sz="3200" b="1" dirty="0"/>
              <a:t>'</a:t>
            </a:r>
            <a:r>
              <a:rPr lang="en-US" sz="3200" b="1" dirty="0"/>
              <a:t>, 5] 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4041282"/>
            <a:ext cx="7311617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b="1" dirty="0"/>
              <a:t>[ [</a:t>
            </a:r>
            <a:r>
              <a:rPr lang="fr-FR" sz="3200" b="1" dirty="0"/>
              <a:t>'</a:t>
            </a:r>
            <a:r>
              <a:rPr lang="en-US" sz="3200" b="1" dirty="0"/>
              <a:t>dog</a:t>
            </a:r>
            <a:r>
              <a:rPr lang="fr-FR" sz="3200" b="1" dirty="0"/>
              <a:t>'</a:t>
            </a:r>
            <a:r>
              <a:rPr lang="en-US" sz="3200" b="1" dirty="0"/>
              <a:t>, 2], [</a:t>
            </a:r>
            <a:r>
              <a:rPr lang="fr-FR" sz="3200" b="1" dirty="0"/>
              <a:t>'</a:t>
            </a:r>
            <a:r>
              <a:rPr lang="en-US" sz="3200" b="1" dirty="0"/>
              <a:t>cat</a:t>
            </a:r>
            <a:r>
              <a:rPr lang="fr-FR" sz="3200" b="1" dirty="0"/>
              <a:t>'</a:t>
            </a:r>
            <a:r>
              <a:rPr lang="en-US" sz="3200" b="1" dirty="0"/>
              <a:t>, </a:t>
            </a:r>
            <a:r>
              <a:rPr lang="en-US" sz="3200" b="1" dirty="0">
                <a:solidFill>
                  <a:srgbClr val="FF0000"/>
                </a:solidFill>
              </a:rPr>
              <a:t>2</a:t>
            </a:r>
            <a:r>
              <a:rPr lang="en-US" sz="3200" b="1" dirty="0"/>
              <a:t>], [</a:t>
            </a:r>
            <a:r>
              <a:rPr lang="fr-FR" sz="3200" b="1" dirty="0"/>
              <a:t>'</a:t>
            </a:r>
            <a:r>
              <a:rPr lang="en-US" sz="3200" b="1" dirty="0"/>
              <a:t>bug</a:t>
            </a:r>
            <a:r>
              <a:rPr lang="fr-FR" sz="3200" b="1" dirty="0"/>
              <a:t>'</a:t>
            </a:r>
            <a:r>
              <a:rPr lang="en-US" sz="3200" b="1" dirty="0"/>
              <a:t>, 4], [</a:t>
            </a:r>
            <a:r>
              <a:rPr lang="fr-FR" sz="3200" b="1" dirty="0"/>
              <a:t>'</a:t>
            </a:r>
            <a:r>
              <a:rPr lang="en-US" sz="3200" b="1" dirty="0"/>
              <a:t>ant</a:t>
            </a:r>
            <a:r>
              <a:rPr lang="fr-FR" sz="3200" b="1" dirty="0"/>
              <a:t>'</a:t>
            </a:r>
            <a:r>
              <a:rPr lang="en-US" sz="3200" b="1" dirty="0"/>
              <a:t>, 5] 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1257" y="5608018"/>
            <a:ext cx="8738867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b="1" dirty="0"/>
              <a:t>[ [</a:t>
            </a:r>
            <a:r>
              <a:rPr lang="fr-FR" sz="3200" b="1" dirty="0"/>
              <a:t>'</a:t>
            </a:r>
            <a:r>
              <a:rPr lang="en-US" sz="3200" b="1" dirty="0"/>
              <a:t>dog</a:t>
            </a:r>
            <a:r>
              <a:rPr lang="fr-FR" sz="3200" b="1" dirty="0"/>
              <a:t>'</a:t>
            </a:r>
            <a:r>
              <a:rPr lang="en-US" sz="3200" b="1" dirty="0"/>
              <a:t>, 2],[</a:t>
            </a:r>
            <a:r>
              <a:rPr lang="fr-FR" sz="3200" b="1" dirty="0"/>
              <a:t>'</a:t>
            </a:r>
            <a:r>
              <a:rPr lang="en-US" sz="3200" b="1" dirty="0"/>
              <a:t>cat</a:t>
            </a:r>
            <a:r>
              <a:rPr lang="fr-FR" sz="3200" b="1" dirty="0"/>
              <a:t>'</a:t>
            </a:r>
            <a:r>
              <a:rPr lang="en-US" sz="3200" b="1" dirty="0"/>
              <a:t>, 2],[</a:t>
            </a:r>
            <a:r>
              <a:rPr lang="fr-FR" sz="3200" b="1" dirty="0"/>
              <a:t>'</a:t>
            </a:r>
            <a:r>
              <a:rPr lang="en-US" sz="3200" b="1" dirty="0"/>
              <a:t>bug</a:t>
            </a:r>
            <a:r>
              <a:rPr lang="fr-FR" sz="3200" b="1" dirty="0"/>
              <a:t>'</a:t>
            </a:r>
            <a:r>
              <a:rPr lang="en-US" sz="3200" b="1" dirty="0"/>
              <a:t>, 4],[</a:t>
            </a:r>
            <a:r>
              <a:rPr lang="fr-FR" sz="3200" b="1" dirty="0"/>
              <a:t>'</a:t>
            </a:r>
            <a:r>
              <a:rPr lang="en-US" sz="3200" b="1" dirty="0"/>
              <a:t>ant</a:t>
            </a:r>
            <a:r>
              <a:rPr lang="fr-FR" sz="3200" b="1" dirty="0"/>
              <a:t>'</a:t>
            </a:r>
            <a:r>
              <a:rPr lang="en-US" sz="3200" b="1" dirty="0"/>
              <a:t>, 5],</a:t>
            </a:r>
            <a:r>
              <a:rPr lang="en-US" sz="3200" b="1" dirty="0">
                <a:solidFill>
                  <a:srgbClr val="FF0000"/>
                </a:solidFill>
              </a:rPr>
              <a:t>['frog',1] </a:t>
            </a:r>
            <a:r>
              <a:rPr lang="en-US" sz="3200" b="1" dirty="0"/>
              <a:t>]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036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3"/>
          <p:cNvSpPr>
            <a:spLocks noGrp="1"/>
          </p:cNvSpPr>
          <p:nvPr>
            <p:ph type="title"/>
          </p:nvPr>
        </p:nvSpPr>
        <p:spPr>
          <a:xfrm>
            <a:off x="716441" y="268275"/>
            <a:ext cx="7772400" cy="1143000"/>
          </a:xfrm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See DictionaryTimings.py</a:t>
            </a:r>
          </a:p>
        </p:txBody>
      </p:sp>
      <p:sp>
        <p:nvSpPr>
          <p:cNvPr id="6146" name="TextBox 4"/>
          <p:cNvSpPr txBox="1">
            <a:spLocks noChangeArrowheads="1"/>
          </p:cNvSpPr>
          <p:nvPr/>
        </p:nvSpPr>
        <p:spPr bwMode="auto">
          <a:xfrm>
            <a:off x="730955" y="1758244"/>
            <a:ext cx="5715026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b="1" dirty="0"/>
              <a:t>linear(words):</a:t>
            </a:r>
          </a:p>
          <a:p>
            <a:pPr eaLnBrk="1" hangingPunct="1"/>
            <a:r>
              <a:rPr lang="nl-NL" dirty="0"/>
              <a:t>    </a:t>
            </a:r>
            <a:r>
              <a:rPr lang="nl-NL" b="1" dirty="0"/>
              <a:t>data = []</a:t>
            </a:r>
          </a:p>
          <a:p>
            <a:pPr eaLnBrk="1" hangingPunct="1"/>
            <a:r>
              <a:rPr lang="nl-NL" b="1" dirty="0"/>
              <a:t>    </a:t>
            </a:r>
            <a:r>
              <a:rPr lang="nl-NL" b="1" dirty="0" err="1"/>
              <a:t>for</a:t>
            </a:r>
            <a:r>
              <a:rPr lang="nl-NL" b="1" dirty="0"/>
              <a:t> w in </a:t>
            </a:r>
            <a:r>
              <a:rPr lang="nl-NL" b="1" dirty="0" err="1"/>
              <a:t>words</a:t>
            </a:r>
            <a:r>
              <a:rPr lang="nl-NL" b="1" dirty="0"/>
              <a:t>:</a:t>
            </a:r>
          </a:p>
          <a:p>
            <a:pPr eaLnBrk="1" hangingPunct="1"/>
            <a:r>
              <a:rPr lang="en-US" b="1" dirty="0"/>
              <a:t>        found = False</a:t>
            </a:r>
          </a:p>
          <a:p>
            <a:pPr eaLnBrk="1" hangingPunct="1"/>
            <a:r>
              <a:rPr lang="nl-NL" b="1" dirty="0">
                <a:solidFill>
                  <a:srgbClr val="0000FF"/>
                </a:solidFill>
              </a:rPr>
              <a:t>        </a:t>
            </a:r>
            <a:r>
              <a:rPr lang="nl-NL" b="1" dirty="0" err="1">
                <a:solidFill>
                  <a:srgbClr val="0000FF"/>
                </a:solidFill>
              </a:rPr>
              <a:t>for</a:t>
            </a:r>
            <a:r>
              <a:rPr lang="nl-NL" b="1" dirty="0">
                <a:solidFill>
                  <a:srgbClr val="0000FF"/>
                </a:solidFill>
              </a:rPr>
              <a:t> </a:t>
            </a:r>
            <a:r>
              <a:rPr lang="nl-NL" b="1" dirty="0" err="1">
                <a:solidFill>
                  <a:srgbClr val="0000FF"/>
                </a:solidFill>
              </a:rPr>
              <a:t>elt</a:t>
            </a:r>
            <a:r>
              <a:rPr lang="nl-NL" b="1" dirty="0">
                <a:solidFill>
                  <a:srgbClr val="0000FF"/>
                </a:solidFill>
              </a:rPr>
              <a:t> in data:</a:t>
            </a:r>
          </a:p>
          <a:p>
            <a:pPr eaLnBrk="1" hangingPunct="1"/>
            <a:r>
              <a:rPr lang="en-US" b="1" dirty="0">
                <a:solidFill>
                  <a:srgbClr val="0000FF"/>
                </a:solidFill>
              </a:rPr>
              <a:t>            if </a:t>
            </a:r>
            <a:r>
              <a:rPr lang="en-US" b="1" dirty="0" err="1">
                <a:solidFill>
                  <a:srgbClr val="0000FF"/>
                </a:solidFill>
              </a:rPr>
              <a:t>elt</a:t>
            </a:r>
            <a:r>
              <a:rPr lang="en-US" b="1" dirty="0">
                <a:solidFill>
                  <a:srgbClr val="0000FF"/>
                </a:solidFill>
              </a:rPr>
              <a:t>[0] == w:</a:t>
            </a:r>
          </a:p>
          <a:p>
            <a:pPr eaLnBrk="1" hangingPunct="1"/>
            <a:r>
              <a:rPr lang="hu-HU" b="1" dirty="0">
                <a:solidFill>
                  <a:srgbClr val="0000FF"/>
                </a:solidFill>
              </a:rPr>
              <a:t>                elt[1] += 1</a:t>
            </a:r>
          </a:p>
          <a:p>
            <a:pPr eaLnBrk="1" hangingPunct="1"/>
            <a:r>
              <a:rPr lang="en-US" b="1" dirty="0">
                <a:solidFill>
                  <a:srgbClr val="0000FF"/>
                </a:solidFill>
              </a:rPr>
              <a:t>                found = True</a:t>
            </a:r>
          </a:p>
          <a:p>
            <a:pPr eaLnBrk="1" hangingPunct="1"/>
            <a:r>
              <a:rPr lang="en-US" b="1" dirty="0">
                <a:solidFill>
                  <a:srgbClr val="0000FF"/>
                </a:solidFill>
              </a:rPr>
              <a:t>                break</a:t>
            </a:r>
          </a:p>
          <a:p>
            <a:pPr eaLnBrk="1" hangingPunct="1"/>
            <a:r>
              <a:rPr lang="en-US" b="1" dirty="0"/>
              <a:t>        if not found:</a:t>
            </a:r>
          </a:p>
          <a:p>
            <a:pPr eaLnBrk="1" hangingPunct="1"/>
            <a:r>
              <a:rPr lang="nl-NL" b="1" dirty="0"/>
              <a:t>            </a:t>
            </a:r>
            <a:r>
              <a:rPr lang="nl-NL" b="1" dirty="0" err="1"/>
              <a:t>data.append</a:t>
            </a:r>
            <a:r>
              <a:rPr lang="nl-NL" b="1" dirty="0"/>
              <a:t>([w,1])</a:t>
            </a:r>
          </a:p>
          <a:p>
            <a:pPr eaLnBrk="1" hangingPunct="1"/>
            <a:r>
              <a:rPr lang="nl-NL" b="1" dirty="0"/>
              <a:t>    return data</a:t>
            </a:r>
            <a:endParaRPr lang="en-US" b="1" dirty="0"/>
          </a:p>
        </p:txBody>
      </p:sp>
      <p:sp>
        <p:nvSpPr>
          <p:cNvPr id="6147" name="Rectangle 9"/>
          <p:cNvSpPr>
            <a:spLocks noChangeArrowheads="1"/>
          </p:cNvSpPr>
          <p:nvPr/>
        </p:nvSpPr>
        <p:spPr bwMode="auto">
          <a:xfrm>
            <a:off x="6261100" y="1473200"/>
            <a:ext cx="469900" cy="292100"/>
          </a:xfrm>
          <a:prstGeom prst="rect">
            <a:avLst/>
          </a:prstGeom>
          <a:solidFill>
            <a:srgbClr val="CECECE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sz="1800"/>
          </a:p>
        </p:txBody>
      </p:sp>
      <p:sp>
        <p:nvSpPr>
          <p:cNvPr id="6148" name="Rectangle 9"/>
          <p:cNvSpPr>
            <a:spLocks noChangeArrowheads="1"/>
          </p:cNvSpPr>
          <p:nvPr/>
        </p:nvSpPr>
        <p:spPr bwMode="auto">
          <a:xfrm>
            <a:off x="6261100" y="1765300"/>
            <a:ext cx="469900" cy="292100"/>
          </a:xfrm>
          <a:prstGeom prst="rect">
            <a:avLst/>
          </a:prstGeom>
          <a:solidFill>
            <a:srgbClr val="CECECE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sz="1800"/>
          </a:p>
        </p:txBody>
      </p:sp>
      <p:sp>
        <p:nvSpPr>
          <p:cNvPr id="6149" name="Rectangle 9"/>
          <p:cNvSpPr>
            <a:spLocks noChangeArrowheads="1"/>
          </p:cNvSpPr>
          <p:nvPr/>
        </p:nvSpPr>
        <p:spPr bwMode="auto">
          <a:xfrm>
            <a:off x="6731000" y="1765300"/>
            <a:ext cx="469900" cy="292100"/>
          </a:xfrm>
          <a:prstGeom prst="rect">
            <a:avLst/>
          </a:prstGeom>
          <a:solidFill>
            <a:srgbClr val="CECECE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sz="1800"/>
          </a:p>
        </p:txBody>
      </p:sp>
      <p:sp>
        <p:nvSpPr>
          <p:cNvPr id="6150" name="Rectangle 9"/>
          <p:cNvSpPr>
            <a:spLocks noChangeArrowheads="1"/>
          </p:cNvSpPr>
          <p:nvPr/>
        </p:nvSpPr>
        <p:spPr bwMode="auto">
          <a:xfrm>
            <a:off x="6261100" y="2057400"/>
            <a:ext cx="469900" cy="292100"/>
          </a:xfrm>
          <a:prstGeom prst="rect">
            <a:avLst/>
          </a:prstGeom>
          <a:solidFill>
            <a:srgbClr val="CECECE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sz="1800"/>
          </a:p>
        </p:txBody>
      </p:sp>
      <p:sp>
        <p:nvSpPr>
          <p:cNvPr id="6151" name="Rectangle 9"/>
          <p:cNvSpPr>
            <a:spLocks noChangeArrowheads="1"/>
          </p:cNvSpPr>
          <p:nvPr/>
        </p:nvSpPr>
        <p:spPr bwMode="auto">
          <a:xfrm>
            <a:off x="6731000" y="2057400"/>
            <a:ext cx="469900" cy="292100"/>
          </a:xfrm>
          <a:prstGeom prst="rect">
            <a:avLst/>
          </a:prstGeom>
          <a:solidFill>
            <a:srgbClr val="CECECE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sz="1800"/>
          </a:p>
        </p:txBody>
      </p:sp>
      <p:sp>
        <p:nvSpPr>
          <p:cNvPr id="6152" name="Rectangle 9"/>
          <p:cNvSpPr>
            <a:spLocks noChangeArrowheads="1"/>
          </p:cNvSpPr>
          <p:nvPr/>
        </p:nvSpPr>
        <p:spPr bwMode="auto">
          <a:xfrm>
            <a:off x="7200900" y="2057400"/>
            <a:ext cx="469900" cy="292100"/>
          </a:xfrm>
          <a:prstGeom prst="rect">
            <a:avLst/>
          </a:prstGeom>
          <a:solidFill>
            <a:srgbClr val="CECECE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sz="1800"/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6261100" y="2336800"/>
            <a:ext cx="469900" cy="292100"/>
          </a:xfrm>
          <a:prstGeom prst="rect">
            <a:avLst/>
          </a:prstGeom>
          <a:solidFill>
            <a:srgbClr val="CECECE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sz="1800"/>
          </a:p>
        </p:txBody>
      </p:sp>
      <p:sp>
        <p:nvSpPr>
          <p:cNvPr id="6154" name="Rectangle 14"/>
          <p:cNvSpPr>
            <a:spLocks noChangeArrowheads="1"/>
          </p:cNvSpPr>
          <p:nvPr/>
        </p:nvSpPr>
        <p:spPr bwMode="auto">
          <a:xfrm>
            <a:off x="6731000" y="2336800"/>
            <a:ext cx="469900" cy="292100"/>
          </a:xfrm>
          <a:prstGeom prst="rect">
            <a:avLst/>
          </a:prstGeom>
          <a:solidFill>
            <a:srgbClr val="CECECE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sz="1800"/>
          </a:p>
        </p:txBody>
      </p:sp>
      <p:sp>
        <p:nvSpPr>
          <p:cNvPr id="6155" name="Rectangle 9"/>
          <p:cNvSpPr>
            <a:spLocks noChangeArrowheads="1"/>
          </p:cNvSpPr>
          <p:nvPr/>
        </p:nvSpPr>
        <p:spPr bwMode="auto">
          <a:xfrm>
            <a:off x="7200900" y="2336800"/>
            <a:ext cx="469900" cy="292100"/>
          </a:xfrm>
          <a:prstGeom prst="rect">
            <a:avLst/>
          </a:prstGeom>
          <a:solidFill>
            <a:srgbClr val="CECECE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sz="1800"/>
          </a:p>
        </p:txBody>
      </p:sp>
      <p:sp>
        <p:nvSpPr>
          <p:cNvPr id="6156" name="Rectangle 9"/>
          <p:cNvSpPr>
            <a:spLocks noChangeArrowheads="1"/>
          </p:cNvSpPr>
          <p:nvPr/>
        </p:nvSpPr>
        <p:spPr bwMode="auto">
          <a:xfrm>
            <a:off x="7670800" y="2336800"/>
            <a:ext cx="469900" cy="292100"/>
          </a:xfrm>
          <a:prstGeom prst="rect">
            <a:avLst/>
          </a:prstGeom>
          <a:solidFill>
            <a:srgbClr val="CECECE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sz="1800"/>
          </a:p>
        </p:txBody>
      </p:sp>
      <p:sp>
        <p:nvSpPr>
          <p:cNvPr id="6157" name="Rectangle 9"/>
          <p:cNvSpPr>
            <a:spLocks noChangeArrowheads="1"/>
          </p:cNvSpPr>
          <p:nvPr/>
        </p:nvSpPr>
        <p:spPr bwMode="auto">
          <a:xfrm>
            <a:off x="6261100" y="2628900"/>
            <a:ext cx="469900" cy="292100"/>
          </a:xfrm>
          <a:prstGeom prst="rect">
            <a:avLst/>
          </a:prstGeom>
          <a:solidFill>
            <a:srgbClr val="CECECE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sz="1800"/>
          </a:p>
        </p:txBody>
      </p:sp>
      <p:sp>
        <p:nvSpPr>
          <p:cNvPr id="6158" name="Rectangle 18"/>
          <p:cNvSpPr>
            <a:spLocks noChangeArrowheads="1"/>
          </p:cNvSpPr>
          <p:nvPr/>
        </p:nvSpPr>
        <p:spPr bwMode="auto">
          <a:xfrm>
            <a:off x="6731000" y="2628900"/>
            <a:ext cx="469900" cy="292100"/>
          </a:xfrm>
          <a:prstGeom prst="rect">
            <a:avLst/>
          </a:prstGeom>
          <a:solidFill>
            <a:srgbClr val="CECECE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sz="1800"/>
          </a:p>
        </p:txBody>
      </p:sp>
      <p:sp>
        <p:nvSpPr>
          <p:cNvPr id="6159" name="Rectangle 9"/>
          <p:cNvSpPr>
            <a:spLocks noChangeArrowheads="1"/>
          </p:cNvSpPr>
          <p:nvPr/>
        </p:nvSpPr>
        <p:spPr bwMode="auto">
          <a:xfrm>
            <a:off x="7200900" y="2628900"/>
            <a:ext cx="469900" cy="292100"/>
          </a:xfrm>
          <a:prstGeom prst="rect">
            <a:avLst/>
          </a:prstGeom>
          <a:solidFill>
            <a:srgbClr val="CECECE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sz="1800"/>
          </a:p>
        </p:txBody>
      </p:sp>
      <p:sp>
        <p:nvSpPr>
          <p:cNvPr id="6160" name="Rectangle 9"/>
          <p:cNvSpPr>
            <a:spLocks noChangeArrowheads="1"/>
          </p:cNvSpPr>
          <p:nvPr/>
        </p:nvSpPr>
        <p:spPr bwMode="auto">
          <a:xfrm>
            <a:off x="7670800" y="2628900"/>
            <a:ext cx="469900" cy="292100"/>
          </a:xfrm>
          <a:prstGeom prst="rect">
            <a:avLst/>
          </a:prstGeom>
          <a:solidFill>
            <a:srgbClr val="CECECE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sz="1800"/>
          </a:p>
        </p:txBody>
      </p:sp>
      <p:sp>
        <p:nvSpPr>
          <p:cNvPr id="6161" name="Rectangle 9"/>
          <p:cNvSpPr>
            <a:spLocks noChangeArrowheads="1"/>
          </p:cNvSpPr>
          <p:nvPr/>
        </p:nvSpPr>
        <p:spPr bwMode="auto">
          <a:xfrm>
            <a:off x="8140700" y="2628900"/>
            <a:ext cx="469900" cy="292100"/>
          </a:xfrm>
          <a:prstGeom prst="rect">
            <a:avLst/>
          </a:prstGeom>
          <a:solidFill>
            <a:srgbClr val="CECECE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sz="1800"/>
          </a:p>
        </p:txBody>
      </p:sp>
      <p:sp>
        <p:nvSpPr>
          <p:cNvPr id="24" name="TextBox 23"/>
          <p:cNvSpPr txBox="1"/>
          <p:nvPr/>
        </p:nvSpPr>
        <p:spPr>
          <a:xfrm>
            <a:off x="6261100" y="3044850"/>
            <a:ext cx="2374900" cy="4619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0099"/>
                </a:solidFill>
                <a:latin typeface="+mn-lt"/>
              </a:rPr>
              <a:t>N new words?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35C597-8985-48AF-93BD-6E14E156651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731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66700"/>
            <a:ext cx="7912100" cy="5905500"/>
          </a:xfrm>
        </p:spPr>
        <p:txBody>
          <a:bodyPr>
            <a:normAutofit lnSpcReduction="10000"/>
          </a:bodyPr>
          <a:lstStyle/>
          <a:p>
            <a:pPr>
              <a:buFont typeface="+mj-lt"/>
              <a:buAutoNum type="arabicPeriod"/>
              <a:defRPr/>
            </a:pPr>
            <a:r>
              <a:rPr lang="en-US" sz="1400" dirty="0">
                <a:ea typeface="ＭＳ Ｐゴシック" pitchFamily="-65" charset="-128"/>
              </a:rPr>
              <a:t>Anderson</a:t>
            </a:r>
          </a:p>
          <a:p>
            <a:pPr>
              <a:buFont typeface="+mj-lt"/>
              <a:buAutoNum type="arabicPeriod"/>
              <a:defRPr/>
            </a:pPr>
            <a:r>
              <a:rPr lang="en-US" sz="1400" dirty="0">
                <a:ea typeface="ＭＳ Ｐゴシック" pitchFamily="-65" charset="-128"/>
              </a:rPr>
              <a:t>Applegate</a:t>
            </a:r>
          </a:p>
          <a:p>
            <a:pPr>
              <a:buFont typeface="+mj-lt"/>
              <a:buAutoNum type="arabicPeriod"/>
              <a:defRPr/>
            </a:pPr>
            <a:r>
              <a:rPr lang="en-US" sz="1400" dirty="0">
                <a:ea typeface="ＭＳ Ｐゴシック" pitchFamily="-65" charset="-128"/>
              </a:rPr>
              <a:t>Bethune</a:t>
            </a:r>
          </a:p>
          <a:p>
            <a:pPr>
              <a:buFont typeface="+mj-lt"/>
              <a:buAutoNum type="arabicPeriod"/>
              <a:defRPr/>
            </a:pPr>
            <a:r>
              <a:rPr lang="en-US" sz="1400" dirty="0">
                <a:ea typeface="ＭＳ Ｐゴシック" pitchFamily="-65" charset="-128"/>
              </a:rPr>
              <a:t>Brooks</a:t>
            </a:r>
          </a:p>
          <a:p>
            <a:pPr>
              <a:buFont typeface="+mj-lt"/>
              <a:buAutoNum type="arabicPeriod"/>
              <a:defRPr/>
            </a:pPr>
            <a:r>
              <a:rPr lang="en-US" sz="1400" dirty="0">
                <a:ea typeface="ＭＳ Ｐゴシック" pitchFamily="-65" charset="-128"/>
              </a:rPr>
              <a:t>Carter</a:t>
            </a:r>
          </a:p>
          <a:p>
            <a:pPr>
              <a:buFont typeface="+mj-lt"/>
              <a:buAutoNum type="arabicPeriod"/>
              <a:defRPr/>
            </a:pPr>
            <a:r>
              <a:rPr lang="en-US" sz="1400" dirty="0">
                <a:ea typeface="ＭＳ Ｐゴシック" pitchFamily="-65" charset="-128"/>
              </a:rPr>
              <a:t>Douglas</a:t>
            </a:r>
          </a:p>
          <a:p>
            <a:pPr>
              <a:buFont typeface="+mj-lt"/>
              <a:buAutoNum type="arabicPeriod"/>
              <a:defRPr/>
            </a:pPr>
            <a:r>
              <a:rPr lang="en-US" sz="1400" dirty="0">
                <a:ea typeface="ＭＳ Ｐゴシック" pitchFamily="-65" charset="-128"/>
              </a:rPr>
              <a:t>Edwards</a:t>
            </a:r>
          </a:p>
          <a:p>
            <a:pPr>
              <a:buFont typeface="+mj-lt"/>
              <a:buAutoNum type="arabicPeriod"/>
              <a:defRPr/>
            </a:pPr>
            <a:r>
              <a:rPr lang="en-US" sz="1400" dirty="0">
                <a:ea typeface="ＭＳ Ｐゴシック" pitchFamily="-65" charset="-128"/>
              </a:rPr>
              <a:t>Franklin</a:t>
            </a:r>
          </a:p>
          <a:p>
            <a:pPr>
              <a:buFont typeface="+mj-lt"/>
              <a:buAutoNum type="arabicPeriod"/>
              <a:defRPr/>
            </a:pPr>
            <a:r>
              <a:rPr lang="en-US" sz="1400" dirty="0">
                <a:ea typeface="ＭＳ Ｐゴシック" pitchFamily="-65" charset="-128"/>
              </a:rPr>
              <a:t>Griffin</a:t>
            </a:r>
          </a:p>
          <a:p>
            <a:pPr>
              <a:buFont typeface="+mj-lt"/>
              <a:buAutoNum type="arabicPeriod"/>
              <a:defRPr/>
            </a:pPr>
            <a:r>
              <a:rPr lang="en-US" sz="1400" dirty="0" err="1">
                <a:ea typeface="ＭＳ Ｐゴシック" pitchFamily="-65" charset="-128"/>
              </a:rPr>
              <a:t>Holhouser</a:t>
            </a:r>
            <a:endParaRPr lang="en-US" sz="1400" dirty="0">
              <a:ea typeface="ＭＳ Ｐゴシック" pitchFamily="-65" charset="-128"/>
            </a:endParaRPr>
          </a:p>
          <a:p>
            <a:pPr>
              <a:buFont typeface="+mj-lt"/>
              <a:buAutoNum type="arabicPeriod"/>
              <a:defRPr/>
            </a:pPr>
            <a:r>
              <a:rPr lang="en-US" sz="1400" dirty="0">
                <a:ea typeface="ＭＳ Ｐゴシック" pitchFamily="-65" charset="-128"/>
              </a:rPr>
              <a:t>Jefferson</a:t>
            </a:r>
          </a:p>
          <a:p>
            <a:pPr>
              <a:buFont typeface="+mj-lt"/>
              <a:buAutoNum type="arabicPeriod"/>
              <a:defRPr/>
            </a:pPr>
            <a:r>
              <a:rPr lang="en-US" sz="1400" dirty="0" err="1">
                <a:ea typeface="ＭＳ Ｐゴシック" pitchFamily="-65" charset="-128"/>
              </a:rPr>
              <a:t>Klatchy</a:t>
            </a:r>
            <a:endParaRPr lang="en-US" sz="1400" dirty="0">
              <a:ea typeface="ＭＳ Ｐゴシック" pitchFamily="-65" charset="-128"/>
            </a:endParaRPr>
          </a:p>
          <a:p>
            <a:pPr>
              <a:buFont typeface="+mj-lt"/>
              <a:buAutoNum type="arabicPeriod"/>
              <a:defRPr/>
            </a:pPr>
            <a:r>
              <a:rPr lang="en-US" sz="1400" dirty="0">
                <a:ea typeface="ＭＳ Ｐゴシック" pitchFamily="-65" charset="-128"/>
              </a:rPr>
              <a:t>Morgan</a:t>
            </a:r>
          </a:p>
          <a:p>
            <a:pPr>
              <a:buFont typeface="+mj-lt"/>
              <a:buAutoNum type="arabicPeriod"/>
              <a:defRPr/>
            </a:pPr>
            <a:r>
              <a:rPr lang="en-US" sz="1400" dirty="0">
                <a:ea typeface="ＭＳ Ｐゴシック" pitchFamily="-65" charset="-128"/>
              </a:rPr>
              <a:t>Munson</a:t>
            </a:r>
          </a:p>
          <a:p>
            <a:pPr>
              <a:buFont typeface="+mj-lt"/>
              <a:buAutoNum type="arabicPeriod"/>
              <a:defRPr/>
            </a:pPr>
            <a:r>
              <a:rPr lang="en-US" sz="1400" dirty="0" err="1">
                <a:ea typeface="ＭＳ Ｐゴシック" pitchFamily="-65" charset="-128"/>
              </a:rPr>
              <a:t>Narten</a:t>
            </a:r>
            <a:endParaRPr lang="en-US" sz="1400" dirty="0">
              <a:ea typeface="ＭＳ Ｐゴシック" pitchFamily="-65" charset="-128"/>
            </a:endParaRPr>
          </a:p>
          <a:p>
            <a:pPr>
              <a:buFont typeface="+mj-lt"/>
              <a:buAutoNum type="arabicPeriod"/>
              <a:defRPr/>
            </a:pPr>
            <a:r>
              <a:rPr lang="en-US" sz="1400" dirty="0">
                <a:ea typeface="ＭＳ Ｐゴシック" pitchFamily="-65" charset="-128"/>
              </a:rPr>
              <a:t>Oliver</a:t>
            </a:r>
          </a:p>
          <a:p>
            <a:pPr>
              <a:buFont typeface="+mj-lt"/>
              <a:buAutoNum type="arabicPeriod"/>
              <a:defRPr/>
            </a:pPr>
            <a:r>
              <a:rPr lang="en-US" sz="1400" dirty="0">
                <a:ea typeface="ＭＳ Ｐゴシック" pitchFamily="-65" charset="-128"/>
              </a:rPr>
              <a:t>Parker</a:t>
            </a:r>
          </a:p>
          <a:p>
            <a:pPr>
              <a:buFont typeface="+mj-lt"/>
              <a:buAutoNum type="arabicPeriod"/>
              <a:defRPr/>
            </a:pPr>
            <a:r>
              <a:rPr lang="en-US" sz="1400" dirty="0">
                <a:ea typeface="ＭＳ Ｐゴシック" pitchFamily="-65" charset="-128"/>
              </a:rPr>
              <a:t>Rivers</a:t>
            </a:r>
          </a:p>
          <a:p>
            <a:pPr>
              <a:buFont typeface="+mj-lt"/>
              <a:buAutoNum type="arabicPeriod"/>
              <a:defRPr/>
            </a:pPr>
            <a:r>
              <a:rPr lang="en-US" sz="1400" dirty="0">
                <a:ea typeface="ＭＳ Ｐゴシック" pitchFamily="-65" charset="-128"/>
              </a:rPr>
              <a:t>Roberts</a:t>
            </a:r>
          </a:p>
          <a:p>
            <a:pPr>
              <a:buFont typeface="+mj-lt"/>
              <a:buAutoNum type="arabicPeriod"/>
              <a:defRPr/>
            </a:pPr>
            <a:r>
              <a:rPr lang="en-US" sz="1400" dirty="0">
                <a:ea typeface="ＭＳ Ｐゴシック" pitchFamily="-65" charset="-128"/>
              </a:rPr>
              <a:t>Stevenson</a:t>
            </a:r>
          </a:p>
          <a:p>
            <a:pPr>
              <a:buFont typeface="+mj-lt"/>
              <a:buAutoNum type="arabicPeriod"/>
              <a:defRPr/>
            </a:pPr>
            <a:r>
              <a:rPr lang="en-US" sz="1400" dirty="0">
                <a:ea typeface="ＭＳ Ｐゴシック" pitchFamily="-65" charset="-128"/>
              </a:rPr>
              <a:t>Thomas</a:t>
            </a:r>
          </a:p>
          <a:p>
            <a:pPr>
              <a:buFont typeface="+mj-lt"/>
              <a:buAutoNum type="arabicPeriod"/>
              <a:defRPr/>
            </a:pPr>
            <a:r>
              <a:rPr lang="en-US" sz="1400" dirty="0">
                <a:ea typeface="ＭＳ Ｐゴシック" pitchFamily="-65" charset="-128"/>
              </a:rPr>
              <a:t>Wilson</a:t>
            </a:r>
          </a:p>
          <a:p>
            <a:pPr>
              <a:buFont typeface="+mj-lt"/>
              <a:buAutoNum type="arabicPeriod"/>
              <a:defRPr/>
            </a:pPr>
            <a:r>
              <a:rPr lang="en-US" sz="1400" dirty="0">
                <a:ea typeface="ＭＳ Ｐゴシック" pitchFamily="-65" charset="-128"/>
              </a:rPr>
              <a:t>Woodrow</a:t>
            </a:r>
          </a:p>
          <a:p>
            <a:pPr>
              <a:buFont typeface="+mj-lt"/>
              <a:buAutoNum type="arabicPeriod"/>
              <a:defRPr/>
            </a:pPr>
            <a:r>
              <a:rPr lang="en-US" sz="1400" dirty="0" err="1">
                <a:ea typeface="ＭＳ Ｐゴシック" pitchFamily="-65" charset="-128"/>
              </a:rPr>
              <a:t>Yarbrow</a:t>
            </a:r>
            <a:endParaRPr lang="en-US" sz="1400" dirty="0">
              <a:ea typeface="ＭＳ Ｐゴシック" pitchFamily="-65" charset="-128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41520" y="96580"/>
            <a:ext cx="2521844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200" dirty="0">
                <a:latin typeface="+mj-lt"/>
                <a:ea typeface="ＭＳ Ｐゴシック" charset="0"/>
                <a:cs typeface="ＭＳ Ｐゴシック" charset="0"/>
              </a:rPr>
              <a:t>Binary Search</a:t>
            </a:r>
          </a:p>
          <a:p>
            <a:pPr eaLnBrk="1" hangingPunct="1">
              <a:defRPr/>
            </a:pPr>
            <a:endParaRPr lang="en-US" sz="3200" dirty="0">
              <a:latin typeface="+mj-lt"/>
              <a:ea typeface="ＭＳ Ｐゴシック" charset="0"/>
              <a:cs typeface="ＭＳ Ｐゴシック" charset="0"/>
            </a:endParaRPr>
          </a:p>
          <a:p>
            <a:pPr eaLnBrk="1" hangingPunct="1">
              <a:defRPr/>
            </a:pPr>
            <a:r>
              <a:rPr lang="en-US" sz="3200" dirty="0">
                <a:latin typeface="+mj-lt"/>
                <a:ea typeface="ＭＳ Ｐゴシック" charset="0"/>
                <a:cs typeface="ＭＳ Ｐゴシック" charset="0"/>
              </a:rPr>
              <a:t>Find </a:t>
            </a:r>
            <a:r>
              <a:rPr lang="en-US" sz="3200" dirty="0" err="1">
                <a:latin typeface="+mj-lt"/>
                <a:ea typeface="ＭＳ Ｐゴシック" charset="0"/>
                <a:cs typeface="ＭＳ Ｐゴシック" charset="0"/>
              </a:rPr>
              <a:t>Narten</a:t>
            </a:r>
            <a:endParaRPr lang="en-US" sz="3200" dirty="0">
              <a:latin typeface="+mj-lt"/>
              <a:ea typeface="ＭＳ Ｐゴシック" charset="0"/>
              <a:cs typeface="ＭＳ Ｐゴシック" charset="0"/>
            </a:endParaRP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886818" y="266700"/>
            <a:ext cx="673100" cy="2768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Char char="l"/>
              <a:defRPr sz="2800" b="1">
                <a:solidFill>
                  <a:srgbClr val="00279F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C0128"/>
              </a:buClr>
              <a:buSzPct val="75000"/>
              <a:buFont typeface="Wingdings" panose="05000000000000000000" pitchFamily="2" charset="2"/>
              <a:buChar char="Ø"/>
              <a:defRPr sz="2400" b="1">
                <a:solidFill>
                  <a:schemeClr val="tx1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b="0">
              <a:solidFill>
                <a:schemeClr val="tx1"/>
              </a:solidFill>
              <a:latin typeface="Courier New" panose="02070309020205020404" pitchFamily="49" charset="0"/>
            </a:endParaRP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902098" y="4483100"/>
            <a:ext cx="673100" cy="14605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Char char="l"/>
              <a:defRPr sz="2800" b="1">
                <a:solidFill>
                  <a:srgbClr val="00279F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C0128"/>
              </a:buClr>
              <a:buSzPct val="75000"/>
              <a:buFont typeface="Wingdings" panose="05000000000000000000" pitchFamily="2" charset="2"/>
              <a:buChar char="Ø"/>
              <a:defRPr sz="2400" b="1">
                <a:solidFill>
                  <a:schemeClr val="tx1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b="0">
              <a:solidFill>
                <a:schemeClr val="tx1"/>
              </a:solidFill>
              <a:latin typeface="Courier New" panose="02070309020205020404" pitchFamily="49" charset="0"/>
            </a:endParaRP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886818" y="3797300"/>
            <a:ext cx="673100" cy="7112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Char char="l"/>
              <a:defRPr sz="2800" b="1">
                <a:solidFill>
                  <a:srgbClr val="00279F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C0128"/>
              </a:buClr>
              <a:buSzPct val="75000"/>
              <a:buFont typeface="Wingdings" panose="05000000000000000000" pitchFamily="2" charset="2"/>
              <a:buChar char="Ø"/>
              <a:defRPr sz="2400" b="1">
                <a:solidFill>
                  <a:schemeClr val="tx1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b="0">
              <a:solidFill>
                <a:schemeClr val="tx1"/>
              </a:solidFill>
              <a:latin typeface="Courier New" panose="02070309020205020404" pitchFamily="49" charset="0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886818" y="2978150"/>
            <a:ext cx="673100" cy="482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Char char="l"/>
              <a:defRPr sz="2800" b="1">
                <a:solidFill>
                  <a:srgbClr val="00279F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FC0128"/>
              </a:buClr>
              <a:buSzPct val="75000"/>
              <a:buFont typeface="Wingdings" panose="05000000000000000000" pitchFamily="2" charset="2"/>
              <a:buChar char="Ø"/>
              <a:defRPr sz="2400" b="1">
                <a:solidFill>
                  <a:schemeClr val="tx1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Book Antiqua" panose="02040602050305030304" pitchFamily="18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b="0">
              <a:solidFill>
                <a:schemeClr val="tx1"/>
              </a:solidFill>
              <a:latin typeface="Courier New" panose="02070309020205020404" pitchFamily="49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1575198" y="2978150"/>
            <a:ext cx="1143000" cy="0"/>
          </a:xfrm>
          <a:prstGeom prst="straightConnector1">
            <a:avLst/>
          </a:prstGeom>
          <a:ln w="635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1575198" y="4648200"/>
            <a:ext cx="1143000" cy="0"/>
          </a:xfrm>
          <a:prstGeom prst="straightConnector1">
            <a:avLst/>
          </a:prstGeom>
          <a:ln w="635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1575198" y="3962400"/>
            <a:ext cx="1143000" cy="0"/>
          </a:xfrm>
          <a:prstGeom prst="straightConnector1">
            <a:avLst/>
          </a:prstGeom>
          <a:ln w="635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1575198" y="3460750"/>
            <a:ext cx="1143000" cy="0"/>
          </a:xfrm>
          <a:prstGeom prst="straightConnector1">
            <a:avLst/>
          </a:prstGeom>
          <a:ln w="635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1447800" y="3657600"/>
            <a:ext cx="1981200" cy="0"/>
          </a:xfrm>
          <a:prstGeom prst="straightConnector1">
            <a:avLst/>
          </a:prstGeom>
          <a:ln w="635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634463" y="3423469"/>
            <a:ext cx="1350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FOUND!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562600" y="4191963"/>
            <a:ext cx="23631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How many times </a:t>
            </a:r>
          </a:p>
          <a:p>
            <a:r>
              <a:rPr lang="en-US" dirty="0"/>
              <a:t>divide in half?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62600" y="5135914"/>
            <a:ext cx="34211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log</a:t>
            </a:r>
            <a:r>
              <a:rPr lang="en-US" baseline="-25000" dirty="0"/>
              <a:t>2</a:t>
            </a:r>
            <a:r>
              <a:rPr lang="en-US" dirty="0"/>
              <a:t>(N) for N element list </a:t>
            </a:r>
          </a:p>
        </p:txBody>
      </p:sp>
    </p:spTree>
    <p:extLst>
      <p:ext uri="{BB962C8B-B14F-4D97-AF65-F5344CB8AC3E}">
        <p14:creationId xmlns:p14="http://schemas.microsoft.com/office/powerpoint/2010/main" val="3592533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animBg="1"/>
      <p:bldP spid="21512" grpId="0" animBg="1"/>
      <p:bldP spid="21515" grpId="0" animBg="1"/>
      <p:bldP spid="13" grpId="0" animBg="1"/>
      <p:bldP spid="10" grpId="0"/>
      <p:bldP spid="2" grpId="0"/>
      <p:bldP spid="1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2891</TotalTime>
  <Words>2154</Words>
  <Application>Microsoft Office PowerPoint</Application>
  <PresentationFormat>On-screen Show (4:3)</PresentationFormat>
  <Paragraphs>555</Paragraphs>
  <Slides>29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MS PGothic</vt:lpstr>
      <vt:lpstr>MS PGothic</vt:lpstr>
      <vt:lpstr>Arial</vt:lpstr>
      <vt:lpstr>Book Antiqua</vt:lpstr>
      <vt:lpstr>Calibri</vt:lpstr>
      <vt:lpstr>Courier New</vt:lpstr>
      <vt:lpstr>Monotype Sorts</vt:lpstr>
      <vt:lpstr>Times New Roman</vt:lpstr>
      <vt:lpstr>Wingdings</vt:lpstr>
      <vt:lpstr>Default Design</vt:lpstr>
      <vt:lpstr>CompSci 101 Introduction to Computer Science</vt:lpstr>
      <vt:lpstr>Announcements</vt:lpstr>
      <vt:lpstr>Be in the know…. ACM, compsci mailing lists</vt:lpstr>
      <vt:lpstr>Dictionary Song problem bit.ly/101f16-1110-1</vt:lpstr>
      <vt:lpstr>APT EmailsCourse bit.ly/101f16-1110-2</vt:lpstr>
      <vt:lpstr>DictionaryTimings.py Problem: (word,count of words)</vt:lpstr>
      <vt:lpstr>Linear search through list o' lists</vt:lpstr>
      <vt:lpstr>See DictionaryTimings.py</vt:lpstr>
      <vt:lpstr>PowerPoint Presentation</vt:lpstr>
      <vt:lpstr>Binary search through list o' lists</vt:lpstr>
      <vt:lpstr>See DictionaryTimings.py bit.ly/101f16-1110-3</vt:lpstr>
      <vt:lpstr>Search via Dictionary</vt:lpstr>
      <vt:lpstr>See DictionaryTimings.py</vt:lpstr>
      <vt:lpstr>Running times @ 109 instructions/sec</vt:lpstr>
      <vt:lpstr>Running times @ 109 instructions/sec</vt:lpstr>
      <vt:lpstr>Running times @ 109 instructions/sec</vt:lpstr>
      <vt:lpstr>Running times @ 109 instructions/sec</vt:lpstr>
      <vt:lpstr>Running times @ 109 instructions/sec</vt:lpstr>
      <vt:lpstr>What's the best and worst case? Bit.ly/101f16-1110-4</vt:lpstr>
      <vt:lpstr>Next Assignment –  Clever, Snarky, Evil, Frustrating Hangman</vt:lpstr>
      <vt:lpstr>Canonical Greedy Algorithm</vt:lpstr>
      <vt:lpstr>Greedy not always optimal</vt:lpstr>
      <vt:lpstr>Clever Hangman</vt:lpstr>
      <vt:lpstr>PowerPoint Presentation</vt:lpstr>
      <vt:lpstr>Debugging Output and Game Play</vt:lpstr>
      <vt:lpstr>Look at howto and categorizing words</vt:lpstr>
      <vt:lpstr>Computing the Categories</vt:lpstr>
      <vt:lpstr>Dictionary to help solve…</vt:lpstr>
      <vt:lpstr>Keys can’t be lists</vt:lpstr>
    </vt:vector>
  </TitlesOfParts>
  <Company>Duke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CompSci 6 Programming Design and Analysis</dc:title>
  <dc:creator>Susan Rodger</dc:creator>
  <cp:lastModifiedBy>Susan</cp:lastModifiedBy>
  <cp:revision>82</cp:revision>
  <cp:lastPrinted>2016-11-10T14:25:39Z</cp:lastPrinted>
  <dcterms:created xsi:type="dcterms:W3CDTF">2005-08-25T14:18:45Z</dcterms:created>
  <dcterms:modified xsi:type="dcterms:W3CDTF">2016-11-10T14:31:07Z</dcterms:modified>
</cp:coreProperties>
</file>