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77" r:id="rId3"/>
    <p:sldId id="313" r:id="rId4"/>
    <p:sldId id="316" r:id="rId5"/>
    <p:sldId id="331" r:id="rId6"/>
    <p:sldId id="317" r:id="rId7"/>
    <p:sldId id="318" r:id="rId8"/>
    <p:sldId id="319" r:id="rId9"/>
    <p:sldId id="320" r:id="rId10"/>
    <p:sldId id="321" r:id="rId11"/>
    <p:sldId id="327" r:id="rId12"/>
    <p:sldId id="328" r:id="rId13"/>
    <p:sldId id="322" r:id="rId14"/>
    <p:sldId id="323" r:id="rId15"/>
    <p:sldId id="324" r:id="rId16"/>
    <p:sldId id="326" r:id="rId17"/>
    <p:sldId id="281" r:id="rId18"/>
    <p:sldId id="282" r:id="rId19"/>
    <p:sldId id="280" r:id="rId20"/>
    <p:sldId id="283" r:id="rId21"/>
    <p:sldId id="284" r:id="rId22"/>
    <p:sldId id="329" r:id="rId23"/>
    <p:sldId id="330" r:id="rId24"/>
    <p:sldId id="285" r:id="rId25"/>
    <p:sldId id="287" r:id="rId26"/>
    <p:sldId id="288" r:id="rId27"/>
    <p:sldId id="289" r:id="rId28"/>
    <p:sldId id="290" r:id="rId29"/>
    <p:sldId id="291" r:id="rId30"/>
    <p:sldId id="292" r:id="rId31"/>
    <p:sldId id="293" r:id="rId32"/>
    <p:sldId id="294" r:id="rId33"/>
    <p:sldId id="332" r:id="rId34"/>
  </p:sldIdLst>
  <p:sldSz cx="9144000" cy="6858000" type="screen4x3"/>
  <p:notesSz cx="7315200" cy="96012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Times New Roman" panose="02020603050405020304" pitchFamily="18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7719" autoAdjust="0"/>
    <p:restoredTop sz="81000" autoAdjust="0"/>
  </p:normalViewPr>
  <p:slideViewPr>
    <p:cSldViewPr>
      <p:cViewPr varScale="1">
        <p:scale>
          <a:sx n="57" d="100"/>
          <a:sy n="57" d="100"/>
        </p:scale>
        <p:origin x="1095" y="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t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defTabSz="966788" eaLnBrk="1" hangingPunct="1">
              <a:defRPr sz="13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61" tIns="48331" rIns="96661" bIns="48331" numCol="1" anchor="b" anchorCtr="0" compatLnSpc="1">
            <a:prstTxWarp prst="textNoShape">
              <a:avLst/>
            </a:prstTxWarp>
          </a:bodyPr>
          <a:lstStyle>
            <a:lvl1pPr algn="r" defTabSz="966788" eaLnBrk="1" hangingPunct="1">
              <a:defRPr sz="1300" smtClean="0"/>
            </a:lvl1pPr>
          </a:lstStyle>
          <a:p>
            <a:pPr>
              <a:defRPr/>
            </a:pPr>
            <a:fld id="{5ED27268-EC4C-4E87-944D-E761B934C1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18714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685954-674A-4B02-A59C-3D3A2E615263}" type="datetimeFigureOut">
              <a:rPr lang="en-US" smtClean="0"/>
              <a:t>11/30/2016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ECC0E2-4427-4933-ACFA-726EFEF98E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3135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CC0E2-4427-4933-ACFA-726EFEF98E7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085178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probably like 236</a:t>
            </a:r>
            <a:r>
              <a:rPr lang="en-US" baseline="0" dirty="0"/>
              <a:t> item, then </a:t>
            </a:r>
          </a:p>
          <a:p>
            <a:r>
              <a:rPr lang="en-US" baseline="0" dirty="0"/>
              <a:t>Note the -75 could be an outlier, only one person rated 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643982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probably like 139</a:t>
            </a:r>
            <a:r>
              <a:rPr lang="en-US" baseline="0" dirty="0"/>
              <a:t> item, then </a:t>
            </a:r>
          </a:p>
          <a:p>
            <a:r>
              <a:rPr lang="en-US" baseline="0" dirty="0"/>
              <a:t>Note the -75 could be an outlier, only one person rated it.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632097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CC0E2-4427-4933-ACFA-726EFEF98E7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62692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Solving a</a:t>
            </a:r>
            <a:r>
              <a:rPr lang="en-US" baseline="0" dirty="0"/>
              <a:t> smaller version of the original problem, must be smaller in some way. </a:t>
            </a:r>
          </a:p>
          <a:p>
            <a:r>
              <a:rPr lang="en-US" baseline="0" dirty="0"/>
              <a:t>Must also get smaller and smaller and then must be a way where it is so small you can just solve the problem.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CC0E2-4427-4933-ACFA-726EFEF98E79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18950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Calls an</a:t>
            </a:r>
            <a:r>
              <a:rPr lang="en-US" baseline="0" dirty="0"/>
              <a:t> instance that is smaller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216CB3-B225-45A6-A138-B7A767F9B0A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4454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CC0E2-4427-4933-ACFA-726EFEF98E79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6094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do you solve a problem like "Maria" is from sound of music</a:t>
            </a:r>
          </a:p>
        </p:txBody>
      </p:sp>
    </p:spTree>
    <p:extLst>
      <p:ext uri="{BB962C8B-B14F-4D97-AF65-F5344CB8AC3E}">
        <p14:creationId xmlns:p14="http://schemas.microsoft.com/office/powerpoint/2010/main" val="94509572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91466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87496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example </a:t>
            </a:r>
            <a:r>
              <a:rPr lang="en-US" dirty="0" err="1"/>
              <a:t>formated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39861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Seven items – 3 sets of ratings for each – have to rate</a:t>
            </a:r>
            <a:r>
              <a:rPr lang="en-US" baseline="0" dirty="0"/>
              <a:t> everything</a:t>
            </a:r>
          </a:p>
          <a:p>
            <a:r>
              <a:rPr lang="en-US" dirty="0"/>
              <a:t>Divide</a:t>
            </a:r>
            <a:r>
              <a:rPr lang="en-US" baseline="0" dirty="0"/>
              <a:t> by 2 – don’t count 0 – </a:t>
            </a:r>
            <a:r>
              <a:rPr lang="en-US" baseline="0" dirty="0" err="1"/>
              <a:t>allratings</a:t>
            </a:r>
            <a:r>
              <a:rPr lang="en-US" baseline="0" dirty="0"/>
              <a:t> don’t include 0</a:t>
            </a:r>
          </a:p>
          <a:p>
            <a:r>
              <a:rPr lang="en-US" baseline="0" dirty="0"/>
              <a:t>One way of doing a recommendation – what yelp does</a:t>
            </a:r>
          </a:p>
          <a:p>
            <a:r>
              <a:rPr lang="en-US" baseline="0" dirty="0"/>
              <a:t>Average rating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5885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You</a:t>
            </a:r>
            <a:r>
              <a:rPr lang="en-US" baseline="0" dirty="0"/>
              <a:t> need items as a list of strings (restaurants) </a:t>
            </a:r>
          </a:p>
          <a:p>
            <a:r>
              <a:rPr lang="en-US" baseline="0" dirty="0"/>
              <a:t>Required to create a dictionary</a:t>
            </a:r>
          </a:p>
          <a:p>
            <a:r>
              <a:rPr lang="en-US" baseline="0" dirty="0"/>
              <a:t>Note they are in the same order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0117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Id is person and list</a:t>
            </a:r>
            <a:r>
              <a:rPr lang="en-US" baseline="0" dirty="0"/>
              <a:t> of their ratings as </a:t>
            </a:r>
            <a:r>
              <a:rPr lang="en-US" baseline="0" dirty="0" err="1"/>
              <a:t>ints</a:t>
            </a:r>
            <a:endParaRPr lang="en-US" baseline="0" dirty="0"/>
          </a:p>
          <a:p>
            <a:r>
              <a:rPr lang="en-US" baseline="0" dirty="0"/>
              <a:t>Average for McDonalds?   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40236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All ratings are the same. </a:t>
            </a:r>
          </a:p>
          <a:p>
            <a:r>
              <a:rPr lang="en-US" dirty="0"/>
              <a:t>Don’t you want to only consider ratings that are near you and value their ratings.</a:t>
            </a:r>
            <a:r>
              <a:rPr lang="en-US" baseline="0" dirty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67981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How many do you use</a:t>
            </a:r>
          </a:p>
          <a:p>
            <a:r>
              <a:rPr lang="en-US" dirty="0"/>
              <a:t>You could weight those closer to you and use everyone </a:t>
            </a:r>
          </a:p>
        </p:txBody>
      </p:sp>
    </p:spTree>
    <p:extLst>
      <p:ext uri="{BB962C8B-B14F-4D97-AF65-F5344CB8AC3E}">
        <p14:creationId xmlns:p14="http://schemas.microsoft.com/office/powerpoint/2010/main" val="8066010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higher the number the closer they are to me. Negative numbers are really</a:t>
            </a:r>
            <a:r>
              <a:rPr lang="en-US" baseline="0" dirty="0"/>
              <a:t> far from me.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ECC0E2-4427-4933-ACFA-726EFEF98E7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67743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Here we are calculating</a:t>
            </a:r>
            <a:r>
              <a:rPr lang="en-US" baseline="0" dirty="0"/>
              <a:t> ratings with weights.</a:t>
            </a:r>
          </a:p>
          <a:p>
            <a:r>
              <a:rPr lang="en-US" dirty="0"/>
              <a:t>Chris is 12 away from me </a:t>
            </a:r>
          </a:p>
          <a:p>
            <a:r>
              <a:rPr lang="en-US" dirty="0"/>
              <a:t>Nat is 37 away from me </a:t>
            </a:r>
          </a:p>
          <a:p>
            <a:r>
              <a:rPr lang="en-US" dirty="0"/>
              <a:t>Sam is 25 away from me </a:t>
            </a:r>
          </a:p>
          <a:p>
            <a:r>
              <a:rPr lang="en-US" dirty="0"/>
              <a:t>High number is closer to you .</a:t>
            </a:r>
            <a:r>
              <a:rPr lang="en-US" baseline="0" dirty="0"/>
              <a:t> </a:t>
            </a:r>
          </a:p>
          <a:p>
            <a:r>
              <a:rPr lang="en-US" baseline="0" dirty="0"/>
              <a:t>Show how you multiple the closeness number times every rating.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12130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D3E9C4-CC62-419B-94EA-3C3ACB7F98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371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3EDA16-EE90-4E65-9C25-D045E645287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9898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FE1C838-743E-46B1-9535-A8D3D4E69B0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351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C6DB02F-6869-41A8-88A9-7B04A59444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6539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2308AB-BBD7-406C-8FE3-ABD9B60C74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8504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4E9AF7-1243-4137-A70D-606EB16740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9245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641282-F280-4848-B924-21AC7882B54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3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35C597-8985-48AF-93BD-6E14E15665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840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18FA454-7E6E-480D-86B5-CCFC570514C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2753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2AA312-D4AF-4A57-A4AC-B58CF3A8AF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80517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31AA07-0B70-4E3D-84AF-4D5E92BC49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347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Times New Roman" charset="0"/>
                <a:cs typeface="Times New Roman" charset="0"/>
              </a:defRPr>
            </a:lvl1pPr>
          </a:lstStyle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B88E8A9B-E406-46EF-A9FD-35EBD6B18A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charset="0"/>
          <a:cs typeface="Times New Roman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hyperlink" Target="http://xkcd.com/543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hyperlink" Target="http://xkcd.com/688/" TargetMode="Externa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hyperlink" Target="https://en.wikipedia.org/wiki/Computer_science" TargetMode="Externa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ollaborative_filterin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762000" y="914400"/>
            <a:ext cx="8153400" cy="1981200"/>
          </a:xfrm>
        </p:spPr>
        <p:txBody>
          <a:bodyPr/>
          <a:lstStyle/>
          <a:p>
            <a:pPr eaLnBrk="1" hangingPunct="1"/>
            <a:r>
              <a:rPr lang="en-US" dirty="0" err="1"/>
              <a:t>CompSci</a:t>
            </a:r>
            <a:r>
              <a:rPr lang="en-US" dirty="0"/>
              <a:t> 101</a:t>
            </a:r>
            <a:br>
              <a:rPr lang="en-US" dirty="0"/>
            </a:br>
            <a:r>
              <a:rPr lang="en-US" dirty="0"/>
              <a:t>Introduction to Computer Science</a:t>
            </a:r>
          </a:p>
        </p:txBody>
      </p:sp>
      <p:sp>
        <p:nvSpPr>
          <p:cNvPr id="3075" name="Text Box 4"/>
          <p:cNvSpPr txBox="1">
            <a:spLocks noChangeArrowheads="1"/>
          </p:cNvSpPr>
          <p:nvPr/>
        </p:nvSpPr>
        <p:spPr bwMode="auto">
          <a:xfrm>
            <a:off x="6213725" y="4953000"/>
            <a:ext cx="2040943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/>
              <a:t>Dec 1, </a:t>
            </a:r>
            <a:r>
              <a:rPr lang="en-US" sz="2800" dirty="0"/>
              <a:t>2016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sz="2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sz="2800" dirty="0"/>
              <a:t>Prof. Rodger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4338336"/>
              </p:ext>
            </p:extLst>
          </p:nvPr>
        </p:nvGraphicFramePr>
        <p:xfrm>
          <a:off x="914400" y="3581400"/>
          <a:ext cx="5658554" cy="1219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08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BlueEx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McDon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Nasher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Chris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D3E9C4-CC62-419B-94EA-3C3ACB7F981C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52400"/>
            <a:ext cx="8534400" cy="1143000"/>
          </a:xfrm>
        </p:spPr>
        <p:txBody>
          <a:bodyPr/>
          <a:lstStyle/>
          <a:p>
            <a:r>
              <a:rPr lang="en-US" dirty="0"/>
              <a:t>Collaborative Filtering: Recommender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00600"/>
          </a:xfrm>
        </p:spPr>
        <p:txBody>
          <a:bodyPr/>
          <a:lstStyle/>
          <a:p>
            <a:r>
              <a:rPr lang="en-US" dirty="0"/>
              <a:t>First determine closeness of all users to me:</a:t>
            </a:r>
          </a:p>
          <a:p>
            <a:pPr lvl="1"/>
            <a:r>
              <a:rPr lang="en-US" dirty="0"/>
              <a:t>"Me" is a user-ID, parameter to function</a:t>
            </a:r>
          </a:p>
          <a:p>
            <a:pPr lvl="1"/>
            <a:r>
              <a:rPr lang="en-US" dirty="0"/>
              <a:t>Return list of (ID, closeness-#) tuples, sorted</a:t>
            </a:r>
          </a:p>
          <a:p>
            <a:pPr lvl="1"/>
            <a:endParaRPr lang="en-US" dirty="0"/>
          </a:p>
          <a:p>
            <a:r>
              <a:rPr lang="en-US" dirty="0"/>
              <a:t>Use just the ratings of person closest to me</a:t>
            </a:r>
          </a:p>
          <a:p>
            <a:pPr lvl="1"/>
            <a:r>
              <a:rPr lang="en-US" dirty="0"/>
              <a:t>Is this a good idea?</a:t>
            </a:r>
          </a:p>
          <a:p>
            <a:pPr lvl="1"/>
            <a:r>
              <a:rPr lang="en-US" dirty="0"/>
              <a:t>What about the 10 closest people to me?</a:t>
            </a:r>
          </a:p>
          <a:p>
            <a:r>
              <a:rPr lang="en-US" dirty="0"/>
              <a:t>What about weighting ratings</a:t>
            </a:r>
          </a:p>
          <a:p>
            <a:pPr lvl="1"/>
            <a:r>
              <a:rPr lang="en-US" dirty="0"/>
              <a:t>Closer to me, more weight given to rating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78441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calculate a similarity?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Me:  [3, 5, -3]</a:t>
            </a:r>
          </a:p>
          <a:p>
            <a:r>
              <a:rPr lang="en-US" dirty="0"/>
              <a:t>Joe:  [5, 1, -1]</a:t>
            </a:r>
          </a:p>
          <a:p>
            <a:r>
              <a:rPr lang="en-US" dirty="0"/>
              <a:t>Sue:  [-1, 1, 3]</a:t>
            </a:r>
          </a:p>
          <a:p>
            <a:endParaRPr lang="en-US" dirty="0"/>
          </a:p>
          <a:p>
            <a:r>
              <a:rPr lang="en-US" dirty="0"/>
              <a:t>Joe to Me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= (3*5 + 5*1 + -3 * -1) = 23</a:t>
            </a:r>
          </a:p>
          <a:p>
            <a:r>
              <a:rPr lang="en-US" dirty="0"/>
              <a:t>Sue to Me 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= (3*-1 + 5 * 1 + -3 * 3) = -7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1088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 you calculate a similarity?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Me:  [3, 5, -3]</a:t>
            </a:r>
          </a:p>
          <a:p>
            <a:r>
              <a:rPr lang="en-US" dirty="0"/>
              <a:t>Joe:  [5, 1, -1]</a:t>
            </a:r>
          </a:p>
          <a:p>
            <a:r>
              <a:rPr lang="en-US" dirty="0"/>
              <a:t>Sue:  [-1, 1, 3]</a:t>
            </a:r>
          </a:p>
          <a:p>
            <a:endParaRPr lang="en-US" dirty="0"/>
          </a:p>
          <a:p>
            <a:r>
              <a:rPr lang="en-US" dirty="0"/>
              <a:t>Joe to Me </a:t>
            </a:r>
          </a:p>
          <a:p>
            <a:pPr marL="457200" lvl="1" indent="0">
              <a:buNone/>
            </a:pPr>
            <a:r>
              <a:rPr lang="en-US" dirty="0"/>
              <a:t>= (3*5 + 5*1 + -3 * -1) = 23</a:t>
            </a:r>
          </a:p>
          <a:p>
            <a:r>
              <a:rPr lang="en-US" dirty="0"/>
              <a:t>Sue to Me </a:t>
            </a:r>
          </a:p>
          <a:p>
            <a:pPr marL="457200" lvl="1" indent="0">
              <a:buNone/>
            </a:pPr>
            <a:r>
              <a:rPr lang="en-US" dirty="0"/>
              <a:t>= (3*-1 + 5 * 1 + -3 * 3) = -7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1204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88161"/>
            <a:ext cx="7772400" cy="1143000"/>
          </a:xfrm>
        </p:spPr>
        <p:txBody>
          <a:bodyPr/>
          <a:lstStyle/>
          <a:p>
            <a:r>
              <a:rPr lang="en-US" dirty="0"/>
              <a:t>Collaborative Filtering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685800" y="1296150"/>
            <a:ext cx="7772400" cy="4114800"/>
          </a:xfrm>
        </p:spPr>
        <p:txBody>
          <a:bodyPr/>
          <a:lstStyle/>
          <a:p>
            <a:r>
              <a:rPr lang="en-US" dirty="0"/>
              <a:t>For Chris:  </a:t>
            </a:r>
            <a:r>
              <a:rPr lang="en-US" dirty="0">
                <a:latin typeface="Courier New"/>
                <a:cs typeface="Courier New"/>
              </a:rPr>
              <a:t>12 * [1,1,0,3,0,-3] =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 </a:t>
            </a:r>
            <a:r>
              <a:rPr lang="en-US" sz="2800" dirty="0">
                <a:latin typeface="Courier New"/>
                <a:cs typeface="Courier New"/>
              </a:rPr>
              <a:t>[12,12,0,36,0,-36]</a:t>
            </a:r>
          </a:p>
          <a:p>
            <a:r>
              <a:rPr lang="en-US" dirty="0"/>
              <a:t>For Sam: </a:t>
            </a:r>
            <a:r>
              <a:rPr lang="en-US" dirty="0">
                <a:latin typeface="Courier New"/>
                <a:cs typeface="Courier New"/>
              </a:rPr>
              <a:t>[0,75,125,0,-75,125]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5322980" y="2935467"/>
            <a:ext cx="3979905" cy="2230327"/>
            <a:chOff x="1875366" y="2228850"/>
            <a:chExt cx="6206847" cy="3669705"/>
          </a:xfrm>
        </p:grpSpPr>
        <p:pic>
          <p:nvPicPr>
            <p:cNvPr id="8" name="Picture 7" descr="images.jpg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875366" y="2228850"/>
              <a:ext cx="5350941" cy="3034594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3132665" y="5037666"/>
              <a:ext cx="2304289" cy="860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Sam:25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5777923" y="4359275"/>
              <a:ext cx="2304290" cy="860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Nat:37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2243099" y="3669090"/>
              <a:ext cx="2976387" cy="86088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b="1" dirty="0"/>
                <a:t>Chris:12</a:t>
              </a:r>
            </a:p>
          </p:txBody>
        </p:sp>
      </p:grpSp>
      <p:graphicFrame>
        <p:nvGraphicFramePr>
          <p:cNvPr id="17" name="Table 16"/>
          <p:cNvGraphicFramePr>
            <a:graphicFrameLocks noGrp="1"/>
          </p:cNvGraphicFramePr>
          <p:nvPr>
            <p:extLst/>
          </p:nvPr>
        </p:nvGraphicFramePr>
        <p:xfrm>
          <a:off x="578211" y="5164900"/>
          <a:ext cx="5658554" cy="1219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08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BlueEx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McDon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Nasher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Chris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8" name="Oval 17"/>
          <p:cNvSpPr/>
          <p:nvPr/>
        </p:nvSpPr>
        <p:spPr bwMode="auto">
          <a:xfrm>
            <a:off x="7165107" y="3930530"/>
            <a:ext cx="822960" cy="822960"/>
          </a:xfrm>
          <a:prstGeom prst="ellipse">
            <a:avLst/>
          </a:prstGeom>
          <a:solidFill>
            <a:srgbClr val="FFFF00">
              <a:alpha val="32000"/>
            </a:srgb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4770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3013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7772400" cy="1143000"/>
          </a:xfrm>
        </p:spPr>
        <p:txBody>
          <a:bodyPr/>
          <a:lstStyle/>
          <a:p>
            <a:r>
              <a:rPr lang="en-US" dirty="0"/>
              <a:t>Adding lists of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5181600"/>
          </a:xfrm>
        </p:spPr>
        <p:txBody>
          <a:bodyPr/>
          <a:lstStyle/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[12, 12,   0, 36,  0,-36]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[ 0, 75, 125,  0,-75,125]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</a:t>
            </a:r>
            <a:r>
              <a:rPr lang="en-US" dirty="0">
                <a:latin typeface="Courier New"/>
                <a:cs typeface="Courier New"/>
              </a:rPr>
              <a:t>-111</a:t>
            </a:r>
            <a:r>
              <a:rPr lang="en-US" sz="2800" dirty="0">
                <a:latin typeface="Courier New"/>
                <a:cs typeface="Courier New"/>
              </a:rPr>
              <a:t>,111,111,185,</a:t>
            </a:r>
            <a:r>
              <a:rPr lang="en-US" dirty="0">
                <a:latin typeface="Courier New"/>
                <a:cs typeface="Courier New"/>
              </a:rPr>
              <a:t>37</a:t>
            </a:r>
            <a:r>
              <a:rPr lang="en-US" sz="2800" dirty="0">
                <a:latin typeface="Courier New"/>
                <a:cs typeface="Courier New"/>
              </a:rPr>
              <a:t>, -37]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---------------------------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</a:t>
            </a:r>
            <a:r>
              <a:rPr lang="en-US" dirty="0">
                <a:latin typeface="Courier New"/>
                <a:cs typeface="Courier New"/>
              </a:rPr>
              <a:t>-99</a:t>
            </a:r>
            <a:r>
              <a:rPr lang="en-US" sz="2800" dirty="0">
                <a:latin typeface="Courier New"/>
                <a:cs typeface="Courier New"/>
              </a:rPr>
              <a:t>, 198, 236, 221, -38, 52]</a:t>
            </a:r>
          </a:p>
          <a:p>
            <a:pPr marL="342900" lvl="1" indent="-342900">
              <a:buClr>
                <a:schemeClr val="tx1"/>
              </a:buClr>
              <a:buFont typeface="Monotype Sorts" charset="2"/>
              <a:buChar char="l"/>
            </a:pPr>
            <a:endParaRPr lang="en-US" sz="2800" dirty="0"/>
          </a:p>
          <a:p>
            <a:r>
              <a:rPr lang="en-US" dirty="0"/>
              <a:t>Adding columns in lists of numbers</a:t>
            </a:r>
          </a:p>
          <a:p>
            <a:pPr lvl="1"/>
            <a:r>
              <a:rPr lang="en-US" dirty="0"/>
              <a:t>Using indexes 0, 1, 2, … sum elements of list</a:t>
            </a:r>
          </a:p>
          <a:p>
            <a:pPr lvl="1"/>
            <a:r>
              <a:rPr lang="en-US" dirty="0">
                <a:latin typeface="Courier New"/>
                <a:cs typeface="Courier New"/>
              </a:rPr>
              <a:t>sum([</a:t>
            </a:r>
            <a:r>
              <a:rPr lang="en-US" dirty="0" err="1">
                <a:latin typeface="Courier New"/>
                <a:cs typeface="Courier New"/>
              </a:rPr>
              <a:t>val</a:t>
            </a:r>
            <a:r>
              <a:rPr lang="en-US" dirty="0">
                <a:latin typeface="Courier New"/>
                <a:cs typeface="Courier New"/>
              </a:rPr>
              <a:t>[</a:t>
            </a:r>
            <a:r>
              <a:rPr lang="en-US" dirty="0" err="1">
                <a:latin typeface="Courier New"/>
                <a:cs typeface="Courier New"/>
              </a:rPr>
              <a:t>i</a:t>
            </a:r>
            <a:r>
              <a:rPr lang="en-US" dirty="0">
                <a:latin typeface="Courier New"/>
                <a:cs typeface="Courier New"/>
              </a:rPr>
              <a:t>] for </a:t>
            </a:r>
            <a:r>
              <a:rPr lang="en-US" dirty="0" err="1">
                <a:latin typeface="Courier New"/>
                <a:cs typeface="Courier New"/>
              </a:rPr>
              <a:t>val</a:t>
            </a:r>
            <a:r>
              <a:rPr lang="en-US" dirty="0">
                <a:latin typeface="Courier New"/>
                <a:cs typeface="Courier New"/>
              </a:rPr>
              <a:t> in </a:t>
            </a:r>
            <a:r>
              <a:rPr lang="en-US" dirty="0" err="1">
                <a:latin typeface="Courier New"/>
                <a:cs typeface="Courier New"/>
              </a:rPr>
              <a:t>d.values</a:t>
            </a:r>
            <a:r>
              <a:rPr lang="en-US" dirty="0">
                <a:latin typeface="Courier New"/>
                <a:cs typeface="Courier New"/>
              </a:rPr>
              <a:t>()])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4770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265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val 4"/>
          <p:cNvSpPr/>
          <p:nvPr/>
        </p:nvSpPr>
        <p:spPr>
          <a:xfrm>
            <a:off x="3124200" y="4343400"/>
            <a:ext cx="990600" cy="685800"/>
          </a:xfrm>
          <a:prstGeom prst="ellipse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76200"/>
            <a:ext cx="8610600" cy="1143000"/>
          </a:xfrm>
        </p:spPr>
        <p:txBody>
          <a:bodyPr/>
          <a:lstStyle/>
          <a:p>
            <a:r>
              <a:rPr lang="en-US" dirty="0"/>
              <a:t>Then divide by number of </a:t>
            </a:r>
            <a:r>
              <a:rPr lang="en-US" dirty="0" err="1"/>
              <a:t>nonzeros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772400" cy="5181600"/>
          </a:xfrm>
        </p:spPr>
        <p:txBody>
          <a:bodyPr/>
          <a:lstStyle/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[12, 12,   0, 36,  0,-36]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[ 0, 75, 125,  0,-75,125]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</a:t>
            </a:r>
            <a:r>
              <a:rPr lang="en-US" dirty="0">
                <a:latin typeface="Courier New"/>
                <a:cs typeface="Courier New"/>
              </a:rPr>
              <a:t>-111</a:t>
            </a:r>
            <a:r>
              <a:rPr lang="en-US" sz="2800" dirty="0">
                <a:latin typeface="Courier New"/>
                <a:cs typeface="Courier New"/>
              </a:rPr>
              <a:t>,111,111,185,</a:t>
            </a:r>
            <a:r>
              <a:rPr lang="en-US" dirty="0">
                <a:latin typeface="Courier New"/>
                <a:cs typeface="Courier New"/>
              </a:rPr>
              <a:t>37</a:t>
            </a:r>
            <a:r>
              <a:rPr lang="en-US" sz="2800" dirty="0">
                <a:latin typeface="Courier New"/>
                <a:cs typeface="Courier New"/>
              </a:rPr>
              <a:t>, -37]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---------------------------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>
                <a:latin typeface="Courier New"/>
                <a:cs typeface="Courier New"/>
              </a:rPr>
              <a:t>[</a:t>
            </a:r>
            <a:r>
              <a:rPr lang="en-US" dirty="0">
                <a:latin typeface="Courier New"/>
                <a:cs typeface="Courier New"/>
              </a:rPr>
              <a:t>-99</a:t>
            </a:r>
            <a:r>
              <a:rPr lang="en-US" sz="2800" dirty="0">
                <a:latin typeface="Courier New"/>
                <a:cs typeface="Courier New"/>
              </a:rPr>
              <a:t>, 198, 236, 221, -38, 52]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sz="2800" dirty="0"/>
              <a:t>    /2         /3         /2        /2         /2        /3</a:t>
            </a:r>
          </a:p>
          <a:p>
            <a:pPr marL="0" lvl="1" indent="0">
              <a:buClr>
                <a:schemeClr val="tx1"/>
              </a:buClr>
              <a:buNone/>
            </a:pPr>
            <a:r>
              <a:rPr lang="en-US" dirty="0"/>
              <a:t>[ -49,      66,        118,    110     -19,        17]</a:t>
            </a:r>
            <a:endParaRPr lang="en-US" sz="28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762000" y="5181600"/>
          <a:ext cx="5658554" cy="121920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083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193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0379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0379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9422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8591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309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04800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BlueEx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McDon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/>
                        <a:t>Nasher</a:t>
                      </a:r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Chris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r>
                        <a:rPr lang="en-US" sz="1400" dirty="0"/>
                        <a:t>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H="1" flipV="1">
            <a:off x="4114800" y="4876800"/>
            <a:ext cx="2895600" cy="15240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6823638" y="5098702"/>
            <a:ext cx="1737976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Recommend</a:t>
            </a:r>
          </a:p>
          <a:p>
            <a:r>
              <a:rPr lang="en-US" dirty="0">
                <a:solidFill>
                  <a:srgbClr val="FF0000"/>
                </a:solidFill>
              </a:rPr>
              <a:t>3</a:t>
            </a:r>
            <a:r>
              <a:rPr lang="en-US" baseline="30000" dirty="0">
                <a:solidFill>
                  <a:srgbClr val="FF0000"/>
                </a:solidFill>
              </a:rPr>
              <a:t>rd</a:t>
            </a:r>
            <a:r>
              <a:rPr lang="en-US" dirty="0">
                <a:solidFill>
                  <a:srgbClr val="FF0000"/>
                </a:solidFill>
              </a:rPr>
              <a:t> item</a:t>
            </a:r>
          </a:p>
        </p:txBody>
      </p:sp>
      <p:sp>
        <p:nvSpPr>
          <p:cNvPr id="13" name="Footer Placeholder 12"/>
          <p:cNvSpPr>
            <a:spLocks noGrp="1"/>
          </p:cNvSpPr>
          <p:nvPr>
            <p:ph type="ftr" sz="quarter" idx="11"/>
          </p:nvPr>
        </p:nvSpPr>
        <p:spPr>
          <a:xfrm>
            <a:off x="3092245" y="64770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41871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Follow 12-step process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419600"/>
          </a:xfrm>
        </p:spPr>
        <p:txBody>
          <a:bodyPr/>
          <a:lstStyle/>
          <a:p>
            <a:r>
              <a:rPr lang="en-US" dirty="0" err="1"/>
              <a:t>ReadFood</a:t>
            </a:r>
            <a:r>
              <a:rPr lang="en-US" dirty="0"/>
              <a:t> first!</a:t>
            </a:r>
          </a:p>
          <a:p>
            <a:pPr lvl="1"/>
            <a:r>
              <a:rPr lang="en-US" dirty="0"/>
              <a:t>Read input and save it </a:t>
            </a:r>
          </a:p>
          <a:p>
            <a:pPr lvl="1"/>
            <a:r>
              <a:rPr lang="en-US" dirty="0"/>
              <a:t>Get list of restaurants – use that ordering! Set?</a:t>
            </a:r>
          </a:p>
          <a:p>
            <a:pPr lvl="1"/>
            <a:r>
              <a:rPr lang="en-US" dirty="0"/>
              <a:t>For each person</a:t>
            </a:r>
          </a:p>
          <a:p>
            <a:pPr lvl="2"/>
            <a:r>
              <a:rPr lang="en-US" dirty="0"/>
              <a:t>For each restaurant and its rating</a:t>
            </a:r>
          </a:p>
          <a:p>
            <a:pPr lvl="3"/>
            <a:r>
              <a:rPr lang="en-US" sz="2400" dirty="0"/>
              <a:t>Must find location of restaurant in </a:t>
            </a:r>
            <a:r>
              <a:rPr lang="en-US" sz="2400" dirty="0" err="1"/>
              <a:t>itemlist</a:t>
            </a:r>
            <a:endParaRPr lang="en-US" sz="2400" dirty="0"/>
          </a:p>
          <a:p>
            <a:pPr lvl="3"/>
            <a:r>
              <a:rPr lang="en-US" sz="2400" dirty="0"/>
              <a:t>Then update appropriate counter</a:t>
            </a:r>
          </a:p>
          <a:p>
            <a:pPr lvl="1"/>
            <a:r>
              <a:rPr lang="en-US" sz="3200" dirty="0"/>
              <a:t>Print any structure you create to check it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0687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3174" y="0"/>
            <a:ext cx="7772400" cy="1143000"/>
          </a:xfrm>
        </p:spPr>
        <p:txBody>
          <a:bodyPr/>
          <a:lstStyle/>
          <a:p>
            <a:r>
              <a:rPr lang="en-US" dirty="0"/>
              <a:t>Recursion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12897" y="1143000"/>
            <a:ext cx="7772400" cy="4114800"/>
          </a:xfrm>
        </p:spPr>
        <p:txBody>
          <a:bodyPr/>
          <a:lstStyle/>
          <a:p>
            <a:r>
              <a:rPr lang="en-US" dirty="0"/>
              <a:t>Function calls a clone of itself</a:t>
            </a:r>
          </a:p>
          <a:p>
            <a:pPr lvl="1"/>
            <a:r>
              <a:rPr lang="en-US" dirty="0"/>
              <a:t>Smaller problem </a:t>
            </a:r>
          </a:p>
          <a:p>
            <a:pPr lvl="1"/>
            <a:r>
              <a:rPr lang="en-US" dirty="0"/>
              <a:t>Must be a way out of recursion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7417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677" y="0"/>
            <a:ext cx="7772400" cy="1143000"/>
          </a:xfrm>
        </p:spPr>
        <p:txBody>
          <a:bodyPr/>
          <a:lstStyle/>
          <a:p>
            <a:r>
              <a:rPr lang="en-US" dirty="0"/>
              <a:t>Example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3733800"/>
            <a:ext cx="5867400" cy="2362200"/>
          </a:xfrm>
        </p:spPr>
        <p:txBody>
          <a:bodyPr/>
          <a:lstStyle/>
          <a:p>
            <a:r>
              <a:rPr lang="en-US" dirty="0"/>
              <a:t>Mystery(5) is      1 + Mystery(2) </a:t>
            </a:r>
          </a:p>
          <a:p>
            <a:r>
              <a:rPr lang="en-US" dirty="0"/>
              <a:t>Mystery(2) is      1 + Mystery(1) </a:t>
            </a:r>
          </a:p>
          <a:p>
            <a:r>
              <a:rPr lang="en-US" dirty="0"/>
              <a:t>Mystery(1) is      1 + Mystery(0) </a:t>
            </a:r>
          </a:p>
          <a:p>
            <a:r>
              <a:rPr lang="en-US" dirty="0"/>
              <a:t>Mystery(0) is       2</a:t>
            </a:r>
          </a:p>
        </p:txBody>
      </p:sp>
      <p:pic>
        <p:nvPicPr>
          <p:cNvPr id="4" name="Content Placeholder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63677" y="1447800"/>
            <a:ext cx="5174226" cy="16777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Straight Arrow Connector 5"/>
          <p:cNvCxnSpPr/>
          <p:nvPr/>
        </p:nvCxnSpPr>
        <p:spPr>
          <a:xfrm flipV="1">
            <a:off x="4549877" y="5486401"/>
            <a:ext cx="1012723" cy="22998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6781800" y="4914900"/>
            <a:ext cx="2108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 = 1 + 2 = 3</a:t>
            </a:r>
          </a:p>
        </p:txBody>
      </p:sp>
      <p:cxnSp>
        <p:nvCxnSpPr>
          <p:cNvPr id="10" name="Straight Arrow Connector 9"/>
          <p:cNvCxnSpPr/>
          <p:nvPr/>
        </p:nvCxnSpPr>
        <p:spPr>
          <a:xfrm flipH="1" flipV="1">
            <a:off x="6477000" y="4272975"/>
            <a:ext cx="2094083" cy="320963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 flipV="1">
            <a:off x="6477000" y="4743450"/>
            <a:ext cx="2133600" cy="285750"/>
          </a:xfrm>
          <a:prstGeom prst="straightConnector1">
            <a:avLst/>
          </a:prstGeom>
          <a:ln w="635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6747387" y="4387275"/>
            <a:ext cx="2108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 = 1 + 3 = 4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715432" y="3745350"/>
            <a:ext cx="21082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 = 1 + 4 = 5</a:t>
            </a:r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21" name="Slide Number Placeholder 2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9753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4" grpId="0"/>
      <p:bldP spid="1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>
          <a:xfrm>
            <a:off x="-304800" y="152400"/>
            <a:ext cx="9448800" cy="1143000"/>
          </a:xfrm>
        </p:spPr>
        <p:txBody>
          <a:bodyPr/>
          <a:lstStyle/>
          <a:p>
            <a:r>
              <a:rPr lang="en-US" sz="3200" dirty="0">
                <a:latin typeface="Arial" charset="0"/>
                <a:ea typeface="ＭＳ Ｐゴシック" charset="0"/>
                <a:cs typeface="ＭＳ Ｐゴシック" charset="0"/>
              </a:rPr>
              <a:t>Review: Recursion to find ALL files in a folder</a:t>
            </a:r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>
          <a:xfrm>
            <a:off x="609600" y="1371600"/>
            <a:ext cx="7772400" cy="1371600"/>
          </a:xfrm>
        </p:spPr>
        <p:txBody>
          <a:bodyPr/>
          <a:lstStyle/>
          <a:p>
            <a:pPr>
              <a:defRPr/>
            </a:pP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 folder can have sub folders and files</a:t>
            </a:r>
          </a:p>
          <a:p>
            <a:pPr>
              <a:defRPr/>
            </a:pPr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</a:rPr>
              <a:t>A file cannot have sub files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898510" y="3962400"/>
            <a:ext cx="3995180" cy="1345287"/>
            <a:chOff x="5127110" y="4267200"/>
            <a:chExt cx="3995180" cy="1345287"/>
          </a:xfrm>
        </p:grpSpPr>
        <p:sp>
          <p:nvSpPr>
            <p:cNvPr id="4" name="TextBox 3"/>
            <p:cNvSpPr txBox="1"/>
            <p:nvPr/>
          </p:nvSpPr>
          <p:spPr>
            <a:xfrm>
              <a:off x="6781800" y="4267200"/>
              <a:ext cx="234049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Is that a directory?</a:t>
              </a:r>
            </a:p>
          </p:txBody>
        </p:sp>
        <p:sp>
          <p:nvSpPr>
            <p:cNvPr id="6" name="TextBox 5"/>
            <p:cNvSpPr txBox="1"/>
            <p:nvPr/>
          </p:nvSpPr>
          <p:spPr>
            <a:xfrm>
              <a:off x="5127110" y="5181600"/>
              <a:ext cx="386449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200" dirty="0"/>
                <a:t>If not a directory, it will be a file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2743200" y="4232195"/>
            <a:ext cx="3733800" cy="923092"/>
            <a:chOff x="2971800" y="4536995"/>
            <a:chExt cx="3733800" cy="923092"/>
          </a:xfrm>
        </p:grpSpPr>
        <p:cxnSp>
          <p:nvCxnSpPr>
            <p:cNvPr id="5" name="Straight Arrow Connector 4"/>
            <p:cNvCxnSpPr/>
            <p:nvPr/>
          </p:nvCxnSpPr>
          <p:spPr>
            <a:xfrm flipV="1">
              <a:off x="4953000" y="4536995"/>
              <a:ext cx="1752600" cy="8692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Arrow Connector 6"/>
            <p:cNvCxnSpPr/>
            <p:nvPr/>
          </p:nvCxnSpPr>
          <p:spPr>
            <a:xfrm>
              <a:off x="2971800" y="5460086"/>
              <a:ext cx="2155310" cy="1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2"/>
          <p:cNvSpPr txBox="1">
            <a:spLocks/>
          </p:cNvSpPr>
          <p:nvPr/>
        </p:nvSpPr>
        <p:spPr bwMode="auto">
          <a:xfrm>
            <a:off x="457200" y="3124200"/>
            <a:ext cx="7772400" cy="320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>
              <a:buFont typeface="Monotype Sorts" charset="0"/>
              <a:buNone/>
              <a:defRPr/>
            </a:pPr>
            <a:r>
              <a:rPr lang="en-US" sz="2400" b="1" kern="0" dirty="0" err="1">
                <a:latin typeface="Courier New"/>
                <a:ea typeface="ＭＳ Ｐゴシック" charset="0"/>
                <a:cs typeface="Courier New"/>
              </a:rPr>
              <a:t>def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</a:t>
            </a:r>
            <a:r>
              <a:rPr lang="en-US" sz="2400" b="1" kern="0" dirty="0">
                <a:solidFill>
                  <a:schemeClr val="accent2"/>
                </a:solidFill>
                <a:latin typeface="Courier New"/>
                <a:ea typeface="ＭＳ Ｐゴシック" charset="0"/>
                <a:cs typeface="Courier New"/>
              </a:rPr>
              <a:t>visit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(</a:t>
            </a:r>
            <a:r>
              <a:rPr lang="en-US" sz="2400" kern="0" dirty="0" err="1">
                <a:latin typeface="Courier New"/>
                <a:ea typeface="ＭＳ Ｐゴシック" charset="0"/>
                <a:cs typeface="Courier New"/>
              </a:rPr>
              <a:t>dirname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):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400" b="1" kern="0" dirty="0">
                <a:latin typeface="Courier New"/>
                <a:ea typeface="ＭＳ Ｐゴシック" charset="0"/>
                <a:cs typeface="Courier New"/>
              </a:rPr>
              <a:t>for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inner in </a:t>
            </a:r>
            <a:r>
              <a:rPr lang="en-US" sz="2400" kern="0" dirty="0" err="1">
                <a:latin typeface="Courier New"/>
                <a:ea typeface="ＭＳ Ｐゴシック" charset="0"/>
                <a:cs typeface="Courier New"/>
              </a:rPr>
              <a:t>dirname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: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2400" b="1" kern="0" dirty="0">
                <a:latin typeface="Courier New"/>
                <a:ea typeface="ＭＳ Ｐゴシック" charset="0"/>
                <a:cs typeface="Courier New"/>
              </a:rPr>
              <a:t>if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</a:t>
            </a:r>
            <a:r>
              <a:rPr lang="en-US" sz="2400" kern="0" dirty="0" err="1">
                <a:latin typeface="Courier New"/>
                <a:ea typeface="ＭＳ Ｐゴシック" charset="0"/>
                <a:cs typeface="Courier New"/>
              </a:rPr>
              <a:t>isdir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(inner): 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       </a:t>
            </a:r>
            <a:r>
              <a:rPr lang="en-US" sz="2400" b="1" kern="0" dirty="0">
                <a:solidFill>
                  <a:schemeClr val="accent2"/>
                </a:solidFill>
                <a:latin typeface="Courier New"/>
                <a:ea typeface="ＭＳ Ｐゴシック" charset="0"/>
                <a:cs typeface="Courier New"/>
              </a:rPr>
              <a:t>visit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(inner)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   </a:t>
            </a:r>
            <a:r>
              <a:rPr lang="en-US" sz="2400" b="1" kern="0" dirty="0">
                <a:latin typeface="Courier New"/>
                <a:ea typeface="ＭＳ Ｐゴシック" charset="0"/>
                <a:cs typeface="Courier New"/>
              </a:rPr>
              <a:t>else</a:t>
            </a: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: </a:t>
            </a:r>
          </a:p>
          <a:p>
            <a:pPr marL="457200" lvl="1" indent="0">
              <a:buFont typeface="Wingdings" charset="0"/>
              <a:buNone/>
              <a:defRPr/>
            </a:pPr>
            <a:r>
              <a:rPr lang="en-US" sz="2400" kern="0" dirty="0">
                <a:latin typeface="Courier New"/>
                <a:ea typeface="ＭＳ Ｐゴシック" charset="0"/>
                <a:cs typeface="Courier New"/>
              </a:rPr>
              <a:t>        print name(inner), size(inner)</a:t>
            </a:r>
            <a:endParaRPr lang="en-US" sz="2400" kern="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04987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pPr eaLnBrk="1" hangingPunct="1"/>
            <a:r>
              <a:rPr lang="en-US"/>
              <a:t>Announcements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7772400" cy="5029200"/>
          </a:xfrm>
        </p:spPr>
        <p:txBody>
          <a:bodyPr/>
          <a:lstStyle/>
          <a:p>
            <a:pPr eaLnBrk="1" hangingPunct="1"/>
            <a:r>
              <a:rPr lang="en-US" dirty="0"/>
              <a:t>Reading and RQ due Tuesday</a:t>
            </a:r>
          </a:p>
          <a:p>
            <a:pPr eaLnBrk="1" hangingPunct="1"/>
            <a:r>
              <a:rPr lang="en-US" dirty="0"/>
              <a:t>Assign 8 due Tue., Assign9 due Dec 9</a:t>
            </a:r>
          </a:p>
          <a:p>
            <a:pPr eaLnBrk="1" hangingPunct="1"/>
            <a:r>
              <a:rPr lang="en-US" dirty="0"/>
              <a:t>APT 11  due Dec 9, no penalty </a:t>
            </a:r>
            <a:r>
              <a:rPr lang="en-US" dirty="0" err="1"/>
              <a:t>til</a:t>
            </a:r>
            <a:r>
              <a:rPr lang="en-US" dirty="0"/>
              <a:t> Dec 12!</a:t>
            </a:r>
          </a:p>
          <a:p>
            <a:pPr eaLnBrk="1" hangingPunct="1"/>
            <a:endParaRPr lang="en-US" dirty="0"/>
          </a:p>
          <a:p>
            <a:pPr eaLnBrk="1" hangingPunct="1"/>
            <a:r>
              <a:rPr lang="en-US" dirty="0"/>
              <a:t>Today:</a:t>
            </a:r>
          </a:p>
          <a:p>
            <a:pPr lvl="1" eaLnBrk="1" hangingPunct="1"/>
            <a:r>
              <a:rPr lang="en-US" dirty="0"/>
              <a:t>Review Recursion</a:t>
            </a:r>
          </a:p>
          <a:p>
            <a:pPr lvl="1" eaLnBrk="1" hangingPunct="1"/>
            <a:r>
              <a:rPr lang="en-US" dirty="0"/>
              <a:t>Regular Expressions</a:t>
            </a:r>
          </a:p>
          <a:p>
            <a:pPr lvl="1" eaLnBrk="1" hangingPunct="1"/>
            <a:r>
              <a:rPr lang="en-US" dirty="0"/>
              <a:t>Assignment 8 Recommender</a:t>
            </a: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4343400" y="6272981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US" dirty="0"/>
              <a:t>Revisit the APT Bagels</a:t>
            </a:r>
            <a:br>
              <a:rPr lang="en-US" dirty="0"/>
            </a:br>
            <a:r>
              <a:rPr lang="en-US" dirty="0"/>
              <a:t>Recursively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845" y="1461319"/>
            <a:ext cx="6201640" cy="1933845"/>
          </a:xfrm>
        </p:spPr>
      </p:pic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00" y="3534045"/>
            <a:ext cx="7463433" cy="311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81496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090" y="152400"/>
            <a:ext cx="7772400" cy="1143000"/>
          </a:xfrm>
        </p:spPr>
        <p:txBody>
          <a:bodyPr/>
          <a:lstStyle/>
          <a:p>
            <a:r>
              <a:rPr lang="en-US" dirty="0"/>
              <a:t>APT Bagels Recursively</a:t>
            </a:r>
            <a:br>
              <a:rPr lang="en-US" dirty="0"/>
            </a:br>
            <a:r>
              <a:rPr lang="en-US" dirty="0"/>
              <a:t>bit.ly/101f16-1201-2</a:t>
            </a:r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16" y="1501950"/>
            <a:ext cx="7411484" cy="1143160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16" y="2884735"/>
            <a:ext cx="7716327" cy="117173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6716" y="4301207"/>
            <a:ext cx="7411484" cy="50489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464" y="5334000"/>
            <a:ext cx="7411484" cy="1162212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188014" y="1577452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A)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07679" y="2867529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B)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07679" y="4301207"/>
            <a:ext cx="4924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7679" y="5270645"/>
            <a:ext cx="5100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D)</a:t>
            </a: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>
          <a:xfrm>
            <a:off x="5257800" y="6496212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29279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Recursion in Pictures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6" name="Content Placeholder 2"/>
          <p:cNvSpPr txBox="1">
            <a:spLocks/>
          </p:cNvSpPr>
          <p:nvPr/>
        </p:nvSpPr>
        <p:spPr bwMode="auto">
          <a:xfrm>
            <a:off x="596592" y="150253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r>
              <a:rPr lang="en-US" kern="0" dirty="0">
                <a:latin typeface="Book Antiqua" charset="0"/>
                <a:ea typeface="ＭＳ Ｐゴシック" charset="0"/>
                <a:cs typeface="ＭＳ Ｐゴシック" charset="0"/>
                <a:hlinkClick r:id="rId2"/>
              </a:rPr>
              <a:t>http://xkcd.com/543/</a:t>
            </a:r>
            <a:endParaRPr lang="en-US" kern="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endParaRPr lang="en-US" kern="0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endParaRPr lang="en-US" kern="0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1026" name="Picture 2" descr="Sierpinski Valentin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" y="2481925"/>
            <a:ext cx="4254192" cy="35528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s://s-media-cache-ak0.pinimg.com/originals/cb/05/61/cb056152d0ebf60a65d3e058623cbc2b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66250" y="2408360"/>
            <a:ext cx="2381250" cy="37052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1737513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>
          <a:xfrm>
            <a:off x="685800" y="172037"/>
            <a:ext cx="7772400" cy="1143000"/>
          </a:xfrm>
        </p:spPr>
        <p:txBody>
          <a:bodyPr/>
          <a:lstStyle/>
          <a:p>
            <a:r>
              <a:rPr lang="en-US" dirty="0">
                <a:latin typeface="Arial" charset="0"/>
                <a:ea typeface="ＭＳ Ｐゴシック" charset="0"/>
                <a:cs typeface="ＭＳ Ｐゴシック" charset="0"/>
              </a:rPr>
              <a:t>More: Recursion in Pictures</a:t>
            </a:r>
          </a:p>
        </p:txBody>
      </p:sp>
      <p:sp>
        <p:nvSpPr>
          <p:cNvPr id="21506" name="Content Placeholder 2"/>
          <p:cNvSpPr>
            <a:spLocks noGrp="1"/>
          </p:cNvSpPr>
          <p:nvPr>
            <p:ph idx="1"/>
          </p:nvPr>
        </p:nvSpPr>
        <p:spPr>
          <a:xfrm>
            <a:off x="685800" y="1250121"/>
            <a:ext cx="7772400" cy="4114800"/>
          </a:xfrm>
        </p:spPr>
        <p:txBody>
          <a:bodyPr/>
          <a:lstStyle/>
          <a:p>
            <a:r>
              <a:rPr lang="en-US" dirty="0">
                <a:latin typeface="Book Antiqua" charset="0"/>
                <a:ea typeface="ＭＳ Ｐゴシック" charset="0"/>
                <a:cs typeface="ＭＳ Ｐゴシック" charset="0"/>
                <a:hlinkClick r:id="rId2"/>
              </a:rPr>
              <a:t>http://xkcd.com/688/</a:t>
            </a:r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  <a:p>
            <a:endParaRPr lang="en-US" dirty="0">
              <a:latin typeface="Book Antiqua" charset="0"/>
              <a:ea typeface="ＭＳ Ｐゴシック" charset="0"/>
              <a:cs typeface="ＭＳ Ｐゴシック" charset="0"/>
            </a:endParaRPr>
          </a:p>
        </p:txBody>
      </p:sp>
      <p:pic>
        <p:nvPicPr>
          <p:cNvPr id="21507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362" y="2500489"/>
            <a:ext cx="8542865" cy="20781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5417369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Computer Science?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… "it is the study of automating algorithmic processes that scale."</a:t>
            </a:r>
          </a:p>
          <a:p>
            <a:pPr lvl="1"/>
            <a:r>
              <a:rPr lang="en-US" dirty="0">
                <a:hlinkClick r:id="rId2"/>
              </a:rPr>
              <a:t>https://en.wikipedia.org/wiki/Computer_science</a:t>
            </a:r>
            <a:endParaRPr lang="en-US" dirty="0"/>
          </a:p>
          <a:p>
            <a:endParaRPr lang="en-US" dirty="0"/>
          </a:p>
          <a:p>
            <a:r>
              <a:rPr lang="en-US" dirty="0"/>
              <a:t>If you need to find one email address on a webpage, you don't need computer science</a:t>
            </a:r>
          </a:p>
          <a:p>
            <a:pPr lvl="1"/>
            <a:r>
              <a:rPr lang="en-US" dirty="0"/>
              <a:t>If you need to scrape every email address, that number in the 10's to 100's, you could use help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6054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" y="152400"/>
            <a:ext cx="8610600" cy="1143000"/>
          </a:xfrm>
        </p:spPr>
        <p:txBody>
          <a:bodyPr/>
          <a:lstStyle/>
          <a:p>
            <a:r>
              <a:rPr lang="en-US" dirty="0"/>
              <a:t>How do you solve a problem like …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4648200"/>
          </a:xfrm>
        </p:spPr>
        <p:txBody>
          <a:bodyPr/>
          <a:lstStyle/>
          <a:p>
            <a:r>
              <a:rPr lang="en-US" dirty="0"/>
              <a:t>How many words end in "aria"?</a:t>
            </a:r>
          </a:p>
          <a:p>
            <a:pPr lvl="1"/>
            <a:r>
              <a:rPr lang="en-US" dirty="0"/>
              <a:t>Start with "aria"? Contain "aria"?</a:t>
            </a:r>
          </a:p>
          <a:p>
            <a:pPr lvl="1"/>
            <a:r>
              <a:rPr lang="en-US" dirty="0"/>
              <a:t>Why would you care about this?</a:t>
            </a:r>
          </a:p>
          <a:p>
            <a:endParaRPr lang="en-US" dirty="0"/>
          </a:p>
          <a:p>
            <a:r>
              <a:rPr lang="en-US" dirty="0"/>
              <a:t>Can you find ola@cs.duke.edu, susan.rodger@duke.edu, and andrew.douglas.hilton@gmail.com when searching through a webpage source?</a:t>
            </a:r>
          </a:p>
          <a:p>
            <a:pPr lvl="1"/>
            <a:r>
              <a:rPr lang="en-US" dirty="0"/>
              <a:t>What is the format of a "real" email address?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859609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395" y="304800"/>
            <a:ext cx="7772400" cy="1143000"/>
          </a:xfrm>
        </p:spPr>
        <p:txBody>
          <a:bodyPr/>
          <a:lstStyle/>
          <a:p>
            <a:r>
              <a:rPr lang="en-US" dirty="0"/>
              <a:t>Examples of regex's at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4876800"/>
          </a:xfrm>
        </p:spPr>
        <p:txBody>
          <a:bodyPr/>
          <a:lstStyle/>
          <a:p>
            <a:r>
              <a:rPr lang="en-US" dirty="0"/>
              <a:t>What do aria$ and ^aria and aria share?</a:t>
            </a:r>
          </a:p>
          <a:p>
            <a:pPr lvl="1"/>
            <a:r>
              <a:rPr lang="en-US" dirty="0"/>
              <a:t>Answers to previous question</a:t>
            </a:r>
          </a:p>
          <a:p>
            <a:r>
              <a:rPr lang="en-US" dirty="0"/>
              <a:t>What about the regex .+@.+</a:t>
            </a:r>
          </a:p>
          <a:p>
            <a:pPr lvl="1"/>
            <a:r>
              <a:rPr lang="en-US" dirty="0"/>
              <a:t>Turns out that . has special meaning in regex, so does +, so do many characters</a:t>
            </a:r>
          </a:p>
          <a:p>
            <a:pPr lvl="1"/>
            <a:endParaRPr lang="en-US" dirty="0"/>
          </a:p>
          <a:p>
            <a:r>
              <a:rPr lang="en-US" dirty="0"/>
              <a:t>We'll use a module </a:t>
            </a:r>
            <a:r>
              <a:rPr lang="en-US" dirty="0" err="1"/>
              <a:t>RegexDemo.py</a:t>
            </a:r>
            <a:r>
              <a:rPr lang="en-US" dirty="0"/>
              <a:t> to check</a:t>
            </a:r>
          </a:p>
          <a:p>
            <a:pPr lvl="1"/>
            <a:r>
              <a:rPr lang="en-US" dirty="0"/>
              <a:t>Uses the re Python library</a:t>
            </a:r>
          </a:p>
          <a:p>
            <a:pPr lvl="1"/>
            <a:r>
              <a:rPr lang="en-US" dirty="0"/>
              <a:t>Details won't be tested, regex knowledge will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741025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dirty="0"/>
              <a:t>Regex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953000"/>
          </a:xfrm>
        </p:spPr>
        <p:txBody>
          <a:bodyPr/>
          <a:lstStyle/>
          <a:p>
            <a:r>
              <a:rPr lang="en-US" dirty="0"/>
              <a:t>Regex parts combined in powerful ways</a:t>
            </a:r>
          </a:p>
          <a:p>
            <a:pPr lvl="1"/>
            <a:r>
              <a:rPr lang="en-US" dirty="0"/>
              <a:t>Each part of a regex "matches" text, can extract matches using programs and regex library</a:t>
            </a:r>
          </a:p>
          <a:p>
            <a:pPr lvl="1"/>
            <a:r>
              <a:rPr lang="en-US" dirty="0"/>
              <a:t>^ is start of word/line, $ is end</a:t>
            </a:r>
          </a:p>
          <a:p>
            <a:r>
              <a:rPr lang="en-US" dirty="0"/>
              <a:t>Expressions that match single characters: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9896879"/>
              </p:ext>
            </p:extLst>
          </p:nvPr>
        </p:nvGraphicFramePr>
        <p:xfrm>
          <a:off x="1523998" y="4038600"/>
          <a:ext cx="6096004" cy="222949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71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4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3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A,</a:t>
                      </a:r>
                      <a:r>
                        <a:rPr lang="en-US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a,</a:t>
                      </a:r>
                      <a:r>
                        <a:rPr lang="en-US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</a:t>
                      </a:r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9</a:t>
                      </a:r>
                      <a:r>
                        <a:rPr lang="en-US" b="1" i="0" baseline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 or …</a:t>
                      </a:r>
                      <a:endParaRPr lang="en-US" b="1" i="0" dirty="0">
                        <a:latin typeface="Courier New" charset="0"/>
                        <a:ea typeface="Courier New" charset="0"/>
                        <a:cs typeface="Courier New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Any characte</a:t>
                      </a:r>
                      <a:r>
                        <a:rPr lang="en-US" baseline="0" dirty="0"/>
                        <a:t>r matches itself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Matches any character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\w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Matches alphanumeric and _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\d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Matches digit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\s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Matches whitespace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7335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1143000"/>
          </a:xfrm>
        </p:spPr>
        <p:txBody>
          <a:bodyPr/>
          <a:lstStyle/>
          <a:p>
            <a:r>
              <a:rPr lang="en-US" dirty="0"/>
              <a:t>Regex expressions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295400"/>
            <a:ext cx="7772400" cy="4114800"/>
          </a:xfrm>
        </p:spPr>
        <p:txBody>
          <a:bodyPr/>
          <a:lstStyle/>
          <a:p>
            <a:r>
              <a:rPr lang="en-US" dirty="0"/>
              <a:t>Repeat and combine regex parts</a:t>
            </a:r>
          </a:p>
          <a:p>
            <a:pPr lvl="1"/>
            <a:r>
              <a:rPr lang="en-US" dirty="0"/>
              <a:t>* means 0 or more occurrences/repeats</a:t>
            </a:r>
          </a:p>
          <a:p>
            <a:pPr lvl="1"/>
            <a:r>
              <a:rPr lang="en-US" dirty="0"/>
              <a:t>+ means 1 or more occurrences/repeats</a:t>
            </a:r>
          </a:p>
          <a:p>
            <a:pPr lvl="1"/>
            <a:r>
              <a:rPr lang="en-US" dirty="0"/>
              <a:t>? Means (after * or +) to be </a:t>
            </a:r>
            <a:r>
              <a:rPr lang="en-US" i="1" dirty="0"/>
              <a:t>non-greedy</a:t>
            </a:r>
          </a:p>
          <a:p>
            <a:r>
              <a:rPr lang="en-US" dirty="0"/>
              <a:t>Expressions match more than one character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6217471"/>
              </p:ext>
            </p:extLst>
          </p:nvPr>
        </p:nvGraphicFramePr>
        <p:xfrm>
          <a:off x="1447798" y="4343400"/>
          <a:ext cx="6096004" cy="185038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717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242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733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[a-</a:t>
                      </a:r>
                      <a:r>
                        <a:rPr lang="en-US" b="1" i="0" dirty="0" err="1">
                          <a:latin typeface="Courier New" charset="0"/>
                          <a:ea typeface="Courier New" charset="0"/>
                          <a:cs typeface="Courier New" charset="0"/>
                        </a:rPr>
                        <a:t>zAB</a:t>
                      </a:r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Brackets create character</a:t>
                      </a:r>
                      <a:r>
                        <a:rPr lang="en-US" baseline="0" dirty="0"/>
                        <a:t> class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(regex)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Tag or group a regex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\1 or \2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Matches previously grouped regex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2432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 charset="0"/>
                          <a:ea typeface="Courier New" charset="0"/>
                          <a:cs typeface="Courier New" charset="0"/>
                        </a:rPr>
                        <a:t>{1} or {n}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Repeat regex</a:t>
                      </a:r>
                      <a:r>
                        <a:rPr lang="en-US" baseline="0" dirty="0"/>
                        <a:t> 1 or n times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624363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04800"/>
            <a:ext cx="8534400" cy="1143000"/>
          </a:xfrm>
        </p:spPr>
        <p:txBody>
          <a:bodyPr/>
          <a:lstStyle/>
          <a:p>
            <a:r>
              <a:rPr lang="en-US" dirty="0"/>
              <a:t>Regex examples tried and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Five letter words ending in p? Starts 'd'?</a:t>
            </a:r>
          </a:p>
          <a:p>
            <a:pPr lvl="1"/>
            <a:r>
              <a:rPr lang="en-US" dirty="0">
                <a:latin typeface="Courier"/>
                <a:cs typeface="Courier"/>
              </a:rPr>
              <a:t>^\w\w\w\</a:t>
            </a:r>
            <a:r>
              <a:rPr lang="en-US" dirty="0" err="1">
                <a:latin typeface="Courier"/>
                <a:cs typeface="Courier"/>
              </a:rPr>
              <a:t>wp</a:t>
            </a: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/>
              <a:t>but not </a:t>
            </a:r>
            <a:r>
              <a:rPr lang="en-US" dirty="0">
                <a:latin typeface="Courier New"/>
                <a:cs typeface="Courier New"/>
              </a:rPr>
              <a:t>....p$</a:t>
            </a:r>
          </a:p>
          <a:p>
            <a:pPr lvl="1"/>
            <a:endParaRPr lang="en-US" dirty="0">
              <a:latin typeface="Courier New"/>
              <a:cs typeface="Courier New"/>
            </a:endParaRPr>
          </a:p>
          <a:p>
            <a:r>
              <a:rPr lang="en-US" dirty="0"/>
              <a:t>Seven letter words, or seven ending with 'z'</a:t>
            </a:r>
          </a:p>
          <a:p>
            <a:pPr lvl="1"/>
            <a:r>
              <a:rPr lang="en-US" dirty="0"/>
              <a:t>Difference between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^\w{7}$ </a:t>
            </a:r>
            <a:r>
              <a:rPr lang="en-US" dirty="0"/>
              <a:t>and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^\w{7}</a:t>
            </a:r>
          </a:p>
          <a:p>
            <a:pPr lvl="1"/>
            <a:endParaRPr lang="en-US" dirty="0">
              <a:latin typeface="Courier New" charset="0"/>
              <a:ea typeface="Courier New" charset="0"/>
              <a:cs typeface="Courier New" charset="0"/>
            </a:endParaRPr>
          </a:p>
          <a:p>
            <a:r>
              <a:rPr lang="en-US" dirty="0"/>
              <a:t>Words that start with a consonant:</a:t>
            </a:r>
          </a:p>
          <a:p>
            <a:pPr lvl="1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^[^</a:t>
            </a:r>
            <a:r>
              <a:rPr lang="en-US" dirty="0" err="1">
                <a:latin typeface="Courier New" charset="0"/>
                <a:ea typeface="Courier New" charset="0"/>
                <a:cs typeface="Courier New" charset="0"/>
              </a:rPr>
              <a:t>aeiou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] </a:t>
            </a:r>
            <a:r>
              <a:rPr lang="en-US" dirty="0"/>
              <a:t>double meaning of ^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09773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9 Due Dec 9</a:t>
            </a:r>
            <a:br>
              <a:rPr lang="en-US" dirty="0"/>
            </a:br>
            <a:r>
              <a:rPr lang="en-US" sz="3200" dirty="0" err="1"/>
              <a:t>Shhh</a:t>
            </a:r>
            <a:r>
              <a:rPr lang="en-US" sz="3200" dirty="0"/>
              <a:t>! No late penalty </a:t>
            </a:r>
            <a:r>
              <a:rPr lang="en-US" sz="3200" dirty="0" err="1"/>
              <a:t>til</a:t>
            </a:r>
            <a:r>
              <a:rPr lang="en-US" sz="3200" dirty="0"/>
              <a:t> Dec 12!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Write a song, make a video about your experience with </a:t>
            </a:r>
            <a:r>
              <a:rPr lang="en-US" dirty="0" err="1"/>
              <a:t>CompSci</a:t>
            </a:r>
            <a:r>
              <a:rPr lang="en-US" dirty="0"/>
              <a:t> 101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6784" y="3333333"/>
            <a:ext cx="7030431" cy="2991267"/>
          </a:xfrm>
          <a:prstGeom prst="rect">
            <a:avLst/>
          </a:prstGeo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62051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643" y="152400"/>
            <a:ext cx="8763000" cy="1143000"/>
          </a:xfrm>
        </p:spPr>
        <p:txBody>
          <a:bodyPr/>
          <a:lstStyle/>
          <a:p>
            <a:r>
              <a:rPr lang="en-US" dirty="0"/>
              <a:t>Regex examples tried and explained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4114800"/>
          </a:xfrm>
        </p:spPr>
        <p:txBody>
          <a:bodyPr/>
          <a:lstStyle/>
          <a:p>
            <a:r>
              <a:rPr lang="en-US" dirty="0"/>
              <a:t>Five letter words ending in p? Starts 'd'?</a:t>
            </a:r>
          </a:p>
          <a:p>
            <a:pPr lvl="1"/>
            <a:r>
              <a:rPr lang="en-US" dirty="0">
                <a:latin typeface="Courier"/>
                <a:cs typeface="Courier"/>
              </a:rPr>
              <a:t>^\w\w\w\</a:t>
            </a:r>
            <a:r>
              <a:rPr lang="en-US" dirty="0" err="1">
                <a:latin typeface="Courier"/>
                <a:cs typeface="Courier"/>
              </a:rPr>
              <a:t>wp</a:t>
            </a:r>
            <a:r>
              <a:rPr lang="en-US" dirty="0">
                <a:latin typeface="Courier"/>
                <a:cs typeface="Courier"/>
              </a:rPr>
              <a:t>$ </a:t>
            </a:r>
            <a:r>
              <a:rPr lang="en-US" dirty="0"/>
              <a:t>but not </a:t>
            </a:r>
            <a:r>
              <a:rPr lang="en-US" dirty="0">
                <a:latin typeface="Courier New"/>
                <a:cs typeface="Courier New"/>
              </a:rPr>
              <a:t>....p$</a:t>
            </a:r>
          </a:p>
          <a:p>
            <a:r>
              <a:rPr lang="en-US" dirty="0"/>
              <a:t>Seven letter words, or seven ending with 'z'</a:t>
            </a:r>
          </a:p>
          <a:p>
            <a:pPr lvl="1"/>
            <a:r>
              <a:rPr lang="en-US" dirty="0"/>
              <a:t>Difference between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^\w{7}$ </a:t>
            </a:r>
            <a:r>
              <a:rPr lang="en-US" dirty="0"/>
              <a:t>and </a:t>
            </a:r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^\w{7}</a:t>
            </a:r>
            <a:endParaRPr lang="en-US" dirty="0"/>
          </a:p>
          <a:p>
            <a:r>
              <a:rPr lang="en-US" dirty="0"/>
              <a:t>Start and end with the same two letters like sense and metronome, decipher this:</a:t>
            </a:r>
          </a:p>
          <a:p>
            <a:pPr lvl="1"/>
            <a:r>
              <a:rPr lang="en-US" dirty="0">
                <a:latin typeface="Courier New" charset="0"/>
                <a:ea typeface="Courier New" charset="0"/>
                <a:cs typeface="Courier New" charset="0"/>
              </a:rPr>
              <a:t>^(\w\w).*\1$</a:t>
            </a:r>
          </a:p>
          <a:p>
            <a:endParaRPr lang="en-US" dirty="0"/>
          </a:p>
          <a:p>
            <a:r>
              <a:rPr lang="en-US" dirty="0"/>
              <a:t>Start and end with three letters reversed, like despised and foolproof?</a:t>
            </a:r>
            <a:endParaRPr lang="en-US" dirty="0">
              <a:latin typeface="Courier New" charset="0"/>
              <a:ea typeface="Courier New" charset="0"/>
              <a:cs typeface="Courier New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971800" y="6477000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6944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US" dirty="0"/>
              <a:t>Summary of Regular Expressions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757492" y="1295400"/>
          <a:ext cx="5844915" cy="4495801"/>
        </p:xfrm>
        <a:graphic>
          <a:graphicData uri="http://schemas.openxmlformats.org/drawingml/2006/table">
            <a:tbl>
              <a:tblPr/>
              <a:tblGrid>
                <a:gridCol w="108829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605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51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789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9194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536644"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1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regex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1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1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regex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1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purpose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6644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.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any character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*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zero or more of previous regex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6644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l-PL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\w</a:t>
                      </a:r>
                      <a:endParaRPr lang="pl-PL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any alphanumeric character (and _)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+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one or more of previous regex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6644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\s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any whitespace character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*? or +?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non-greedy version of either * or +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36644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\d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any digit character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()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tag/group a regular expression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36644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[]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character class, e.g., [A-Z] or [aeiou]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\1, \2, ..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match numbered tagged/grouped regex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36644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{n}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 occurrences of preceding regex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^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beginning of line/string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739293"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[^...]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not the characters in the class, e.g., [^aeiou]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fontAlgn="t"/>
                      <a:br>
                        <a:rPr lang="en-US" sz="1300">
                          <a:effectLst/>
                        </a:rPr>
                      </a:b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0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$</a:t>
                      </a:r>
                      <a:endParaRPr lang="en-US" sz="130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end of line/string</a:t>
                      </a:r>
                      <a:endParaRPr lang="en-US" sz="1300" dirty="0">
                        <a:effectLst/>
                      </a:endParaRPr>
                    </a:p>
                  </a:txBody>
                  <a:tcPr marL="65673" marR="65673" marT="65673" marB="6567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br>
              <a: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</a:rPr>
            </a:b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611065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Regex Questions</a:t>
            </a:r>
            <a:br>
              <a:rPr lang="en-US" dirty="0"/>
            </a:br>
            <a:r>
              <a:rPr lang="en-US" dirty="0"/>
              <a:t>bit.ly/101f16-1201-3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824065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Take Exam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6691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tle 1"/>
          <p:cNvSpPr>
            <a:spLocks noGrp="1"/>
          </p:cNvSpPr>
          <p:nvPr>
            <p:ph type="title"/>
          </p:nvPr>
        </p:nvSpPr>
        <p:spPr>
          <a:xfrm>
            <a:off x="152400" y="457200"/>
            <a:ext cx="8839200" cy="609600"/>
          </a:xfrm>
        </p:spPr>
        <p:txBody>
          <a:bodyPr/>
          <a:lstStyle/>
          <a:p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Assignment 8</a:t>
            </a:r>
            <a:b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</a:br>
            <a:r>
              <a:rPr lang="en-US" sz="3600" dirty="0">
                <a:latin typeface="Arial" charset="0"/>
                <a:ea typeface="ＭＳ Ｐゴシック" charset="0"/>
                <a:cs typeface="ＭＳ Ｐゴシック" charset="0"/>
              </a:rPr>
              <a:t>From User Rating to Recommendations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536812" y="3224270"/>
          <a:ext cx="7772400" cy="1482724"/>
        </p:xfrm>
        <a:graphic>
          <a:graphicData uri="http://schemas.openxmlformats.org/drawingml/2006/table">
            <a:tbl>
              <a:tblPr firstRow="1" bandRow="1">
                <a:tableStyleId>{ED083AE6-46FA-4A59-8FB0-9F97EB10719F}</a:tableStyleId>
              </a:tblPr>
              <a:tblGrid>
                <a:gridCol w="1701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0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7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3632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5617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681">
                <a:tc>
                  <a:txBody>
                    <a:bodyPr/>
                    <a:lstStyle/>
                    <a:p>
                      <a:r>
                        <a:rPr lang="en-US" sz="1800" dirty="0" err="1"/>
                        <a:t>Spectre</a:t>
                      </a:r>
                      <a:endParaRPr lang="en-US" sz="1800" dirty="0"/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Martian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Southpaw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Everest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 err="1"/>
                        <a:t>PitchPerfect</a:t>
                      </a:r>
                      <a:r>
                        <a:rPr lang="en-US" sz="1800" dirty="0"/>
                        <a:t> 2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-3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5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-2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-3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3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681"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4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-2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1</a:t>
                      </a:r>
                    </a:p>
                  </a:txBody>
                  <a:tcPr marT="45700" marB="45700"/>
                </a:tc>
                <a:tc>
                  <a:txBody>
                    <a:bodyPr/>
                    <a:lstStyle/>
                    <a:p>
                      <a:r>
                        <a:rPr lang="en-US" sz="1800" dirty="0"/>
                        <a:t>-1</a:t>
                      </a:r>
                    </a:p>
                  </a:txBody>
                  <a:tcPr marT="45700" marB="4570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6183" name="Content Placeholder 2"/>
          <p:cNvSpPr txBox="1">
            <a:spLocks/>
          </p:cNvSpPr>
          <p:nvPr/>
        </p:nvSpPr>
        <p:spPr bwMode="auto">
          <a:xfrm>
            <a:off x="654050" y="4800600"/>
            <a:ext cx="7823200" cy="1790700"/>
          </a:xfrm>
          <a:prstGeom prst="rect">
            <a:avLst/>
          </a:prstGeom>
          <a:noFill/>
          <a:ln>
            <a:noFill/>
          </a:ln>
          <a:extLst>
            <a:ext uri="{FAA26D3D-D897-4be2-8F04-BA451C77F1D7}">
              <ma14:placeholderFlag xmlns="" xmlns:ma14="http://schemas.microsoft.com/office/mac/drawingml/2011/main" val="1"/>
            </a:ex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488" tIns="44450" rIns="90488" bIns="44450"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Courier New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0"/>
              <a:buChar char="l"/>
            </a:pPr>
            <a:r>
              <a:rPr lang="en-US" b="1">
                <a:solidFill>
                  <a:srgbClr val="00279F"/>
                </a:solidFill>
                <a:latin typeface="Book Antiqua" charset="0"/>
              </a:rPr>
              <a:t>What should I choose to see?</a:t>
            </a:r>
          </a:p>
          <a:p>
            <a:pPr lvl="1">
              <a:spcBef>
                <a:spcPct val="20000"/>
              </a:spcBef>
              <a:buClr>
                <a:srgbClr val="FC0128"/>
              </a:buClr>
              <a:buSzPct val="75000"/>
              <a:buFont typeface="Wingdings" charset="0"/>
              <a:buChar char="Ø"/>
            </a:pPr>
            <a:r>
              <a:rPr lang="en-US" sz="2000" b="1">
                <a:latin typeface="Book Antiqua" charset="0"/>
              </a:rPr>
              <a:t>What does this depend on?</a:t>
            </a:r>
          </a:p>
          <a:p>
            <a:pPr>
              <a:spcBef>
                <a:spcPct val="20000"/>
              </a:spcBef>
              <a:buClr>
                <a:schemeClr val="tx1"/>
              </a:buClr>
              <a:buSzPct val="75000"/>
              <a:buFont typeface="Monotype Sorts" charset="0"/>
              <a:buChar char="l"/>
            </a:pPr>
            <a:r>
              <a:rPr lang="en-US" b="1">
                <a:solidFill>
                  <a:srgbClr val="00279F"/>
                </a:solidFill>
                <a:latin typeface="Book Antiqua" charset="0"/>
              </a:rPr>
              <a:t>Who is most like me?</a:t>
            </a:r>
          </a:p>
          <a:p>
            <a:pPr lvl="1">
              <a:spcBef>
                <a:spcPct val="20000"/>
              </a:spcBef>
              <a:buClr>
                <a:srgbClr val="FC0128"/>
              </a:buClr>
              <a:buSzPct val="75000"/>
              <a:buFont typeface="Wingdings" charset="0"/>
              <a:buChar char="Ø"/>
            </a:pPr>
            <a:r>
              <a:rPr lang="en-US" sz="2000" b="1">
                <a:latin typeface="Book Antiqua" charset="0"/>
              </a:rPr>
              <a:t>How do we figure this out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792" y="1600200"/>
            <a:ext cx="1048456" cy="1436773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4927" y="1696889"/>
            <a:ext cx="977899" cy="1340084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69520" y="1687220"/>
            <a:ext cx="992011" cy="135942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04658" y="1701853"/>
            <a:ext cx="981333" cy="134478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436268" y="1672588"/>
            <a:ext cx="992010" cy="1359421"/>
          </a:xfrm>
          <a:prstGeom prst="rect">
            <a:avLst/>
          </a:prstGeom>
        </p:spPr>
      </p:pic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407264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86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3014" y="0"/>
            <a:ext cx="7772400" cy="1143000"/>
          </a:xfrm>
        </p:spPr>
        <p:txBody>
          <a:bodyPr/>
          <a:lstStyle/>
          <a:p>
            <a:r>
              <a:rPr lang="en-US" dirty="0" err="1"/>
              <a:t>ReadFood</a:t>
            </a:r>
            <a:r>
              <a:rPr lang="en-US" dirty="0"/>
              <a:t> modules: Food Format</a:t>
            </a:r>
            <a:br>
              <a:rPr lang="en-US" dirty="0"/>
            </a:br>
            <a:r>
              <a:rPr lang="en-US" sz="3200" dirty="0"/>
              <a:t>bit.ly/101f16-1201-A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929420"/>
            <a:ext cx="7772400" cy="5166580"/>
          </a:xfrm>
        </p:spPr>
        <p:txBody>
          <a:bodyPr/>
          <a:lstStyle/>
          <a:p>
            <a:r>
              <a:rPr lang="en-US" dirty="0"/>
              <a:t>All Reader modules return a tuple of strings: </a:t>
            </a:r>
            <a:r>
              <a:rPr lang="en-US" dirty="0" err="1"/>
              <a:t>itemlist</a:t>
            </a:r>
            <a:r>
              <a:rPr lang="en-US" dirty="0"/>
              <a:t> and </a:t>
            </a:r>
            <a:r>
              <a:rPr lang="en-US" dirty="0" err="1"/>
              <a:t>dictratings</a:t>
            </a:r>
            <a:r>
              <a:rPr lang="en-US" dirty="0"/>
              <a:t> dictionary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Translated to:</a:t>
            </a:r>
          </a:p>
          <a:p>
            <a:pPr lvl="1"/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7873" y="2117471"/>
            <a:ext cx="8596375" cy="236698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6186" y="4876800"/>
            <a:ext cx="8163350" cy="54532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9897" y="5662626"/>
            <a:ext cx="8272329" cy="8143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1772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13078"/>
            <a:ext cx="7772400" cy="1143000"/>
          </a:xfrm>
        </p:spPr>
        <p:txBody>
          <a:bodyPr/>
          <a:lstStyle/>
          <a:p>
            <a:r>
              <a:rPr lang="en-US" dirty="0"/>
              <a:t>Data For Recommender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4800600"/>
          </a:xfrm>
        </p:spPr>
        <p:txBody>
          <a:bodyPr/>
          <a:lstStyle/>
          <a:p>
            <a:r>
              <a:rPr lang="en-US" dirty="0"/>
              <a:t>Users/Raters rate Items</a:t>
            </a:r>
          </a:p>
          <a:p>
            <a:pPr lvl="1"/>
            <a:r>
              <a:rPr lang="en-US" dirty="0"/>
              <a:t>We need to know the items</a:t>
            </a:r>
          </a:p>
          <a:p>
            <a:pPr lvl="1"/>
            <a:r>
              <a:rPr lang="en-US" dirty="0"/>
              <a:t>We need to know how users rate each item</a:t>
            </a:r>
          </a:p>
          <a:p>
            <a:r>
              <a:rPr lang="en-US" dirty="0"/>
              <a:t>Which eatery has highest average rating?</a:t>
            </a:r>
          </a:p>
          <a:p>
            <a:pPr lvl="1"/>
            <a:r>
              <a:rPr lang="en-US" dirty="0"/>
              <a:t>Conceptually: average columns in table</a:t>
            </a:r>
          </a:p>
          <a:p>
            <a:pPr lvl="1"/>
            <a:r>
              <a:rPr lang="en-US" dirty="0"/>
              <a:t>How is data provided in this assignment?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01581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683101"/>
              </p:ext>
            </p:extLst>
          </p:nvPr>
        </p:nvGraphicFramePr>
        <p:xfrm>
          <a:off x="1371600" y="4645066"/>
          <a:ext cx="60959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6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59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BlueEx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McDon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Nasher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77931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395" y="217197"/>
            <a:ext cx="7772400" cy="1143000"/>
          </a:xfrm>
        </p:spPr>
        <p:txBody>
          <a:bodyPr/>
          <a:lstStyle/>
          <a:p>
            <a:r>
              <a:rPr lang="en-US" dirty="0"/>
              <a:t>Data For Recommender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360196"/>
            <a:ext cx="7772400" cy="5040603"/>
          </a:xfrm>
        </p:spPr>
        <p:txBody>
          <a:bodyPr/>
          <a:lstStyle/>
          <a:p>
            <a:r>
              <a:rPr lang="en-US" dirty="0" err="1"/>
              <a:t>itemlist</a:t>
            </a:r>
            <a:r>
              <a:rPr lang="en-US" dirty="0"/>
              <a:t> are provided in a list of strings</a:t>
            </a:r>
          </a:p>
          <a:p>
            <a:pPr lvl="1"/>
            <a:r>
              <a:rPr lang="en-US" dirty="0"/>
              <a:t>Parsing data provides this list</a:t>
            </a:r>
          </a:p>
          <a:p>
            <a:r>
              <a:rPr lang="en-US" dirty="0" err="1"/>
              <a:t>dictratings</a:t>
            </a:r>
            <a:r>
              <a:rPr lang="en-US" dirty="0"/>
              <a:t> provided in dictionary</a:t>
            </a:r>
          </a:p>
          <a:p>
            <a:pPr lvl="1"/>
            <a:r>
              <a:rPr lang="en-US" dirty="0"/>
              <a:t>Key is user ID</a:t>
            </a:r>
          </a:p>
          <a:p>
            <a:pPr lvl="1"/>
            <a:r>
              <a:rPr lang="en-US" dirty="0"/>
              <a:t>Value is list of integer ratings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340556" y="4374444"/>
          <a:ext cx="60959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6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59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BlueEx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McDon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Nasher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0979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For Recommender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04335" y="1752600"/>
            <a:ext cx="7772400" cy="4114800"/>
          </a:xfrm>
        </p:spPr>
        <p:txBody>
          <a:bodyPr/>
          <a:lstStyle/>
          <a:p>
            <a:r>
              <a:rPr lang="en-US" dirty="0"/>
              <a:t>Given Parameters</a:t>
            </a:r>
          </a:p>
          <a:p>
            <a:pPr lvl="1"/>
            <a:r>
              <a:rPr lang="en-US" dirty="0" err="1"/>
              <a:t>itemlist</a:t>
            </a:r>
            <a:r>
              <a:rPr lang="en-US" dirty="0"/>
              <a:t>: a list of strings</a:t>
            </a:r>
          </a:p>
          <a:p>
            <a:pPr lvl="1"/>
            <a:r>
              <a:rPr lang="en-US" dirty="0" err="1"/>
              <a:t>dictratings</a:t>
            </a:r>
            <a:r>
              <a:rPr lang="en-US" dirty="0"/>
              <a:t>: dictionary of ID to ratings list</a:t>
            </a:r>
          </a:p>
          <a:p>
            <a:r>
              <a:rPr lang="en-US" dirty="0"/>
              <a:t>Can you write</a:t>
            </a:r>
          </a:p>
          <a:p>
            <a:pPr lvl="1"/>
            <a:r>
              <a:rPr lang="en-US" dirty="0"/>
              <a:t>Average(</a:t>
            </a:r>
            <a:r>
              <a:rPr lang="en-US" dirty="0" err="1"/>
              <a:t>itemlist</a:t>
            </a:r>
            <a:r>
              <a:rPr lang="en-US" dirty="0"/>
              <a:t>, </a:t>
            </a:r>
            <a:r>
              <a:rPr lang="en-US" dirty="0" err="1"/>
              <a:t>dictratings</a:t>
            </a:r>
            <a:r>
              <a:rPr lang="en-US" dirty="0"/>
              <a:t>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1143000" y="4841240"/>
          <a:ext cx="6095999" cy="1483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87085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72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7366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788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4666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1599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ABP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BlueEx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McDon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Loop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Panda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Nasher</a:t>
                      </a:r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Sam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Chris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-1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1309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8751" y="76200"/>
            <a:ext cx="7772400" cy="1143000"/>
          </a:xfrm>
        </p:spPr>
        <p:txBody>
          <a:bodyPr/>
          <a:lstStyle/>
          <a:p>
            <a:r>
              <a:rPr lang="en-US" dirty="0"/>
              <a:t>Drawbacks of Item Averaging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382000" cy="5486400"/>
          </a:xfrm>
        </p:spPr>
        <p:txBody>
          <a:bodyPr/>
          <a:lstStyle/>
          <a:p>
            <a:r>
              <a:rPr lang="en-US" dirty="0"/>
              <a:t>Are all ratings the same to me?</a:t>
            </a:r>
          </a:p>
          <a:p>
            <a:pPr lvl="1"/>
            <a:r>
              <a:rPr lang="en-US" dirty="0"/>
              <a:t>Shouldn't I value ratings of people "near" me as more meaningful than those "far" from me?</a:t>
            </a:r>
          </a:p>
          <a:p>
            <a:r>
              <a:rPr lang="en-US" dirty="0"/>
              <a:t>Collaborative Filtering</a:t>
            </a:r>
          </a:p>
          <a:p>
            <a:pPr lvl="1"/>
            <a:r>
              <a:rPr lang="en-US" sz="1600" dirty="0">
                <a:hlinkClick r:id="rId3"/>
              </a:rPr>
              <a:t>https://en.wikipedia.org/wiki/Collaborative_filtering</a:t>
            </a:r>
            <a:endParaRPr lang="en-US" sz="1600" dirty="0"/>
          </a:p>
          <a:p>
            <a:pPr lvl="1"/>
            <a:r>
              <a:rPr lang="en-US" dirty="0"/>
              <a:t>How do we determine who is "near" me? </a:t>
            </a:r>
          </a:p>
          <a:p>
            <a:endParaRPr lang="en-US" dirty="0"/>
          </a:p>
          <a:p>
            <a:r>
              <a:rPr lang="en-US" dirty="0"/>
              <a:t>Mathematically: treat ratings as vectors in an N-dimensional space, N = # ratings</a:t>
            </a:r>
          </a:p>
          <a:p>
            <a:pPr lvl="1"/>
            <a:r>
              <a:rPr lang="en-US" dirty="0"/>
              <a:t>Informally: assign numbers, higher the number, closer to me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105400" y="6395884"/>
            <a:ext cx="2895600" cy="457200"/>
          </a:xfrm>
        </p:spPr>
        <p:txBody>
          <a:bodyPr/>
          <a:lstStyle/>
          <a:p>
            <a:pPr>
              <a:defRPr/>
            </a:pPr>
            <a:r>
              <a:rPr lang="en-US"/>
              <a:t>compsci 101 fall 2016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6DB02F-6869-41A8-88A9-7B04A59444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418518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6401</TotalTime>
  <Words>2257</Words>
  <Application>Microsoft Office PowerPoint</Application>
  <PresentationFormat>On-screen Show (4:3)</PresentationFormat>
  <Paragraphs>545</Paragraphs>
  <Slides>33</Slides>
  <Notes>18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43" baseType="lpstr">
      <vt:lpstr>ＭＳ Ｐゴシック</vt:lpstr>
      <vt:lpstr>Arial</vt:lpstr>
      <vt:lpstr>Book Antiqua</vt:lpstr>
      <vt:lpstr>Calibri</vt:lpstr>
      <vt:lpstr>Courier</vt:lpstr>
      <vt:lpstr>Courier New</vt:lpstr>
      <vt:lpstr>Monotype Sorts</vt:lpstr>
      <vt:lpstr>Times New Roman</vt:lpstr>
      <vt:lpstr>Wingdings</vt:lpstr>
      <vt:lpstr>Default Design</vt:lpstr>
      <vt:lpstr>CompSci 101 Introduction to Computer Science</vt:lpstr>
      <vt:lpstr>Announcements</vt:lpstr>
      <vt:lpstr>Assignment 9 Due Dec 9 Shhh! No late penalty til Dec 12!</vt:lpstr>
      <vt:lpstr>Assignment 8 From User Rating to Recommendations</vt:lpstr>
      <vt:lpstr>ReadFood modules: Food Format bit.ly/101f16-1201-A</vt:lpstr>
      <vt:lpstr>Data For Recommender</vt:lpstr>
      <vt:lpstr>Data For Recommender</vt:lpstr>
      <vt:lpstr>Data For Recommender</vt:lpstr>
      <vt:lpstr>Drawbacks of Item Averaging</vt:lpstr>
      <vt:lpstr>Collaborative Filtering: Recommender</vt:lpstr>
      <vt:lpstr>How do you calculate a similarity?</vt:lpstr>
      <vt:lpstr>How do you calculate a similarity?</vt:lpstr>
      <vt:lpstr>Collaborative Filtering</vt:lpstr>
      <vt:lpstr>Adding lists of numbers</vt:lpstr>
      <vt:lpstr>Then divide by number of nonzeros</vt:lpstr>
      <vt:lpstr>Follow 12-step process</vt:lpstr>
      <vt:lpstr>Recursion Review</vt:lpstr>
      <vt:lpstr>Example</vt:lpstr>
      <vt:lpstr>Review: Recursion to find ALL files in a folder</vt:lpstr>
      <vt:lpstr>Revisit the APT Bagels Recursively</vt:lpstr>
      <vt:lpstr>APT Bagels Recursively bit.ly/101f16-1201-2</vt:lpstr>
      <vt:lpstr>Recursion in Pictures</vt:lpstr>
      <vt:lpstr>More: Recursion in Pictures</vt:lpstr>
      <vt:lpstr>What is Computer Science?</vt:lpstr>
      <vt:lpstr>How do you solve a problem like …</vt:lpstr>
      <vt:lpstr>Examples of regex's at work</vt:lpstr>
      <vt:lpstr>Regex expressions</vt:lpstr>
      <vt:lpstr>Regex expressions</vt:lpstr>
      <vt:lpstr>Regex examples tried and explained</vt:lpstr>
      <vt:lpstr>Regex examples tried and explained</vt:lpstr>
      <vt:lpstr>Summary of Regular Expressions</vt:lpstr>
      <vt:lpstr>Regex Questions bit.ly/101f16-1201-3</vt:lpstr>
      <vt:lpstr>Take Exam questions</vt:lpstr>
    </vt:vector>
  </TitlesOfParts>
  <Company>Duke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CompSci 6 Programming Design and Analysis</dc:title>
  <dc:creator>Susan Rodger</dc:creator>
  <cp:lastModifiedBy>Susan</cp:lastModifiedBy>
  <cp:revision>74</cp:revision>
  <cp:lastPrinted>2016-12-01T21:14:04Z</cp:lastPrinted>
  <dcterms:created xsi:type="dcterms:W3CDTF">2005-08-25T14:18:45Z</dcterms:created>
  <dcterms:modified xsi:type="dcterms:W3CDTF">2016-12-01T21:14:24Z</dcterms:modified>
</cp:coreProperties>
</file>