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7" r:id="rId3"/>
    <p:sldId id="311" r:id="rId4"/>
    <p:sldId id="312" r:id="rId5"/>
    <p:sldId id="278" r:id="rId6"/>
    <p:sldId id="279" r:id="rId7"/>
    <p:sldId id="313" r:id="rId8"/>
    <p:sldId id="309" r:id="rId9"/>
    <p:sldId id="294" r:id="rId10"/>
    <p:sldId id="295" r:id="rId11"/>
    <p:sldId id="308" r:id="rId12"/>
    <p:sldId id="280" r:id="rId13"/>
    <p:sldId id="281" r:id="rId14"/>
    <p:sldId id="282" r:id="rId15"/>
    <p:sldId id="283" r:id="rId16"/>
    <p:sldId id="314" r:id="rId1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54" autoAdjust="0"/>
    <p:restoredTop sz="86466" autoAdjust="0"/>
  </p:normalViewPr>
  <p:slideViewPr>
    <p:cSldViewPr>
      <p:cViewPr varScale="1">
        <p:scale>
          <a:sx n="57" d="100"/>
          <a:sy n="57" d="100"/>
        </p:scale>
        <p:origin x="687" y="2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5ED27268-EC4C-4E87-944D-E761B934C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71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1F6EB-B9C2-4FF1-9017-5D6E508FCACA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E0DF4-9471-4740-AFCC-D2DC76D28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5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731837" y="4621212"/>
            <a:ext cx="5851525" cy="37798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49832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731837" y="4621212"/>
            <a:ext cx="5851525" cy="37798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48183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00" cy="4320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00747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00" cy="4320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Save three lines. By initializing</a:t>
            </a:r>
            <a:r>
              <a:rPr lang="en-US" baseline="0" dirty="0"/>
              <a:t> the item in the dictionary comprehension, you don’t need to check if it is in the dictionary or not. </a:t>
            </a:r>
            <a:endParaRPr dirty="0"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30895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731837" y="4621212"/>
            <a:ext cx="5851525" cy="37798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67948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731837" y="4621212"/>
            <a:ext cx="5851525" cy="37798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/>
              <a:t>Use cards, mention a pass</a:t>
            </a:r>
            <a:endParaRPr dirty="0"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96223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731837" y="4621212"/>
            <a:ext cx="5851525" cy="37798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6944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731837" y="4621212"/>
            <a:ext cx="5851525" cy="37798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/>
              <a:t>Need to write </a:t>
            </a:r>
            <a:r>
              <a:rPr lang="en-US" dirty="0" err="1"/>
              <a:t>minindex</a:t>
            </a:r>
            <a:r>
              <a:rPr lang="en-US" baseline="0" dirty="0"/>
              <a:t> to find the location of the smallest. </a:t>
            </a:r>
            <a:endParaRPr dirty="0"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81217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3E9C4-CC62-419B-94EA-3C3ACB7F9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7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EDA16-EE90-4E65-9C25-D045E6452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98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1C838-743E-46B1-9535-A8D3D4E69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51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DB02F-6869-41A8-88A9-7B04A5944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3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308AB-BBD7-406C-8FE3-ABD9B60C7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5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E9AF7-1243-4137-A70D-606EB1674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24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41282-F280-4848-B924-21AC7882B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33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5C597-8985-48AF-93BD-6E14E1566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40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FA454-7E6E-480D-86B5-CCFC57051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75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AA312-D4AF-4A57-A4AC-B58CF3A8A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51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1AA07-0B70-4E3D-84AF-4D5E92BC4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47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88E8A9B-E406-46EF-A9FD-35EBD6B18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duke.edu/csed/ut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533400"/>
            <a:ext cx="8153400" cy="1981200"/>
          </a:xfrm>
        </p:spPr>
        <p:txBody>
          <a:bodyPr/>
          <a:lstStyle/>
          <a:p>
            <a:pPr eaLnBrk="1" hangingPunct="1"/>
            <a:r>
              <a:rPr lang="en-US" dirty="0" err="1"/>
              <a:t>CompSci</a:t>
            </a:r>
            <a:r>
              <a:rPr lang="en-US" dirty="0"/>
              <a:t> 101</a:t>
            </a:r>
            <a:br>
              <a:rPr lang="en-US" dirty="0"/>
            </a:br>
            <a:r>
              <a:rPr lang="en-US" dirty="0"/>
              <a:t>Introduction to Computer Science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5867400" y="4667250"/>
            <a:ext cx="204094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/>
              <a:t>Dec 6, 2016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/>
              <a:t>Prof. Rodger</a:t>
            </a:r>
          </a:p>
        </p:txBody>
      </p:sp>
      <p:pic>
        <p:nvPicPr>
          <p:cNvPr id="5" name="Shape 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3048000"/>
            <a:ext cx="4648200" cy="270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3E9C4-CC62-419B-94EA-3C3ACB7F981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233700" y="109414"/>
            <a:ext cx="8676599" cy="99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 From Exam 2 – </a:t>
            </a:r>
            <a:br>
              <a:rPr lang="en-US" sz="280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dict</a:t>
            </a:r>
            <a:r>
              <a:rPr lang="en-US" sz="280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Actors to list of movies: (movie in, </a:t>
            </a:r>
            <a:r>
              <a:rPr lang="en-US" sz="2800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num</a:t>
            </a:r>
            <a:r>
              <a:rPr lang="en-US" sz="280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minutes in)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buSzPct val="25000"/>
              <a:buNone/>
            </a:pPr>
            <a:r>
              <a:rPr lang="en-US"/>
              <a:t>compsci 101 fall 2016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lang="en-US" sz="1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572000" y="3657600"/>
            <a:ext cx="685800" cy="620433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77955"/>
            <a:ext cx="5986506" cy="22574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053" y="4522439"/>
            <a:ext cx="5486440" cy="146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395731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3200" dirty="0"/>
              <a:t>Example: Assignment 8</a:t>
            </a:r>
            <a:br>
              <a:rPr lang="en-US" sz="3200" dirty="0"/>
            </a:br>
            <a:r>
              <a:rPr lang="en-US" sz="3200" dirty="0" err="1"/>
              <a:t>ReadFood</a:t>
            </a:r>
            <a:r>
              <a:rPr lang="en-US" sz="3200" dirty="0"/>
              <a:t>: Initialize dictionary </a:t>
            </a:r>
            <a:r>
              <a:rPr lang="en-US" sz="3200" dirty="0" err="1"/>
              <a:t>ratingsdict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1884" cy="5181600"/>
          </a:xfrm>
        </p:spPr>
        <p:txBody>
          <a:bodyPr/>
          <a:lstStyle/>
          <a:p>
            <a:r>
              <a:rPr lang="en-US" dirty="0"/>
              <a:t>Compute number of restaurants, say </a:t>
            </a:r>
            <a:r>
              <a:rPr lang="en-US" b="1" dirty="0"/>
              <a:t>n</a:t>
            </a:r>
          </a:p>
          <a:p>
            <a:r>
              <a:rPr lang="en-US" dirty="0"/>
              <a:t>Create </a:t>
            </a:r>
            <a:r>
              <a:rPr lang="en-US" b="1" dirty="0" err="1"/>
              <a:t>alldata</a:t>
            </a:r>
            <a:r>
              <a:rPr lang="en-US" dirty="0"/>
              <a:t> – list of </a:t>
            </a:r>
          </a:p>
          <a:p>
            <a:pPr marL="0" indent="0">
              <a:buNone/>
            </a:pPr>
            <a:r>
              <a:rPr lang="en-US" sz="2800" dirty="0"/>
              <a:t>[[name1,ratings1], [name2, ratings2], [name3,ratings3], …]</a:t>
            </a:r>
          </a:p>
          <a:p>
            <a:pPr marL="0" indent="0">
              <a:buNone/>
            </a:pPr>
            <a:r>
              <a:rPr lang="en-US" sz="2800" dirty="0"/>
              <a:t>              [[‘JoJo’, [‘Skillet’,1,’McDonalds’,1,’Tandoor’,3, ’PandaExpress’,3]], …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dirty="0"/>
              <a:t>Then create dictionary:</a:t>
            </a:r>
          </a:p>
          <a:p>
            <a:pPr marL="0" indent="0">
              <a:buNone/>
            </a:pPr>
            <a:r>
              <a:rPr lang="en-US" sz="2800" dirty="0"/>
              <a:t>    </a:t>
            </a:r>
            <a:r>
              <a:rPr lang="en-US" sz="2800" dirty="0" err="1"/>
              <a:t>ratingsdict</a:t>
            </a:r>
            <a:r>
              <a:rPr lang="en-US" sz="2800" dirty="0"/>
              <a:t> = {person[0]:[0]*n for person in </a:t>
            </a:r>
            <a:r>
              <a:rPr lang="en-US" sz="2800" dirty="0" err="1"/>
              <a:t>somelist</a:t>
            </a:r>
            <a:r>
              <a:rPr lang="en-US" sz="2800" dirty="0"/>
              <a:t>}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dirty="0"/>
              <a:t>Then update dictionary by processing </a:t>
            </a:r>
            <a:r>
              <a:rPr lang="en-US" b="1" dirty="0" err="1"/>
              <a:t>alldata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38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Sorting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python: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alist = [8, 5, 2, 3, 1, 6, 4]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alist.sort()         OR      result = sorted(alist)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Now alist OR result is [1, 2, 3, 4, 5, 6, 8]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does one sort elements in order? How does “sort” work?</a:t>
            </a:r>
          </a:p>
          <a:p>
            <a: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29594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Selection Sort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Sort a list of numbers.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Idea: 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Repeat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til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sorted </a:t>
            </a:r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Find the smallest element in part of list not sorted</a:t>
            </a:r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Put it where it belongs in sorted order. </a:t>
            </a:r>
          </a:p>
          <a:p>
            <a:pPr lvl="3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Swap it with the element where it should be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Sort example</a:t>
            </a:r>
          </a:p>
        </p:txBody>
      </p:sp>
      <p:grpSp>
        <p:nvGrpSpPr>
          <p:cNvPr id="111" name="Shape 111"/>
          <p:cNvGrpSpPr/>
          <p:nvPr/>
        </p:nvGrpSpPr>
        <p:grpSpPr>
          <a:xfrm>
            <a:off x="3505199" y="5411223"/>
            <a:ext cx="4651374" cy="920750"/>
            <a:chOff x="1061" y="3147"/>
            <a:chExt cx="2929" cy="446"/>
          </a:xfrm>
        </p:grpSpPr>
        <p:grpSp>
          <p:nvGrpSpPr>
            <p:cNvPr id="112" name="Shape 112"/>
            <p:cNvGrpSpPr/>
            <p:nvPr/>
          </p:nvGrpSpPr>
          <p:grpSpPr>
            <a:xfrm>
              <a:off x="1061" y="3147"/>
              <a:ext cx="2929" cy="446"/>
              <a:chOff x="1061" y="3147"/>
              <a:chExt cx="2929" cy="446"/>
            </a:xfrm>
          </p:grpSpPr>
          <p:sp>
            <p:nvSpPr>
              <p:cNvPr id="113" name="Shape 113"/>
              <p:cNvSpPr/>
              <p:nvPr/>
            </p:nvSpPr>
            <p:spPr>
              <a:xfrm>
                <a:off x="1080" y="3152"/>
                <a:ext cx="2911" cy="392"/>
              </a:xfrm>
              <a:prstGeom prst="rect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Times New Roman"/>
                  <a:buNone/>
                </a:pPr>
                <a:endParaRPr sz="1800" b="0" i="0" u="none" strike="noStrike" cap="none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Shape 114"/>
              <p:cNvSpPr txBox="1"/>
              <p:nvPr/>
            </p:nvSpPr>
            <p:spPr>
              <a:xfrm>
                <a:off x="1061" y="3147"/>
                <a:ext cx="1900" cy="4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C0128"/>
                  </a:buClr>
                  <a:buSzPct val="25000"/>
                  <a:buFont typeface="Calibri"/>
                  <a:buNone/>
                </a:pPr>
                <a:r>
                  <a:rPr lang="en-US" sz="2000" b="1" i="1" u="none" strike="noStrike" cap="none" baseline="0">
                    <a:solidFill>
                      <a:srgbClr val="FC0128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Sorted, won’t move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C0128"/>
                  </a:buClr>
                  <a:buSzPct val="25000"/>
                  <a:buFont typeface="Calibri"/>
                  <a:buNone/>
                </a:pPr>
                <a:r>
                  <a:rPr lang="en-US" sz="2000" b="1" i="1" u="none" strike="noStrike" cap="none" baseline="0">
                    <a:solidFill>
                      <a:srgbClr val="FC0128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final position</a:t>
                </a:r>
              </a:p>
            </p:txBody>
          </p:sp>
        </p:grpSp>
        <p:cxnSp>
          <p:nvCxnSpPr>
            <p:cNvPr id="115" name="Shape 115"/>
            <p:cNvCxnSpPr/>
            <p:nvPr/>
          </p:nvCxnSpPr>
          <p:spPr>
            <a:xfrm>
              <a:off x="2454" y="3152"/>
              <a:ext cx="0" cy="392"/>
            </a:xfrm>
            <a:prstGeom prst="straightConnector1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6" name="Shape 116"/>
          <p:cNvSpPr txBox="1"/>
          <p:nvPr/>
        </p:nvSpPr>
        <p:spPr>
          <a:xfrm>
            <a:off x="6448071" y="5609753"/>
            <a:ext cx="593431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???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96483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Selection Sort</a:t>
            </a:r>
            <a:br>
              <a:rPr lang="en-US" sz="44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4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http://bit.ly/101</a:t>
            </a:r>
            <a:r>
              <a:rPr lang="en-US" sz="440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f16</a:t>
            </a:r>
            <a:r>
              <a:rPr lang="en-US" sz="44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-US" sz="440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1206-3</a:t>
            </a:r>
            <a:r>
              <a:rPr lang="en-US" sz="44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Sort the list of numbers using Selection Sort.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body of the loop is one pass.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Show the elements after each pass.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9, 5, 1, 4, 3, 6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43955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br>
              <a:rPr lang="en-US" sz="44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4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Code for Selection Sort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2362200"/>
            <a:ext cx="8382000" cy="2819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en-US" dirty="0" err="1"/>
              <a:t>def</a:t>
            </a:r>
            <a:r>
              <a:rPr lang="en-US" dirty="0"/>
              <a:t> </a:t>
            </a:r>
            <a:r>
              <a:rPr lang="en-US" b="1" dirty="0" err="1"/>
              <a:t>selectsort</a:t>
            </a:r>
            <a:r>
              <a:rPr lang="en-US" b="1" dirty="0"/>
              <a:t>(data):</a:t>
            </a:r>
          </a:p>
          <a:p>
            <a:pPr marL="0" indent="0">
              <a:buNone/>
            </a:pPr>
            <a:r>
              <a:rPr lang="en-US" dirty="0"/>
              <a:t>     for </a:t>
            </a:r>
            <a:r>
              <a:rPr lang="en-US" dirty="0" err="1"/>
              <a:t>i</a:t>
            </a:r>
            <a:r>
              <a:rPr lang="en-US" dirty="0"/>
              <a:t> in range(</a:t>
            </a:r>
            <a:r>
              <a:rPr lang="en-US" dirty="0" err="1"/>
              <a:t>len</a:t>
            </a:r>
            <a:r>
              <a:rPr lang="en-US" dirty="0"/>
              <a:t>(data)):</a:t>
            </a:r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dirty="0" err="1"/>
              <a:t>mindex</a:t>
            </a:r>
            <a:r>
              <a:rPr lang="en-US" dirty="0"/>
              <a:t> = </a:t>
            </a:r>
            <a:r>
              <a:rPr lang="en-US" dirty="0" err="1"/>
              <a:t>minindex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       data[</a:t>
            </a:r>
            <a:r>
              <a:rPr lang="en-US" dirty="0" err="1"/>
              <a:t>i</a:t>
            </a:r>
            <a:r>
              <a:rPr lang="en-US" dirty="0"/>
              <a:t>],data[</a:t>
            </a:r>
            <a:r>
              <a:rPr lang="en-US" dirty="0" err="1"/>
              <a:t>mindex</a:t>
            </a:r>
            <a:r>
              <a:rPr lang="en-US" dirty="0"/>
              <a:t>] =data[</a:t>
            </a:r>
            <a:r>
              <a:rPr lang="en-US" dirty="0" err="1"/>
              <a:t>mindex</a:t>
            </a:r>
            <a:r>
              <a:rPr lang="en-US" dirty="0"/>
              <a:t>],data[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73585"/>
      </p:ext>
    </p:extLst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Cookie Per Person!</a:t>
            </a:r>
            <a:br>
              <a:rPr lang="en-US" dirty="0"/>
            </a:br>
            <a:r>
              <a:rPr lang="en-US" dirty="0"/>
              <a:t>Netflix - Recommender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86000"/>
            <a:ext cx="3348062" cy="328614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286000"/>
            <a:ext cx="43688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988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Announcements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305800" cy="5029200"/>
          </a:xfrm>
        </p:spPr>
        <p:txBody>
          <a:bodyPr/>
          <a:lstStyle/>
          <a:p>
            <a:pPr eaLnBrk="1" hangingPunct="1"/>
            <a:r>
              <a:rPr lang="en-US" dirty="0"/>
              <a:t>RQ done!</a:t>
            </a:r>
          </a:p>
          <a:p>
            <a:pPr eaLnBrk="1" hangingPunct="1"/>
            <a:r>
              <a:rPr lang="en-US" dirty="0"/>
              <a:t>Assign 8 due today</a:t>
            </a:r>
          </a:p>
          <a:p>
            <a:pPr eaLnBrk="1" hangingPunct="1"/>
            <a:r>
              <a:rPr lang="en-US" dirty="0"/>
              <a:t>APT 10, Assign 9 – due Friday(Monday)</a:t>
            </a:r>
          </a:p>
          <a:p>
            <a:pPr eaLnBrk="1" hangingPunct="1"/>
            <a:r>
              <a:rPr lang="en-US" dirty="0"/>
              <a:t>Final Exam: </a:t>
            </a:r>
          </a:p>
          <a:p>
            <a:pPr lvl="1" eaLnBrk="1" hangingPunct="1"/>
            <a:r>
              <a:rPr lang="en-US" dirty="0"/>
              <a:t>Sec 01 Mon Dec 19 2pm, LSRC B101</a:t>
            </a:r>
          </a:p>
          <a:p>
            <a:pPr lvl="1" eaLnBrk="1" hangingPunct="1"/>
            <a:r>
              <a:rPr lang="en-US" dirty="0"/>
              <a:t>Sec 02 </a:t>
            </a:r>
            <a:r>
              <a:rPr lang="en-US" dirty="0" err="1"/>
              <a:t>Thur</a:t>
            </a:r>
            <a:r>
              <a:rPr lang="en-US" dirty="0"/>
              <a:t> Dec 15 7pm, </a:t>
            </a:r>
            <a:r>
              <a:rPr lang="en-US" dirty="0">
                <a:solidFill>
                  <a:srgbClr val="FF0000"/>
                </a:solidFill>
              </a:rPr>
              <a:t>BIO Sci 111</a:t>
            </a:r>
          </a:p>
          <a:p>
            <a:pPr lvl="1" eaLnBrk="1" hangingPunct="1"/>
            <a:r>
              <a:rPr lang="en-US" dirty="0"/>
              <a:t>Get accommodations?</a:t>
            </a:r>
          </a:p>
          <a:p>
            <a:pPr lvl="1" eaLnBrk="1" hangingPunct="1"/>
            <a:r>
              <a:rPr lang="en-US" dirty="0"/>
              <a:t>Room for some to take final with the other section</a:t>
            </a:r>
          </a:p>
          <a:p>
            <a:pPr lvl="1" eaLnBrk="1" hangingPunct="1"/>
            <a:r>
              <a:rPr lang="en-US" dirty="0"/>
              <a:t>Must fill out form by THIS FRIDAY, Dec 9.</a:t>
            </a:r>
          </a:p>
          <a:p>
            <a:pPr marL="0" indent="0" eaLnBrk="1" hangingPunct="1">
              <a:buNone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Calculate Your Grade</a:t>
            </a:r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61219" y="131506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“About” tab on course web page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057400"/>
            <a:ext cx="4843744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18685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More on Grades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64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Lecture – 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ignore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first two weeks (drop/add period),  plus drop 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points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Reading Quizzes – will drop 30 points</a:t>
            </a:r>
          </a:p>
          <a:p>
            <a:pPr lvl="1" indent="-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Lots of problems with Sakai this semester</a:t>
            </a:r>
          </a:p>
          <a:p>
            <a:pPr lvl="1" indent="-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Check your grades to make sure they copied over – fill</a:t>
            </a:r>
            <a:r>
              <a:rPr lang="en-US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out duke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oit</a:t>
            </a:r>
            <a:r>
              <a:rPr lang="en-US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help form if they are wrong</a:t>
            </a:r>
            <a:endParaRPr lang="en-US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 – drop 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points (each lab is 4 pts)</a:t>
            </a:r>
          </a:p>
          <a:p>
            <a:pPr lvl="1" indent="-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44 pts total– 38 pts is 100%</a:t>
            </a:r>
            <a:endParaRPr lang="en-US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55984468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More Announcements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305800" cy="5029200"/>
          </a:xfrm>
        </p:spPr>
        <p:txBody>
          <a:bodyPr/>
          <a:lstStyle/>
          <a:p>
            <a:pPr eaLnBrk="1" hangingPunct="1"/>
            <a:r>
              <a:rPr lang="en-US" dirty="0"/>
              <a:t>Regrades for Exam 2 – submit by Fri. Dec 9</a:t>
            </a:r>
          </a:p>
          <a:p>
            <a:pPr eaLnBrk="1" hangingPunct="1"/>
            <a:r>
              <a:rPr lang="en-US" dirty="0"/>
              <a:t>Be a UTA for </a:t>
            </a:r>
            <a:r>
              <a:rPr lang="en-US" dirty="0" err="1"/>
              <a:t>CompSci</a:t>
            </a:r>
            <a:r>
              <a:rPr lang="en-US" dirty="0"/>
              <a:t> 101</a:t>
            </a:r>
          </a:p>
          <a:p>
            <a:pPr lvl="1" eaLnBrk="1" hangingPunct="1"/>
            <a:r>
              <a:rPr lang="en-US" dirty="0"/>
              <a:t>Rewarding and Learning Experience</a:t>
            </a:r>
          </a:p>
          <a:p>
            <a:pPr lvl="1" eaLnBrk="1" hangingPunct="1"/>
            <a:r>
              <a:rPr lang="en-US" dirty="0"/>
              <a:t>Apply: </a:t>
            </a:r>
            <a:r>
              <a:rPr lang="en-US" dirty="0">
                <a:hlinkClick r:id="rId2"/>
              </a:rPr>
              <a:t>http://www.cs.duke.edu/csed/uta</a:t>
            </a:r>
            <a:endParaRPr lang="en-US" dirty="0"/>
          </a:p>
          <a:p>
            <a:pPr eaLnBrk="1" hangingPunct="1"/>
            <a:r>
              <a:rPr lang="en-US" dirty="0"/>
              <a:t>Last Lab this week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Today:</a:t>
            </a:r>
          </a:p>
          <a:p>
            <a:pPr lvl="1" eaLnBrk="1" hangingPunct="1"/>
            <a:r>
              <a:rPr lang="en-US" dirty="0"/>
              <a:t>More on Recursion, Regex</a:t>
            </a:r>
          </a:p>
          <a:p>
            <a:pPr lvl="1" eaLnBrk="1" hangingPunct="1"/>
            <a:r>
              <a:rPr lang="en-US" dirty="0"/>
              <a:t>More on Sorting and analyzing it</a:t>
            </a:r>
          </a:p>
          <a:p>
            <a:pPr lvl="1" eaLnBrk="1" hangingPunct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83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 Comments on UTAs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UTAs</a:t>
            </a:r>
          </a:p>
          <a:p>
            <a:r>
              <a:rPr lang="en-US" dirty="0"/>
              <a:t>Any other UTAs who helped you?</a:t>
            </a:r>
          </a:p>
          <a:p>
            <a:endParaRPr lang="en-US" dirty="0"/>
          </a:p>
          <a:p>
            <a:r>
              <a:rPr lang="en-US" dirty="0"/>
              <a:t>See announcement in Sakai</a:t>
            </a:r>
          </a:p>
          <a:p>
            <a:pPr lvl="1"/>
            <a:r>
              <a:rPr lang="en-US" dirty="0"/>
              <a:t>Anonymous Feedback for course</a:t>
            </a:r>
          </a:p>
          <a:p>
            <a:pPr lvl="1"/>
            <a:r>
              <a:rPr lang="en-US" dirty="0"/>
              <a:t>Anonymous feedback on UTAs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55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Regex Questions</a:t>
            </a:r>
            <a:br>
              <a:rPr lang="en-US" dirty="0"/>
            </a:br>
            <a:r>
              <a:rPr lang="en-US" dirty="0"/>
              <a:t>bit.ly/101f16-1206-1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24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Recursion and Regex</a:t>
            </a:r>
            <a:br>
              <a:rPr lang="en-US" dirty="0"/>
            </a:br>
            <a:r>
              <a:rPr lang="en-US" dirty="0"/>
              <a:t>bit.ly/101f16-1206-2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68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Dictionary Comprehension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799" y="1596513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 comprehension - builds a new list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Dictionary comprehension - builds a new dictionary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Format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>
                <a:solidFill>
                  <a:schemeClr val="dk1"/>
                </a:solidFill>
                <a:ea typeface="Times New Roman"/>
                <a:sym typeface="Times New Roman"/>
              </a:rPr>
              <a:t>      d = { </a:t>
            </a:r>
            <a:r>
              <a:rPr lang="en-US" dirty="0" err="1">
                <a:solidFill>
                  <a:schemeClr val="dk1"/>
                </a:solidFill>
                <a:ea typeface="Times New Roman"/>
                <a:sym typeface="Times New Roman"/>
              </a:rPr>
              <a:t>key:value</a:t>
            </a:r>
            <a:r>
              <a:rPr lang="en-US" dirty="0">
                <a:solidFill>
                  <a:schemeClr val="dk1"/>
                </a:solidFill>
                <a:ea typeface="Times New Roman"/>
                <a:sym typeface="Times New Roman"/>
              </a:rPr>
              <a:t> for key in </a:t>
            </a:r>
            <a:r>
              <a:rPr lang="en-US" dirty="0" err="1">
                <a:solidFill>
                  <a:schemeClr val="dk1"/>
                </a:solidFill>
                <a:ea typeface="Times New Roman"/>
                <a:sym typeface="Times New Roman"/>
              </a:rPr>
              <a:t>somelist</a:t>
            </a:r>
            <a:r>
              <a:rPr lang="en-US" dirty="0">
                <a:solidFill>
                  <a:schemeClr val="dk1"/>
                </a:solidFill>
                <a:ea typeface="Times New Roman"/>
                <a:sym typeface="Times New Roman"/>
              </a:rPr>
              <a:t> if ....}</a:t>
            </a:r>
            <a:endParaRPr lang="en-US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buSzPct val="25000"/>
              <a:buNone/>
            </a:pPr>
            <a:r>
              <a:rPr lang="en-US"/>
              <a:t>compsci 101 fall 2016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lang="en-US" sz="1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32930278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3800</TotalTime>
  <Words>676</Words>
  <Application>Microsoft Office PowerPoint</Application>
  <PresentationFormat>On-screen Show (4:3)</PresentationFormat>
  <Paragraphs>120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Calibri</vt:lpstr>
      <vt:lpstr>Times New Roman</vt:lpstr>
      <vt:lpstr>Default Design</vt:lpstr>
      <vt:lpstr>CompSci 101 Introduction to Computer Science</vt:lpstr>
      <vt:lpstr>Announcements</vt:lpstr>
      <vt:lpstr>Calculate Your Grade</vt:lpstr>
      <vt:lpstr>More on Grades</vt:lpstr>
      <vt:lpstr>More Announcements</vt:lpstr>
      <vt:lpstr>Provide Comments on UTAs</vt:lpstr>
      <vt:lpstr>Regex Questions bit.ly/101f16-1206-1</vt:lpstr>
      <vt:lpstr>Review Recursion and Regex bit.ly/101f16-1206-2</vt:lpstr>
      <vt:lpstr>Dictionary Comprehension</vt:lpstr>
      <vt:lpstr>Example: From Exam 2 –  dict of Actors to list of movies: (movie in, num minutes in)</vt:lpstr>
      <vt:lpstr>Example: Assignment 8 ReadFood: Initialize dictionary ratingsdict</vt:lpstr>
      <vt:lpstr>Sorting</vt:lpstr>
      <vt:lpstr>Selection Sort</vt:lpstr>
      <vt:lpstr>Selection Sort http://bit.ly/101f16-1206-3 </vt:lpstr>
      <vt:lpstr> Code for Selection Sort</vt:lpstr>
      <vt:lpstr>One Cookie Per Person! Netflix - Recommender</vt:lpstr>
    </vt:vector>
  </TitlesOfParts>
  <Company>Duke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CompSci 6 Programming Design and Analysis</dc:title>
  <dc:creator>Susan Rodger</dc:creator>
  <cp:lastModifiedBy>Susan</cp:lastModifiedBy>
  <cp:revision>81</cp:revision>
  <cp:lastPrinted>2016-12-06T14:03:24Z</cp:lastPrinted>
  <dcterms:created xsi:type="dcterms:W3CDTF">2005-08-25T14:18:45Z</dcterms:created>
  <dcterms:modified xsi:type="dcterms:W3CDTF">2016-12-06T20:45:27Z</dcterms:modified>
</cp:coreProperties>
</file>