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277" r:id="rId3"/>
    <p:sldId id="278" r:id="rId4"/>
    <p:sldId id="311" r:id="rId5"/>
    <p:sldId id="312" r:id="rId6"/>
    <p:sldId id="368" r:id="rId7"/>
    <p:sldId id="369" r:id="rId8"/>
    <p:sldId id="371" r:id="rId9"/>
    <p:sldId id="281" r:id="rId10"/>
    <p:sldId id="372" r:id="rId11"/>
    <p:sldId id="370" r:id="rId12"/>
    <p:sldId id="357" r:id="rId13"/>
    <p:sldId id="358" r:id="rId14"/>
    <p:sldId id="373" r:id="rId15"/>
    <p:sldId id="375" r:id="rId16"/>
    <p:sldId id="376" r:id="rId17"/>
    <p:sldId id="359" r:id="rId18"/>
    <p:sldId id="360" r:id="rId19"/>
    <p:sldId id="361" r:id="rId20"/>
    <p:sldId id="377" r:id="rId21"/>
    <p:sldId id="378" r:id="rId22"/>
    <p:sldId id="362" r:id="rId23"/>
    <p:sldId id="363" r:id="rId24"/>
    <p:sldId id="364" r:id="rId25"/>
    <p:sldId id="365" r:id="rId26"/>
    <p:sldId id="366" r:id="rId27"/>
    <p:sldId id="367" r:id="rId28"/>
    <p:sldId id="296" r:id="rId29"/>
    <p:sldId id="302" r:id="rId30"/>
    <p:sldId id="303" r:id="rId31"/>
    <p:sldId id="316" r:id="rId32"/>
    <p:sldId id="322" r:id="rId33"/>
    <p:sldId id="320" r:id="rId34"/>
    <p:sldId id="321" r:id="rId35"/>
    <p:sldId id="317" r:id="rId36"/>
    <p:sldId id="324" r:id="rId37"/>
    <p:sldId id="319" r:id="rId38"/>
    <p:sldId id="337" r:id="rId39"/>
    <p:sldId id="341" r:id="rId40"/>
    <p:sldId id="346" r:id="rId41"/>
    <p:sldId id="347" r:id="rId42"/>
    <p:sldId id="354" r:id="rId43"/>
    <p:sldId id="348" r:id="rId44"/>
    <p:sldId id="349" r:id="rId45"/>
    <p:sldId id="350" r:id="rId46"/>
    <p:sldId id="351" r:id="rId47"/>
    <p:sldId id="352" r:id="rId48"/>
    <p:sldId id="353" r:id="rId49"/>
    <p:sldId id="325" r:id="rId50"/>
    <p:sldId id="326" r:id="rId51"/>
    <p:sldId id="328" r:id="rId52"/>
    <p:sldId id="329" r:id="rId53"/>
    <p:sldId id="330" r:id="rId54"/>
    <p:sldId id="331" r:id="rId55"/>
    <p:sldId id="332" r:id="rId56"/>
    <p:sldId id="315" r:id="rId5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074" autoAdjust="0"/>
    <p:restoredTop sz="86466" autoAdjust="0"/>
  </p:normalViewPr>
  <p:slideViewPr>
    <p:cSldViewPr>
      <p:cViewPr varScale="1">
        <p:scale>
          <a:sx n="49" d="100"/>
          <a:sy n="49" d="100"/>
        </p:scale>
        <p:origin x="45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891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5ED27268-EC4C-4E87-944D-E761B934C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71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1F6EB-B9C2-4FF1-9017-5D6E508FCACA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E0DF4-9471-4740-AFCC-D2DC76D28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5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DF4-9471-4740-AFCC-D2DC76D28B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94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DF4-9471-4740-AFCC-D2DC76D28B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33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DF4-9471-4740-AFCC-D2DC76D28B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46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DF4-9471-4740-AFCC-D2DC76D28B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82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25" cy="37798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95815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25" cy="37798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73063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25" cy="37798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55617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DF4-9471-4740-AFCC-D2DC76D28B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3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DF4-9471-4740-AFCC-D2DC76D28B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992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00" cy="3779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Quite a different approach than the others. Uses recursion with multiple recursive calls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Timsort invented by Tim Peters – a hybrid sort combines mergesort and insertion sort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Shellsort invented by Donald Shell– uses insertion sort as part of it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invent a sort and get them named after you!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099" cy="48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75386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00" cy="3779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Quite a different approach than the others. Uses recursion with multiple recursive calls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Timsort invented by Tim Peters – a hybrid sort combines mergesort and insertion sort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Shellsort invented by Donald Shell– uses insertion sort as part of it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invent a sort and get them named after you!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099" cy="48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9202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25" cy="37798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39337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00" cy="3779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Quite a different approach than the others. Uses recursion with multiple recursive calls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Timsort invented by Tim Peters – a hybrid sort combines mergesort and insertion sort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Shellsort invented by Donald Shell– uses insertion sort as part of it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invent a sort and get them named after you!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099" cy="48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33995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00" cy="3779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Quite a different approach than the others. Uses recursion with multiple recursive calls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Timsort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invented by Tim Peters – a hybrid sort combines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mergesort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insertion sort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Shellsort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invented by Donald Shell– uses insertion sort as part of it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invent a sort and get them named after you!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099" cy="48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49430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00" cy="3779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099" cy="48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90907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00" cy="3779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SHOW</a:t>
            </a:r>
            <a:r>
              <a:rPr lang="en-US" baseline="0" dirty="0"/>
              <a:t> NEXT SLIDE TOO!</a:t>
            </a:r>
            <a:endParaRPr dirty="0"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045062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25" cy="37798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do one pass to sort numbers.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Python – probably uses quicksort, a divide and conquer algorithm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DIDN’t</a:t>
            </a: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GET TO THESE SLIDES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810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44187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00" cy="3779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Quite a different approach than the others. Uses recursion with multiple recursive calls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Timsort invented by Tim Peters – a hybrid sort combines mergesort and insertion sort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Shellsort invented by Donald Shell– uses insertion sort as part of it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invent a sort and get them named after you!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099" cy="48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94376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not everyone has an email </a:t>
            </a:r>
            <a:r>
              <a:rPr lang="en-US" dirty="0" err="1"/>
              <a:t>Aspinwall</a:t>
            </a:r>
            <a:r>
              <a:rPr lang="en-US" dirty="0"/>
              <a:t> does, Agarwal</a:t>
            </a:r>
            <a:r>
              <a:rPr lang="en-US" baseline="0" dirty="0"/>
              <a:t> doesn’t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DF4-9471-4740-AFCC-D2DC76D28B1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12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they have a different page for every letter of the alphabet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DF4-9471-4740-AFCC-D2DC76D28B1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176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the mailto: then character to the @, then characters</a:t>
            </a:r>
            <a:r>
              <a:rPr lang="en-US" baseline="0" dirty="0"/>
              <a:t> after the @, won’t match the “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DF4-9471-4740-AFCC-D2DC76D28B1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351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</a:t>
            </a:r>
            <a:r>
              <a:rPr lang="en-US" baseline="0" dirty="0"/>
              <a:t> pages to math – One page for each letter of the alphabet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DF4-9471-4740-AFCC-D2DC76D28B1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23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25" cy="37798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786173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25" cy="37798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818501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25" cy="37798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169396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25" cy="37798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130546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25" cy="37798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100007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25" cy="37798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986816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25" cy="37798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000824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25" cy="37798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97097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25" cy="37798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408922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Saw something like</a:t>
            </a:r>
            <a:r>
              <a:rPr lang="en-US" baseline="0" dirty="0"/>
              <a:t> this the first day. </a:t>
            </a:r>
          </a:p>
          <a:p>
            <a:r>
              <a:rPr lang="en-US" baseline="0" dirty="0"/>
              <a:t>Now it probably makes sense. </a:t>
            </a:r>
          </a:p>
          <a:p>
            <a:r>
              <a:rPr lang="en-US" baseline="0" dirty="0"/>
              <a:t>Look how short it 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DF4-9471-4740-AFCC-D2DC76D28B1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898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Scripting language, much shorter huh?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DF4-9471-4740-AFCC-D2DC76D28B1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22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25" cy="37798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146325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25" cy="37798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Skip slides 13-17</a:t>
            </a:r>
          </a:p>
        </p:txBody>
      </p:sp>
      <p:sp>
        <p:nvSpPr>
          <p:cNvPr id="322" name="Shape 322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810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56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0992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25" cy="37798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42278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25" cy="37798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Use cards, mention a pass</a:t>
            </a:r>
            <a:endParaRPr dirty="0"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96223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DF4-9471-4740-AFCC-D2DC76D28B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22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25" cy="37798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78415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25" cy="37798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4499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3E9C4-CC62-419B-94EA-3C3ACB7F9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7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EDA16-EE90-4E65-9C25-D045E6452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9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1C838-743E-46B1-9535-A8D3D4E69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5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DB02F-6869-41A8-88A9-7B04A5944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3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308AB-BBD7-406C-8FE3-ABD9B60C7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5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E9AF7-1243-4137-A70D-606EB1674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2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41282-F280-4848-B924-21AC7882B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3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5C597-8985-48AF-93BD-6E14E1566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4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FA454-7E6E-480D-86B5-CCFC57051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7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AA312-D4AF-4A57-A4AC-B58CF3A8A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5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1AA07-0B70-4E3D-84AF-4D5E92BC4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4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88E8A9B-E406-46EF-A9FD-35EBD6B18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fds.duke.edu/db/aas/math/faculty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33400"/>
            <a:ext cx="8153400" cy="1981200"/>
          </a:xfrm>
        </p:spPr>
        <p:txBody>
          <a:bodyPr/>
          <a:lstStyle/>
          <a:p>
            <a:pPr eaLnBrk="1" hangingPunct="1"/>
            <a:r>
              <a:rPr lang="en-US" dirty="0" err="1"/>
              <a:t>CompSci</a:t>
            </a:r>
            <a:r>
              <a:rPr lang="en-US" dirty="0"/>
              <a:t> 101</a:t>
            </a:r>
            <a:br>
              <a:rPr lang="en-US" dirty="0"/>
            </a:br>
            <a:r>
              <a:rPr lang="en-US" dirty="0"/>
              <a:t>Introduction to Computer Science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5867400" y="4667250"/>
            <a:ext cx="204094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/>
              <a:t>Dec 8, 2016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/>
              <a:t>Prof. Rodger</a:t>
            </a:r>
          </a:p>
        </p:txBody>
      </p:sp>
      <p:pic>
        <p:nvPicPr>
          <p:cNvPr id="4" name="Shape 2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2819400"/>
            <a:ext cx="4819649" cy="2943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3E9C4-CC62-419B-94EA-3C3ACB7F981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213"/>
            <a:ext cx="7772400" cy="1143000"/>
          </a:xfrm>
        </p:spPr>
        <p:txBody>
          <a:bodyPr/>
          <a:lstStyle/>
          <a:p>
            <a:r>
              <a:rPr lang="en-US" dirty="0"/>
              <a:t>Selection Sort – red area sorted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773" y="1159212"/>
            <a:ext cx="8229600" cy="5410165"/>
          </a:xfrm>
        </p:spPr>
        <p:txBody>
          <a:bodyPr/>
          <a:lstStyle/>
          <a:p>
            <a:pPr marL="514350" indent="-514350">
              <a:buAutoNum type="arabicPlain" startAt="9"/>
            </a:pPr>
            <a:r>
              <a:rPr lang="en-US" dirty="0"/>
              <a:t>  5     4     1     3     6    -   find smallest, swap</a:t>
            </a:r>
          </a:p>
          <a:p>
            <a:pPr marL="514350" indent="-514350">
              <a:buAutoNum type="arabicPlain" startAt="9"/>
            </a:pPr>
            <a:endParaRPr lang="en-US" dirty="0"/>
          </a:p>
          <a:p>
            <a:pPr marL="514350" indent="-514350">
              <a:buAutoNum type="arabicPlain"/>
            </a:pPr>
            <a:r>
              <a:rPr lang="en-US" dirty="0"/>
              <a:t>  5     4     9     3     6    -   end of 1</a:t>
            </a:r>
            <a:r>
              <a:rPr lang="en-US" baseline="30000" dirty="0"/>
              <a:t>st</a:t>
            </a:r>
            <a:r>
              <a:rPr lang="en-US" dirty="0"/>
              <a:t> pass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lain"/>
            </a:pPr>
            <a:r>
              <a:rPr lang="en-US" dirty="0"/>
              <a:t>  5     4     9     3     6    -   find smallest, swap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lain"/>
            </a:pPr>
            <a:r>
              <a:rPr lang="en-US" dirty="0"/>
              <a:t>  3     4     9     5     6     -  end of 2</a:t>
            </a:r>
            <a:r>
              <a:rPr lang="en-US" baseline="30000" dirty="0"/>
              <a:t>nd</a:t>
            </a:r>
            <a:r>
              <a:rPr lang="en-US" dirty="0"/>
              <a:t>  pass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     3     4     9     5     6     -   find smallest, swap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67000" y="1113006"/>
            <a:ext cx="6096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143000" y="2209800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02673" y="3048000"/>
            <a:ext cx="5334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2832" y="3372552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448541" y="4190408"/>
            <a:ext cx="687532" cy="1157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>
            <a:off x="1421823" y="3609111"/>
            <a:ext cx="2292927" cy="692726"/>
          </a:xfrm>
          <a:prstGeom prst="arc">
            <a:avLst>
              <a:gd name="adj1" fmla="val 283977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>
            <a:off x="762000" y="1381995"/>
            <a:ext cx="2292927" cy="692726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958686" y="5817768"/>
            <a:ext cx="6096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03023" y="3515589"/>
            <a:ext cx="6096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514351" y="5365174"/>
            <a:ext cx="137679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91145" y="4526974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87681" y="5628448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95300" y="6466648"/>
            <a:ext cx="137679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6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213"/>
            <a:ext cx="7772400" cy="1143000"/>
          </a:xfrm>
        </p:spPr>
        <p:txBody>
          <a:bodyPr/>
          <a:lstStyle/>
          <a:p>
            <a:r>
              <a:rPr lang="en-US" dirty="0"/>
              <a:t>Selection Sort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773" y="1159213"/>
            <a:ext cx="822960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     3     4     9     5     6  -     end of 3</a:t>
            </a:r>
            <a:r>
              <a:rPr lang="en-US" baseline="30000" dirty="0"/>
              <a:t>rd</a:t>
            </a:r>
            <a:r>
              <a:rPr lang="en-US" dirty="0"/>
              <a:t> pass</a:t>
            </a:r>
          </a:p>
          <a:p>
            <a:pPr marL="514350" indent="-514350">
              <a:buAutoNum type="arabicPlain" startAt="9"/>
            </a:pPr>
            <a:endParaRPr lang="en-US" dirty="0"/>
          </a:p>
          <a:p>
            <a:pPr marL="514350" indent="-514350">
              <a:buAutoNum type="arabicPlain"/>
            </a:pPr>
            <a:r>
              <a:rPr lang="en-US" dirty="0"/>
              <a:t>  3     4     9     5     6    -   find smallest, swap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lain"/>
            </a:pPr>
            <a:r>
              <a:rPr lang="en-US" dirty="0"/>
              <a:t>  3     4     5     9     6    -   end of 4th pass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     3     4     5     9     6     - find smallest, swap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     3     4     5     6     9     - end of 5</a:t>
            </a:r>
            <a:r>
              <a:rPr lang="en-US" baseline="30000" dirty="0"/>
              <a:t>th</a:t>
            </a:r>
            <a:r>
              <a:rPr lang="en-US" dirty="0"/>
              <a:t> pass, done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632364" y="1066800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87532" y="1828800"/>
            <a:ext cx="1896341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39291" y="2187913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640773" y="2982192"/>
            <a:ext cx="1943100" cy="1842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>
            <a:off x="2985654" y="2529635"/>
            <a:ext cx="834737" cy="692726"/>
          </a:xfrm>
          <a:prstGeom prst="arc">
            <a:avLst>
              <a:gd name="adj1" fmla="val 21573144"/>
              <a:gd name="adj2" fmla="val 10637804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3693967" y="4942610"/>
            <a:ext cx="715241" cy="692726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03023" y="2302213"/>
            <a:ext cx="6096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45973" y="4641274"/>
            <a:ext cx="6096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640774" y="5315578"/>
            <a:ext cx="2712026" cy="2479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352800" y="4502176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19126" y="4172577"/>
            <a:ext cx="2783896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403022" y="3334377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030474" y="5791200"/>
            <a:ext cx="21113" cy="73488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40773" y="6516354"/>
            <a:ext cx="3410814" cy="972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6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Bubble Sort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Sort a list of numbers.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Idea: 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Repeat til sorted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Compare all adjacent pairs, one at a time. If out of order then swap them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Sort example</a:t>
            </a:r>
          </a:p>
        </p:txBody>
      </p:sp>
      <p:grpSp>
        <p:nvGrpSpPr>
          <p:cNvPr id="135" name="Shape 135"/>
          <p:cNvGrpSpPr/>
          <p:nvPr/>
        </p:nvGrpSpPr>
        <p:grpSpPr>
          <a:xfrm>
            <a:off x="3533775" y="5419483"/>
            <a:ext cx="5302249" cy="941395"/>
            <a:chOff x="1080" y="3152"/>
            <a:chExt cx="3339" cy="456"/>
          </a:xfrm>
        </p:grpSpPr>
        <p:grpSp>
          <p:nvGrpSpPr>
            <p:cNvPr id="136" name="Shape 136"/>
            <p:cNvGrpSpPr/>
            <p:nvPr/>
          </p:nvGrpSpPr>
          <p:grpSpPr>
            <a:xfrm>
              <a:off x="1080" y="3152"/>
              <a:ext cx="3339" cy="456"/>
              <a:chOff x="1080" y="3152"/>
              <a:chExt cx="3339" cy="456"/>
            </a:xfrm>
          </p:grpSpPr>
          <p:sp>
            <p:nvSpPr>
              <p:cNvPr id="137" name="Shape 137"/>
              <p:cNvSpPr/>
              <p:nvPr/>
            </p:nvSpPr>
            <p:spPr>
              <a:xfrm>
                <a:off x="1080" y="3152"/>
                <a:ext cx="2911" cy="392"/>
              </a:xfrm>
              <a:prstGeom prst="rect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Times New Roman"/>
                  <a:buNone/>
                </a:pPr>
                <a:endParaRPr sz="1800" b="0" i="0" u="none" strike="noStrike" cap="non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Shape 138"/>
              <p:cNvSpPr txBox="1"/>
              <p:nvPr/>
            </p:nvSpPr>
            <p:spPr>
              <a:xfrm>
                <a:off x="2519" y="3162"/>
                <a:ext cx="1900" cy="4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C0128"/>
                  </a:buClr>
                  <a:buSzPct val="25000"/>
                  <a:buFont typeface="Calibri"/>
                  <a:buNone/>
                </a:pPr>
                <a:r>
                  <a:rPr lang="en-US" sz="2000" b="1" i="1" u="none" strike="noStrike" cap="none" baseline="0">
                    <a:solidFill>
                      <a:srgbClr val="FC0128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Sorted, won’t move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C0128"/>
                  </a:buClr>
                  <a:buSzPct val="25000"/>
                  <a:buFont typeface="Calibri"/>
                  <a:buNone/>
                </a:pPr>
                <a:r>
                  <a:rPr lang="en-US" sz="2000" b="1" i="1" u="none" strike="noStrike" cap="none" baseline="0">
                    <a:solidFill>
                      <a:srgbClr val="FC0128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final position</a:t>
                </a:r>
              </a:p>
            </p:txBody>
          </p:sp>
        </p:grpSp>
        <p:cxnSp>
          <p:nvCxnSpPr>
            <p:cNvPr id="139" name="Shape 139"/>
            <p:cNvCxnSpPr/>
            <p:nvPr/>
          </p:nvCxnSpPr>
          <p:spPr>
            <a:xfrm>
              <a:off x="2454" y="3152"/>
              <a:ext cx="0" cy="392"/>
            </a:xfrm>
            <a:prstGeom prst="straightConnector1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0" name="Shape 140"/>
          <p:cNvSpPr txBox="1"/>
          <p:nvPr/>
        </p:nvSpPr>
        <p:spPr>
          <a:xfrm>
            <a:off x="4275283" y="5593285"/>
            <a:ext cx="593431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???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9544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Bubble Sort</a:t>
            </a:r>
            <a:br>
              <a:rPr lang="en-US" sz="4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bit.ly/101f16-1208-1</a:t>
            </a:r>
            <a:endParaRPr lang="en-US" sz="4400" b="0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Sort the list of numbers using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BubbleSort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body of the loop is one pass.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Show the elements after each pass.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[9, 5, 4, 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3, 6]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53091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213"/>
            <a:ext cx="7772400" cy="1143000"/>
          </a:xfrm>
        </p:spPr>
        <p:txBody>
          <a:bodyPr/>
          <a:lstStyle/>
          <a:p>
            <a:r>
              <a:rPr lang="en-US" dirty="0"/>
              <a:t>Bubble Sort – red area sorted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773" y="1159212"/>
            <a:ext cx="8229600" cy="5410165"/>
          </a:xfrm>
        </p:spPr>
        <p:txBody>
          <a:bodyPr/>
          <a:lstStyle/>
          <a:p>
            <a:pPr marL="514350" indent="-514350">
              <a:buAutoNum type="arabicPlain" startAt="9"/>
            </a:pPr>
            <a:r>
              <a:rPr lang="en-US" dirty="0"/>
              <a:t>  5     4     1     3     6    -   compare, swap</a:t>
            </a:r>
          </a:p>
          <a:p>
            <a:pPr marL="0" indent="0">
              <a:buNone/>
            </a:pPr>
            <a:r>
              <a:rPr lang="en-US" dirty="0"/>
              <a:t>5     9     4     1     3     6    -   compare, swap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     4     9     1     3     6    -   compare, swap</a:t>
            </a:r>
          </a:p>
          <a:p>
            <a:pPr marL="0" indent="0">
              <a:buNone/>
            </a:pPr>
            <a:r>
              <a:rPr lang="en-US" dirty="0"/>
              <a:t>5     4     1     9     3     6    -   compare, swap</a:t>
            </a:r>
          </a:p>
          <a:p>
            <a:pPr marL="0" indent="0">
              <a:buNone/>
            </a:pPr>
            <a:r>
              <a:rPr lang="en-US" dirty="0"/>
              <a:t>5     4     1     3     9     6    -   compare, swap</a:t>
            </a:r>
          </a:p>
          <a:p>
            <a:pPr marL="0" indent="0">
              <a:buNone/>
            </a:pPr>
            <a:r>
              <a:rPr lang="en-US" dirty="0"/>
              <a:t>5     4     1     3     6     9    -   end of 1</a:t>
            </a:r>
            <a:r>
              <a:rPr lang="en-US" baseline="30000" dirty="0"/>
              <a:t>st</a:t>
            </a:r>
            <a:r>
              <a:rPr lang="en-US" dirty="0"/>
              <a:t> pass</a:t>
            </a:r>
          </a:p>
          <a:p>
            <a:pPr marL="0" indent="0">
              <a:buNone/>
            </a:pPr>
            <a:r>
              <a:rPr lang="en-US" dirty="0"/>
              <a:t>5     4     1     3     6     9    </a:t>
            </a:r>
            <a:endParaRPr lang="en-US" dirty="0"/>
          </a:p>
        </p:txBody>
      </p:sp>
      <p:sp>
        <p:nvSpPr>
          <p:cNvPr id="15" name="Arc 14"/>
          <p:cNvSpPr/>
          <p:nvPr/>
        </p:nvSpPr>
        <p:spPr>
          <a:xfrm>
            <a:off x="792307" y="1344518"/>
            <a:ext cx="731693" cy="512103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>
            <a:off x="1524000" y="1981200"/>
            <a:ext cx="731693" cy="512103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>
            <a:off x="2226077" y="2570222"/>
            <a:ext cx="731693" cy="512103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>
            <a:off x="2957770" y="3096140"/>
            <a:ext cx="731693" cy="512103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>
            <a:off x="3657600" y="3649659"/>
            <a:ext cx="731693" cy="512103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4038600" y="4648200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038601" y="5486400"/>
            <a:ext cx="609599" cy="972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4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213"/>
            <a:ext cx="7772400" cy="1143000"/>
          </a:xfrm>
        </p:spPr>
        <p:txBody>
          <a:bodyPr/>
          <a:lstStyle/>
          <a:p>
            <a:r>
              <a:rPr lang="en-US" dirty="0"/>
              <a:t>Bubble Sort – red area sorted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773" y="1159212"/>
            <a:ext cx="8229600" cy="54101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5     4     1     3     6     9    -   compare, swap</a:t>
            </a:r>
          </a:p>
          <a:p>
            <a:pPr marL="0" indent="0">
              <a:buNone/>
            </a:pPr>
            <a:r>
              <a:rPr lang="en-US" dirty="0"/>
              <a:t>4     5     1     3     6     9    -   compare, swap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     1     5     3     6     9    -   compare, swap</a:t>
            </a:r>
          </a:p>
          <a:p>
            <a:pPr marL="0" indent="0">
              <a:buNone/>
            </a:pPr>
            <a:r>
              <a:rPr lang="en-US" dirty="0"/>
              <a:t>4     1     3     5     6     9    -   compare, no swap</a:t>
            </a:r>
          </a:p>
          <a:p>
            <a:pPr marL="0" indent="0">
              <a:buNone/>
            </a:pPr>
            <a:r>
              <a:rPr lang="en-US" dirty="0"/>
              <a:t>4     1     3     5     6     9    -   end of 2cd pass</a:t>
            </a:r>
          </a:p>
          <a:p>
            <a:pPr marL="0" indent="0">
              <a:buNone/>
            </a:pPr>
            <a:r>
              <a:rPr lang="en-US" dirty="0"/>
              <a:t>4     1     3     5     6     9       </a:t>
            </a:r>
          </a:p>
        </p:txBody>
      </p:sp>
      <p:sp>
        <p:nvSpPr>
          <p:cNvPr id="15" name="Arc 14"/>
          <p:cNvSpPr/>
          <p:nvPr/>
        </p:nvSpPr>
        <p:spPr>
          <a:xfrm>
            <a:off x="792307" y="1344518"/>
            <a:ext cx="731693" cy="512103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>
            <a:off x="1524000" y="1981200"/>
            <a:ext cx="731693" cy="512103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>
            <a:off x="2226077" y="2570222"/>
            <a:ext cx="731693" cy="512103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>
            <a:off x="2957770" y="3096140"/>
            <a:ext cx="731693" cy="512103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4085356" y="1833923"/>
            <a:ext cx="0" cy="50877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89725" y="1165965"/>
            <a:ext cx="1" cy="51210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4141479" y="1675359"/>
            <a:ext cx="557847" cy="946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4141479" y="2301769"/>
            <a:ext cx="552614" cy="55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089725" y="2879610"/>
            <a:ext cx="609599" cy="972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141479" y="3459189"/>
            <a:ext cx="609599" cy="972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141479" y="4038701"/>
            <a:ext cx="609599" cy="972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3323616" y="4612027"/>
            <a:ext cx="1431958" cy="698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89852" y="2420777"/>
            <a:ext cx="0" cy="50877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145974" y="2979520"/>
            <a:ext cx="0" cy="50877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141479" y="3584420"/>
            <a:ext cx="0" cy="50877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323616" y="4119966"/>
            <a:ext cx="0" cy="50877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7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213"/>
            <a:ext cx="7772400" cy="1143000"/>
          </a:xfrm>
        </p:spPr>
        <p:txBody>
          <a:bodyPr/>
          <a:lstStyle/>
          <a:p>
            <a:r>
              <a:rPr lang="en-US" dirty="0"/>
              <a:t>Bubble Sort – red area sorted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773" y="1159212"/>
            <a:ext cx="8229600" cy="54101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4     1     3     5     6     9    -   compare, swap</a:t>
            </a:r>
          </a:p>
          <a:p>
            <a:pPr marL="0" indent="0">
              <a:buNone/>
            </a:pPr>
            <a:r>
              <a:rPr lang="en-US" dirty="0"/>
              <a:t>1     4     3     5     6     9    -   compare, swap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     3     4     5     6     9    -   compare, no swap</a:t>
            </a:r>
          </a:p>
          <a:p>
            <a:pPr marL="0" indent="0">
              <a:buNone/>
            </a:pPr>
            <a:r>
              <a:rPr lang="en-US" dirty="0"/>
              <a:t>1     3     4     5     6     9    -   end of 3</a:t>
            </a:r>
            <a:r>
              <a:rPr lang="en-US" baseline="30000" dirty="0"/>
              <a:t>rd</a:t>
            </a:r>
            <a:r>
              <a:rPr lang="en-US" dirty="0"/>
              <a:t> pass</a:t>
            </a:r>
          </a:p>
          <a:p>
            <a:pPr marL="0" indent="0">
              <a:buNone/>
            </a:pPr>
            <a:r>
              <a:rPr lang="en-US" dirty="0"/>
              <a:t>1     3     4     5     6     9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Two more passes would guarantee sorted.</a:t>
            </a:r>
          </a:p>
          <a:p>
            <a:pPr marL="0" indent="0">
              <a:buNone/>
            </a:pPr>
            <a:r>
              <a:rPr lang="en-US" dirty="0"/>
              <a:t>Or Check if sorted and skip last two passes  </a:t>
            </a:r>
          </a:p>
        </p:txBody>
      </p:sp>
      <p:sp>
        <p:nvSpPr>
          <p:cNvPr id="15" name="Arc 14"/>
          <p:cNvSpPr/>
          <p:nvPr/>
        </p:nvSpPr>
        <p:spPr>
          <a:xfrm>
            <a:off x="792307" y="1344518"/>
            <a:ext cx="731693" cy="512103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>
            <a:off x="1524000" y="1981200"/>
            <a:ext cx="731693" cy="512103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>
            <a:off x="2226077" y="2570222"/>
            <a:ext cx="731693" cy="512103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3358158" y="1781061"/>
            <a:ext cx="0" cy="50877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23616" y="1190862"/>
            <a:ext cx="1" cy="51210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3341946" y="1651274"/>
            <a:ext cx="1357379" cy="3354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3341946" y="2277351"/>
            <a:ext cx="1352147" cy="2497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3358158" y="2841687"/>
            <a:ext cx="1343160" cy="3792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358158" y="3459189"/>
            <a:ext cx="1392921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2591923" y="4018897"/>
            <a:ext cx="2159156" cy="1980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341946" y="2380562"/>
            <a:ext cx="0" cy="50877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41946" y="2950413"/>
            <a:ext cx="0" cy="50877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591923" y="3539653"/>
            <a:ext cx="0" cy="50877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0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Code for </a:t>
            </a:r>
            <a:r>
              <a:rPr lang="en-US" sz="4400" b="0" i="0" u="none" strike="noStrike" cap="none" baseline="0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Bubblesort</a:t>
            </a:r>
            <a:endParaRPr lang="en-US" sz="4400" b="0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886" y="2438400"/>
            <a:ext cx="8540227" cy="22098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91579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Insertion Sort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93174" y="9906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Sort a list of numbers.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Idea: 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Sort by repeated inserting another element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Leftmost element is sorted part of list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Insert another element in that sublist keeping it sorted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Insert another element in that sublist keeping it sorted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Etc.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Sort example</a:t>
            </a:r>
          </a:p>
        </p:txBody>
      </p:sp>
      <p:grpSp>
        <p:nvGrpSpPr>
          <p:cNvPr id="159" name="Shape 159"/>
          <p:cNvGrpSpPr/>
          <p:nvPr/>
        </p:nvGrpSpPr>
        <p:grpSpPr>
          <a:xfrm>
            <a:off x="4038599" y="5410199"/>
            <a:ext cx="4651374" cy="708025"/>
            <a:chOff x="1061" y="3147"/>
            <a:chExt cx="2929" cy="446"/>
          </a:xfrm>
        </p:grpSpPr>
        <p:grpSp>
          <p:nvGrpSpPr>
            <p:cNvPr id="160" name="Shape 160"/>
            <p:cNvGrpSpPr/>
            <p:nvPr/>
          </p:nvGrpSpPr>
          <p:grpSpPr>
            <a:xfrm>
              <a:off x="1061" y="3147"/>
              <a:ext cx="2929" cy="446"/>
              <a:chOff x="1061" y="3147"/>
              <a:chExt cx="2929" cy="446"/>
            </a:xfrm>
          </p:grpSpPr>
          <p:sp>
            <p:nvSpPr>
              <p:cNvPr id="161" name="Shape 161"/>
              <p:cNvSpPr/>
              <p:nvPr/>
            </p:nvSpPr>
            <p:spPr>
              <a:xfrm>
                <a:off x="1080" y="3152"/>
                <a:ext cx="2911" cy="392"/>
              </a:xfrm>
              <a:prstGeom prst="rect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Times New Roman"/>
                  <a:buNone/>
                </a:pPr>
                <a:endParaRPr sz="1800" b="0" i="0" u="none" strike="noStrike" cap="non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Shape 162"/>
              <p:cNvSpPr txBox="1"/>
              <p:nvPr/>
            </p:nvSpPr>
            <p:spPr>
              <a:xfrm>
                <a:off x="1061" y="3147"/>
                <a:ext cx="1900" cy="4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C0128"/>
                  </a:buClr>
                  <a:buSzPct val="25000"/>
                  <a:buFont typeface="Calibri"/>
                  <a:buNone/>
                </a:pPr>
                <a:r>
                  <a:rPr lang="en-US" sz="2000" b="1" i="1" u="none" strike="noStrike" cap="none" baseline="0">
                    <a:solidFill>
                      <a:srgbClr val="FC0128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Sorted relative to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C0128"/>
                  </a:buClr>
                  <a:buSzPct val="25000"/>
                  <a:buFont typeface="Calibri"/>
                  <a:buNone/>
                </a:pPr>
                <a:r>
                  <a:rPr lang="en-US" sz="2000" b="1" i="1" u="none" strike="noStrike" cap="none" baseline="0">
                    <a:solidFill>
                      <a:srgbClr val="FC0128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each other</a:t>
                </a:r>
              </a:p>
            </p:txBody>
          </p:sp>
        </p:grpSp>
        <p:cxnSp>
          <p:nvCxnSpPr>
            <p:cNvPr id="163" name="Shape 163"/>
            <p:cNvCxnSpPr/>
            <p:nvPr/>
          </p:nvCxnSpPr>
          <p:spPr>
            <a:xfrm>
              <a:off x="2521" y="3152"/>
              <a:ext cx="0" cy="392"/>
            </a:xfrm>
            <a:prstGeom prst="straightConnector1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4" name="Shape 164"/>
          <p:cNvSpPr txBox="1"/>
          <p:nvPr/>
        </p:nvSpPr>
        <p:spPr>
          <a:xfrm>
            <a:off x="7574032" y="5496867"/>
            <a:ext cx="593431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???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03136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Insertion Sort</a:t>
            </a:r>
            <a:br>
              <a:rPr lang="en-US" sz="4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bit.ly/101f16-1208-2</a:t>
            </a:r>
            <a:endParaRPr lang="en-US" sz="4400" b="0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Sort the list of numbers using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InsertionSort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body of the loop is one pass.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Show the elements after each pass.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[9, 5, 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1, 4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3, 6]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2014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Announcements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305800" cy="5486400"/>
          </a:xfrm>
        </p:spPr>
        <p:txBody>
          <a:bodyPr/>
          <a:lstStyle/>
          <a:p>
            <a:pPr eaLnBrk="1" hangingPunct="1"/>
            <a:r>
              <a:rPr lang="en-US" dirty="0"/>
              <a:t>Last Day of class!</a:t>
            </a:r>
          </a:p>
          <a:p>
            <a:pPr eaLnBrk="1" hangingPunct="1"/>
            <a:r>
              <a:rPr lang="en-US" dirty="0"/>
              <a:t>Assign 8 – With LATE Penalty thru Fri, Dec 9</a:t>
            </a:r>
          </a:p>
          <a:p>
            <a:pPr eaLnBrk="1" hangingPunct="1"/>
            <a:r>
              <a:rPr lang="en-US" dirty="0"/>
              <a:t>Assign 9 by Monday, none accepted after that</a:t>
            </a:r>
          </a:p>
          <a:p>
            <a:pPr eaLnBrk="1" hangingPunct="1"/>
            <a:r>
              <a:rPr lang="en-US" dirty="0"/>
              <a:t>APT 10 due by Monday, no Late APTs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Form for taking Final exam another time</a:t>
            </a:r>
          </a:p>
          <a:p>
            <a:pPr lvl="1" eaLnBrk="1" hangingPunct="1"/>
            <a:r>
              <a:rPr lang="en-US" dirty="0"/>
              <a:t>accommodations?</a:t>
            </a:r>
          </a:p>
          <a:p>
            <a:pPr lvl="1" eaLnBrk="1" hangingPunct="1"/>
            <a:r>
              <a:rPr lang="en-US" dirty="0"/>
              <a:t>Three exams in a 24 hour period?</a:t>
            </a:r>
          </a:p>
          <a:p>
            <a:pPr lvl="1" eaLnBrk="1" hangingPunct="1"/>
            <a:r>
              <a:rPr lang="en-US" dirty="0"/>
              <a:t>Room for some to take final with the other section</a:t>
            </a:r>
          </a:p>
          <a:p>
            <a:pPr lvl="1" eaLnBrk="1" hangingPunct="1"/>
            <a:r>
              <a:rPr lang="en-US" dirty="0"/>
              <a:t>Fill out by tomorrow for consideration!!!</a:t>
            </a:r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213"/>
            <a:ext cx="7772400" cy="1143000"/>
          </a:xfrm>
        </p:spPr>
        <p:txBody>
          <a:bodyPr/>
          <a:lstStyle/>
          <a:p>
            <a:r>
              <a:rPr lang="en-US" dirty="0"/>
              <a:t>Insertion Sort – red area sorted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040" y="1115307"/>
            <a:ext cx="8536960" cy="5312061"/>
          </a:xfrm>
        </p:spPr>
        <p:txBody>
          <a:bodyPr/>
          <a:lstStyle/>
          <a:p>
            <a:pPr marL="514350" indent="-514350">
              <a:buAutoNum type="arabicPlain" startAt="9"/>
            </a:pPr>
            <a:r>
              <a:rPr lang="en-US" dirty="0"/>
              <a:t>  5     1     4     3     6    -   insert 5</a:t>
            </a:r>
          </a:p>
          <a:p>
            <a:pPr marL="514350" indent="-514350">
              <a:buAutoNum type="arabicPlain" startAt="9"/>
            </a:pPr>
            <a:endParaRPr lang="en-US" dirty="0"/>
          </a:p>
          <a:p>
            <a:pPr marL="0" indent="0">
              <a:buNone/>
            </a:pPr>
            <a:r>
              <a:rPr lang="en-US" dirty="0"/>
              <a:t>5      9     1     4     3     6    -  1</a:t>
            </a:r>
            <a:r>
              <a:rPr lang="en-US" baseline="30000" dirty="0"/>
              <a:t>st</a:t>
            </a:r>
            <a:r>
              <a:rPr lang="en-US" dirty="0"/>
              <a:t> pass, now insert 1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lain"/>
            </a:pPr>
            <a:r>
              <a:rPr lang="en-US" dirty="0"/>
              <a:t>  5     9     4     3     6    -   2</a:t>
            </a:r>
            <a:r>
              <a:rPr lang="en-US" baseline="30000" dirty="0"/>
              <a:t>nd</a:t>
            </a:r>
            <a:r>
              <a:rPr lang="en-US" dirty="0"/>
              <a:t> pass, now insert 4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lain"/>
            </a:pPr>
            <a:r>
              <a:rPr lang="en-US" dirty="0"/>
              <a:t>  4     5     9     3     6     -  3</a:t>
            </a:r>
            <a:r>
              <a:rPr lang="en-US" baseline="30000" dirty="0"/>
              <a:t>rd</a:t>
            </a:r>
            <a:r>
              <a:rPr lang="en-US" dirty="0"/>
              <a:t> pass, now insert 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     3     4     5     9     6     -   4</a:t>
            </a:r>
            <a:r>
              <a:rPr lang="en-US" baseline="30000" dirty="0"/>
              <a:t>th</a:t>
            </a:r>
            <a:r>
              <a:rPr lang="en-US" dirty="0"/>
              <a:t> pass, now insert 6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278081" y="1143040"/>
            <a:ext cx="6096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111754" y="1043148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07040" y="1881348"/>
            <a:ext cx="5334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41110" y="2022575"/>
            <a:ext cx="5785" cy="84122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514351" y="2894023"/>
            <a:ext cx="1405551" cy="1443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 rot="10800000">
            <a:off x="501381" y="2034133"/>
            <a:ext cx="1855993" cy="692726"/>
          </a:xfrm>
          <a:prstGeom prst="arc">
            <a:avLst>
              <a:gd name="adj1" fmla="val 283977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10800000">
            <a:off x="448541" y="849979"/>
            <a:ext cx="907915" cy="692726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680027" y="3466537"/>
            <a:ext cx="6096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050953" y="2273807"/>
            <a:ext cx="6096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495300" y="4191000"/>
            <a:ext cx="2165253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68286" y="3352800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80402" y="5638800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448541" y="6436502"/>
            <a:ext cx="3531861" cy="3452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24" name="Arc 23"/>
          <p:cNvSpPr/>
          <p:nvPr/>
        </p:nvSpPr>
        <p:spPr>
          <a:xfrm rot="10800000">
            <a:off x="1121907" y="3171235"/>
            <a:ext cx="1855993" cy="692726"/>
          </a:xfrm>
          <a:prstGeom prst="arc">
            <a:avLst>
              <a:gd name="adj1" fmla="val 283977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10800000">
            <a:off x="1111754" y="4307381"/>
            <a:ext cx="2448109" cy="692726"/>
          </a:xfrm>
          <a:prstGeom prst="arc">
            <a:avLst>
              <a:gd name="adj1" fmla="val 283977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 rot="10800000">
            <a:off x="3286898" y="5478560"/>
            <a:ext cx="1200960" cy="692726"/>
          </a:xfrm>
          <a:prstGeom prst="arc">
            <a:avLst>
              <a:gd name="adj1" fmla="val 283977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3286899" y="4464627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43108" y="5302827"/>
            <a:ext cx="2809692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075248" y="5817768"/>
            <a:ext cx="6096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350832" y="4578927"/>
            <a:ext cx="6096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3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5" grpId="0" animBg="1"/>
      <p:bldP spid="16" grpId="0" animBg="1"/>
      <p:bldP spid="17" grpId="0" animBg="1"/>
      <p:bldP spid="24" grpId="0" animBg="1"/>
      <p:bldP spid="25" grpId="0" animBg="1"/>
      <p:bldP spid="26" grpId="0" animBg="1"/>
      <p:bldP spid="2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213"/>
            <a:ext cx="7772400" cy="1143000"/>
          </a:xfrm>
        </p:spPr>
        <p:txBody>
          <a:bodyPr/>
          <a:lstStyle/>
          <a:p>
            <a:r>
              <a:rPr lang="en-US" dirty="0"/>
              <a:t>Insertion Sort – red area sorted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040" y="1115307"/>
            <a:ext cx="8536960" cy="5312061"/>
          </a:xfrm>
        </p:spPr>
        <p:txBody>
          <a:bodyPr/>
          <a:lstStyle/>
          <a:p>
            <a:pPr marL="514350" indent="-514350">
              <a:buAutoNum type="arabicPlain" startAt="9"/>
            </a:pPr>
            <a:r>
              <a:rPr lang="en-US" dirty="0"/>
              <a:t>  3     4      5     6      9    -   5</a:t>
            </a:r>
            <a:r>
              <a:rPr lang="en-US" baseline="30000" dirty="0"/>
              <a:t>th</a:t>
            </a:r>
            <a:r>
              <a:rPr lang="en-US" dirty="0"/>
              <a:t> pass</a:t>
            </a:r>
          </a:p>
          <a:p>
            <a:pPr marL="514350" indent="-514350">
              <a:buAutoNum type="arabicPlain" startAt="9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876800" y="1043148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07040" y="1881348"/>
            <a:ext cx="426976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6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698091" y="344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Merge Sort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98091" y="990600"/>
            <a:ext cx="7772400" cy="563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Idea: Divide and Conquer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Divide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into two halves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Sort both halves (smaller problem)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Merge the two sorted halves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9 5 1 4 3 6 2 7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69844"/>
      </p:ext>
    </p:extLst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698091" y="344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Merge Sort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98100" y="990600"/>
            <a:ext cx="8293800" cy="563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Idea: Divide and Conquer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Divide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into two halves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Sort both halves (smaller problem)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Merge the two sorted halves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9 5 1 4 3 6 2 7 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 5 1 4       3 6 2 7      divide list into 2 halves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55602"/>
      </p:ext>
    </p:extLst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698091" y="344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Merge Sort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98100" y="990600"/>
            <a:ext cx="8293800" cy="563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Idea: Divide and Conquer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Divide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into two halves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Sort both halves (smaller problem)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Merge the two sorted halves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9 5 1 4 3 6 2 7 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 5 1 4       3 6 2 7      divide list into 2 halves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4 5 9       2 3 6 7      recursively sort each half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0460"/>
      </p:ext>
    </p:extLst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698091" y="344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Merge Sort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98100" y="990600"/>
            <a:ext cx="8293800" cy="563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Idea: Divide and Conquer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Divide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into two halves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Sort both halves (smaller problem)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Merge the two sorted halves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9 5 1 4 3 6 2 7 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 5 1 4       3 6 2 7      divide list into 2 halves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4 5 9       2 3 6 7      recursively sort each half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2 3 4 5 6 7 9            merge the two sorted list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89191"/>
      </p:ext>
    </p:extLst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698091" y="344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does recursively sort mean? </a:t>
            </a:r>
            <a:r>
              <a:rPr lang="en-US"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Merge Sort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98100" y="1322650"/>
            <a:ext cx="8293800" cy="5179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the same Merge Sort algorithm</a:t>
            </a:r>
          </a:p>
          <a:p>
            <a:pPr marR="0" lvl="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Divide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into two halves</a:t>
            </a:r>
          </a:p>
          <a:p>
            <a:pPr marR="0" lvl="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Sort both halves (smaller problem)</a:t>
            </a:r>
          </a:p>
          <a:p>
            <a:pPr marR="0" lvl="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Merge the two sorted halves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9 5 1 4 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 5           1 4              divide list into 2 halves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9           1 4              recursively sort each half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4 5 9                        merge the two sorted list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</p:spTree>
    <p:extLst>
      <p:ext uri="{BB962C8B-B14F-4D97-AF65-F5344CB8AC3E}">
        <p14:creationId xmlns:p14="http://schemas.microsoft.com/office/powerpoint/2010/main" val="2794621671"/>
      </p:ext>
    </p:extLst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MergeSort</a:t>
            </a:r>
            <a:r>
              <a:rPr lang="en-US" dirty="0"/>
              <a:t> idea for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dirty="0" err="1"/>
              <a:t>mergesort</a:t>
            </a:r>
            <a:r>
              <a:rPr lang="en-US" dirty="0"/>
              <a:t>(data)</a:t>
            </a:r>
          </a:p>
          <a:p>
            <a:pPr marL="0" indent="0">
              <a:buNone/>
            </a:pPr>
            <a:r>
              <a:rPr lang="en-US" dirty="0"/>
              <a:t>     n = </a:t>
            </a:r>
            <a:r>
              <a:rPr lang="en-US" dirty="0" err="1"/>
              <a:t>len</a:t>
            </a:r>
            <a:r>
              <a:rPr lang="en-US" dirty="0"/>
              <a:t>(data)</a:t>
            </a:r>
          </a:p>
          <a:p>
            <a:pPr marL="0" indent="0">
              <a:buNone/>
            </a:pPr>
            <a:r>
              <a:rPr lang="en-US" dirty="0"/>
              <a:t>     if  n == 1:</a:t>
            </a:r>
          </a:p>
          <a:p>
            <a:pPr marL="0" indent="0">
              <a:buNone/>
            </a:pPr>
            <a:r>
              <a:rPr lang="en-US" dirty="0"/>
              <a:t>           return data</a:t>
            </a:r>
          </a:p>
          <a:p>
            <a:pPr marL="0" indent="0">
              <a:buNone/>
            </a:pPr>
            <a:r>
              <a:rPr lang="en-US" dirty="0"/>
              <a:t>     else:</a:t>
            </a:r>
          </a:p>
          <a:p>
            <a:pPr marL="0" indent="0">
              <a:buNone/>
            </a:pPr>
            <a:r>
              <a:rPr lang="en-US" dirty="0"/>
              <a:t>             d1 = </a:t>
            </a:r>
            <a:r>
              <a:rPr lang="en-US" dirty="0" err="1"/>
              <a:t>mergesort</a:t>
            </a:r>
            <a:r>
              <a:rPr lang="en-US" dirty="0"/>
              <a:t>(data[:n/2])</a:t>
            </a:r>
          </a:p>
          <a:p>
            <a:pPr marL="0" indent="0">
              <a:buNone/>
            </a:pPr>
            <a:r>
              <a:rPr lang="en-US" dirty="0"/>
              <a:t>             d2 = </a:t>
            </a:r>
            <a:r>
              <a:rPr lang="en-US" dirty="0" err="1"/>
              <a:t>mergesort</a:t>
            </a:r>
            <a:r>
              <a:rPr lang="en-US" dirty="0"/>
              <a:t>(data[n/2:])</a:t>
            </a:r>
          </a:p>
          <a:p>
            <a:pPr marL="0" indent="0">
              <a:buNone/>
            </a:pPr>
            <a:r>
              <a:rPr lang="en-US" dirty="0"/>
              <a:t>             return merge(d1, d2)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</p:spTree>
    <p:extLst>
      <p:ext uri="{BB962C8B-B14F-4D97-AF65-F5344CB8AC3E}">
        <p14:creationId xmlns:p14="http://schemas.microsoft.com/office/powerpoint/2010/main" val="2676730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b</a:t>
            </a:r>
            <a:r>
              <a:rPr lang="en-US" sz="4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it.ly/101f16-1208-3</a:t>
            </a:r>
            <a:br>
              <a:rPr lang="en-US" sz="4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 </a:t>
            </a:r>
            <a:r>
              <a:rPr lang="en-US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44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Question 2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28550" y="1524000"/>
            <a:ext cx="8286900" cy="5159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sort is this?                Which sort is this?</a:t>
            </a:r>
          </a:p>
          <a:p>
            <a:pPr marL="0" marR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4 10 5 3 8 2                             4 10 5 3 8 2</a:t>
            </a:r>
          </a:p>
          <a:p>
            <a:pPr marL="0" marR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4 10 5 3 8 2                             4 2 5 3 8 10</a:t>
            </a:r>
          </a:p>
          <a:p>
            <a:pPr marL="0" marR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4 5 10 3 8 2                             4 2 5 3 8 10</a:t>
            </a:r>
          </a:p>
          <a:p>
            <a:pPr marL="0" marR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3 4 5 10 8 2                             4 2 3 5 8 10</a:t>
            </a:r>
          </a:p>
          <a:p>
            <a:pPr marL="0" marR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3 4 5 8 10 2                             3 2 4 5 8 10 </a:t>
            </a:r>
          </a:p>
          <a:p>
            <a:pPr marL="0" marR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2 3 4 5 8 10                             2 3 4 5 8 10</a:t>
            </a:r>
          </a:p>
          <a:p>
            <a:pPr marL="0" marR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3" name="Shape 133"/>
          <p:cNvCxnSpPr/>
          <p:nvPr/>
        </p:nvCxnSpPr>
        <p:spPr>
          <a:xfrm>
            <a:off x="4493850" y="1024025"/>
            <a:ext cx="0" cy="46325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98671"/>
      </p:ext>
    </p:extLst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685800" y="19664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Wrap up Sorting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838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R="0" lvl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Ways to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Compare sorts.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many total swaps?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one faster for certain types of input?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Does the input matter</a:t>
            </a:r>
            <a:endParaRPr lang="en-US"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Different ways to sort?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 50 sorting algorithms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Does President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Obama know his sorts?</a:t>
            </a:r>
            <a:endParaRPr lang="en-US" sz="32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Sorting animations 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http://www.sorting-algorithms.com/</a:t>
            </a:r>
          </a:p>
        </p:txBody>
      </p:sp>
      <p:pic>
        <p:nvPicPr>
          <p:cNvPr id="4" name="Shape 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2861187"/>
            <a:ext cx="2057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63130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/>
              <a:t>More Announcements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305800" cy="5715000"/>
          </a:xfrm>
        </p:spPr>
        <p:txBody>
          <a:bodyPr/>
          <a:lstStyle/>
          <a:p>
            <a:pPr eaLnBrk="1" hangingPunct="1"/>
            <a:r>
              <a:rPr lang="en-US" dirty="0"/>
              <a:t>Regrade for Exam 2 – submit by Friday, Dec 9</a:t>
            </a:r>
          </a:p>
          <a:p>
            <a:pPr eaLnBrk="1" hangingPunct="1"/>
            <a:r>
              <a:rPr lang="en-US" dirty="0"/>
              <a:t>Review Session – Tuesday </a:t>
            </a:r>
            <a:r>
              <a:rPr lang="en-US"/>
              <a:t>4pm (LSRC B101)</a:t>
            </a:r>
            <a:endParaRPr lang="en-US" dirty="0"/>
          </a:p>
          <a:p>
            <a:pPr eaLnBrk="1" hangingPunct="1"/>
            <a:r>
              <a:rPr lang="en-US" dirty="0"/>
              <a:t>Last Consulting Hours tonight</a:t>
            </a:r>
          </a:p>
          <a:p>
            <a:pPr eaLnBrk="1" hangingPunct="1"/>
            <a:r>
              <a:rPr lang="en-US" dirty="0"/>
              <a:t>Prof. Rodger will have office hours </a:t>
            </a:r>
          </a:p>
          <a:p>
            <a:pPr lvl="1" eaLnBrk="1" hangingPunct="1"/>
            <a:r>
              <a:rPr lang="en-US" dirty="0"/>
              <a:t>Today 3-5pm, Tomorrow 2-5pm, more…</a:t>
            </a:r>
          </a:p>
          <a:p>
            <a:pPr eaLnBrk="1" hangingPunct="1"/>
            <a:r>
              <a:rPr lang="en-US" dirty="0"/>
              <a:t>Concern form – last minute concerns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Today:</a:t>
            </a:r>
          </a:p>
          <a:p>
            <a:pPr lvl="1" eaLnBrk="1" hangingPunct="1"/>
            <a:r>
              <a:rPr lang="en-US" dirty="0"/>
              <a:t>Wrapping up, Beyond </a:t>
            </a:r>
            <a:r>
              <a:rPr lang="en-US" dirty="0" err="1"/>
              <a:t>CompSci</a:t>
            </a:r>
            <a:r>
              <a:rPr lang="en-US" dirty="0"/>
              <a:t> 101</a:t>
            </a:r>
          </a:p>
          <a:p>
            <a:pPr lvl="1" eaLnBrk="1" hangingPunct="1"/>
            <a:r>
              <a:rPr lang="en-US" dirty="0"/>
              <a:t>The Final exam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83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698091" y="344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on Sorting in CompSci 201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98091" y="990600"/>
            <a:ext cx="7772400" cy="563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 about this and other sorts in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CompSci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201, also how to analyze them to determine which one works best.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Python: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Timsort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R="0" lvl="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combines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mergesort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insertion sort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Shellsort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R="0" lvl="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uses insertion sort on parts of the list repeatedly - those parts getting larger each time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28933"/>
      </p:ext>
    </p:extLst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 dirty="0"/>
              <a:t>Scraping email address from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599" y="1295400"/>
            <a:ext cx="7772400" cy="4114800"/>
          </a:xfrm>
        </p:spPr>
        <p:txBody>
          <a:bodyPr/>
          <a:lstStyle/>
          <a:p>
            <a:r>
              <a:rPr lang="en-US" dirty="0"/>
              <a:t>Suppose we want to send email to all Duke Faculty to let them know …</a:t>
            </a:r>
          </a:p>
          <a:p>
            <a:pPr lvl="1"/>
            <a:r>
              <a:rPr lang="en-US" dirty="0"/>
              <a:t>Visit Departmental website, people, faculty</a:t>
            </a:r>
          </a:p>
          <a:p>
            <a:pPr lvl="1"/>
            <a:r>
              <a:rPr lang="en-US" dirty="0"/>
              <a:t>View (HTML) Source</a:t>
            </a:r>
          </a:p>
          <a:p>
            <a:pPr lvl="1"/>
            <a:r>
              <a:rPr lang="en-US" dirty="0"/>
              <a:t>Develop regex to access email – if possible!</a:t>
            </a:r>
          </a:p>
          <a:p>
            <a:r>
              <a:rPr lang="en-US" dirty="0" err="1"/>
              <a:t>RegexScraper.py</a:t>
            </a:r>
            <a:endParaRPr lang="en-US" dirty="0"/>
          </a:p>
          <a:p>
            <a:pPr lvl="1"/>
            <a:r>
              <a:rPr lang="en-US" dirty="0"/>
              <a:t>Python makes this simple</a:t>
            </a:r>
          </a:p>
          <a:p>
            <a:pPr lvl="1"/>
            <a:r>
              <a:rPr lang="en-US" dirty="0"/>
              <a:t>Ethical hacking?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4152900"/>
            <a:ext cx="3386667" cy="2514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63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96400" cy="777780"/>
          </a:xfrm>
        </p:spPr>
        <p:txBody>
          <a:bodyPr/>
          <a:lstStyle/>
          <a:p>
            <a:r>
              <a:rPr lang="en-US" sz="4000" dirty="0"/>
              <a:t>Math Website – Faculty on one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26" y="650860"/>
            <a:ext cx="7458997" cy="622434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359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5932"/>
            <a:ext cx="8372475" cy="1143000"/>
          </a:xfrm>
        </p:spPr>
        <p:txBody>
          <a:bodyPr/>
          <a:lstStyle/>
          <a:p>
            <a:r>
              <a:rPr lang="en-US" dirty="0"/>
              <a:t>Duke Biology Website A-Z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854749"/>
            <a:ext cx="7677150" cy="600325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69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dirty="0"/>
              <a:t>View page source of html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8423715" cy="65870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743200"/>
            <a:ext cx="8739006" cy="16764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09800" y="3429000"/>
            <a:ext cx="3657600" cy="60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4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845" y="-76295"/>
            <a:ext cx="7772400" cy="1143000"/>
          </a:xfrm>
        </p:spPr>
        <p:txBody>
          <a:bodyPr/>
          <a:lstStyle/>
          <a:p>
            <a:r>
              <a:rPr lang="en-US" dirty="0"/>
              <a:t>Scraping Biology faculty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76537"/>
            <a:ext cx="8534400" cy="4114800"/>
          </a:xfrm>
        </p:spPr>
        <p:txBody>
          <a:bodyPr/>
          <a:lstStyle/>
          <a:p>
            <a:r>
              <a:rPr lang="en-US" dirty="0"/>
              <a:t>Pattern: </a:t>
            </a:r>
            <a:r>
              <a:rPr lang="is-IS" dirty="0"/>
              <a:t> 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r'mailto</a:t>
            </a:r>
            <a:r>
              <a:rPr lang="en-US" dirty="0">
                <a:latin typeface="Courier New"/>
                <a:cs typeface="Courier New"/>
              </a:rPr>
              <a:t>:(\w+[.\w]*)@(\w+[.\w+]*)'</a:t>
            </a:r>
            <a:endParaRPr lang="is-IS" dirty="0">
              <a:latin typeface="Courier New"/>
              <a:cs typeface="Courier New"/>
            </a:endParaRPr>
          </a:p>
          <a:p>
            <a:r>
              <a:rPr lang="en-US" sz="2400" dirty="0"/>
              <a:t>URL</a:t>
            </a:r>
            <a:endParaRPr lang="is-IS" sz="2200" dirty="0">
              <a:latin typeface="Courier New"/>
              <a:cs typeface="Courier New"/>
            </a:endParaRPr>
          </a:p>
          <a:p>
            <a:pPr lvl="1"/>
            <a:r>
              <a:rPr lang="en-US" sz="2000" dirty="0">
                <a:solidFill>
                  <a:schemeClr val="tx2"/>
                </a:solidFill>
                <a:latin typeface="Courier New"/>
                <a:cs typeface="Courier New"/>
              </a:rPr>
              <a:t>https://biology.duke.edu/people/all-faculty/a </a:t>
            </a:r>
          </a:p>
          <a:p>
            <a:r>
              <a:rPr lang="en-US" dirty="0"/>
              <a:t>Matches (call 26 times with different URL)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3862341"/>
            <a:ext cx="591024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  <a:p>
            <a:r>
              <a:rPr lang="en-US" dirty="0"/>
              <a:t>('</a:t>
            </a:r>
            <a:r>
              <a:rPr lang="en-US" dirty="0" err="1"/>
              <a:t>emily.bernhardt</a:t>
            </a:r>
            <a:r>
              <a:rPr lang="en-US" dirty="0"/>
              <a:t>', '</a:t>
            </a:r>
            <a:r>
              <a:rPr lang="en-US" dirty="0" err="1"/>
              <a:t>duke.edu</a:t>
            </a:r>
            <a:r>
              <a:rPr lang="en-US" dirty="0"/>
              <a:t>')</a:t>
            </a:r>
          </a:p>
          <a:p>
            <a:r>
              <a:rPr lang="en-US" dirty="0"/>
              <a:t>('</a:t>
            </a:r>
            <a:r>
              <a:rPr lang="en-US" dirty="0" err="1"/>
              <a:t>emily.bernhardt</a:t>
            </a:r>
            <a:r>
              <a:rPr lang="en-US" dirty="0"/>
              <a:t>', '</a:t>
            </a:r>
            <a:r>
              <a:rPr lang="en-US" dirty="0" err="1"/>
              <a:t>duke.edu</a:t>
            </a:r>
            <a:r>
              <a:rPr lang="en-US" dirty="0"/>
              <a:t>')</a:t>
            </a:r>
          </a:p>
          <a:p>
            <a:r>
              <a:rPr lang="en-US" dirty="0"/>
              <a:t>('</a:t>
            </a:r>
            <a:r>
              <a:rPr lang="en-US" dirty="0" err="1"/>
              <a:t>bhandawat</a:t>
            </a:r>
            <a:r>
              <a:rPr lang="en-US" dirty="0"/>
              <a:t>', '</a:t>
            </a:r>
            <a:r>
              <a:rPr lang="en-US" dirty="0" err="1"/>
              <a:t>gmail.com</a:t>
            </a:r>
            <a:r>
              <a:rPr lang="en-US" dirty="0"/>
              <a:t>')</a:t>
            </a:r>
          </a:p>
          <a:p>
            <a:r>
              <a:rPr lang="en-US" dirty="0"/>
              <a:t>('</a:t>
            </a:r>
            <a:r>
              <a:rPr lang="en-US" dirty="0" err="1"/>
              <a:t>bhandawat</a:t>
            </a:r>
            <a:r>
              <a:rPr lang="en-US" dirty="0"/>
              <a:t>', '</a:t>
            </a:r>
            <a:r>
              <a:rPr lang="en-US" dirty="0" err="1"/>
              <a:t>gmail.com</a:t>
            </a:r>
            <a:r>
              <a:rPr lang="en-US" dirty="0"/>
              <a:t>')</a:t>
            </a:r>
          </a:p>
          <a:p>
            <a:r>
              <a:rPr lang="en-US" dirty="0"/>
              <a:t>('jboynton66', '</a:t>
            </a:r>
            <a:r>
              <a:rPr lang="en-US" dirty="0" err="1"/>
              <a:t>gmail.com</a:t>
            </a:r>
            <a:r>
              <a:rPr lang="en-US" dirty="0"/>
              <a:t>')</a:t>
            </a:r>
          </a:p>
          <a:p>
            <a:r>
              <a:rPr lang="en-US" dirty="0"/>
              <a:t>('jboynton66', '</a:t>
            </a:r>
            <a:r>
              <a:rPr lang="en-US" dirty="0" err="1"/>
              <a:t>gmail.com</a:t>
            </a:r>
            <a:r>
              <a:rPr lang="en-US" dirty="0"/>
              <a:t>')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70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258" y="0"/>
            <a:ext cx="7772400" cy="1143000"/>
          </a:xfrm>
        </p:spPr>
        <p:txBody>
          <a:bodyPr/>
          <a:lstStyle/>
          <a:p>
            <a:r>
              <a:rPr lang="en-US" dirty="0"/>
              <a:t>Public Policy pages for A-Z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38" y="838200"/>
            <a:ext cx="8170639" cy="5713272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090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Scraping Sanford/</a:t>
            </a:r>
            <a:r>
              <a:rPr lang="en-US" dirty="0" err="1"/>
              <a:t>PubPol</a:t>
            </a:r>
            <a:r>
              <a:rPr lang="en-US" dirty="0"/>
              <a:t> faculty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Pattern: </a:t>
            </a:r>
            <a:r>
              <a:rPr lang="is-IS" dirty="0"/>
              <a:t> 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r'(\w+[.\w]*)@(\w+[.\w+]*)'</a:t>
            </a:r>
            <a:endParaRPr lang="is-IS" dirty="0">
              <a:latin typeface="Courier New"/>
              <a:cs typeface="Courier New"/>
            </a:endParaRPr>
          </a:p>
          <a:p>
            <a:r>
              <a:rPr lang="en-US" sz="2400" dirty="0"/>
              <a:t>URL</a:t>
            </a:r>
            <a:endParaRPr lang="is-IS" sz="2200" dirty="0">
              <a:latin typeface="Courier New"/>
              <a:cs typeface="Courier New"/>
            </a:endParaRPr>
          </a:p>
          <a:p>
            <a:pPr lvl="1"/>
            <a:r>
              <a:rPr lang="en-US" sz="2000" dirty="0">
                <a:latin typeface="Courier New"/>
                <a:cs typeface="Courier New"/>
                <a:hlinkClick r:id="rId2"/>
              </a:rPr>
              <a:t>https://sanford.duke.edu/people…/</a:t>
            </a:r>
            <a:endParaRPr lang="en-US" sz="2000" dirty="0">
              <a:latin typeface="Courier New"/>
              <a:cs typeface="Courier New"/>
            </a:endParaRPr>
          </a:p>
          <a:p>
            <a:r>
              <a:rPr lang="en-US" dirty="0"/>
              <a:t>Matches (call 26 times with different URL)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4179131"/>
            <a:ext cx="64643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  <a:p>
            <a:r>
              <a:rPr lang="en-US" dirty="0"/>
              <a:t>('</a:t>
            </a:r>
            <a:r>
              <a:rPr lang="en-US" dirty="0" err="1"/>
              <a:t>schanzer</a:t>
            </a:r>
            <a:r>
              <a:rPr lang="en-US" dirty="0"/>
              <a:t>', '</a:t>
            </a:r>
            <a:r>
              <a:rPr lang="en-US" dirty="0" err="1"/>
              <a:t>duke.edu</a:t>
            </a:r>
            <a:r>
              <a:rPr lang="en-US" dirty="0"/>
              <a:t>')</a:t>
            </a:r>
          </a:p>
          <a:p>
            <a:r>
              <a:rPr lang="en-US" dirty="0"/>
              <a:t>('</a:t>
            </a:r>
            <a:r>
              <a:rPr lang="en-US" dirty="0" err="1"/>
              <a:t>steveschewel</a:t>
            </a:r>
            <a:r>
              <a:rPr lang="en-US" dirty="0"/>
              <a:t>', '</a:t>
            </a:r>
            <a:r>
              <a:rPr lang="en-US" dirty="0" err="1"/>
              <a:t>gmail.com</a:t>
            </a:r>
            <a:r>
              <a:rPr lang="en-US" dirty="0"/>
              <a:t>')</a:t>
            </a:r>
          </a:p>
          <a:p>
            <a:r>
              <a:rPr lang="en-US" dirty="0"/>
              <a:t>('</a:t>
            </a:r>
            <a:r>
              <a:rPr lang="en-US" dirty="0" err="1"/>
              <a:t>michael.schoenfeld</a:t>
            </a:r>
            <a:r>
              <a:rPr lang="en-US" dirty="0"/>
              <a:t>', '</a:t>
            </a:r>
            <a:r>
              <a:rPr lang="en-US" dirty="0" err="1"/>
              <a:t>duke.edu</a:t>
            </a:r>
            <a:r>
              <a:rPr lang="en-US" dirty="0"/>
              <a:t>')</a:t>
            </a:r>
          </a:p>
          <a:p>
            <a:r>
              <a:rPr lang="en-US" dirty="0"/>
              <a:t>('</a:t>
            </a:r>
            <a:r>
              <a:rPr lang="en-US" dirty="0" err="1"/>
              <a:t>schroeder</a:t>
            </a:r>
            <a:r>
              <a:rPr lang="en-US" dirty="0"/>
              <a:t>', '</a:t>
            </a:r>
            <a:r>
              <a:rPr lang="en-US" dirty="0" err="1"/>
              <a:t>law.duke.edu</a:t>
            </a:r>
            <a:r>
              <a:rPr lang="en-US" dirty="0"/>
              <a:t>')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325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>
          <a:xfrm>
            <a:off x="152400" y="19665"/>
            <a:ext cx="8991600" cy="11430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What is Computing? Informatics?</a:t>
            </a:r>
          </a:p>
        </p:txBody>
      </p:sp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772400" cy="4953000"/>
          </a:xfrm>
        </p:spPr>
        <p:txBody>
          <a:bodyPr/>
          <a:lstStyle/>
          <a:p>
            <a:r>
              <a:rPr lang="en-US" sz="2200" dirty="0">
                <a:latin typeface="Book Antiqua" charset="0"/>
                <a:ea typeface="ＭＳ Ｐゴシック" charset="0"/>
                <a:cs typeface="ＭＳ Ｐゴシック" charset="0"/>
              </a:rPr>
              <a:t>What is computer science, what is its potential?</a:t>
            </a:r>
          </a:p>
          <a:p>
            <a:pPr lvl="1"/>
            <a:r>
              <a:rPr lang="en-US" sz="2200" dirty="0">
                <a:latin typeface="Book Antiqua" charset="0"/>
                <a:ea typeface="ＭＳ Ｐゴシック" charset="0"/>
              </a:rPr>
              <a:t>What can we do with computers in our lives?</a:t>
            </a:r>
          </a:p>
          <a:p>
            <a:pPr lvl="1"/>
            <a:r>
              <a:rPr lang="en-US" sz="2200" dirty="0">
                <a:latin typeface="Book Antiqua" charset="0"/>
                <a:ea typeface="ＭＳ Ｐゴシック" charset="0"/>
              </a:rPr>
              <a:t>What can we do with computing for society?</a:t>
            </a:r>
          </a:p>
          <a:p>
            <a:pPr lvl="1"/>
            <a:r>
              <a:rPr lang="en-US" sz="2200" dirty="0">
                <a:latin typeface="Book Antiqua" charset="0"/>
                <a:ea typeface="ＭＳ Ｐゴシック" charset="0"/>
              </a:rPr>
              <a:t>Will networks transform thinking/knowing/doing?</a:t>
            </a:r>
          </a:p>
          <a:p>
            <a:pPr lvl="1"/>
            <a:r>
              <a:rPr lang="en-US" sz="2200" dirty="0">
                <a:latin typeface="Book Antiqua" charset="0"/>
                <a:ea typeface="ＭＳ Ｐゴシック" charset="0"/>
              </a:rPr>
              <a:t>Society affecting and affected by computing?</a:t>
            </a:r>
          </a:p>
          <a:p>
            <a:pPr lvl="1"/>
            <a:r>
              <a:rPr lang="en-US" sz="2200" dirty="0">
                <a:latin typeface="Book Antiqua" charset="0"/>
                <a:ea typeface="ＭＳ Ｐゴシック" charset="0"/>
              </a:rPr>
              <a:t>Changes in science: biology, physics, chemistry, …</a:t>
            </a:r>
          </a:p>
          <a:p>
            <a:pPr lvl="1"/>
            <a:r>
              <a:rPr lang="en-US" sz="2200" dirty="0">
                <a:latin typeface="Book Antiqua" charset="0"/>
                <a:ea typeface="ＭＳ Ｐゴシック" charset="0"/>
              </a:rPr>
              <a:t>Changes in humanity: access, revolution (?), …</a:t>
            </a:r>
          </a:p>
          <a:p>
            <a:endParaRPr lang="en-US" sz="2200" dirty="0">
              <a:latin typeface="Book Antiqua" charset="0"/>
              <a:ea typeface="ＭＳ Ｐゴシック" charset="0"/>
              <a:cs typeface="ＭＳ Ｐゴシック" charset="0"/>
            </a:endParaRPr>
          </a:p>
          <a:p>
            <a:r>
              <a:rPr lang="en-US" sz="2200" dirty="0">
                <a:latin typeface="Book Antiqua" charset="0"/>
                <a:ea typeface="ＭＳ Ｐゴシック" charset="0"/>
                <a:cs typeface="ＭＳ Ｐゴシック" charset="0"/>
              </a:rPr>
              <a:t>Privileges and opportunities available if you know code</a:t>
            </a:r>
          </a:p>
          <a:p>
            <a:pPr lvl="1"/>
            <a:r>
              <a:rPr lang="en-US" sz="2200" dirty="0">
                <a:latin typeface="Book Antiqua" charset="0"/>
                <a:ea typeface="ＭＳ Ｐゴシック" charset="0"/>
              </a:rPr>
              <a:t>Writing and reading code, understanding algorithms</a:t>
            </a:r>
          </a:p>
          <a:p>
            <a:pPr lvl="1"/>
            <a:r>
              <a:rPr lang="en-US" sz="2200" dirty="0">
                <a:latin typeface="Book Antiqua" charset="0"/>
                <a:ea typeface="ＭＳ Ｐゴシック" charset="0"/>
              </a:rPr>
              <a:t>Majestic, magical, mathematical, mysterious, …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477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Computing - solve all problems?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342900" y="1143000"/>
            <a:ext cx="8610600" cy="4114800"/>
          </a:xfrm>
        </p:spPr>
        <p:txBody>
          <a:bodyPr/>
          <a:lstStyle/>
          <a:p>
            <a:r>
              <a:rPr lang="en-US" dirty="0">
                <a:latin typeface="Book Antiqua" charset="0"/>
                <a:ea typeface="ＭＳ Ｐゴシック" charset="0"/>
                <a:cs typeface="ＭＳ Ｐゴシック" charset="0"/>
              </a:rPr>
              <a:t>Some problems can be solved 'efficiently'</a:t>
            </a:r>
          </a:p>
          <a:p>
            <a:pPr lvl="1"/>
            <a:r>
              <a:rPr lang="en-US" dirty="0">
                <a:latin typeface="Book Antiqua" charset="0"/>
                <a:ea typeface="ＭＳ Ｐゴシック" charset="0"/>
              </a:rPr>
              <a:t>Run large versions fast on modern computers</a:t>
            </a:r>
          </a:p>
          <a:p>
            <a:pPr lvl="1"/>
            <a:r>
              <a:rPr lang="en-US" dirty="0">
                <a:latin typeface="Book Antiqua" charset="0"/>
                <a:ea typeface="ＭＳ Ｐゴシック" charset="0"/>
              </a:rPr>
              <a:t>What is 'efficient'? It depends</a:t>
            </a:r>
          </a:p>
          <a:p>
            <a:r>
              <a:rPr lang="en-US" dirty="0">
                <a:latin typeface="Book Antiqua" charset="0"/>
                <a:ea typeface="ＭＳ Ｐゴシック" charset="0"/>
                <a:cs typeface="ＭＳ Ｐゴシック" charset="0"/>
              </a:rPr>
              <a:t>Some cannot be solved by computer.</a:t>
            </a:r>
          </a:p>
          <a:p>
            <a:pPr lvl="1"/>
            <a:r>
              <a:rPr lang="en-US" dirty="0">
                <a:latin typeface="Book Antiqua" charset="0"/>
                <a:ea typeface="ＭＳ Ｐゴシック" charset="0"/>
              </a:rPr>
              <a:t>Provable! We can't wait for smarter algorithms</a:t>
            </a:r>
          </a:p>
          <a:p>
            <a:pPr lvl="1"/>
            <a:endParaRPr lang="en-US" dirty="0">
              <a:latin typeface="Book Antiqua" charset="0"/>
              <a:ea typeface="ＭＳ Ｐゴシック" charset="0"/>
            </a:endParaRPr>
          </a:p>
          <a:p>
            <a:r>
              <a:rPr lang="en-US" dirty="0">
                <a:latin typeface="Book Antiqua" charset="0"/>
                <a:ea typeface="ＭＳ Ｐゴシック" charset="0"/>
                <a:cs typeface="ＭＳ Ｐゴシック" charset="0"/>
              </a:rPr>
              <a:t>Some problems have no efficient solution</a:t>
            </a:r>
          </a:p>
          <a:p>
            <a:pPr lvl="1"/>
            <a:r>
              <a:rPr lang="en-US" dirty="0">
                <a:latin typeface="Book Antiqua" charset="0"/>
                <a:ea typeface="ＭＳ Ｐゴシック" charset="0"/>
              </a:rPr>
              <a:t>Provably exponential 2</a:t>
            </a:r>
            <a:r>
              <a:rPr lang="en-US" baseline="30000" dirty="0">
                <a:latin typeface="Book Antiqua" charset="0"/>
                <a:ea typeface="ＭＳ Ｐゴシック" charset="0"/>
              </a:rPr>
              <a:t>n</a:t>
            </a:r>
            <a:r>
              <a:rPr lang="en-US" dirty="0">
                <a:latin typeface="Book Antiqua" charset="0"/>
                <a:ea typeface="ＭＳ Ｐゴシック" charset="0"/>
              </a:rPr>
              <a:t> so for "small" n …</a:t>
            </a:r>
            <a:endParaRPr lang="en-US" baseline="30000" dirty="0">
              <a:latin typeface="Book Antiqua" charset="0"/>
              <a:ea typeface="ＭＳ Ｐゴシック" charset="0"/>
            </a:endParaRPr>
          </a:p>
          <a:p>
            <a:r>
              <a:rPr lang="en-US" dirty="0">
                <a:latin typeface="Book Antiqua" charset="0"/>
                <a:ea typeface="ＭＳ Ｐゴシック" charset="0"/>
                <a:cs typeface="ＭＳ Ｐゴシック" charset="0"/>
              </a:rPr>
              <a:t>Some have no known efficient solution, but </a:t>
            </a:r>
          </a:p>
          <a:p>
            <a:pPr lvl="1"/>
            <a:r>
              <a:rPr lang="en-US" dirty="0">
                <a:latin typeface="Book Antiqua" charset="0"/>
                <a:ea typeface="ＭＳ Ｐゴシック" charset="0"/>
              </a:rPr>
              <a:t>If one does they all do!</a:t>
            </a:r>
          </a:p>
          <a:p>
            <a:pPr lvl="1"/>
            <a:endParaRPr lang="en-US" dirty="0">
              <a:latin typeface="Book Antiqua" charset="0"/>
              <a:ea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52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Final Exam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8153399" cy="4641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 01– 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Monday, Dec 19, 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pm, 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LSRC B101</a:t>
            </a:r>
            <a:endParaRPr lang="en-US" sz="3200" b="1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 02 – 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Thurs, Dec 15, 7pm, 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 Sci 111</a:t>
            </a:r>
            <a:endParaRPr lang="en-US" sz="3200" b="1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Closed Book, Closed Notes, Closed neighbor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Python Reference Sheet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Covers all topics through today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Best way to study is practice writing code!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See old tests (no old final exams)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99842"/>
      </p:ext>
    </p:extLst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Problem: Traveling Band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1066800"/>
            <a:ext cx="7772400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Band wants you to schedule their concerts.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don’t like to travel. Minimize the time they are on the bus!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Given N cities, what is the best schedule (shortest distance) to visit all N cities once?</a:t>
            </a:r>
          </a:p>
        </p:txBody>
      </p:sp>
      <p:pic>
        <p:nvPicPr>
          <p:cNvPr id="258" name="Shape 2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6800" y="3733800"/>
            <a:ext cx="4819649" cy="2943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84996"/>
      </p:ext>
    </p:extLst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381000" y="609600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 you calculate the best path?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Try all paths 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Atlanta, Raleigh, Dallas, Reno, Chicago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Dallas, Atlanta, Raleigh, Reno, Chicago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Etc.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Would you agree to code this up?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28559"/>
      </p:ext>
    </p:extLst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457200"/>
            <a:ext cx="8610600" cy="1219200"/>
          </a:xfrm>
        </p:spPr>
        <p:txBody>
          <a:bodyPr/>
          <a:lstStyle/>
          <a:p>
            <a:r>
              <a:rPr lang="en-US" dirty="0"/>
              <a:t>Answer questions</a:t>
            </a:r>
            <a:br>
              <a:rPr lang="en-US" dirty="0"/>
            </a:br>
            <a:r>
              <a:rPr lang="en-US" dirty="0"/>
              <a:t>bit.ly/101f16-1208-4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408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long?</a:t>
            </a:r>
          </a:p>
        </p:txBody>
      </p:sp>
      <p:graphicFrame>
        <p:nvGraphicFramePr>
          <p:cNvPr id="270" name="Shape 270"/>
          <p:cNvGraphicFramePr/>
          <p:nvPr/>
        </p:nvGraphicFramePr>
        <p:xfrm>
          <a:off x="685800" y="1981200"/>
          <a:ext cx="7772400" cy="47371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161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Number of Cities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All paths – N!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Time to solve -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9 </a:t>
                      </a:r>
                      <a:r>
                        <a:rPr lang="en-US" sz="2800" u="none" strike="noStrike" cap="none" baseline="0"/>
                        <a:t>Instructions per second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3 million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2800" u="none" strike="noStrike" cap="none" baseline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12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2800" u="none" strike="noStrike" cap="none" baseline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18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15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2800" u="none" strike="noStrike" cap="none" baseline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20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18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2800" u="none" strike="noStrike" cap="none" baseline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25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25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2800" u="none" strike="noStrike" cap="none" baseline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20581"/>
      </p:ext>
    </p:extLst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long?</a:t>
            </a:r>
          </a:p>
        </p:txBody>
      </p:sp>
      <p:graphicFrame>
        <p:nvGraphicFramePr>
          <p:cNvPr id="276" name="Shape 276"/>
          <p:cNvGraphicFramePr/>
          <p:nvPr/>
        </p:nvGraphicFramePr>
        <p:xfrm>
          <a:off x="685800" y="1981200"/>
          <a:ext cx="7772400" cy="47371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161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Number of Cities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All paths – N!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Time to solve -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9 </a:t>
                      </a:r>
                      <a:r>
                        <a:rPr lang="en-US" sz="2800" u="none" strike="noStrike" cap="none" baseline="0"/>
                        <a:t>Instructions per second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3 million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&lt; sec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12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2800" u="none" strike="noStrike" cap="none" baseline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18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15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2800" u="none" strike="noStrike" cap="none" baseline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20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18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2800" u="none" strike="noStrike" cap="none" baseline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25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25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2800" u="none" strike="noStrike" cap="none" baseline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73510"/>
      </p:ext>
    </p:extLst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long?</a:t>
            </a:r>
          </a:p>
        </p:txBody>
      </p:sp>
      <p:graphicFrame>
        <p:nvGraphicFramePr>
          <p:cNvPr id="282" name="Shape 282"/>
          <p:cNvGraphicFramePr/>
          <p:nvPr/>
        </p:nvGraphicFramePr>
        <p:xfrm>
          <a:off x="685800" y="1981200"/>
          <a:ext cx="7772400" cy="47371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161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Number of Cities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All paths – N!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Time to solve -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9 </a:t>
                      </a:r>
                      <a:r>
                        <a:rPr lang="en-US" sz="2800" u="none" strike="noStrike" cap="none" baseline="0"/>
                        <a:t>Instructions per second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3 million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&lt; sec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12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16 min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18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15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2800" u="none" strike="noStrike" cap="none" baseline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20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18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2800" u="none" strike="noStrike" cap="none" baseline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25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25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2800" u="none" strike="noStrike" cap="none" baseline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71297"/>
      </p:ext>
    </p:extLst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long?</a:t>
            </a:r>
          </a:p>
        </p:txBody>
      </p:sp>
      <p:graphicFrame>
        <p:nvGraphicFramePr>
          <p:cNvPr id="288" name="Shape 288"/>
          <p:cNvGraphicFramePr/>
          <p:nvPr/>
        </p:nvGraphicFramePr>
        <p:xfrm>
          <a:off x="685800" y="1981200"/>
          <a:ext cx="7772400" cy="47371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161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Number of Cities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All paths – N!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Time to solve -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9 </a:t>
                      </a:r>
                      <a:r>
                        <a:rPr lang="en-US" sz="2800" u="none" strike="noStrike" cap="none" baseline="0"/>
                        <a:t>Instructions per second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3 million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&lt; sec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12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16 min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18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15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11 days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20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18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2800" u="none" strike="noStrike" cap="none" baseline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25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25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2800" u="none" strike="noStrike" cap="none" baseline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91132"/>
      </p:ext>
    </p:extLst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long?</a:t>
            </a:r>
          </a:p>
        </p:txBody>
      </p:sp>
      <p:graphicFrame>
        <p:nvGraphicFramePr>
          <p:cNvPr id="294" name="Shape 294"/>
          <p:cNvGraphicFramePr/>
          <p:nvPr/>
        </p:nvGraphicFramePr>
        <p:xfrm>
          <a:off x="685800" y="1981200"/>
          <a:ext cx="7772400" cy="47371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161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Number of Cities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All paths – N!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Time to solve -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9 </a:t>
                      </a:r>
                      <a:r>
                        <a:rPr lang="en-US" sz="2800" u="none" strike="noStrike" cap="none" baseline="0"/>
                        <a:t>Instructions per second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3 million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&lt; sec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12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16 min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18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15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11 days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20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18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31 years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25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25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2800" u="none" strike="noStrike" cap="none" baseline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85889"/>
      </p:ext>
    </p:extLst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long?</a:t>
            </a:r>
          </a:p>
        </p:txBody>
      </p:sp>
      <p:graphicFrame>
        <p:nvGraphicFramePr>
          <p:cNvPr id="300" name="Shape 300"/>
          <p:cNvGraphicFramePr/>
          <p:nvPr/>
        </p:nvGraphicFramePr>
        <p:xfrm>
          <a:off x="685800" y="1981200"/>
          <a:ext cx="7772400" cy="47371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161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Number of Cities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All paths – N!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Time to solve -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9 </a:t>
                      </a:r>
                      <a:r>
                        <a:rPr lang="en-US" sz="2800" u="none" strike="noStrike" cap="none" baseline="0"/>
                        <a:t>Instructions per second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3 million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&lt; sec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12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16 min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18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15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11 days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20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18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31 years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25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25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8 </a:t>
                      </a:r>
                      <a:r>
                        <a:rPr lang="en-US" sz="2800" u="none" strike="noStrike" cap="none" baseline="0"/>
                        <a:t>  years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23926"/>
      </p:ext>
    </p:extLst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How is Python like all other programming languages, how is it different?</a:t>
            </a:r>
          </a:p>
        </p:txBody>
      </p:sp>
      <p:sp>
        <p:nvSpPr>
          <p:cNvPr id="18434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3E9C4-CC62-419B-94EA-3C3ACB7F981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20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Final Exam (cont)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 format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Multiple choice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Writing code – similar to exam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Topics include: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if, loops, lists, sets, dictionaries, files, functions, sorting,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etc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recursion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regular expressions – reading level only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87492"/>
      </p:ext>
    </p:extLst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4413"/>
            <a:ext cx="8915400" cy="1143000"/>
          </a:xfrm>
        </p:spPr>
        <p:txBody>
          <a:bodyPr/>
          <a:lstStyle/>
          <a:p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A Rose by any other name…C or Java?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458200" cy="5638800"/>
          </a:xfrm>
        </p:spPr>
        <p:txBody>
          <a:bodyPr/>
          <a:lstStyle/>
          <a:p>
            <a:r>
              <a:rPr lang="en-US" sz="2800" dirty="0">
                <a:latin typeface="Book Antiqua" charset="0"/>
                <a:ea typeface="ＭＳ Ｐゴシック" charset="0"/>
                <a:cs typeface="ＭＳ Ｐゴシック" charset="0"/>
              </a:rPr>
              <a:t>Why do we use [</a:t>
            </a:r>
            <a:r>
              <a:rPr lang="en-US" sz="2800" dirty="0" err="1">
                <a:latin typeface="Book Antiqua" charset="0"/>
                <a:ea typeface="ＭＳ Ｐゴシック" charset="0"/>
                <a:cs typeface="ＭＳ Ｐゴシック" charset="0"/>
              </a:rPr>
              <a:t>Python|Java</a:t>
            </a:r>
            <a:r>
              <a:rPr lang="en-US" sz="2800" dirty="0">
                <a:latin typeface="Book Antiqua" charset="0"/>
                <a:ea typeface="ＭＳ Ｐゴシック" charset="0"/>
                <a:cs typeface="ＭＳ Ｐゴシック" charset="0"/>
              </a:rPr>
              <a:t>] in courses ?</a:t>
            </a:r>
          </a:p>
          <a:p>
            <a:pPr lvl="1"/>
            <a:r>
              <a:rPr lang="en-US" dirty="0">
                <a:latin typeface="Book Antiqua" charset="0"/>
                <a:ea typeface="ＭＳ Ｐゴシック" charset="0"/>
              </a:rPr>
              <a:t>[</a:t>
            </a:r>
            <a:r>
              <a:rPr lang="en-US" dirty="0" err="1">
                <a:latin typeface="Book Antiqua" charset="0"/>
                <a:ea typeface="ＭＳ Ｐゴシック" charset="0"/>
              </a:rPr>
              <a:t>is|is</a:t>
            </a:r>
            <a:r>
              <a:rPr lang="en-US" dirty="0">
                <a:latin typeface="Book Antiqua" charset="0"/>
                <a:ea typeface="ＭＳ Ｐゴシック" charset="0"/>
              </a:rPr>
              <a:t> not] Object oriented</a:t>
            </a:r>
          </a:p>
          <a:p>
            <a:pPr lvl="1"/>
            <a:r>
              <a:rPr lang="en-US" dirty="0">
                <a:latin typeface="Book Antiqua" charset="0"/>
                <a:ea typeface="ＭＳ Ｐゴシック" charset="0"/>
              </a:rPr>
              <a:t>Large collection of libraries</a:t>
            </a:r>
          </a:p>
          <a:p>
            <a:pPr lvl="1"/>
            <a:r>
              <a:rPr lang="en-US" dirty="0">
                <a:latin typeface="Book Antiqua" charset="0"/>
                <a:ea typeface="ＭＳ Ｐゴシック" charset="0"/>
              </a:rPr>
              <a:t>Safe for advanced programming and beginners</a:t>
            </a:r>
          </a:p>
          <a:p>
            <a:pPr lvl="1"/>
            <a:r>
              <a:rPr lang="en-US" dirty="0">
                <a:latin typeface="Book Antiqua" charset="0"/>
                <a:ea typeface="ＭＳ Ｐゴシック" charset="0"/>
              </a:rPr>
              <a:t>Harder to shoot ourselves in the foot</a:t>
            </a:r>
            <a:endParaRPr lang="en-US" dirty="0">
              <a:latin typeface="Book Antiqua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latin typeface="Book Antiqua" charset="0"/>
                <a:ea typeface="ＭＳ Ｐゴシック" charset="0"/>
                <a:cs typeface="ＭＳ Ｐゴシック" charset="0"/>
              </a:rPr>
              <a:t>Why don't we use C++ (or C)?</a:t>
            </a:r>
          </a:p>
          <a:p>
            <a:pPr lvl="1"/>
            <a:r>
              <a:rPr lang="en-US" dirty="0">
                <a:latin typeface="Book Antiqua" charset="0"/>
                <a:ea typeface="ＭＳ Ｐゴシック" charset="0"/>
              </a:rPr>
              <a:t>Standard libraries weak or non-</a:t>
            </a:r>
            <a:r>
              <a:rPr lang="en-US" dirty="0" err="1">
                <a:latin typeface="Book Antiqua" charset="0"/>
                <a:ea typeface="ＭＳ Ｐゴシック" charset="0"/>
              </a:rPr>
              <a:t>existant</a:t>
            </a:r>
            <a:r>
              <a:rPr lang="en-US" dirty="0">
                <a:latin typeface="Book Antiqua" charset="0"/>
                <a:ea typeface="ＭＳ Ｐゴシック" charset="0"/>
              </a:rPr>
              <a:t> (comparatively)</a:t>
            </a:r>
          </a:p>
          <a:p>
            <a:pPr lvl="1"/>
            <a:r>
              <a:rPr lang="en-US" dirty="0">
                <a:latin typeface="Book Antiqua" charset="0"/>
                <a:ea typeface="ＭＳ Ｐゴシック" charset="0"/>
              </a:rPr>
              <a:t>Easy to make mistakes when beginning</a:t>
            </a:r>
          </a:p>
          <a:p>
            <a:pPr lvl="1"/>
            <a:r>
              <a:rPr lang="en-US" dirty="0">
                <a:latin typeface="Book Antiqua" charset="0"/>
                <a:ea typeface="ＭＳ Ｐゴシック" charset="0"/>
              </a:rPr>
              <a:t>No GUIs, complicated compilation model</a:t>
            </a:r>
          </a:p>
          <a:p>
            <a:pPr lvl="1"/>
            <a:r>
              <a:rPr lang="en-US" dirty="0">
                <a:latin typeface="Book Antiqua" charset="0"/>
                <a:ea typeface="ＭＳ Ｐゴシック" charset="0"/>
              </a:rPr>
              <a:t>What about other languages?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556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Find all unique/different words in a file, in sorted order</a:t>
            </a:r>
          </a:p>
        </p:txBody>
      </p:sp>
      <p:sp>
        <p:nvSpPr>
          <p:cNvPr id="2150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3E9C4-CC62-419B-94EA-3C3ACB7F981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508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Unique Words in Python</a:t>
            </a:r>
          </a:p>
        </p:txBody>
      </p:sp>
      <p:sp>
        <p:nvSpPr>
          <p:cNvPr id="2253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spcBef>
                <a:spcPct val="0"/>
              </a:spcBef>
              <a:buFont typeface="Monotype Sorts" charset="0"/>
              <a:buNone/>
            </a:pPr>
            <a:endParaRPr lang="en-US" sz="1800" dirty="0">
              <a:latin typeface="Courier New" charset="0"/>
              <a:ea typeface="ＭＳ Ｐゴシック" charset="0"/>
              <a:cs typeface="Courier New" charset="0"/>
            </a:endParaRPr>
          </a:p>
          <a:p>
            <a:pPr marL="0">
              <a:spcBef>
                <a:spcPct val="0"/>
              </a:spcBef>
              <a:buFont typeface="Monotype Sorts" charset="0"/>
              <a:buNone/>
            </a:pPr>
            <a:r>
              <a:rPr lang="en-US" sz="1800" dirty="0" err="1">
                <a:latin typeface="Courier New" charset="0"/>
                <a:ea typeface="ＭＳ Ｐゴシック" charset="0"/>
                <a:cs typeface="Courier New" charset="0"/>
              </a:rPr>
              <a:t>def</a:t>
            </a:r>
            <a:r>
              <a:rPr lang="en-US" sz="1800" dirty="0">
                <a:latin typeface="Courier New" charset="0"/>
                <a:ea typeface="ＭＳ Ｐゴシック" charset="0"/>
                <a:cs typeface="Courier New" charset="0"/>
              </a:rPr>
              <a:t> main():</a:t>
            </a:r>
          </a:p>
          <a:p>
            <a:pPr marL="0">
              <a:spcBef>
                <a:spcPct val="0"/>
              </a:spcBef>
              <a:buFont typeface="Monotype Sort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  <a:cs typeface="Courier New" charset="0"/>
              </a:rPr>
              <a:t>    f = open('/data/</a:t>
            </a:r>
            <a:r>
              <a:rPr lang="en-US" sz="1800" dirty="0" err="1">
                <a:latin typeface="Courier New" charset="0"/>
                <a:ea typeface="ＭＳ Ｐゴシック" charset="0"/>
                <a:cs typeface="Courier New" charset="0"/>
              </a:rPr>
              <a:t>melville.txt</a:t>
            </a:r>
            <a:r>
              <a:rPr lang="en-US" sz="1800" dirty="0">
                <a:latin typeface="Courier New" charset="0"/>
                <a:ea typeface="ＭＳ Ｐゴシック" charset="0"/>
                <a:cs typeface="Courier New" charset="0"/>
              </a:rPr>
              <a:t>', 'r')</a:t>
            </a:r>
          </a:p>
          <a:p>
            <a:pPr marL="0">
              <a:spcBef>
                <a:spcPct val="0"/>
              </a:spcBef>
              <a:buFont typeface="Monotype Sort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  <a:cs typeface="Courier New" charset="0"/>
              </a:rPr>
              <a:t>    words = </a:t>
            </a:r>
            <a:r>
              <a:rPr lang="en-US" sz="1800" dirty="0" err="1">
                <a:latin typeface="Courier New" charset="0"/>
                <a:ea typeface="ＭＳ Ｐゴシック" charset="0"/>
                <a:cs typeface="Courier New" charset="0"/>
              </a:rPr>
              <a:t>f.read</a:t>
            </a:r>
            <a:r>
              <a:rPr lang="en-US" sz="1800" dirty="0">
                <a:latin typeface="Courier New" charset="0"/>
                <a:ea typeface="ＭＳ Ｐゴシック" charset="0"/>
                <a:cs typeface="Courier New" charset="0"/>
              </a:rPr>
              <a:t>().strip().split()</a:t>
            </a:r>
          </a:p>
          <a:p>
            <a:pPr marL="0">
              <a:spcBef>
                <a:spcPct val="0"/>
              </a:spcBef>
              <a:buFont typeface="Monotype Sort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en-US" sz="1800" dirty="0" err="1">
                <a:latin typeface="Courier New" charset="0"/>
                <a:ea typeface="ＭＳ Ｐゴシック" charset="0"/>
                <a:cs typeface="Courier New" charset="0"/>
              </a:rPr>
              <a:t>allWords</a:t>
            </a:r>
            <a:r>
              <a:rPr lang="en-US" sz="1800" dirty="0">
                <a:latin typeface="Courier New" charset="0"/>
                <a:ea typeface="ＭＳ Ｐゴシック" charset="0"/>
                <a:cs typeface="Courier New" charset="0"/>
              </a:rPr>
              <a:t> = set(words)</a:t>
            </a:r>
          </a:p>
          <a:p>
            <a:pPr marL="0">
              <a:spcBef>
                <a:spcPct val="0"/>
              </a:spcBef>
              <a:buFont typeface="Monotype Sorts" charset="0"/>
              <a:buNone/>
            </a:pPr>
            <a:endParaRPr lang="en-US" sz="1800" dirty="0">
              <a:latin typeface="Courier New" charset="0"/>
              <a:ea typeface="ＭＳ Ｐゴシック" charset="0"/>
              <a:cs typeface="Courier New" charset="0"/>
            </a:endParaRPr>
          </a:p>
          <a:p>
            <a:pPr marL="0">
              <a:spcBef>
                <a:spcPct val="0"/>
              </a:spcBef>
              <a:buFont typeface="Monotype Sorts" charset="0"/>
              <a:buNone/>
            </a:pPr>
            <a:r>
              <a:rPr lang="en-US" sz="1800" dirty="0">
                <a:latin typeface="Courier New" charset="0"/>
                <a:cs typeface="Courier New" charset="0"/>
              </a:rPr>
              <a:t>    </a:t>
            </a:r>
            <a:r>
              <a:rPr lang="en-US" sz="1800" dirty="0">
                <a:latin typeface="Courier New" charset="0"/>
                <a:ea typeface="ＭＳ Ｐゴシック" charset="0"/>
                <a:cs typeface="Courier New" charset="0"/>
              </a:rPr>
              <a:t>for word in sorted(</a:t>
            </a:r>
            <a:r>
              <a:rPr lang="en-US" sz="1800" dirty="0" err="1">
                <a:latin typeface="Courier New" charset="0"/>
                <a:ea typeface="ＭＳ Ｐゴシック" charset="0"/>
                <a:cs typeface="Courier New" charset="0"/>
              </a:rPr>
              <a:t>allWords</a:t>
            </a:r>
            <a:r>
              <a:rPr lang="en-US" sz="1800" dirty="0">
                <a:latin typeface="Courier New" charset="0"/>
                <a:ea typeface="ＭＳ Ｐゴシック" charset="0"/>
                <a:cs typeface="Courier New" charset="0"/>
              </a:rPr>
              <a:t>):</a:t>
            </a:r>
          </a:p>
          <a:p>
            <a:pPr marL="0">
              <a:spcBef>
                <a:spcPct val="0"/>
              </a:spcBef>
              <a:buFont typeface="Monotype Sort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  <a:cs typeface="Courier New" charset="0"/>
              </a:rPr>
              <a:t>        print word</a:t>
            </a:r>
          </a:p>
          <a:p>
            <a:pPr marL="0">
              <a:spcBef>
                <a:spcPct val="0"/>
              </a:spcBef>
              <a:buFont typeface="Monotype Sorts" charset="0"/>
              <a:buNone/>
            </a:pPr>
            <a:endParaRPr lang="en-US" sz="1800" dirty="0">
              <a:latin typeface="Courier New" charset="0"/>
              <a:ea typeface="ＭＳ Ｐゴシック" charset="0"/>
              <a:cs typeface="Courier New" charset="0"/>
            </a:endParaRPr>
          </a:p>
          <a:p>
            <a:pPr marL="0">
              <a:spcBef>
                <a:spcPct val="0"/>
              </a:spcBef>
              <a:buFont typeface="Monotype Sort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  <a:cs typeface="Courier New" charset="0"/>
              </a:rPr>
              <a:t>if __name__ == "__main__":</a:t>
            </a:r>
          </a:p>
          <a:p>
            <a:pPr marL="0">
              <a:spcBef>
                <a:spcPct val="0"/>
              </a:spcBef>
              <a:buFont typeface="Monotype Sort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  <a:cs typeface="Courier New" charset="0"/>
              </a:rPr>
              <a:t>    main()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97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775929" y="19665"/>
            <a:ext cx="7772400" cy="11430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Unique words in Java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295400"/>
            <a:ext cx="7950200" cy="4495800"/>
          </a:xfrm>
        </p:spPr>
        <p:txBody>
          <a:bodyPr/>
          <a:lstStyle/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import </a:t>
            </a:r>
            <a:r>
              <a:rPr lang="en-US" sz="1800" dirty="0" err="1">
                <a:latin typeface="Courier New" charset="0"/>
                <a:ea typeface="ＭＳ Ｐゴシック" charset="0"/>
                <a:cs typeface="ＭＳ Ｐゴシック" charset="0"/>
              </a:rPr>
              <a:t>java.util</a:t>
            </a: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.*;                                                             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import java.io.*;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public class Unique {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  public static void main(String[] </a:t>
            </a:r>
            <a:r>
              <a:rPr lang="en-US" sz="1800" dirty="0" err="1">
                <a:latin typeface="Courier New" charset="0"/>
                <a:ea typeface="ＭＳ Ｐゴシック" charset="0"/>
                <a:cs typeface="ＭＳ Ｐゴシック" charset="0"/>
              </a:rPr>
              <a:t>args</a:t>
            </a: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) 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                           throws </a:t>
            </a:r>
            <a:r>
              <a:rPr lang="en-US" sz="1800" dirty="0" err="1">
                <a:latin typeface="Courier New" charset="0"/>
                <a:ea typeface="ＭＳ Ｐゴシック" charset="0"/>
                <a:cs typeface="ＭＳ Ｐゴシック" charset="0"/>
              </a:rPr>
              <a:t>IOException</a:t>
            </a: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{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    Scanner scan = 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            new Scanner(new File("/data/melville.txt"));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1800" dirty="0" err="1">
                <a:latin typeface="Courier New" charset="0"/>
                <a:ea typeface="ＭＳ Ｐゴシック" charset="0"/>
                <a:cs typeface="ＭＳ Ｐゴシック" charset="0"/>
              </a:rPr>
              <a:t>TreeSet</a:t>
            </a: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&lt;String&gt; set = new </a:t>
            </a:r>
            <a:r>
              <a:rPr lang="en-US" sz="1800" dirty="0" err="1">
                <a:latin typeface="Courier New" charset="0"/>
                <a:ea typeface="ＭＳ Ｐゴシック" charset="0"/>
                <a:cs typeface="ＭＳ Ｐゴシック" charset="0"/>
              </a:rPr>
              <a:t>TreeSet</a:t>
            </a: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&lt;String&gt;();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    while (</a:t>
            </a:r>
            <a:r>
              <a:rPr lang="en-US" sz="1800" dirty="0" err="1">
                <a:latin typeface="Courier New" charset="0"/>
                <a:ea typeface="ＭＳ Ｐゴシック" charset="0"/>
                <a:cs typeface="ＭＳ Ｐゴシック" charset="0"/>
              </a:rPr>
              <a:t>scan.hasNext</a:t>
            </a: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()){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        String </a:t>
            </a:r>
            <a:r>
              <a:rPr lang="en-US" sz="1800" dirty="0" err="1">
                <a:latin typeface="Courier New" charset="0"/>
                <a:ea typeface="ＭＳ Ｐゴシック" charset="0"/>
                <a:cs typeface="ＭＳ Ｐゴシック" charset="0"/>
              </a:rPr>
              <a:t>str</a:t>
            </a: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 = </a:t>
            </a:r>
            <a:r>
              <a:rPr lang="en-US" sz="1800" dirty="0" err="1">
                <a:latin typeface="Courier New" charset="0"/>
                <a:ea typeface="ＭＳ Ｐゴシック" charset="0"/>
                <a:cs typeface="ＭＳ Ｐゴシック" charset="0"/>
              </a:rPr>
              <a:t>scan.next</a:t>
            </a: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();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        </a:t>
            </a:r>
            <a:r>
              <a:rPr lang="en-US" sz="1800" dirty="0" err="1">
                <a:latin typeface="Courier New" charset="0"/>
                <a:ea typeface="ＭＳ Ｐゴシック" charset="0"/>
                <a:cs typeface="ＭＳ Ｐゴシック" charset="0"/>
              </a:rPr>
              <a:t>set.add</a:t>
            </a: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1800" dirty="0" err="1">
                <a:latin typeface="Courier New" charset="0"/>
                <a:ea typeface="ＭＳ Ｐゴシック" charset="0"/>
                <a:cs typeface="ＭＳ Ｐゴシック" charset="0"/>
              </a:rPr>
              <a:t>str</a:t>
            </a: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);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    }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    for(String s : set){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        </a:t>
            </a:r>
            <a:r>
              <a:rPr lang="en-US" sz="1800" dirty="0" err="1">
                <a:latin typeface="Courier New" charset="0"/>
                <a:ea typeface="ＭＳ Ｐゴシック" charset="0"/>
                <a:cs typeface="ＭＳ Ｐゴシック" charset="0"/>
              </a:rPr>
              <a:t>System.out.println</a:t>
            </a: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(s);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    }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  }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}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endParaRPr lang="en-US" sz="1400" dirty="0">
              <a:solidFill>
                <a:schemeClr val="tx1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  <a:buFont typeface="Monotype Sorts" charset="0"/>
              <a:buNone/>
            </a:pPr>
            <a:endParaRPr lang="en-US" dirty="0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063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Unique words in C++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92200"/>
            <a:ext cx="8077200" cy="4711700"/>
          </a:xfrm>
        </p:spPr>
        <p:txBody>
          <a:bodyPr/>
          <a:lstStyle/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#include &lt;iostream&gt;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#include &lt;fstream&gt;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#include &lt;set&gt;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using namespace std;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endParaRPr lang="en-US" sz="1800">
              <a:solidFill>
                <a:schemeClr val="tx1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int main(){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ifstream input("/data/melville.txt");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set&lt;string&gt; unique;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string word;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while (input &gt;&gt; word){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unique.insert(word);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}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set&lt;string&gt;::iterator it = unique.begin();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for(; it != unique.end(); it++){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cout &lt;&lt; *it &lt;&lt; endl;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}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return 0;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550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457200"/>
            <a:ext cx="7772400" cy="6096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Unique words in PHP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1092200"/>
            <a:ext cx="8636000" cy="4711700"/>
          </a:xfrm>
        </p:spPr>
        <p:txBody>
          <a:bodyPr/>
          <a:lstStyle/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&lt;?php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endParaRPr lang="en-US" sz="1800">
              <a:solidFill>
                <a:schemeClr val="tx1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$wholething = file_get_contents("file:///data/melville.txt");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$wholething = trim($wholething);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endParaRPr lang="en-US" sz="1800">
              <a:solidFill>
                <a:schemeClr val="tx1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$array = preg_split("/\s+/",$wholething);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$uni = array_unique($array);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sort($uni);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foreach ($uni as $word){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echo $word."&lt;br&gt;";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}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endParaRPr lang="en-US" sz="1800">
              <a:solidFill>
                <a:schemeClr val="tx1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?&gt;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130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 with </a:t>
            </a:r>
            <a:r>
              <a:rPr lang="en-US" sz="4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CS Story</a:t>
            </a:r>
            <a:br>
              <a:rPr lang="en-US" sz="4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bit.ly/101f16-1208-5</a:t>
            </a:r>
            <a:endParaRPr lang="en-US" sz="4400" b="0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71392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Calculate Your Grade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61219" y="131506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“About” tab on course web page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057400"/>
            <a:ext cx="4843744" cy="40386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18685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on Grades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Lecture – 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ignore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first two weeks (drop/add period),  plus drop 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points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Reading Quizzes – will drop 30 points</a:t>
            </a:r>
          </a:p>
          <a:p>
            <a:pPr lvl="1" indent="-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Lots of problems with Sakai this semester</a:t>
            </a:r>
          </a:p>
          <a:p>
            <a:pPr lvl="1" indent="-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Check your grades to make sure they copied over – fill</a:t>
            </a:r>
            <a:r>
              <a:rPr lang="en-US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out duke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oit</a:t>
            </a:r>
            <a:r>
              <a:rPr lang="en-US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help form if they are wrong</a:t>
            </a:r>
            <a:endParaRPr lang="en-US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 – drop 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points (each lab is 4 pts)</a:t>
            </a:r>
          </a:p>
          <a:p>
            <a:pPr lvl="1" indent="-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44 pts total– 38 pts is 100%</a:t>
            </a:r>
            <a:endParaRPr lang="en-US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84468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 out Duke Course </a:t>
            </a:r>
            <a:r>
              <a:rPr lang="en-US" dirty="0" err="1"/>
              <a:t>Eval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fill out Duke Course </a:t>
            </a:r>
            <a:r>
              <a:rPr lang="en-US" dirty="0" err="1"/>
              <a:t>Eval</a:t>
            </a:r>
            <a:r>
              <a:rPr lang="en-US" dirty="0"/>
              <a:t> on </a:t>
            </a:r>
            <a:r>
              <a:rPr lang="en-US" dirty="0" err="1"/>
              <a:t>DukeHub</a:t>
            </a:r>
            <a:r>
              <a:rPr lang="en-US" dirty="0"/>
              <a:t> now</a:t>
            </a:r>
          </a:p>
          <a:p>
            <a:pPr lvl="1"/>
            <a:r>
              <a:rPr lang="en-US" dirty="0"/>
              <a:t>Only 15% have filled it in as of last night		</a:t>
            </a:r>
          </a:p>
          <a:p>
            <a:r>
              <a:rPr lang="en-US" dirty="0"/>
              <a:t>If you already have , then go to Sakai and fill out feedback on UTAs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99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Review - Selection Sort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Sort a list of numbers.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Idea: 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Repeat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til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sorted 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Find the smallest element in part of list not sorted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Put it where it belongs in sorted order. </a:t>
            </a:r>
          </a:p>
          <a:p>
            <a:pPr lvl="3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Swap it with the element where it should be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Sort example</a:t>
            </a:r>
          </a:p>
        </p:txBody>
      </p:sp>
      <p:grpSp>
        <p:nvGrpSpPr>
          <p:cNvPr id="111" name="Shape 111"/>
          <p:cNvGrpSpPr/>
          <p:nvPr/>
        </p:nvGrpSpPr>
        <p:grpSpPr>
          <a:xfrm>
            <a:off x="3505199" y="5411223"/>
            <a:ext cx="4651374" cy="920750"/>
            <a:chOff x="1061" y="3147"/>
            <a:chExt cx="2929" cy="446"/>
          </a:xfrm>
        </p:grpSpPr>
        <p:grpSp>
          <p:nvGrpSpPr>
            <p:cNvPr id="112" name="Shape 112"/>
            <p:cNvGrpSpPr/>
            <p:nvPr/>
          </p:nvGrpSpPr>
          <p:grpSpPr>
            <a:xfrm>
              <a:off x="1061" y="3147"/>
              <a:ext cx="2929" cy="446"/>
              <a:chOff x="1061" y="3147"/>
              <a:chExt cx="2929" cy="446"/>
            </a:xfrm>
          </p:grpSpPr>
          <p:sp>
            <p:nvSpPr>
              <p:cNvPr id="113" name="Shape 113"/>
              <p:cNvSpPr/>
              <p:nvPr/>
            </p:nvSpPr>
            <p:spPr>
              <a:xfrm>
                <a:off x="1080" y="3152"/>
                <a:ext cx="2911" cy="392"/>
              </a:xfrm>
              <a:prstGeom prst="rect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Times New Roman"/>
                  <a:buNone/>
                </a:pPr>
                <a:endParaRPr sz="1800" b="0" i="0" u="none" strike="noStrike" cap="non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Shape 114"/>
              <p:cNvSpPr txBox="1"/>
              <p:nvPr/>
            </p:nvSpPr>
            <p:spPr>
              <a:xfrm>
                <a:off x="1061" y="3147"/>
                <a:ext cx="1900" cy="4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C0128"/>
                  </a:buClr>
                  <a:buSzPct val="25000"/>
                  <a:buFont typeface="Calibri"/>
                  <a:buNone/>
                </a:pPr>
                <a:r>
                  <a:rPr lang="en-US" sz="2000" b="1" i="1" u="none" strike="noStrike" cap="none" baseline="0">
                    <a:solidFill>
                      <a:srgbClr val="FC0128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Sorted, won’t move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C0128"/>
                  </a:buClr>
                  <a:buSzPct val="25000"/>
                  <a:buFont typeface="Calibri"/>
                  <a:buNone/>
                </a:pPr>
                <a:r>
                  <a:rPr lang="en-US" sz="2000" b="1" i="1" u="none" strike="noStrike" cap="none" baseline="0">
                    <a:solidFill>
                      <a:srgbClr val="FC0128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final position</a:t>
                </a:r>
              </a:p>
            </p:txBody>
          </p:sp>
        </p:grpSp>
        <p:cxnSp>
          <p:nvCxnSpPr>
            <p:cNvPr id="115" name="Shape 115"/>
            <p:cNvCxnSpPr/>
            <p:nvPr/>
          </p:nvCxnSpPr>
          <p:spPr>
            <a:xfrm>
              <a:off x="2454" y="3152"/>
              <a:ext cx="0" cy="392"/>
            </a:xfrm>
            <a:prstGeom prst="straightConnector1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6" name="Shape 116"/>
          <p:cNvSpPr txBox="1"/>
          <p:nvPr/>
        </p:nvSpPr>
        <p:spPr>
          <a:xfrm>
            <a:off x="6448071" y="5609753"/>
            <a:ext cx="593431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???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96483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4727</TotalTime>
  <Words>3315</Words>
  <Application>Microsoft Office PowerPoint</Application>
  <PresentationFormat>On-screen Show (4:3)</PresentationFormat>
  <Paragraphs>648</Paragraphs>
  <Slides>56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ＭＳ Ｐゴシック</vt:lpstr>
      <vt:lpstr>Arial</vt:lpstr>
      <vt:lpstr>Book Antiqua</vt:lpstr>
      <vt:lpstr>Calibri</vt:lpstr>
      <vt:lpstr>Courier New</vt:lpstr>
      <vt:lpstr>Monotype Sorts</vt:lpstr>
      <vt:lpstr>Times New Roman</vt:lpstr>
      <vt:lpstr>Default Design</vt:lpstr>
      <vt:lpstr>CompSci 101 Introduction to Computer Science</vt:lpstr>
      <vt:lpstr>Announcements</vt:lpstr>
      <vt:lpstr>More Announcements</vt:lpstr>
      <vt:lpstr>Final Exam</vt:lpstr>
      <vt:lpstr>Final Exam (cont)</vt:lpstr>
      <vt:lpstr>Calculate Your Grade</vt:lpstr>
      <vt:lpstr>More on Grades</vt:lpstr>
      <vt:lpstr>Fill out Duke Course Eval</vt:lpstr>
      <vt:lpstr>Review - Selection Sort</vt:lpstr>
      <vt:lpstr>Selection Sort – red area sorted</vt:lpstr>
      <vt:lpstr>Selection Sort (cont.)</vt:lpstr>
      <vt:lpstr>Bubble Sort</vt:lpstr>
      <vt:lpstr>Bubble Sort bit.ly/101f16-1208-1</vt:lpstr>
      <vt:lpstr>Bubble Sort – red area sorted</vt:lpstr>
      <vt:lpstr>Bubble Sort – red area sorted</vt:lpstr>
      <vt:lpstr>Bubble Sort – red area sorted</vt:lpstr>
      <vt:lpstr>Code for Bubblesort</vt:lpstr>
      <vt:lpstr>Insertion Sort</vt:lpstr>
      <vt:lpstr>Insertion Sort bit.ly/101f16-1208-2</vt:lpstr>
      <vt:lpstr>Insertion Sort – red area sorted</vt:lpstr>
      <vt:lpstr>Insertion Sort – red area sorted</vt:lpstr>
      <vt:lpstr>Merge Sort</vt:lpstr>
      <vt:lpstr>Merge Sort</vt:lpstr>
      <vt:lpstr>Merge Sort</vt:lpstr>
      <vt:lpstr>Merge Sort</vt:lpstr>
      <vt:lpstr>What does recursively sort mean? Merge Sort</vt:lpstr>
      <vt:lpstr>MergeSort idea for code</vt:lpstr>
      <vt:lpstr>      bit.ly/101f16-1208-3 Question 1                Question 2  </vt:lpstr>
      <vt:lpstr>Wrap up Sorting</vt:lpstr>
      <vt:lpstr>More on Sorting in CompSci 201</vt:lpstr>
      <vt:lpstr>Scraping email address from websites</vt:lpstr>
      <vt:lpstr>Math Website – Faculty on one page</vt:lpstr>
      <vt:lpstr>Duke Biology Website A-Z pages</vt:lpstr>
      <vt:lpstr>View page source of html</vt:lpstr>
      <vt:lpstr>Scraping Biology faculty</vt:lpstr>
      <vt:lpstr>Public Policy pages for A-Z</vt:lpstr>
      <vt:lpstr>Scraping Sanford/PubPol faculty</vt:lpstr>
      <vt:lpstr>What is Computing? Informatics?</vt:lpstr>
      <vt:lpstr>Computing - solve all problems?</vt:lpstr>
      <vt:lpstr>Problem: Traveling Band</vt:lpstr>
      <vt:lpstr>How do you calculate the best path?</vt:lpstr>
      <vt:lpstr>Answer questions bit.ly/101f16-1208-4</vt:lpstr>
      <vt:lpstr>How long?</vt:lpstr>
      <vt:lpstr>How long?</vt:lpstr>
      <vt:lpstr>How long?</vt:lpstr>
      <vt:lpstr>How long?</vt:lpstr>
      <vt:lpstr>How long?</vt:lpstr>
      <vt:lpstr>How long?</vt:lpstr>
      <vt:lpstr>How is Python like all other programming languages, how is it different?</vt:lpstr>
      <vt:lpstr>A Rose by any other name…C or Java?</vt:lpstr>
      <vt:lpstr>Find all unique/different words in a file, in sorted order</vt:lpstr>
      <vt:lpstr>Unique Words in Python</vt:lpstr>
      <vt:lpstr>Unique words in Java</vt:lpstr>
      <vt:lpstr>Unique words in C++</vt:lpstr>
      <vt:lpstr>Unique words in PHP</vt:lpstr>
      <vt:lpstr>End with A CS Story bit.ly/101f16-1208-5</vt:lpstr>
    </vt:vector>
  </TitlesOfParts>
  <Company>Duke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CompSci 6 Programming Design and Analysis</dc:title>
  <dc:creator>Susan Rodger</dc:creator>
  <cp:lastModifiedBy>Susan</cp:lastModifiedBy>
  <cp:revision>117</cp:revision>
  <cp:lastPrinted>2016-12-08T16:54:38Z</cp:lastPrinted>
  <dcterms:created xsi:type="dcterms:W3CDTF">2005-08-25T14:18:45Z</dcterms:created>
  <dcterms:modified xsi:type="dcterms:W3CDTF">2016-12-08T17:30:36Z</dcterms:modified>
</cp:coreProperties>
</file>