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77" r:id="rId3"/>
    <p:sldId id="333" r:id="rId4"/>
    <p:sldId id="309" r:id="rId5"/>
    <p:sldId id="311" r:id="rId6"/>
    <p:sldId id="313" r:id="rId7"/>
    <p:sldId id="284" r:id="rId8"/>
    <p:sldId id="283" r:id="rId9"/>
    <p:sldId id="331" r:id="rId10"/>
    <p:sldId id="279" r:id="rId11"/>
    <p:sldId id="305" r:id="rId12"/>
    <p:sldId id="334" r:id="rId13"/>
    <p:sldId id="319" r:id="rId14"/>
    <p:sldId id="287" r:id="rId15"/>
    <p:sldId id="285" r:id="rId16"/>
    <p:sldId id="288" r:id="rId17"/>
    <p:sldId id="306" r:id="rId18"/>
    <p:sldId id="307" r:id="rId19"/>
    <p:sldId id="315" r:id="rId20"/>
    <p:sldId id="332" r:id="rId21"/>
    <p:sldId id="321" r:id="rId22"/>
    <p:sldId id="330" r:id="rId23"/>
    <p:sldId id="316" r:id="rId24"/>
    <p:sldId id="322" r:id="rId25"/>
    <p:sldId id="335" r:id="rId26"/>
    <p:sldId id="323" r:id="rId27"/>
    <p:sldId id="324" r:id="rId28"/>
    <p:sldId id="325" r:id="rId29"/>
    <p:sldId id="326" r:id="rId3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71" autoAdjust="0"/>
    <p:restoredTop sz="74074" autoAdjust="0"/>
  </p:normalViewPr>
  <p:slideViewPr>
    <p:cSldViewPr>
      <p:cViewPr varScale="1">
        <p:scale>
          <a:sx n="101" d="100"/>
          <a:sy n="101" d="100"/>
        </p:scale>
        <p:origin x="288"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ED27268-EC4C-4E87-944D-E761B934C1BB}" type="slidenum">
              <a:rPr lang="en-US"/>
              <a:pPr>
                <a:defRPr/>
              </a:pPr>
              <a:t>‹#›</a:t>
            </a:fld>
            <a:endParaRPr lang="en-US"/>
          </a:p>
        </p:txBody>
      </p:sp>
    </p:spTree>
    <p:extLst>
      <p:ext uri="{BB962C8B-B14F-4D97-AF65-F5344CB8AC3E}">
        <p14:creationId xmlns:p14="http://schemas.microsoft.com/office/powerpoint/2010/main" val="197187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4E8BC5B-E169-4E42-B561-47C9FCFF77ED}" type="datetimeFigureOut">
              <a:rPr lang="en-US" smtClean="0"/>
              <a:t>9/2/2017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23AD7AC-F13A-4D54-ADA9-0CD360D6C7B1}" type="slidenum">
              <a:rPr lang="en-US" smtClean="0"/>
              <a:t>‹#›</a:t>
            </a:fld>
            <a:endParaRPr lang="en-US"/>
          </a:p>
        </p:txBody>
      </p:sp>
    </p:spTree>
    <p:extLst>
      <p:ext uri="{BB962C8B-B14F-4D97-AF65-F5344CB8AC3E}">
        <p14:creationId xmlns:p14="http://schemas.microsoft.com/office/powerpoint/2010/main" val="334250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AD7AC-F13A-4D54-ADA9-0CD360D6C7B1}" type="slidenum">
              <a:rPr lang="en-US" smtClean="0"/>
              <a:t>1</a:t>
            </a:fld>
            <a:endParaRPr lang="en-US"/>
          </a:p>
        </p:txBody>
      </p:sp>
    </p:spTree>
    <p:extLst>
      <p:ext uri="{BB962C8B-B14F-4D97-AF65-F5344CB8AC3E}">
        <p14:creationId xmlns:p14="http://schemas.microsoft.com/office/powerpoint/2010/main" val="167149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Times New Roman" panose="02020603050405020304" pitchFamily="18" charset="0"/>
              </a:rPr>
              <a:t>Show collaboration policy and talk about it. </a:t>
            </a:r>
          </a:p>
        </p:txBody>
      </p:sp>
    </p:spTree>
    <p:extLst>
      <p:ext uri="{BB962C8B-B14F-4D97-AF65-F5344CB8AC3E}">
        <p14:creationId xmlns:p14="http://schemas.microsoft.com/office/powerpoint/2010/main" val="171351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anose="02020603050405020304" pitchFamily="18" charset="0"/>
              </a:rPr>
              <a:t>Algorithm</a:t>
            </a:r>
          </a:p>
          <a:p>
            <a:endParaRPr lang="en-US" altLang="en-US" dirty="0">
              <a:latin typeface="Times New Roman" panose="02020603050405020304" pitchFamily="18" charset="0"/>
            </a:endParaRPr>
          </a:p>
          <a:p>
            <a:r>
              <a:rPr lang="en-US" altLang="en-US" dirty="0">
                <a:latin typeface="Times New Roman" panose="02020603050405020304" pitchFamily="18" charset="0"/>
              </a:rPr>
              <a:t>Many recipes, such as baking bread you have to follow the recipe exactly or it could be a disaster. </a:t>
            </a:r>
          </a:p>
          <a:p>
            <a:endParaRPr lang="en-US" altLang="en-US" dirty="0">
              <a:latin typeface="Times New Roman" panose="02020603050405020304" pitchFamily="18" charset="0"/>
            </a:endParaRPr>
          </a:p>
          <a:p>
            <a:r>
              <a:rPr lang="en-US" altLang="en-US" dirty="0">
                <a:latin typeface="Times New Roman" panose="02020603050405020304" pitchFamily="18" charset="0"/>
              </a:rPr>
              <a:t>Mention my grandmother’s biscuit recipe. I tried to follow her as she made them but she didn’t measure anything Just kept adding ingredients until they felt right. </a:t>
            </a:r>
          </a:p>
          <a:p>
            <a:endParaRPr lang="en-US" altLang="en-US" dirty="0">
              <a:latin typeface="Times New Roman" panose="02020603050405020304" pitchFamily="18" charset="0"/>
            </a:endParaRPr>
          </a:p>
          <a:p>
            <a:r>
              <a:rPr lang="en-US" altLang="en-US" dirty="0">
                <a:latin typeface="Times New Roman" panose="02020603050405020304" pitchFamily="18" charset="0"/>
              </a:rPr>
              <a:t>We will look at a much simpler recipe. Make a cookie sandwich. Given cookies and icing. </a:t>
            </a:r>
          </a:p>
          <a:p>
            <a:r>
              <a:rPr lang="en-US" altLang="en-US" dirty="0">
                <a:latin typeface="Times New Roman" panose="02020603050405020304" pitchFamily="18" charset="0"/>
              </a:rPr>
              <a:t>Have students give instructions on how to make a cookie sandwich</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4942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anose="02020603050405020304" pitchFamily="18" charset="0"/>
              </a:rPr>
              <a:t>Algorithm</a:t>
            </a:r>
          </a:p>
          <a:p>
            <a:endParaRPr lang="en-US" altLang="en-US" dirty="0">
              <a:latin typeface="Times New Roman" panose="02020603050405020304" pitchFamily="18" charset="0"/>
            </a:endParaRPr>
          </a:p>
          <a:p>
            <a:r>
              <a:rPr lang="en-US" altLang="en-US" dirty="0">
                <a:latin typeface="Times New Roman" panose="02020603050405020304" pitchFamily="18" charset="0"/>
              </a:rPr>
              <a:t>Many recipes, such as baking bread you have to follow the recipe exactly or it could be a disaster. </a:t>
            </a:r>
          </a:p>
          <a:p>
            <a:endParaRPr lang="en-US" altLang="en-US" dirty="0">
              <a:latin typeface="Times New Roman" panose="02020603050405020304" pitchFamily="18" charset="0"/>
            </a:endParaRPr>
          </a:p>
          <a:p>
            <a:r>
              <a:rPr lang="en-US" altLang="en-US" dirty="0">
                <a:latin typeface="Times New Roman" panose="02020603050405020304" pitchFamily="18" charset="0"/>
              </a:rPr>
              <a:t>We will look at a much simpler recipe. Make a cookie sandwich. Given cookies and icing. </a:t>
            </a:r>
          </a:p>
          <a:p>
            <a:r>
              <a:rPr lang="en-US" altLang="en-US" dirty="0">
                <a:latin typeface="Times New Roman" panose="02020603050405020304" pitchFamily="18" charset="0"/>
              </a:rPr>
              <a:t>Have students give instructions on how to make a cookie sandwich</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1335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anose="02020603050405020304" pitchFamily="18" charset="0"/>
              </a:rPr>
              <a:t>Nate Silver – </a:t>
            </a:r>
            <a:r>
              <a:rPr lang="en-US" altLang="en-US" dirty="0" err="1">
                <a:latin typeface="Times New Roman" panose="02020603050405020304" pitchFamily="18" charset="0"/>
              </a:rPr>
              <a:t>Statitician</a:t>
            </a:r>
            <a:r>
              <a:rPr lang="en-US" altLang="en-US" dirty="0">
                <a:latin typeface="Times New Roman" panose="02020603050405020304" pitchFamily="18" charset="0"/>
              </a:rPr>
              <a:t> and journalist. he has predicted presidential winner in every state – last two years, also big in sports </a:t>
            </a:r>
          </a:p>
          <a:p>
            <a:r>
              <a:rPr lang="en-US" altLang="en-US" dirty="0">
                <a:latin typeface="Times New Roman" panose="02020603050405020304" pitchFamily="18" charset="0"/>
              </a:rPr>
              <a:t>Nate Silver – Baby Names</a:t>
            </a:r>
          </a:p>
          <a:p>
            <a:r>
              <a:rPr lang="en-US" altLang="en-US" dirty="0">
                <a:latin typeface="Times New Roman" panose="02020603050405020304" pitchFamily="18" charset="0"/>
              </a:rPr>
              <a:t>Recommender  - project later in the semester another algorithm</a:t>
            </a:r>
          </a:p>
        </p:txBody>
      </p:sp>
    </p:spTree>
    <p:extLst>
      <p:ext uri="{BB962C8B-B14F-4D97-AF65-F5344CB8AC3E}">
        <p14:creationId xmlns:p14="http://schemas.microsoft.com/office/powerpoint/2010/main" val="33696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social security administration on the names of babies for each year. For some names they were only popular at certain times. So if your name is Betty or Dorothy, you are probably in your 60’s or older. If your name is Brittany, you are probably in your 20’s. Some names keep popular through the years, such as Anna</a:t>
            </a:r>
          </a:p>
        </p:txBody>
      </p:sp>
      <p:sp>
        <p:nvSpPr>
          <p:cNvPr id="4" name="Slide Number Placeholder 3"/>
          <p:cNvSpPr>
            <a:spLocks noGrp="1"/>
          </p:cNvSpPr>
          <p:nvPr>
            <p:ph type="sldNum" sz="quarter" idx="10"/>
          </p:nvPr>
        </p:nvSpPr>
        <p:spPr/>
        <p:txBody>
          <a:bodyPr/>
          <a:lstStyle/>
          <a:p>
            <a:fld id="{023AD7AC-F13A-4D54-ADA9-0CD360D6C7B1}" type="slidenum">
              <a:rPr lang="en-US" smtClean="0"/>
              <a:t>22</a:t>
            </a:fld>
            <a:endParaRPr lang="en-US"/>
          </a:p>
        </p:txBody>
      </p:sp>
    </p:spTree>
    <p:extLst>
      <p:ext uri="{BB962C8B-B14F-4D97-AF65-F5344CB8AC3E}">
        <p14:creationId xmlns:p14="http://schemas.microsoft.com/office/powerpoint/2010/main" val="293657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Nate silver also does these </a:t>
            </a:r>
            <a:r>
              <a:rPr lang="en-US" dirty="0" err="1"/>
              <a:t>kinda</a:t>
            </a:r>
            <a:r>
              <a:rPr lang="en-US" dirty="0"/>
              <a:t> polls</a:t>
            </a:r>
          </a:p>
          <a:p>
            <a:r>
              <a:rPr lang="en-US" dirty="0"/>
              <a:t>This picture is from late August 2016. </a:t>
            </a:r>
          </a:p>
        </p:txBody>
      </p:sp>
      <p:sp>
        <p:nvSpPr>
          <p:cNvPr id="4" name="Slide Number Placeholder 3"/>
          <p:cNvSpPr>
            <a:spLocks noGrp="1"/>
          </p:cNvSpPr>
          <p:nvPr>
            <p:ph type="sldNum" sz="quarter" idx="10"/>
          </p:nvPr>
        </p:nvSpPr>
        <p:spPr/>
        <p:txBody>
          <a:bodyPr/>
          <a:lstStyle/>
          <a:p>
            <a:fld id="{023AD7AC-F13A-4D54-ADA9-0CD360D6C7B1}" type="slidenum">
              <a:rPr lang="en-US" smtClean="0"/>
              <a:t>23</a:t>
            </a:fld>
            <a:endParaRPr lang="en-US"/>
          </a:p>
        </p:txBody>
      </p:sp>
    </p:spTree>
    <p:extLst>
      <p:ext uri="{BB962C8B-B14F-4D97-AF65-F5344CB8AC3E}">
        <p14:creationId xmlns:p14="http://schemas.microsoft.com/office/powerpoint/2010/main" val="47180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Algorithms are in the news everywhere. Google algorithms but look in the news feed. They are being used in all disciplines to solve problems</a:t>
            </a:r>
          </a:p>
        </p:txBody>
      </p:sp>
      <p:sp>
        <p:nvSpPr>
          <p:cNvPr id="4" name="Slide Number Placeholder 3"/>
          <p:cNvSpPr>
            <a:spLocks noGrp="1"/>
          </p:cNvSpPr>
          <p:nvPr>
            <p:ph type="sldNum" sz="quarter" idx="10"/>
          </p:nvPr>
        </p:nvSpPr>
        <p:spPr/>
        <p:txBody>
          <a:bodyPr/>
          <a:lstStyle/>
          <a:p>
            <a:fld id="{023AD7AC-F13A-4D54-ADA9-0CD360D6C7B1}" type="slidenum">
              <a:rPr lang="en-US" smtClean="0"/>
              <a:t>24</a:t>
            </a:fld>
            <a:endParaRPr lang="en-US"/>
          </a:p>
        </p:txBody>
      </p:sp>
    </p:spTree>
    <p:extLst>
      <p:ext uri="{BB962C8B-B14F-4D97-AF65-F5344CB8AC3E}">
        <p14:creationId xmlns:p14="http://schemas.microsoft.com/office/powerpoint/2010/main" val="4080093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Algorithms are in the news everywhere. Google algorithms but look in the news feed. They are being used in all disciplines to solve problems</a:t>
            </a:r>
          </a:p>
        </p:txBody>
      </p:sp>
      <p:sp>
        <p:nvSpPr>
          <p:cNvPr id="4" name="Slide Number Placeholder 3"/>
          <p:cNvSpPr>
            <a:spLocks noGrp="1"/>
          </p:cNvSpPr>
          <p:nvPr>
            <p:ph type="sldNum" sz="quarter" idx="10"/>
          </p:nvPr>
        </p:nvSpPr>
        <p:spPr/>
        <p:txBody>
          <a:bodyPr/>
          <a:lstStyle/>
          <a:p>
            <a:fld id="{023AD7AC-F13A-4D54-ADA9-0CD360D6C7B1}" type="slidenum">
              <a:rPr lang="en-US" smtClean="0"/>
              <a:t>25</a:t>
            </a:fld>
            <a:endParaRPr lang="en-US"/>
          </a:p>
        </p:txBody>
      </p:sp>
    </p:spTree>
    <p:extLst>
      <p:ext uri="{BB962C8B-B14F-4D97-AF65-F5344CB8AC3E}">
        <p14:creationId xmlns:p14="http://schemas.microsoft.com/office/powerpoint/2010/main" val="345893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anose="02020603050405020304" pitchFamily="18" charset="0"/>
              </a:rPr>
              <a:t>Human Genome project has revolutionized biology, genomic medicine</a:t>
            </a:r>
          </a:p>
          <a:p>
            <a:r>
              <a:rPr lang="en-US" altLang="en-US" dirty="0">
                <a:latin typeface="Times New Roman" panose="02020603050405020304" pitchFamily="18" charset="0"/>
              </a:rPr>
              <a:t>All kinds of ways of understanding disease, and cures, new drugs</a:t>
            </a:r>
          </a:p>
          <a:p>
            <a:r>
              <a:rPr lang="en-US" altLang="en-US" dirty="0">
                <a:latin typeface="Times New Roman" panose="02020603050405020304" pitchFamily="18" charset="0"/>
              </a:rPr>
              <a:t>They are all here because we have the human genome mapped out. </a:t>
            </a:r>
          </a:p>
          <a:p>
            <a:endParaRPr lang="en-US" altLang="en-US" dirty="0">
              <a:latin typeface="Times New Roman" panose="02020603050405020304" pitchFamily="18" charset="0"/>
            </a:endParaRPr>
          </a:p>
          <a:p>
            <a:r>
              <a:rPr lang="en-US" altLang="en-US" dirty="0">
                <a:latin typeface="Times New Roman" panose="02020603050405020304" pitchFamily="18" charset="0"/>
              </a:rPr>
              <a:t>The whole field of biology has been transformed by being able to digitize </a:t>
            </a:r>
            <a:r>
              <a:rPr lang="en-US" altLang="en-US" dirty="0" err="1">
                <a:latin typeface="Times New Roman" panose="02020603050405020304" pitchFamily="18" charset="0"/>
              </a:rPr>
              <a:t>dna</a:t>
            </a:r>
            <a:r>
              <a:rPr lang="en-US" altLang="en-US" dirty="0">
                <a:latin typeface="Times New Roman" panose="02020603050405020304" pitchFamily="18" charset="0"/>
              </a:rPr>
              <a:t>. </a:t>
            </a:r>
          </a:p>
          <a:p>
            <a:r>
              <a:rPr lang="en-US" altLang="en-US" dirty="0">
                <a:latin typeface="Times New Roman" panose="02020603050405020304" pitchFamily="18" charset="0"/>
              </a:rPr>
              <a:t>Once you have that </a:t>
            </a:r>
            <a:r>
              <a:rPr lang="en-US" altLang="en-US" dirty="0" err="1">
                <a:latin typeface="Times New Roman" panose="02020603050405020304" pitchFamily="18" charset="0"/>
              </a:rPr>
              <a:t>dna</a:t>
            </a:r>
            <a:r>
              <a:rPr lang="en-US" altLang="en-US" dirty="0">
                <a:latin typeface="Times New Roman" panose="02020603050405020304" pitchFamily="18" charset="0"/>
              </a:rPr>
              <a:t>, then you can replicate it and you can do amazing things.</a:t>
            </a:r>
          </a:p>
          <a:p>
            <a:endParaRPr lang="en-US" altLang="en-US" dirty="0">
              <a:latin typeface="Times New Roman" panose="02020603050405020304" pitchFamily="18" charset="0"/>
            </a:endParaRPr>
          </a:p>
          <a:p>
            <a:r>
              <a:rPr lang="en-US" altLang="en-US" dirty="0">
                <a:latin typeface="Times New Roman" panose="02020603050405020304" pitchFamily="18" charset="0"/>
              </a:rPr>
              <a:t>It is computer scientists that made it possible, </a:t>
            </a:r>
          </a:p>
          <a:p>
            <a:r>
              <a:rPr lang="en-US" altLang="en-US" dirty="0">
                <a:latin typeface="Times New Roman" panose="02020603050405020304" pitchFamily="18" charset="0"/>
              </a:rPr>
              <a:t>Computer Scientists read these DNA sequences and used biochemistry techniques</a:t>
            </a:r>
          </a:p>
          <a:p>
            <a:r>
              <a:rPr lang="en-US" altLang="en-US" dirty="0">
                <a:latin typeface="Times New Roman" panose="02020603050405020304" pitchFamily="18" charset="0"/>
              </a:rPr>
              <a:t>And computational techniques to digitize., get the CGAT’s from real live data</a:t>
            </a:r>
          </a:p>
          <a:p>
            <a:endParaRPr lang="en-US" altLang="en-US" dirty="0">
              <a:latin typeface="Times New Roman" panose="02020603050405020304" pitchFamily="18" charset="0"/>
            </a:endParaRPr>
          </a:p>
          <a:p>
            <a:r>
              <a:rPr lang="en-US" altLang="en-US" dirty="0">
                <a:latin typeface="Times New Roman" panose="02020603050405020304" pitchFamily="18" charset="0"/>
              </a:rPr>
              <a:t>I want to get those sequences into my computer. Because once I know what the sequences are I so I can design experiments on them, and then I can try the </a:t>
            </a:r>
            <a:r>
              <a:rPr lang="en-US" altLang="en-US" dirty="0" err="1">
                <a:latin typeface="Times New Roman" panose="02020603050405020304" pitchFamily="18" charset="0"/>
              </a:rPr>
              <a:t>experiements</a:t>
            </a:r>
            <a:r>
              <a:rPr lang="en-US" altLang="en-US" dirty="0">
                <a:latin typeface="Times New Roman" panose="02020603050405020304" pitchFamily="18" charset="0"/>
              </a:rPr>
              <a:t> on live DNA that can change human kind. </a:t>
            </a:r>
          </a:p>
          <a:p>
            <a:endParaRPr lang="en-US" altLang="en-US" dirty="0">
              <a:latin typeface="Times New Roman" panose="02020603050405020304" pitchFamily="18" charset="0"/>
            </a:endParaRPr>
          </a:p>
          <a:p>
            <a:r>
              <a:rPr lang="en-US" altLang="en-US" dirty="0">
                <a:latin typeface="Times New Roman" panose="02020603050405020304" pitchFamily="18" charset="0"/>
              </a:rPr>
              <a:t>OLD</a:t>
            </a:r>
          </a:p>
          <a:p>
            <a:r>
              <a:rPr lang="en-US" altLang="en-US" dirty="0">
                <a:latin typeface="Times New Roman" panose="02020603050405020304" pitchFamily="18" charset="0"/>
              </a:rPr>
              <a:t>, Digitize DNA – duplicate it a lot and chop it up </a:t>
            </a:r>
          </a:p>
          <a:p>
            <a:r>
              <a:rPr lang="en-US" altLang="en-US" dirty="0">
                <a:latin typeface="Times New Roman" panose="02020603050405020304" pitchFamily="18" charset="0"/>
              </a:rPr>
              <a:t>Want to construct it digitally – turn it into 0’s and 1’s</a:t>
            </a:r>
          </a:p>
          <a:p>
            <a:endParaRPr lang="en-US" altLang="en-US" dirty="0">
              <a:latin typeface="Times New Roman" panose="02020603050405020304" pitchFamily="18" charset="0"/>
            </a:endParaRPr>
          </a:p>
          <a:p>
            <a:r>
              <a:rPr lang="en-US" altLang="en-US" dirty="0">
                <a:latin typeface="Times New Roman" panose="02020603050405020304" pitchFamily="18" charset="0"/>
              </a:rPr>
              <a:t>Google genome shotgun – combining new sequencing scientist and algorithms working together that collaborate – CS couldn’t do this by themselves</a:t>
            </a:r>
          </a:p>
        </p:txBody>
      </p:sp>
    </p:spTree>
    <p:extLst>
      <p:ext uri="{BB962C8B-B14F-4D97-AF65-F5344CB8AC3E}">
        <p14:creationId xmlns:p14="http://schemas.microsoft.com/office/powerpoint/2010/main" val="2446617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New Roman" panose="02020603050405020304" pitchFamily="18" charset="0"/>
              </a:rPr>
              <a:t>It was interesting because there were two big groups who were racing to sequence the human genome. </a:t>
            </a:r>
          </a:p>
          <a:p>
            <a:r>
              <a:rPr lang="en-US" altLang="en-US" dirty="0">
                <a:latin typeface="Times New Roman" panose="02020603050405020304" pitchFamily="18" charset="0"/>
              </a:rPr>
              <a:t>Gene Myers was the main computer scientist. He collaborated with other scientists. They worked together to come up with the algorithm. By themselves they may not have been able to solve this problem. </a:t>
            </a:r>
          </a:p>
          <a:p>
            <a:r>
              <a:rPr lang="en-US" altLang="en-US" dirty="0">
                <a:latin typeface="Times New Roman" panose="02020603050405020304" pitchFamily="18" charset="0"/>
              </a:rPr>
              <a:t>These are the algorithms they came up with many years ago that are still being used. </a:t>
            </a:r>
          </a:p>
          <a:p>
            <a:endParaRPr lang="en-US" altLang="en-US" dirty="0">
              <a:latin typeface="Times New Roman" panose="02020603050405020304" pitchFamily="18" charset="0"/>
            </a:endParaRPr>
          </a:p>
          <a:p>
            <a:r>
              <a:rPr lang="en-US" altLang="en-US" dirty="0">
                <a:latin typeface="Times New Roman" panose="02020603050405020304" pitchFamily="18" charset="0"/>
              </a:rPr>
              <a:t>BLAST  - search tool to look up proteins in a database to look for similarities </a:t>
            </a:r>
          </a:p>
          <a:p>
            <a:endParaRPr lang="en-US" altLang="en-US" dirty="0">
              <a:latin typeface="Times New Roman" panose="02020603050405020304" pitchFamily="18" charset="0"/>
            </a:endParaRPr>
          </a:p>
          <a:p>
            <a:r>
              <a:rPr lang="en-US" altLang="en-US" dirty="0">
                <a:latin typeface="Times New Roman" panose="02020603050405020304" pitchFamily="18" charset="0"/>
              </a:rPr>
              <a:t>Where does this genome come from? </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0362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 find the assignment?</a:t>
            </a:r>
          </a:p>
          <a:p>
            <a:r>
              <a:rPr lang="en-US" dirty="0"/>
              <a:t>Where do you find </a:t>
            </a:r>
            <a:r>
              <a:rPr lang="en-US"/>
              <a:t>install instructions?</a:t>
            </a:r>
          </a:p>
        </p:txBody>
      </p:sp>
      <p:sp>
        <p:nvSpPr>
          <p:cNvPr id="4" name="Slide Number Placeholder 3"/>
          <p:cNvSpPr>
            <a:spLocks noGrp="1"/>
          </p:cNvSpPr>
          <p:nvPr>
            <p:ph type="sldNum" sz="quarter" idx="10"/>
          </p:nvPr>
        </p:nvSpPr>
        <p:spPr/>
        <p:txBody>
          <a:bodyPr/>
          <a:lstStyle/>
          <a:p>
            <a:fld id="{023AD7AC-F13A-4D54-ADA9-0CD360D6C7B1}" type="slidenum">
              <a:rPr lang="en-US" smtClean="0"/>
              <a:t>2</a:t>
            </a:fld>
            <a:endParaRPr lang="en-US"/>
          </a:p>
        </p:txBody>
      </p:sp>
    </p:spTree>
    <p:extLst>
      <p:ext uri="{BB962C8B-B14F-4D97-AF65-F5344CB8AC3E}">
        <p14:creationId xmlns:p14="http://schemas.microsoft.com/office/powerpoint/2010/main" val="4193263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problem for you to solve. We have come up  with a problem that is like the whole genome shotgun algorithm, but we are applying it to words, a paragraph, instead of DNA. </a:t>
            </a:r>
          </a:p>
          <a:p>
            <a:endParaRPr lang="en-US" dirty="0"/>
          </a:p>
          <a:p>
            <a:r>
              <a:rPr lang="en-US" dirty="0"/>
              <a:t>You take a whole bunch of text, you replicate it and then you chop it up. Then you try to reassemble it by looking at areas of overlap. This is what they do with DNA. </a:t>
            </a:r>
          </a:p>
          <a:p>
            <a:endParaRPr lang="en-US" dirty="0"/>
          </a:p>
          <a:p>
            <a:r>
              <a:rPr lang="en-US" dirty="0"/>
              <a:t>In this case we have already replicated it and chopped it up. We want you to think about how you would use the pieces to recreate the original phrase.</a:t>
            </a:r>
          </a:p>
          <a:p>
            <a:endParaRPr lang="en-US" dirty="0"/>
          </a:p>
          <a:p>
            <a:r>
              <a:rPr lang="en-US" dirty="0"/>
              <a:t>Think about how you are solving the problem as you solve it. What are the steps in the algorithm </a:t>
            </a:r>
          </a:p>
        </p:txBody>
      </p:sp>
      <p:sp>
        <p:nvSpPr>
          <p:cNvPr id="4" name="Slide Number Placeholder 3"/>
          <p:cNvSpPr>
            <a:spLocks noGrp="1"/>
          </p:cNvSpPr>
          <p:nvPr>
            <p:ph type="sldNum" sz="quarter" idx="10"/>
          </p:nvPr>
        </p:nvSpPr>
        <p:spPr/>
        <p:txBody>
          <a:bodyPr/>
          <a:lstStyle/>
          <a:p>
            <a:fld id="{023AD7AC-F13A-4D54-ADA9-0CD360D6C7B1}" type="slidenum">
              <a:rPr lang="en-US" smtClean="0"/>
              <a:t>28</a:t>
            </a:fld>
            <a:endParaRPr lang="en-US"/>
          </a:p>
        </p:txBody>
      </p:sp>
    </p:spTree>
    <p:extLst>
      <p:ext uri="{BB962C8B-B14F-4D97-AF65-F5344CB8AC3E}">
        <p14:creationId xmlns:p14="http://schemas.microsoft.com/office/powerpoint/2010/main" val="739795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anose="02020603050405020304" pitchFamily="18" charset="0"/>
              </a:rPr>
              <a:t>We will be using large amounts of data and look at algorithms that scale. </a:t>
            </a:r>
          </a:p>
          <a:p>
            <a:endParaRPr lang="en-US" altLang="en-US" dirty="0">
              <a:latin typeface="Times New Roman" panose="02020603050405020304" pitchFamily="18" charset="0"/>
            </a:endParaRPr>
          </a:p>
          <a:p>
            <a:r>
              <a:rPr lang="en-US" altLang="en-US" dirty="0">
                <a:latin typeface="Times New Roman" panose="02020603050405020304" pitchFamily="18" charset="0"/>
              </a:rPr>
              <a:t>Python has a lot of libraries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5472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you don’t know much Python yet, but hopefully you could read a program and figure out just the part you need to modify to make a change. </a:t>
            </a:r>
          </a:p>
          <a:p>
            <a:r>
              <a:rPr lang="en-US" dirty="0"/>
              <a:t>You also got a chance to experiment with Scratch. </a:t>
            </a:r>
          </a:p>
          <a:p>
            <a:r>
              <a:rPr lang="en-US" dirty="0"/>
              <a:t>Scratch and </a:t>
            </a:r>
            <a:r>
              <a:rPr lang="en-US" dirty="0" err="1"/>
              <a:t>Blockly</a:t>
            </a:r>
            <a:r>
              <a:rPr lang="en-US" dirty="0"/>
              <a:t> are both </a:t>
            </a:r>
          </a:p>
        </p:txBody>
      </p:sp>
      <p:sp>
        <p:nvSpPr>
          <p:cNvPr id="4" name="Slide Number Placeholder 3"/>
          <p:cNvSpPr>
            <a:spLocks noGrp="1"/>
          </p:cNvSpPr>
          <p:nvPr>
            <p:ph type="sldNum" sz="quarter" idx="10"/>
          </p:nvPr>
        </p:nvSpPr>
        <p:spPr/>
        <p:txBody>
          <a:bodyPr/>
          <a:lstStyle/>
          <a:p>
            <a:fld id="{023AD7AC-F13A-4D54-ADA9-0CD360D6C7B1}" type="slidenum">
              <a:rPr lang="en-US" smtClean="0"/>
              <a:t>7</a:t>
            </a:fld>
            <a:endParaRPr lang="en-US"/>
          </a:p>
        </p:txBody>
      </p:sp>
    </p:spTree>
    <p:extLst>
      <p:ext uri="{BB962C8B-B14F-4D97-AF65-F5344CB8AC3E}">
        <p14:creationId xmlns:p14="http://schemas.microsoft.com/office/powerpoint/2010/main" val="202867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program we saw last time. </a:t>
            </a:r>
          </a:p>
          <a:p>
            <a:r>
              <a:rPr lang="en-US" dirty="0"/>
              <a:t>This code is all associated with the girl. </a:t>
            </a:r>
          </a:p>
          <a:p>
            <a:r>
              <a:rPr lang="en-US" dirty="0"/>
              <a:t>A program executes commands one after the other. </a:t>
            </a:r>
          </a:p>
          <a:p>
            <a:r>
              <a:rPr lang="en-US" dirty="0"/>
              <a:t>After “when Green flag is clicked” we then go to the next command. </a:t>
            </a:r>
          </a:p>
        </p:txBody>
      </p:sp>
      <p:sp>
        <p:nvSpPr>
          <p:cNvPr id="4" name="Slide Number Placeholder 3"/>
          <p:cNvSpPr>
            <a:spLocks noGrp="1"/>
          </p:cNvSpPr>
          <p:nvPr>
            <p:ph type="sldNum" sz="quarter" idx="10"/>
          </p:nvPr>
        </p:nvSpPr>
        <p:spPr/>
        <p:txBody>
          <a:bodyPr/>
          <a:lstStyle/>
          <a:p>
            <a:fld id="{68E7F96B-574F-49CA-A5C6-71B75ADBD60B}" type="slidenum">
              <a:rPr lang="en-US" smtClean="0"/>
              <a:t>8</a:t>
            </a:fld>
            <a:endParaRPr lang="en-US"/>
          </a:p>
        </p:txBody>
      </p:sp>
    </p:spTree>
    <p:extLst>
      <p:ext uri="{BB962C8B-B14F-4D97-AF65-F5344CB8AC3E}">
        <p14:creationId xmlns:p14="http://schemas.microsoft.com/office/powerpoint/2010/main" val="98177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very simple Python program. </a:t>
            </a:r>
          </a:p>
          <a:p>
            <a:r>
              <a:rPr lang="en-US" dirty="0"/>
              <a:t>Run this in Eclipse</a:t>
            </a:r>
          </a:p>
        </p:txBody>
      </p:sp>
      <p:sp>
        <p:nvSpPr>
          <p:cNvPr id="4" name="Slide Number Placeholder 3"/>
          <p:cNvSpPr>
            <a:spLocks noGrp="1"/>
          </p:cNvSpPr>
          <p:nvPr>
            <p:ph type="sldNum" sz="quarter" idx="10"/>
          </p:nvPr>
        </p:nvSpPr>
        <p:spPr/>
        <p:txBody>
          <a:bodyPr/>
          <a:lstStyle/>
          <a:p>
            <a:fld id="{A428F620-9FF5-4787-A246-C1A85E500F48}" type="slidenum">
              <a:rPr lang="en-US" smtClean="0"/>
              <a:t>9</a:t>
            </a:fld>
            <a:endParaRPr lang="en-US"/>
          </a:p>
        </p:txBody>
      </p:sp>
    </p:spTree>
    <p:extLst>
      <p:ext uri="{BB962C8B-B14F-4D97-AF65-F5344CB8AC3E}">
        <p14:creationId xmlns:p14="http://schemas.microsoft.com/office/powerpoint/2010/main" val="93403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this program after they answer the questions. </a:t>
            </a:r>
          </a:p>
        </p:txBody>
      </p:sp>
      <p:sp>
        <p:nvSpPr>
          <p:cNvPr id="4" name="Slide Number Placeholder 3"/>
          <p:cNvSpPr>
            <a:spLocks noGrp="1"/>
          </p:cNvSpPr>
          <p:nvPr>
            <p:ph type="sldNum" sz="quarter" idx="10"/>
          </p:nvPr>
        </p:nvSpPr>
        <p:spPr/>
        <p:txBody>
          <a:bodyPr/>
          <a:lstStyle/>
          <a:p>
            <a:fld id="{023AD7AC-F13A-4D54-ADA9-0CD360D6C7B1}" type="slidenum">
              <a:rPr lang="en-US" smtClean="0"/>
              <a:t>10</a:t>
            </a:fld>
            <a:endParaRPr lang="en-US"/>
          </a:p>
        </p:txBody>
      </p:sp>
    </p:spTree>
    <p:extLst>
      <p:ext uri="{BB962C8B-B14F-4D97-AF65-F5344CB8AC3E}">
        <p14:creationId xmlns:p14="http://schemas.microsoft.com/office/powerpoint/2010/main" val="239099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this program, after they answer the questions. The google form gives you the output from this code and you want to answer questions about it. </a:t>
            </a:r>
          </a:p>
        </p:txBody>
      </p:sp>
      <p:sp>
        <p:nvSpPr>
          <p:cNvPr id="4" name="Slide Number Placeholder 3"/>
          <p:cNvSpPr>
            <a:spLocks noGrp="1"/>
          </p:cNvSpPr>
          <p:nvPr>
            <p:ph type="sldNum" sz="quarter" idx="10"/>
          </p:nvPr>
        </p:nvSpPr>
        <p:spPr/>
        <p:txBody>
          <a:bodyPr/>
          <a:lstStyle/>
          <a:p>
            <a:fld id="{023AD7AC-F13A-4D54-ADA9-0CD360D6C7B1}" type="slidenum">
              <a:rPr lang="en-US" smtClean="0"/>
              <a:t>12</a:t>
            </a:fld>
            <a:endParaRPr lang="en-US"/>
          </a:p>
        </p:txBody>
      </p:sp>
    </p:spTree>
    <p:extLst>
      <p:ext uri="{BB962C8B-B14F-4D97-AF65-F5344CB8AC3E}">
        <p14:creationId xmlns:p14="http://schemas.microsoft.com/office/powerpoint/2010/main" val="40797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is an Israeli-American who is a computer scientist who works in the area of Artificial Intelligence.  Machine Learning, </a:t>
            </a:r>
          </a:p>
          <a:p>
            <a:endParaRPr lang="en-US" dirty="0"/>
          </a:p>
          <a:p>
            <a:r>
              <a:rPr lang="en-US" dirty="0"/>
              <a:t>The way breast cancer tissue is evaluated is people look at the tissue under a microscope and score it on a scale based on how it looks. </a:t>
            </a:r>
          </a:p>
          <a:p>
            <a:endParaRPr lang="en-US" dirty="0"/>
          </a:p>
          <a:p>
            <a:r>
              <a:rPr lang="en-US" dirty="0"/>
              <a:t>She with other researchers built a software program called C-Path that uses machine learning techniques to analyze the images. They want to predict the scale of the cancer and predict the survival rate.  How do they do this, they train the computer by giving it a variety of samples  from people who already have cancer and from people who don’t. The program learns what an image should look like for each part of the scale. This program does a pretty good job of determining if someone new has cancer or not. It was more accurate then humans looking at images. </a:t>
            </a:r>
          </a:p>
          <a:p>
            <a:endParaRPr lang="en-US" dirty="0"/>
          </a:p>
          <a:p>
            <a:r>
              <a:rPr lang="en-US" dirty="0"/>
              <a:t>She also is the founder of Coursera. Anyone take a course on Coursera?</a:t>
            </a:r>
          </a:p>
          <a:p>
            <a:endParaRPr lang="en-US" dirty="0"/>
          </a:p>
          <a:p>
            <a:r>
              <a:rPr lang="en-US" dirty="0"/>
              <a:t>In 2016, became Chief computing officer at Calico, a research and development biotech company</a:t>
            </a:r>
          </a:p>
        </p:txBody>
      </p:sp>
      <p:sp>
        <p:nvSpPr>
          <p:cNvPr id="4" name="Slide Number Placeholder 3"/>
          <p:cNvSpPr>
            <a:spLocks noGrp="1"/>
          </p:cNvSpPr>
          <p:nvPr>
            <p:ph type="sldNum" sz="quarter" idx="10"/>
          </p:nvPr>
        </p:nvSpPr>
        <p:spPr/>
        <p:txBody>
          <a:bodyPr/>
          <a:lstStyle/>
          <a:p>
            <a:fld id="{68E7F96B-574F-49CA-A5C6-71B75ADBD60B}" type="slidenum">
              <a:rPr lang="en-US" smtClean="0"/>
              <a:t>13</a:t>
            </a:fld>
            <a:endParaRPr lang="en-US"/>
          </a:p>
        </p:txBody>
      </p:sp>
    </p:spTree>
    <p:extLst>
      <p:ext uri="{BB962C8B-B14F-4D97-AF65-F5344CB8AC3E}">
        <p14:creationId xmlns:p14="http://schemas.microsoft.com/office/powerpoint/2010/main" val="384569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Piazza is your friend!</a:t>
            </a:r>
          </a:p>
        </p:txBody>
      </p:sp>
      <p:sp>
        <p:nvSpPr>
          <p:cNvPr id="4" name="Slide Number Placeholder 3"/>
          <p:cNvSpPr>
            <a:spLocks noGrp="1"/>
          </p:cNvSpPr>
          <p:nvPr>
            <p:ph type="sldNum" sz="quarter" idx="10"/>
          </p:nvPr>
        </p:nvSpPr>
        <p:spPr/>
        <p:txBody>
          <a:bodyPr/>
          <a:lstStyle/>
          <a:p>
            <a:fld id="{E8CC0C50-F691-46EE-9595-47F911244C30}" type="slidenum">
              <a:rPr lang="en-US" smtClean="0"/>
              <a:t>15</a:t>
            </a:fld>
            <a:endParaRPr lang="en-US"/>
          </a:p>
        </p:txBody>
      </p:sp>
    </p:spTree>
    <p:extLst>
      <p:ext uri="{BB962C8B-B14F-4D97-AF65-F5344CB8AC3E}">
        <p14:creationId xmlns:p14="http://schemas.microsoft.com/office/powerpoint/2010/main" val="325571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ADD3E9C4-CC62-419B-94EA-3C3ACB7F981C}" type="slidenum">
              <a:rPr lang="en-US"/>
              <a:pPr>
                <a:defRPr/>
              </a:pPr>
              <a:t>‹#›</a:t>
            </a:fld>
            <a:endParaRPr lang="en-US"/>
          </a:p>
        </p:txBody>
      </p:sp>
    </p:spTree>
    <p:extLst>
      <p:ext uri="{BB962C8B-B14F-4D97-AF65-F5344CB8AC3E}">
        <p14:creationId xmlns:p14="http://schemas.microsoft.com/office/powerpoint/2010/main" val="11363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283EDA16-EE90-4E65-9C25-D045E6452874}" type="slidenum">
              <a:rPr lang="en-US"/>
              <a:pPr>
                <a:defRPr/>
              </a:pPr>
              <a:t>‹#›</a:t>
            </a:fld>
            <a:endParaRPr lang="en-US"/>
          </a:p>
        </p:txBody>
      </p:sp>
    </p:spTree>
    <p:extLst>
      <p:ext uri="{BB962C8B-B14F-4D97-AF65-F5344CB8AC3E}">
        <p14:creationId xmlns:p14="http://schemas.microsoft.com/office/powerpoint/2010/main" val="39898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9FE1C838-743E-46B1-9535-A8D3D4E69B0B}" type="slidenum">
              <a:rPr lang="en-US"/>
              <a:pPr>
                <a:defRPr/>
              </a:pPr>
              <a:t>‹#›</a:t>
            </a:fld>
            <a:endParaRPr lang="en-US"/>
          </a:p>
        </p:txBody>
      </p:sp>
    </p:spTree>
    <p:extLst>
      <p:ext uri="{BB962C8B-B14F-4D97-AF65-F5344CB8AC3E}">
        <p14:creationId xmlns:p14="http://schemas.microsoft.com/office/powerpoint/2010/main" val="3264351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9906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53000" y="1295400"/>
            <a:ext cx="3810000" cy="4495800"/>
          </a:xfrm>
        </p:spPr>
        <p:txBody>
          <a:bodyPr/>
          <a:lstStyle/>
          <a:p>
            <a:pPr lvl="0"/>
            <a:endParaRPr lang="en-US" noProof="0"/>
          </a:p>
        </p:txBody>
      </p:sp>
    </p:spTree>
    <p:extLst>
      <p:ext uri="{BB962C8B-B14F-4D97-AF65-F5344CB8AC3E}">
        <p14:creationId xmlns:p14="http://schemas.microsoft.com/office/powerpoint/2010/main" val="56092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FC6DB02F-6869-41A8-88A9-7B04A59444FD}" type="slidenum">
              <a:rPr lang="en-US"/>
              <a:pPr>
                <a:defRPr/>
              </a:pPr>
              <a:t>‹#›</a:t>
            </a:fld>
            <a:endParaRPr lang="en-US"/>
          </a:p>
        </p:txBody>
      </p:sp>
    </p:spTree>
    <p:extLst>
      <p:ext uri="{BB962C8B-B14F-4D97-AF65-F5344CB8AC3E}">
        <p14:creationId xmlns:p14="http://schemas.microsoft.com/office/powerpoint/2010/main" val="35465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DB2308AB-BBD7-406C-8FE3-ABD9B60C7434}" type="slidenum">
              <a:rPr lang="en-US"/>
              <a:pPr>
                <a:defRPr/>
              </a:pPr>
              <a:t>‹#›</a:t>
            </a:fld>
            <a:endParaRPr lang="en-US"/>
          </a:p>
        </p:txBody>
      </p:sp>
    </p:spTree>
    <p:extLst>
      <p:ext uri="{BB962C8B-B14F-4D97-AF65-F5344CB8AC3E}">
        <p14:creationId xmlns:p14="http://schemas.microsoft.com/office/powerpoint/2010/main" val="4808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7" name="Rectangle 6"/>
          <p:cNvSpPr>
            <a:spLocks noGrp="1" noChangeArrowheads="1"/>
          </p:cNvSpPr>
          <p:nvPr>
            <p:ph type="sldNum" sz="quarter" idx="12"/>
          </p:nvPr>
        </p:nvSpPr>
        <p:spPr>
          <a:ln/>
        </p:spPr>
        <p:txBody>
          <a:bodyPr/>
          <a:lstStyle>
            <a:lvl1pPr>
              <a:defRPr/>
            </a:lvl1pPr>
          </a:lstStyle>
          <a:p>
            <a:pPr>
              <a:defRPr/>
            </a:pPr>
            <a:fld id="{D44E9AF7-1243-4137-A70D-606EB167409E}" type="slidenum">
              <a:rPr lang="en-US"/>
              <a:pPr>
                <a:defRPr/>
              </a:pPr>
              <a:t>‹#›</a:t>
            </a:fld>
            <a:endParaRPr lang="en-US"/>
          </a:p>
        </p:txBody>
      </p:sp>
    </p:spTree>
    <p:extLst>
      <p:ext uri="{BB962C8B-B14F-4D97-AF65-F5344CB8AC3E}">
        <p14:creationId xmlns:p14="http://schemas.microsoft.com/office/powerpoint/2010/main" val="141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9" name="Rectangle 6"/>
          <p:cNvSpPr>
            <a:spLocks noGrp="1" noChangeArrowheads="1"/>
          </p:cNvSpPr>
          <p:nvPr>
            <p:ph type="sldNum" sz="quarter" idx="12"/>
          </p:nvPr>
        </p:nvSpPr>
        <p:spPr>
          <a:ln/>
        </p:spPr>
        <p:txBody>
          <a:bodyPr/>
          <a:lstStyle>
            <a:lvl1pPr>
              <a:defRPr/>
            </a:lvl1pPr>
          </a:lstStyle>
          <a:p>
            <a:pPr>
              <a:defRPr/>
            </a:pPr>
            <a:fld id="{31641282-F280-4848-B924-21AC7882B541}" type="slidenum">
              <a:rPr lang="en-US"/>
              <a:pPr>
                <a:defRPr/>
              </a:pPr>
              <a:t>‹#›</a:t>
            </a:fld>
            <a:endParaRPr lang="en-US"/>
          </a:p>
        </p:txBody>
      </p:sp>
    </p:spTree>
    <p:extLst>
      <p:ext uri="{BB962C8B-B14F-4D97-AF65-F5344CB8AC3E}">
        <p14:creationId xmlns:p14="http://schemas.microsoft.com/office/powerpoint/2010/main" val="24147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5" name="Rectangle 6"/>
          <p:cNvSpPr>
            <a:spLocks noGrp="1" noChangeArrowheads="1"/>
          </p:cNvSpPr>
          <p:nvPr>
            <p:ph type="sldNum" sz="quarter" idx="12"/>
          </p:nvPr>
        </p:nvSpPr>
        <p:spPr>
          <a:ln/>
        </p:spPr>
        <p:txBody>
          <a:bodyPr/>
          <a:lstStyle>
            <a:lvl1pPr>
              <a:defRPr/>
            </a:lvl1pPr>
          </a:lstStyle>
          <a:p>
            <a:pPr>
              <a:defRPr/>
            </a:pPr>
            <a:fld id="{5735C597-8985-48AF-93BD-6E14E156651C}" type="slidenum">
              <a:rPr lang="en-US"/>
              <a:pPr>
                <a:defRPr/>
              </a:pPr>
              <a:t>‹#›</a:t>
            </a:fld>
            <a:endParaRPr lang="en-US"/>
          </a:p>
        </p:txBody>
      </p:sp>
    </p:spTree>
    <p:extLst>
      <p:ext uri="{BB962C8B-B14F-4D97-AF65-F5344CB8AC3E}">
        <p14:creationId xmlns:p14="http://schemas.microsoft.com/office/powerpoint/2010/main" val="43284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4" name="Rectangle 6"/>
          <p:cNvSpPr>
            <a:spLocks noGrp="1" noChangeArrowheads="1"/>
          </p:cNvSpPr>
          <p:nvPr>
            <p:ph type="sldNum" sz="quarter" idx="12"/>
          </p:nvPr>
        </p:nvSpPr>
        <p:spPr>
          <a:ln/>
        </p:spPr>
        <p:txBody>
          <a:bodyPr/>
          <a:lstStyle>
            <a:lvl1pPr>
              <a:defRPr/>
            </a:lvl1pPr>
          </a:lstStyle>
          <a:p>
            <a:pPr>
              <a:defRPr/>
            </a:pPr>
            <a:fld id="{318FA454-7E6E-480D-86B5-CCFC570514C0}" type="slidenum">
              <a:rPr lang="en-US"/>
              <a:pPr>
                <a:defRPr/>
              </a:pPr>
              <a:t>‹#›</a:t>
            </a:fld>
            <a:endParaRPr lang="en-US"/>
          </a:p>
        </p:txBody>
      </p:sp>
    </p:spTree>
    <p:extLst>
      <p:ext uri="{BB962C8B-B14F-4D97-AF65-F5344CB8AC3E}">
        <p14:creationId xmlns:p14="http://schemas.microsoft.com/office/powerpoint/2010/main" val="6162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7" name="Rectangle 6"/>
          <p:cNvSpPr>
            <a:spLocks noGrp="1" noChangeArrowheads="1"/>
          </p:cNvSpPr>
          <p:nvPr>
            <p:ph type="sldNum" sz="quarter" idx="12"/>
          </p:nvPr>
        </p:nvSpPr>
        <p:spPr>
          <a:ln/>
        </p:spPr>
        <p:txBody>
          <a:bodyPr/>
          <a:lstStyle>
            <a:lvl1pPr>
              <a:defRPr/>
            </a:lvl1pPr>
          </a:lstStyle>
          <a:p>
            <a:pPr>
              <a:defRPr/>
            </a:pPr>
            <a:fld id="{432AA312-D4AF-4A57-A4AC-B58CF3A8AF34}" type="slidenum">
              <a:rPr lang="en-US"/>
              <a:pPr>
                <a:defRPr/>
              </a:pPr>
              <a:t>‹#›</a:t>
            </a:fld>
            <a:endParaRPr lang="en-US"/>
          </a:p>
        </p:txBody>
      </p:sp>
    </p:spTree>
    <p:extLst>
      <p:ext uri="{BB962C8B-B14F-4D97-AF65-F5344CB8AC3E}">
        <p14:creationId xmlns:p14="http://schemas.microsoft.com/office/powerpoint/2010/main" val="27080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7" name="Rectangle 6"/>
          <p:cNvSpPr>
            <a:spLocks noGrp="1" noChangeArrowheads="1"/>
          </p:cNvSpPr>
          <p:nvPr>
            <p:ph type="sldNum" sz="quarter" idx="12"/>
          </p:nvPr>
        </p:nvSpPr>
        <p:spPr>
          <a:ln/>
        </p:spPr>
        <p:txBody>
          <a:bodyPr/>
          <a:lstStyle>
            <a:lvl1pPr>
              <a:defRPr/>
            </a:lvl1pPr>
          </a:lstStyle>
          <a:p>
            <a:pPr>
              <a:defRPr/>
            </a:pPr>
            <a:fld id="{3531AA07-0B70-4E3D-84AF-4D5E92BC4971}" type="slidenum">
              <a:rPr lang="en-US"/>
              <a:pPr>
                <a:defRPr/>
              </a:pPr>
              <a:t>‹#›</a:t>
            </a:fld>
            <a:endParaRPr lang="en-US"/>
          </a:p>
        </p:txBody>
      </p:sp>
    </p:spTree>
    <p:extLst>
      <p:ext uri="{BB962C8B-B14F-4D97-AF65-F5344CB8AC3E}">
        <p14:creationId xmlns:p14="http://schemas.microsoft.com/office/powerpoint/2010/main" val="7973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r>
              <a:rPr lang="en-US"/>
              <a:t>compsci 101 fall 2017</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8E8A9B-E406-46EF-A9FD-35EBD6B18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rd.cm/1E9zFqy" TargetMode="External"/><Relationship Id="rId4" Type="http://schemas.openxmlformats.org/officeDocument/2006/relationships/hyperlink" Target="http://www.wired.com/2014/08/enlitic/?mbid=social_f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53eig.ht/1tZy90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moreintelligentlife.com/content/features/anonymous/slaves-algorith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95300" y="784857"/>
            <a:ext cx="8153400" cy="1981200"/>
          </a:xfrm>
        </p:spPr>
        <p:txBody>
          <a:bodyPr/>
          <a:lstStyle/>
          <a:p>
            <a:pPr eaLnBrk="1" hangingPunct="1"/>
            <a:r>
              <a:rPr lang="en-US" dirty="0" err="1"/>
              <a:t>CompSci</a:t>
            </a:r>
            <a:r>
              <a:rPr lang="en-US" dirty="0"/>
              <a:t> 101</a:t>
            </a:r>
            <a:br>
              <a:rPr lang="en-US" dirty="0"/>
            </a:br>
            <a:r>
              <a:rPr lang="en-US" dirty="0"/>
              <a:t>Introduction to Computer Science</a:t>
            </a:r>
          </a:p>
        </p:txBody>
      </p:sp>
      <p:sp>
        <p:nvSpPr>
          <p:cNvPr id="3075" name="Text Box 4"/>
          <p:cNvSpPr txBox="1">
            <a:spLocks noChangeArrowheads="1"/>
          </p:cNvSpPr>
          <p:nvPr/>
        </p:nvSpPr>
        <p:spPr bwMode="auto">
          <a:xfrm>
            <a:off x="5791200" y="4863405"/>
            <a:ext cx="21499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a:t>Aug 31, 2017</a:t>
            </a:r>
          </a:p>
          <a:p>
            <a:pPr eaLnBrk="1" hangingPunct="1">
              <a:spcBef>
                <a:spcPct val="0"/>
              </a:spcBef>
              <a:buFontTx/>
              <a:buNone/>
            </a:pPr>
            <a:endParaRPr lang="en-US" sz="2800" dirty="0"/>
          </a:p>
          <a:p>
            <a:pPr eaLnBrk="1" hangingPunct="1">
              <a:spcBef>
                <a:spcPct val="0"/>
              </a:spcBef>
              <a:buFontTx/>
              <a:buNone/>
            </a:pPr>
            <a:r>
              <a:rPr lang="en-US" sz="2800" dirty="0"/>
              <a:t>Prof. Rodger</a:t>
            </a:r>
          </a:p>
        </p:txBody>
      </p:sp>
      <p:sp>
        <p:nvSpPr>
          <p:cNvPr id="3" name="Footer Placeholder 2"/>
          <p:cNvSpPr>
            <a:spLocks noGrp="1"/>
          </p:cNvSpPr>
          <p:nvPr>
            <p:ph type="ftr" sz="quarter" idx="11"/>
          </p:nvPr>
        </p:nvSpPr>
        <p:spPr/>
        <p:txBody>
          <a:bodyPr/>
          <a:lstStyle/>
          <a:p>
            <a:pPr>
              <a:defRPr/>
            </a:pPr>
            <a:r>
              <a:rPr lang="en-US"/>
              <a:t>compsci 101 fall 2017</a:t>
            </a:r>
          </a:p>
        </p:txBody>
      </p:sp>
      <p:sp>
        <p:nvSpPr>
          <p:cNvPr id="4" name="Slide Number Placeholder 3"/>
          <p:cNvSpPr>
            <a:spLocks noGrp="1"/>
          </p:cNvSpPr>
          <p:nvPr>
            <p:ph type="sldNum" sz="quarter" idx="12"/>
          </p:nvPr>
        </p:nvSpPr>
        <p:spPr/>
        <p:txBody>
          <a:bodyPr/>
          <a:lstStyle/>
          <a:p>
            <a:pPr>
              <a:defRPr/>
            </a:pPr>
            <a:fld id="{ADD3E9C4-CC62-419B-94EA-3C3ACB7F981C}" type="slidenum">
              <a:rPr lang="en-US" smtClean="0"/>
              <a:pPr>
                <a:defRPr/>
              </a:pPr>
              <a:t>1</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29814"/>
            <a:ext cx="5634079" cy="18764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a:xfrm>
            <a:off x="666750" y="190500"/>
            <a:ext cx="7772400" cy="1143000"/>
          </a:xfrm>
        </p:spPr>
        <p:txBody>
          <a:bodyPr/>
          <a:lstStyle/>
          <a:p>
            <a:r>
              <a:rPr lang="en-US" altLang="en-US" dirty="0"/>
              <a:t>Python data reading code</a:t>
            </a:r>
          </a:p>
        </p:txBody>
      </p:sp>
      <p:sp>
        <p:nvSpPr>
          <p:cNvPr id="33794" name="Content Placeholder 5"/>
          <p:cNvSpPr>
            <a:spLocks noGrp="1"/>
          </p:cNvSpPr>
          <p:nvPr>
            <p:ph idx="1"/>
          </p:nvPr>
        </p:nvSpPr>
        <p:spPr>
          <a:xfrm>
            <a:off x="685800" y="1524000"/>
            <a:ext cx="7772400" cy="4114800"/>
          </a:xfrm>
        </p:spPr>
        <p:txBody>
          <a:bodyPr/>
          <a:lstStyle/>
          <a:p>
            <a:pPr marL="0" indent="0">
              <a:buFont typeface="Monotype Sorts" charset="2"/>
              <a:buNone/>
            </a:pPr>
            <a:r>
              <a:rPr lang="en-US" altLang="en-US" sz="3200" dirty="0">
                <a:latin typeface="Courier New" panose="02070309020205020404" pitchFamily="49" charset="0"/>
                <a:cs typeface="Courier New" panose="02070309020205020404" pitchFamily="49" charset="0"/>
              </a:rPr>
              <a:t>f = open("kjv10.txt")</a:t>
            </a:r>
          </a:p>
          <a:p>
            <a:pPr marL="0" indent="0">
              <a:buFont typeface="Monotype Sorts" charset="2"/>
              <a:buNone/>
            </a:pPr>
            <a:r>
              <a:rPr lang="en-US" altLang="en-US" sz="3200" dirty="0" err="1">
                <a:latin typeface="Courier New" panose="02070309020205020404" pitchFamily="49" charset="0"/>
                <a:cs typeface="Courier New" panose="02070309020205020404" pitchFamily="49" charset="0"/>
              </a:rPr>
              <a:t>st</a:t>
            </a:r>
            <a:r>
              <a:rPr lang="en-US" altLang="en-US" sz="3200" dirty="0">
                <a:latin typeface="Courier New" panose="02070309020205020404" pitchFamily="49" charset="0"/>
                <a:cs typeface="Courier New" panose="02070309020205020404" pitchFamily="49" charset="0"/>
              </a:rPr>
              <a:t> = </a:t>
            </a:r>
            <a:r>
              <a:rPr lang="en-US" altLang="en-US" sz="3200" dirty="0" err="1">
                <a:latin typeface="Courier New" panose="02070309020205020404" pitchFamily="49" charset="0"/>
                <a:cs typeface="Courier New" panose="02070309020205020404" pitchFamily="49" charset="0"/>
              </a:rPr>
              <a:t>f.read</a:t>
            </a:r>
            <a:r>
              <a:rPr lang="en-US" altLang="en-US" sz="3200" dirty="0">
                <a:latin typeface="Courier New" panose="02070309020205020404" pitchFamily="49" charset="0"/>
                <a:cs typeface="Courier New" panose="02070309020205020404" pitchFamily="49" charset="0"/>
              </a:rPr>
              <a:t>()</a:t>
            </a:r>
          </a:p>
          <a:p>
            <a:pPr marL="0" indent="0">
              <a:buFont typeface="Monotype Sorts" charset="2"/>
              <a:buNone/>
            </a:pPr>
            <a:r>
              <a:rPr lang="en-US" altLang="en-US" sz="3200" dirty="0">
                <a:latin typeface="Courier New" panose="02070309020205020404" pitchFamily="49" charset="0"/>
                <a:cs typeface="Courier New" panose="02070309020205020404" pitchFamily="49" charset="0"/>
              </a:rPr>
              <a:t>total = </a:t>
            </a:r>
            <a:r>
              <a:rPr lang="en-US" altLang="en-US" sz="3200" dirty="0" err="1">
                <a:latin typeface="Courier New" panose="02070309020205020404" pitchFamily="49" charset="0"/>
                <a:cs typeface="Courier New" panose="02070309020205020404" pitchFamily="49" charset="0"/>
              </a:rPr>
              <a:t>len</a:t>
            </a:r>
            <a:r>
              <a:rPr lang="en-US" altLang="en-US" sz="3200" dirty="0">
                <a:latin typeface="Courier New" panose="02070309020205020404" pitchFamily="49" charset="0"/>
                <a:cs typeface="Courier New" panose="02070309020205020404" pitchFamily="49" charset="0"/>
              </a:rPr>
              <a:t>(</a:t>
            </a:r>
            <a:r>
              <a:rPr lang="en-US" altLang="en-US" sz="3200" dirty="0" err="1">
                <a:latin typeface="Courier New" panose="02070309020205020404" pitchFamily="49" charset="0"/>
                <a:cs typeface="Courier New" panose="02070309020205020404" pitchFamily="49" charset="0"/>
              </a:rPr>
              <a:t>st</a:t>
            </a:r>
            <a:r>
              <a:rPr lang="en-US" altLang="en-US" sz="3200" dirty="0">
                <a:latin typeface="Courier New" panose="02070309020205020404" pitchFamily="49" charset="0"/>
                <a:cs typeface="Courier New" panose="02070309020205020404" pitchFamily="49" charset="0"/>
              </a:rPr>
              <a:t>)</a:t>
            </a:r>
          </a:p>
          <a:p>
            <a:pPr marL="0" indent="0">
              <a:buFont typeface="Monotype Sorts" charset="2"/>
              <a:buNone/>
            </a:pPr>
            <a:r>
              <a:rPr lang="en-US" altLang="en-US" sz="3200" dirty="0" err="1">
                <a:latin typeface="Courier New" panose="02070309020205020404" pitchFamily="49" charset="0"/>
                <a:cs typeface="Courier New" panose="02070309020205020404" pitchFamily="49" charset="0"/>
              </a:rPr>
              <a:t>zc</a:t>
            </a:r>
            <a:r>
              <a:rPr lang="en-US" altLang="en-US" sz="3200" dirty="0">
                <a:latin typeface="Courier New" panose="02070309020205020404" pitchFamily="49" charset="0"/>
                <a:cs typeface="Courier New" panose="02070309020205020404" pitchFamily="49" charset="0"/>
              </a:rPr>
              <a:t> = </a:t>
            </a:r>
            <a:r>
              <a:rPr lang="en-US" altLang="en-US" sz="3200" dirty="0" err="1">
                <a:latin typeface="Courier New" panose="02070309020205020404" pitchFamily="49" charset="0"/>
                <a:cs typeface="Courier New" panose="02070309020205020404" pitchFamily="49" charset="0"/>
              </a:rPr>
              <a:t>st.count</a:t>
            </a:r>
            <a:r>
              <a:rPr lang="en-US" altLang="en-US" sz="3200" dirty="0">
                <a:latin typeface="Courier New" panose="02070309020205020404" pitchFamily="49" charset="0"/>
                <a:cs typeface="Courier New" panose="02070309020205020404" pitchFamily="49" charset="0"/>
              </a:rPr>
              <a:t>('z')</a:t>
            </a:r>
          </a:p>
          <a:p>
            <a:pPr marL="0" indent="0">
              <a:buFont typeface="Monotype Sorts" charset="2"/>
              <a:buNone/>
            </a:pPr>
            <a:r>
              <a:rPr lang="en-US" altLang="en-US" sz="3200" dirty="0">
                <a:latin typeface="Courier New" panose="02070309020205020404" pitchFamily="49" charset="0"/>
                <a:cs typeface="Courier New" panose="02070309020205020404" pitchFamily="49" charset="0"/>
              </a:rPr>
              <a:t>print "total # chars = ",total</a:t>
            </a:r>
          </a:p>
          <a:p>
            <a:pPr marL="0" indent="0">
              <a:buFont typeface="Monotype Sorts" charset="2"/>
              <a:buNone/>
            </a:pPr>
            <a:r>
              <a:rPr lang="en-US" altLang="en-US" sz="3200" dirty="0">
                <a:latin typeface="Courier New" panose="02070309020205020404" pitchFamily="49" charset="0"/>
                <a:cs typeface="Courier New" panose="02070309020205020404" pitchFamily="49" charset="0"/>
              </a:rPr>
              <a:t>print "number of z’s",</a:t>
            </a:r>
            <a:r>
              <a:rPr lang="en-US" altLang="en-US" sz="3200" dirty="0" err="1">
                <a:latin typeface="Courier New" panose="02070309020205020404" pitchFamily="49" charset="0"/>
                <a:cs typeface="Courier New" panose="02070309020205020404" pitchFamily="49" charset="0"/>
              </a:rPr>
              <a:t>zc</a:t>
            </a:r>
            <a:endParaRPr lang="en-US" altLang="en-US" sz="3200" dirty="0">
              <a:latin typeface="Courier New" panose="02070309020205020404" pitchFamily="49" charset="0"/>
              <a:cs typeface="Courier New" panose="02070309020205020404" pitchFamily="49" charset="0"/>
            </a:endParaRPr>
          </a:p>
          <a:p>
            <a:pPr marL="0" indent="0">
              <a:buFont typeface="Monotype Sorts" charset="2"/>
              <a:buNone/>
            </a:pPr>
            <a:r>
              <a:rPr lang="en-US" altLang="en-US" sz="3200" dirty="0">
                <a:latin typeface="Courier New" panose="02070309020205020404" pitchFamily="49" charset="0"/>
                <a:cs typeface="Courier New" panose="02070309020205020404" pitchFamily="49" charset="0"/>
              </a:rPr>
              <a:t>for </a:t>
            </a:r>
            <a:r>
              <a:rPr lang="en-US" altLang="en-US" sz="3200" dirty="0" err="1">
                <a:latin typeface="Courier New" panose="02070309020205020404" pitchFamily="49" charset="0"/>
                <a:cs typeface="Courier New" panose="02070309020205020404" pitchFamily="49" charset="0"/>
              </a:rPr>
              <a:t>ch</a:t>
            </a:r>
            <a:r>
              <a:rPr lang="en-US" altLang="en-US" sz="3200" dirty="0">
                <a:latin typeface="Courier New" panose="02070309020205020404" pitchFamily="49" charset="0"/>
                <a:cs typeface="Courier New" panose="02070309020205020404" pitchFamily="49" charset="0"/>
              </a:rPr>
              <a:t> in '</a:t>
            </a:r>
            <a:r>
              <a:rPr lang="en-US" altLang="en-US" sz="3200" dirty="0" err="1">
                <a:latin typeface="Courier New" panose="02070309020205020404" pitchFamily="49" charset="0"/>
                <a:cs typeface="Courier New" panose="02070309020205020404" pitchFamily="49" charset="0"/>
              </a:rPr>
              <a:t>aeiou</a:t>
            </a:r>
            <a:r>
              <a:rPr lang="en-US" altLang="en-US" sz="3200" dirty="0">
                <a:latin typeface="Courier New" panose="02070309020205020404" pitchFamily="49" charset="0"/>
                <a:cs typeface="Courier New" panose="02070309020205020404" pitchFamily="49" charset="0"/>
              </a:rPr>
              <a:t>':</a:t>
            </a:r>
          </a:p>
          <a:p>
            <a:pPr marL="0" indent="0">
              <a:buFont typeface="Monotype Sorts" charset="2"/>
              <a:buNone/>
            </a:pPr>
            <a:r>
              <a:rPr lang="en-US" altLang="en-US" sz="3200" dirty="0">
                <a:latin typeface="Courier New" panose="02070309020205020404" pitchFamily="49" charset="0"/>
                <a:cs typeface="Courier New" panose="02070309020205020404" pitchFamily="49" charset="0"/>
              </a:rPr>
              <a:t>    print </a:t>
            </a:r>
            <a:r>
              <a:rPr lang="en-US" altLang="en-US" sz="3200" dirty="0" err="1">
                <a:latin typeface="Courier New" panose="02070309020205020404" pitchFamily="49" charset="0"/>
                <a:cs typeface="Courier New" panose="02070309020205020404" pitchFamily="49" charset="0"/>
              </a:rPr>
              <a:t>ch</a:t>
            </a:r>
            <a:r>
              <a:rPr lang="en-US" altLang="en-US" sz="3200" dirty="0">
                <a:latin typeface="Courier New" panose="02070309020205020404" pitchFamily="49" charset="0"/>
                <a:cs typeface="Courier New" panose="02070309020205020404" pitchFamily="49" charset="0"/>
              </a:rPr>
              <a:t>, </a:t>
            </a:r>
            <a:r>
              <a:rPr lang="en-US" altLang="en-US" sz="3200" dirty="0" err="1">
                <a:latin typeface="Courier New" panose="02070309020205020404" pitchFamily="49" charset="0"/>
                <a:cs typeface="Courier New" panose="02070309020205020404" pitchFamily="49" charset="0"/>
              </a:rPr>
              <a:t>st.count</a:t>
            </a:r>
            <a:r>
              <a:rPr lang="en-US" altLang="en-US" sz="3200" dirty="0">
                <a:latin typeface="Courier New" panose="02070309020205020404" pitchFamily="49" charset="0"/>
                <a:cs typeface="Courier New" panose="02070309020205020404" pitchFamily="49" charset="0"/>
              </a:rPr>
              <a:t>(</a:t>
            </a:r>
            <a:r>
              <a:rPr lang="en-US" altLang="en-US" sz="3200" dirty="0" err="1">
                <a:latin typeface="Courier New" panose="02070309020205020404" pitchFamily="49" charset="0"/>
                <a:cs typeface="Courier New" panose="02070309020205020404" pitchFamily="49" charset="0"/>
              </a:rPr>
              <a:t>ch</a:t>
            </a:r>
            <a:r>
              <a:rPr lang="en-US" altLang="en-US" sz="3200" dirty="0">
                <a:latin typeface="Courier New" panose="02070309020205020404" pitchFamily="49" charset="0"/>
                <a:cs typeface="Courier New" panose="02070309020205020404" pitchFamily="49" charset="0"/>
              </a:rPr>
              <a:t>)</a:t>
            </a:r>
          </a:p>
          <a:p>
            <a:pPr marL="0" indent="0">
              <a:buFont typeface="Monotype Sorts" charset="2"/>
              <a:buNone/>
            </a:pPr>
            <a:endParaRPr lang="en-US" altLang="en-US" sz="3200" dirty="0">
              <a:latin typeface="Courier New" panose="02070309020205020404" pitchFamily="49" charset="0"/>
              <a:cs typeface="Courier New" panose="02070309020205020404" pitchFamily="49" charset="0"/>
            </a:endParaRPr>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10</a:t>
            </a:fld>
            <a:endParaRPr lang="en-US"/>
          </a:p>
        </p:txBody>
      </p:sp>
    </p:spTree>
    <p:extLst>
      <p:ext uri="{BB962C8B-B14F-4D97-AF65-F5344CB8AC3E}">
        <p14:creationId xmlns:p14="http://schemas.microsoft.com/office/powerpoint/2010/main" val="381238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3124200"/>
          </a:xfrm>
        </p:spPr>
        <p:txBody>
          <a:bodyPr/>
          <a:lstStyle/>
          <a:p>
            <a:r>
              <a:rPr lang="en-US" dirty="0" err="1"/>
              <a:t>Woa</a:t>
            </a:r>
            <a:r>
              <a:rPr lang="en-US" dirty="0"/>
              <a:t>!!!</a:t>
            </a:r>
            <a:br>
              <a:rPr lang="en-US" dirty="0"/>
            </a:br>
            <a:r>
              <a:rPr lang="en-US" dirty="0"/>
              <a:t>Am I suppose to understand</a:t>
            </a:r>
            <a:br>
              <a:rPr lang="en-US" dirty="0"/>
            </a:br>
            <a:r>
              <a:rPr lang="en-US" dirty="0"/>
              <a:t>all that code right now!!!!</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11</a:t>
            </a:fld>
            <a:endParaRPr lang="en-US"/>
          </a:p>
        </p:txBody>
      </p:sp>
      <p:sp>
        <p:nvSpPr>
          <p:cNvPr id="6" name="Title 1"/>
          <p:cNvSpPr txBox="1">
            <a:spLocks/>
          </p:cNvSpPr>
          <p:nvPr/>
        </p:nvSpPr>
        <p:spPr bwMode="auto">
          <a:xfrm>
            <a:off x="688258" y="2743200"/>
            <a:ext cx="777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a:lstStyle>
          <a:p>
            <a:r>
              <a:rPr lang="en-US" kern="0" dirty="0">
                <a:solidFill>
                  <a:srgbClr val="FF0000"/>
                </a:solidFill>
              </a:rPr>
              <a:t>No!!!</a:t>
            </a:r>
          </a:p>
          <a:p>
            <a:r>
              <a:rPr lang="en-US" kern="0" dirty="0">
                <a:solidFill>
                  <a:srgbClr val="FF0000"/>
                </a:solidFill>
              </a:rPr>
              <a:t>We will learn all that over </a:t>
            </a:r>
          </a:p>
          <a:p>
            <a:r>
              <a:rPr lang="en-US" kern="0" dirty="0">
                <a:solidFill>
                  <a:srgbClr val="FF0000"/>
                </a:solidFill>
              </a:rPr>
              <a:t>The next month!</a:t>
            </a:r>
          </a:p>
        </p:txBody>
      </p:sp>
    </p:spTree>
    <p:extLst>
      <p:ext uri="{BB962C8B-B14F-4D97-AF65-F5344CB8AC3E}">
        <p14:creationId xmlns:p14="http://schemas.microsoft.com/office/powerpoint/2010/main" val="10972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80">
                                          <p:stCondLst>
                                            <p:cond delay="0"/>
                                          </p:stCondLst>
                                        </p:cTn>
                                        <p:tgtEl>
                                          <p:spTgt spid="6">
                                            <p:txEl>
                                              <p:pRg st="1" end="1"/>
                                            </p:txEl>
                                          </p:spTgt>
                                        </p:tgtEl>
                                      </p:cBhvr>
                                    </p:animEffect>
                                    <p:anim calcmode="lin" valueType="num">
                                      <p:cBhvr>
                                        <p:cTn id="2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1" end="1"/>
                                            </p:txEl>
                                          </p:spTgt>
                                        </p:tgtEl>
                                      </p:cBhvr>
                                      <p:to x="100000" y="60000"/>
                                    </p:animScale>
                                    <p:animScale>
                                      <p:cBhvr>
                                        <p:cTn id="30" dur="166" decel="50000">
                                          <p:stCondLst>
                                            <p:cond delay="676"/>
                                          </p:stCondLst>
                                        </p:cTn>
                                        <p:tgtEl>
                                          <p:spTgt spid="6">
                                            <p:txEl>
                                              <p:pRg st="1" end="1"/>
                                            </p:txEl>
                                          </p:spTgt>
                                        </p:tgtEl>
                                      </p:cBhvr>
                                      <p:to x="100000" y="100000"/>
                                    </p:animScale>
                                    <p:animScale>
                                      <p:cBhvr>
                                        <p:cTn id="31" dur="26">
                                          <p:stCondLst>
                                            <p:cond delay="1312"/>
                                          </p:stCondLst>
                                        </p:cTn>
                                        <p:tgtEl>
                                          <p:spTgt spid="6">
                                            <p:txEl>
                                              <p:pRg st="1" end="1"/>
                                            </p:txEl>
                                          </p:spTgt>
                                        </p:tgtEl>
                                      </p:cBhvr>
                                      <p:to x="100000" y="80000"/>
                                    </p:animScale>
                                    <p:animScale>
                                      <p:cBhvr>
                                        <p:cTn id="32" dur="166" decel="50000">
                                          <p:stCondLst>
                                            <p:cond delay="1338"/>
                                          </p:stCondLst>
                                        </p:cTn>
                                        <p:tgtEl>
                                          <p:spTgt spid="6">
                                            <p:txEl>
                                              <p:pRg st="1" end="1"/>
                                            </p:txEl>
                                          </p:spTgt>
                                        </p:tgtEl>
                                      </p:cBhvr>
                                      <p:to x="100000" y="100000"/>
                                    </p:animScale>
                                    <p:animScale>
                                      <p:cBhvr>
                                        <p:cTn id="33" dur="26">
                                          <p:stCondLst>
                                            <p:cond delay="1642"/>
                                          </p:stCondLst>
                                        </p:cTn>
                                        <p:tgtEl>
                                          <p:spTgt spid="6">
                                            <p:txEl>
                                              <p:pRg st="1" end="1"/>
                                            </p:txEl>
                                          </p:spTgt>
                                        </p:tgtEl>
                                      </p:cBhvr>
                                      <p:to x="100000" y="90000"/>
                                    </p:animScale>
                                    <p:animScale>
                                      <p:cBhvr>
                                        <p:cTn id="34" dur="166" decel="50000">
                                          <p:stCondLst>
                                            <p:cond delay="1668"/>
                                          </p:stCondLst>
                                        </p:cTn>
                                        <p:tgtEl>
                                          <p:spTgt spid="6">
                                            <p:txEl>
                                              <p:pRg st="1" end="1"/>
                                            </p:txEl>
                                          </p:spTgt>
                                        </p:tgtEl>
                                      </p:cBhvr>
                                      <p:to x="100000" y="100000"/>
                                    </p:animScale>
                                    <p:animScale>
                                      <p:cBhvr>
                                        <p:cTn id="35" dur="26">
                                          <p:stCondLst>
                                            <p:cond delay="1808"/>
                                          </p:stCondLst>
                                        </p:cTn>
                                        <p:tgtEl>
                                          <p:spTgt spid="6">
                                            <p:txEl>
                                              <p:pRg st="1" end="1"/>
                                            </p:txEl>
                                          </p:spTgt>
                                        </p:tgtEl>
                                      </p:cBhvr>
                                      <p:to x="100000" y="95000"/>
                                    </p:animScale>
                                    <p:animScale>
                                      <p:cBhvr>
                                        <p:cTn id="36" dur="166" decel="50000">
                                          <p:stCondLst>
                                            <p:cond delay="1834"/>
                                          </p:stCondLst>
                                        </p:cTn>
                                        <p:tgtEl>
                                          <p:spTgt spid="6">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down)">
                                      <p:cBhvr>
                                        <p:cTn id="39" dur="580">
                                          <p:stCondLst>
                                            <p:cond delay="0"/>
                                          </p:stCondLst>
                                        </p:cTn>
                                        <p:tgtEl>
                                          <p:spTgt spid="6">
                                            <p:txEl>
                                              <p:pRg st="2" end="2"/>
                                            </p:txEl>
                                          </p:spTgt>
                                        </p:tgtEl>
                                      </p:cBhvr>
                                    </p:animEffect>
                                    <p:anim calcmode="lin" valueType="num">
                                      <p:cBhvr>
                                        <p:cTn id="40"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2" end="2"/>
                                            </p:txEl>
                                          </p:spTgt>
                                        </p:tgtEl>
                                      </p:cBhvr>
                                      <p:to x="100000" y="60000"/>
                                    </p:animScale>
                                    <p:animScale>
                                      <p:cBhvr>
                                        <p:cTn id="46" dur="166" decel="50000">
                                          <p:stCondLst>
                                            <p:cond delay="676"/>
                                          </p:stCondLst>
                                        </p:cTn>
                                        <p:tgtEl>
                                          <p:spTgt spid="6">
                                            <p:txEl>
                                              <p:pRg st="2" end="2"/>
                                            </p:txEl>
                                          </p:spTgt>
                                        </p:tgtEl>
                                      </p:cBhvr>
                                      <p:to x="100000" y="100000"/>
                                    </p:animScale>
                                    <p:animScale>
                                      <p:cBhvr>
                                        <p:cTn id="47" dur="26">
                                          <p:stCondLst>
                                            <p:cond delay="1312"/>
                                          </p:stCondLst>
                                        </p:cTn>
                                        <p:tgtEl>
                                          <p:spTgt spid="6">
                                            <p:txEl>
                                              <p:pRg st="2" end="2"/>
                                            </p:txEl>
                                          </p:spTgt>
                                        </p:tgtEl>
                                      </p:cBhvr>
                                      <p:to x="100000" y="80000"/>
                                    </p:animScale>
                                    <p:animScale>
                                      <p:cBhvr>
                                        <p:cTn id="48" dur="166" decel="50000">
                                          <p:stCondLst>
                                            <p:cond delay="1338"/>
                                          </p:stCondLst>
                                        </p:cTn>
                                        <p:tgtEl>
                                          <p:spTgt spid="6">
                                            <p:txEl>
                                              <p:pRg st="2" end="2"/>
                                            </p:txEl>
                                          </p:spTgt>
                                        </p:tgtEl>
                                      </p:cBhvr>
                                      <p:to x="100000" y="100000"/>
                                    </p:animScale>
                                    <p:animScale>
                                      <p:cBhvr>
                                        <p:cTn id="49" dur="26">
                                          <p:stCondLst>
                                            <p:cond delay="1642"/>
                                          </p:stCondLst>
                                        </p:cTn>
                                        <p:tgtEl>
                                          <p:spTgt spid="6">
                                            <p:txEl>
                                              <p:pRg st="2" end="2"/>
                                            </p:txEl>
                                          </p:spTgt>
                                        </p:tgtEl>
                                      </p:cBhvr>
                                      <p:to x="100000" y="90000"/>
                                    </p:animScale>
                                    <p:animScale>
                                      <p:cBhvr>
                                        <p:cTn id="50" dur="166" decel="50000">
                                          <p:stCondLst>
                                            <p:cond delay="1668"/>
                                          </p:stCondLst>
                                        </p:cTn>
                                        <p:tgtEl>
                                          <p:spTgt spid="6">
                                            <p:txEl>
                                              <p:pRg st="2" end="2"/>
                                            </p:txEl>
                                          </p:spTgt>
                                        </p:tgtEl>
                                      </p:cBhvr>
                                      <p:to x="100000" y="100000"/>
                                    </p:animScale>
                                    <p:animScale>
                                      <p:cBhvr>
                                        <p:cTn id="51" dur="26">
                                          <p:stCondLst>
                                            <p:cond delay="1808"/>
                                          </p:stCondLst>
                                        </p:cTn>
                                        <p:tgtEl>
                                          <p:spTgt spid="6">
                                            <p:txEl>
                                              <p:pRg st="2" end="2"/>
                                            </p:txEl>
                                          </p:spTgt>
                                        </p:tgtEl>
                                      </p:cBhvr>
                                      <p:to x="100000" y="95000"/>
                                    </p:animScale>
                                    <p:animScale>
                                      <p:cBhvr>
                                        <p:cTn id="52"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a:xfrm>
            <a:off x="685800" y="304800"/>
            <a:ext cx="7772400" cy="1143000"/>
          </a:xfrm>
        </p:spPr>
        <p:txBody>
          <a:bodyPr/>
          <a:lstStyle/>
          <a:p>
            <a:r>
              <a:rPr lang="en-US" altLang="en-US" dirty="0"/>
              <a:t>Explain Python data reading code</a:t>
            </a:r>
            <a:br>
              <a:rPr lang="en-US" altLang="en-US" dirty="0"/>
            </a:br>
            <a:r>
              <a:rPr lang="en-US" altLang="en-US" dirty="0"/>
              <a:t>bit.ly/101f17-0831-1</a:t>
            </a:r>
          </a:p>
        </p:txBody>
      </p:sp>
      <p:sp>
        <p:nvSpPr>
          <p:cNvPr id="33794" name="Content Placeholder 5"/>
          <p:cNvSpPr>
            <a:spLocks noGrp="1"/>
          </p:cNvSpPr>
          <p:nvPr>
            <p:ph idx="1"/>
          </p:nvPr>
        </p:nvSpPr>
        <p:spPr>
          <a:xfrm>
            <a:off x="685800" y="1857286"/>
            <a:ext cx="7772400" cy="5029200"/>
          </a:xfrm>
        </p:spPr>
        <p:txBody>
          <a:bodyPr/>
          <a:lstStyle/>
          <a:p>
            <a:pPr marL="0" indent="0">
              <a:buFont typeface="Monotype Sorts" charset="2"/>
              <a:buNone/>
            </a:pPr>
            <a:r>
              <a:rPr lang="en-US" altLang="en-US" sz="3200" dirty="0">
                <a:latin typeface="Courier New" panose="02070309020205020404" pitchFamily="49" charset="0"/>
                <a:cs typeface="Courier New" panose="02070309020205020404" pitchFamily="49" charset="0"/>
              </a:rPr>
              <a:t>f = open("kjv10.txt")</a:t>
            </a:r>
          </a:p>
          <a:p>
            <a:pPr marL="0" indent="0">
              <a:buFont typeface="Monotype Sorts" charset="2"/>
              <a:buNone/>
            </a:pPr>
            <a:r>
              <a:rPr lang="en-US" altLang="en-US" sz="3200" dirty="0" err="1">
                <a:latin typeface="Courier New" panose="02070309020205020404" pitchFamily="49" charset="0"/>
                <a:cs typeface="Courier New" panose="02070309020205020404" pitchFamily="49" charset="0"/>
              </a:rPr>
              <a:t>st</a:t>
            </a:r>
            <a:r>
              <a:rPr lang="en-US" altLang="en-US" sz="3200" dirty="0">
                <a:latin typeface="Courier New" panose="02070309020205020404" pitchFamily="49" charset="0"/>
                <a:cs typeface="Courier New" panose="02070309020205020404" pitchFamily="49" charset="0"/>
              </a:rPr>
              <a:t> = </a:t>
            </a:r>
            <a:r>
              <a:rPr lang="en-US" altLang="en-US" sz="3200" dirty="0" err="1">
                <a:latin typeface="Courier New" panose="02070309020205020404" pitchFamily="49" charset="0"/>
                <a:cs typeface="Courier New" panose="02070309020205020404" pitchFamily="49" charset="0"/>
              </a:rPr>
              <a:t>f.read</a:t>
            </a:r>
            <a:r>
              <a:rPr lang="en-US" altLang="en-US" sz="3200" dirty="0">
                <a:latin typeface="Courier New" panose="02070309020205020404" pitchFamily="49" charset="0"/>
                <a:cs typeface="Courier New" panose="02070309020205020404" pitchFamily="49" charset="0"/>
              </a:rPr>
              <a:t>()</a:t>
            </a:r>
          </a:p>
          <a:p>
            <a:pPr marL="0" indent="0">
              <a:buFont typeface="Monotype Sorts" charset="2"/>
              <a:buNone/>
            </a:pPr>
            <a:r>
              <a:rPr lang="en-US" altLang="en-US" sz="3200" dirty="0">
                <a:latin typeface="Courier New" panose="02070309020205020404" pitchFamily="49" charset="0"/>
                <a:cs typeface="Courier New" panose="02070309020205020404" pitchFamily="49" charset="0"/>
              </a:rPr>
              <a:t>total = </a:t>
            </a:r>
            <a:r>
              <a:rPr lang="en-US" altLang="en-US" sz="3200" dirty="0" err="1">
                <a:latin typeface="Courier New" panose="02070309020205020404" pitchFamily="49" charset="0"/>
                <a:cs typeface="Courier New" panose="02070309020205020404" pitchFamily="49" charset="0"/>
              </a:rPr>
              <a:t>len</a:t>
            </a:r>
            <a:r>
              <a:rPr lang="en-US" altLang="en-US" sz="3200" dirty="0">
                <a:latin typeface="Courier New" panose="02070309020205020404" pitchFamily="49" charset="0"/>
                <a:cs typeface="Courier New" panose="02070309020205020404" pitchFamily="49" charset="0"/>
              </a:rPr>
              <a:t>(</a:t>
            </a:r>
            <a:r>
              <a:rPr lang="en-US" altLang="en-US" sz="3200" dirty="0" err="1">
                <a:latin typeface="Courier New" panose="02070309020205020404" pitchFamily="49" charset="0"/>
                <a:cs typeface="Courier New" panose="02070309020205020404" pitchFamily="49" charset="0"/>
              </a:rPr>
              <a:t>st</a:t>
            </a:r>
            <a:r>
              <a:rPr lang="en-US" altLang="en-US" sz="3200" dirty="0">
                <a:latin typeface="Courier New" panose="02070309020205020404" pitchFamily="49" charset="0"/>
                <a:cs typeface="Courier New" panose="02070309020205020404" pitchFamily="49" charset="0"/>
              </a:rPr>
              <a:t>)</a:t>
            </a:r>
          </a:p>
          <a:p>
            <a:pPr marL="0" indent="0">
              <a:buFont typeface="Monotype Sorts" charset="2"/>
              <a:buNone/>
            </a:pPr>
            <a:r>
              <a:rPr lang="en-US" altLang="en-US" sz="3200" dirty="0" err="1">
                <a:latin typeface="Courier New" panose="02070309020205020404" pitchFamily="49" charset="0"/>
                <a:cs typeface="Courier New" panose="02070309020205020404" pitchFamily="49" charset="0"/>
              </a:rPr>
              <a:t>zc</a:t>
            </a:r>
            <a:r>
              <a:rPr lang="en-US" altLang="en-US" sz="3200" dirty="0">
                <a:latin typeface="Courier New" panose="02070309020205020404" pitchFamily="49" charset="0"/>
                <a:cs typeface="Courier New" panose="02070309020205020404" pitchFamily="49" charset="0"/>
              </a:rPr>
              <a:t> = </a:t>
            </a:r>
            <a:r>
              <a:rPr lang="en-US" altLang="en-US" sz="3200" dirty="0" err="1">
                <a:latin typeface="Courier New" panose="02070309020205020404" pitchFamily="49" charset="0"/>
                <a:cs typeface="Courier New" panose="02070309020205020404" pitchFamily="49" charset="0"/>
              </a:rPr>
              <a:t>st.count</a:t>
            </a:r>
            <a:r>
              <a:rPr lang="en-US" altLang="en-US" sz="3200" dirty="0">
                <a:latin typeface="Courier New" panose="02070309020205020404" pitchFamily="49" charset="0"/>
                <a:cs typeface="Courier New" panose="02070309020205020404" pitchFamily="49" charset="0"/>
              </a:rPr>
              <a:t>('z')</a:t>
            </a:r>
          </a:p>
          <a:p>
            <a:pPr marL="0" indent="0">
              <a:buFont typeface="Monotype Sorts" charset="2"/>
              <a:buNone/>
            </a:pPr>
            <a:r>
              <a:rPr lang="en-US" altLang="en-US" sz="3200" dirty="0">
                <a:latin typeface="Courier New" panose="02070309020205020404" pitchFamily="49" charset="0"/>
                <a:cs typeface="Courier New" panose="02070309020205020404" pitchFamily="49" charset="0"/>
              </a:rPr>
              <a:t>print "total # chars = ",total</a:t>
            </a:r>
          </a:p>
          <a:p>
            <a:pPr marL="0" indent="0">
              <a:buFont typeface="Monotype Sorts" charset="2"/>
              <a:buNone/>
            </a:pPr>
            <a:r>
              <a:rPr lang="en-US" altLang="en-US" sz="3200" dirty="0">
                <a:latin typeface="Courier New" panose="02070309020205020404" pitchFamily="49" charset="0"/>
                <a:cs typeface="Courier New" panose="02070309020205020404" pitchFamily="49" charset="0"/>
              </a:rPr>
              <a:t>print "number of z’s",</a:t>
            </a:r>
            <a:r>
              <a:rPr lang="en-US" altLang="en-US" sz="3200" dirty="0" err="1">
                <a:latin typeface="Courier New" panose="02070309020205020404" pitchFamily="49" charset="0"/>
                <a:cs typeface="Courier New" panose="02070309020205020404" pitchFamily="49" charset="0"/>
              </a:rPr>
              <a:t>zc</a:t>
            </a:r>
            <a:endParaRPr lang="en-US" altLang="en-US" sz="3200" dirty="0">
              <a:latin typeface="Courier New" panose="02070309020205020404" pitchFamily="49" charset="0"/>
              <a:cs typeface="Courier New" panose="02070309020205020404" pitchFamily="49" charset="0"/>
            </a:endParaRPr>
          </a:p>
          <a:p>
            <a:pPr marL="0" indent="0">
              <a:buFont typeface="Monotype Sorts" charset="2"/>
              <a:buNone/>
            </a:pPr>
            <a:r>
              <a:rPr lang="en-US" altLang="en-US" sz="3200" dirty="0">
                <a:latin typeface="Courier New" panose="02070309020205020404" pitchFamily="49" charset="0"/>
                <a:cs typeface="Courier New" panose="02070309020205020404" pitchFamily="49" charset="0"/>
              </a:rPr>
              <a:t>for </a:t>
            </a:r>
            <a:r>
              <a:rPr lang="en-US" altLang="en-US" sz="3200" dirty="0" err="1">
                <a:latin typeface="Courier New" panose="02070309020205020404" pitchFamily="49" charset="0"/>
                <a:cs typeface="Courier New" panose="02070309020205020404" pitchFamily="49" charset="0"/>
              </a:rPr>
              <a:t>ch</a:t>
            </a:r>
            <a:r>
              <a:rPr lang="en-US" altLang="en-US" sz="3200" dirty="0">
                <a:latin typeface="Courier New" panose="02070309020205020404" pitchFamily="49" charset="0"/>
                <a:cs typeface="Courier New" panose="02070309020205020404" pitchFamily="49" charset="0"/>
              </a:rPr>
              <a:t> in '</a:t>
            </a:r>
            <a:r>
              <a:rPr lang="en-US" altLang="en-US" sz="3200" dirty="0" err="1">
                <a:latin typeface="Courier New" panose="02070309020205020404" pitchFamily="49" charset="0"/>
                <a:cs typeface="Courier New" panose="02070309020205020404" pitchFamily="49" charset="0"/>
              </a:rPr>
              <a:t>aeiou</a:t>
            </a:r>
            <a:r>
              <a:rPr lang="en-US" altLang="en-US" sz="3200" dirty="0">
                <a:latin typeface="Courier New" panose="02070309020205020404" pitchFamily="49" charset="0"/>
                <a:cs typeface="Courier New" panose="02070309020205020404" pitchFamily="49" charset="0"/>
              </a:rPr>
              <a:t>':</a:t>
            </a:r>
          </a:p>
          <a:p>
            <a:pPr marL="0" indent="0">
              <a:buFont typeface="Monotype Sorts" charset="2"/>
              <a:buNone/>
            </a:pPr>
            <a:r>
              <a:rPr lang="en-US" altLang="en-US" sz="3200" dirty="0">
                <a:latin typeface="Courier New" panose="02070309020205020404" pitchFamily="49" charset="0"/>
                <a:cs typeface="Courier New" panose="02070309020205020404" pitchFamily="49" charset="0"/>
              </a:rPr>
              <a:t>    print </a:t>
            </a:r>
            <a:r>
              <a:rPr lang="en-US" altLang="en-US" sz="3200" dirty="0" err="1">
                <a:latin typeface="Courier New" panose="02070309020205020404" pitchFamily="49" charset="0"/>
                <a:cs typeface="Courier New" panose="02070309020205020404" pitchFamily="49" charset="0"/>
              </a:rPr>
              <a:t>ch</a:t>
            </a:r>
            <a:r>
              <a:rPr lang="en-US" altLang="en-US" sz="3200" dirty="0">
                <a:latin typeface="Courier New" panose="02070309020205020404" pitchFamily="49" charset="0"/>
                <a:cs typeface="Courier New" panose="02070309020205020404" pitchFamily="49" charset="0"/>
              </a:rPr>
              <a:t>, </a:t>
            </a:r>
            <a:r>
              <a:rPr lang="en-US" altLang="en-US" sz="3200" dirty="0" err="1">
                <a:latin typeface="Courier New" panose="02070309020205020404" pitchFamily="49" charset="0"/>
                <a:cs typeface="Courier New" panose="02070309020205020404" pitchFamily="49" charset="0"/>
              </a:rPr>
              <a:t>st.count</a:t>
            </a:r>
            <a:r>
              <a:rPr lang="en-US" altLang="en-US" sz="3200" dirty="0">
                <a:latin typeface="Courier New" panose="02070309020205020404" pitchFamily="49" charset="0"/>
                <a:cs typeface="Courier New" panose="02070309020205020404" pitchFamily="49" charset="0"/>
              </a:rPr>
              <a:t>(</a:t>
            </a:r>
            <a:r>
              <a:rPr lang="en-US" altLang="en-US" sz="3200" dirty="0" err="1">
                <a:latin typeface="Courier New" panose="02070309020205020404" pitchFamily="49" charset="0"/>
                <a:cs typeface="Courier New" panose="02070309020205020404" pitchFamily="49" charset="0"/>
              </a:rPr>
              <a:t>ch</a:t>
            </a:r>
            <a:r>
              <a:rPr lang="en-US" altLang="en-US" sz="3200" dirty="0">
                <a:latin typeface="Courier New" panose="02070309020205020404" pitchFamily="49" charset="0"/>
                <a:cs typeface="Courier New" panose="02070309020205020404" pitchFamily="49" charset="0"/>
              </a:rPr>
              <a:t>)</a:t>
            </a:r>
          </a:p>
          <a:p>
            <a:pPr marL="0" indent="0">
              <a:buFont typeface="Monotype Sorts" charset="2"/>
              <a:buNone/>
            </a:pPr>
            <a:endParaRPr lang="en-US" altLang="en-US" sz="3200"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12</a:t>
            </a:fld>
            <a:endParaRPr lang="en-US"/>
          </a:p>
        </p:txBody>
      </p:sp>
    </p:spTree>
    <p:extLst>
      <p:ext uri="{BB962C8B-B14F-4D97-AF65-F5344CB8AC3E}">
        <p14:creationId xmlns:p14="http://schemas.microsoft.com/office/powerpoint/2010/main" val="123266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7820" y="25400"/>
            <a:ext cx="7772400" cy="1143000"/>
          </a:xfrm>
        </p:spPr>
        <p:txBody>
          <a:bodyPr/>
          <a:lstStyle/>
          <a:p>
            <a:r>
              <a:rPr lang="en-US" altLang="en-US" dirty="0"/>
              <a:t>Daphne </a:t>
            </a:r>
            <a:r>
              <a:rPr lang="en-US" altLang="en-US" dirty="0" err="1"/>
              <a:t>Koller</a:t>
            </a:r>
            <a:r>
              <a:rPr lang="en-US" altLang="en-US" dirty="0"/>
              <a:t>, AI Pioneer, Educator</a:t>
            </a:r>
          </a:p>
        </p:txBody>
      </p:sp>
      <p:sp>
        <p:nvSpPr>
          <p:cNvPr id="24578" name="Rectangle 6"/>
          <p:cNvSpPr>
            <a:spLocks noChangeArrowheads="1"/>
          </p:cNvSpPr>
          <p:nvPr/>
        </p:nvSpPr>
        <p:spPr bwMode="auto">
          <a:xfrm>
            <a:off x="571500" y="3886200"/>
            <a:ext cx="7543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urier New" panose="02070309020205020404" pitchFamily="49" charset="0"/>
                <a:ea typeface="MS PGothic" panose="020B0600070205080204" pitchFamily="34" charset="-128"/>
              </a:defRPr>
            </a:lvl1pPr>
            <a:lvl2pPr marL="742950" indent="-285750" eaLnBrk="0" hangingPunct="0">
              <a:defRPr sz="2400">
                <a:solidFill>
                  <a:schemeClr val="tx1"/>
                </a:solidFill>
                <a:latin typeface="Courier New" panose="02070309020205020404" pitchFamily="49" charset="0"/>
                <a:ea typeface="MS PGothic" panose="020B0600070205080204" pitchFamily="34" charset="-128"/>
              </a:defRPr>
            </a:lvl2pPr>
            <a:lvl3pPr marL="1143000" indent="-228600" eaLnBrk="0" hangingPunct="0">
              <a:defRPr sz="2400">
                <a:solidFill>
                  <a:schemeClr val="tx1"/>
                </a:solidFill>
                <a:latin typeface="Courier New" panose="02070309020205020404" pitchFamily="49" charset="0"/>
                <a:ea typeface="MS PGothic" panose="020B0600070205080204" pitchFamily="34" charset="-128"/>
              </a:defRPr>
            </a:lvl3pPr>
            <a:lvl4pPr marL="1600200" indent="-228600" eaLnBrk="0" hangingPunct="0">
              <a:defRPr sz="2400">
                <a:solidFill>
                  <a:schemeClr val="tx1"/>
                </a:solidFill>
                <a:latin typeface="Courier New" panose="02070309020205020404" pitchFamily="49" charset="0"/>
                <a:ea typeface="MS PGothic" panose="020B0600070205080204" pitchFamily="34" charset="-128"/>
              </a:defRPr>
            </a:lvl4pPr>
            <a:lvl5pPr marL="2057400" indent="-228600" eaLnBrk="0" hangingPunct="0">
              <a:defRPr sz="2400">
                <a:solidFill>
                  <a:schemeClr val="tx1"/>
                </a:solidFill>
                <a:latin typeface="Courier New" panose="02070309020205020404" pitchFamily="49"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9pPr>
          </a:lstStyle>
          <a:p>
            <a:pPr eaLnBrk="1" hangingPunct="1"/>
            <a:r>
              <a:rPr lang="en-US" altLang="en-US" b="1" dirty="0">
                <a:solidFill>
                  <a:srgbClr val="000090"/>
                </a:solidFill>
                <a:latin typeface="Book Antiqua" panose="02040602050305030304" pitchFamily="18" charset="0"/>
              </a:rPr>
              <a:t>On Coursera: "But to practice problem-solving, a student must first master certain concepts. By providing a cost-effective solution for this first step, we can focus precious classroom time on more interactive problem-solving activities that achieve deeper understanding — and foster creativity."</a:t>
            </a:r>
          </a:p>
          <a:p>
            <a:pPr algn="r" eaLnBrk="1" hangingPunct="1"/>
            <a:r>
              <a:rPr lang="en-US" altLang="en-US" sz="2000" b="1" dirty="0">
                <a:solidFill>
                  <a:srgbClr val="000090"/>
                </a:solidFill>
                <a:latin typeface="Book Antiqua" panose="02040602050305030304" pitchFamily="18" charset="0"/>
              </a:rPr>
              <a:t>Coursera Founder, NY Times, December 5, 2011</a:t>
            </a:r>
          </a:p>
        </p:txBody>
      </p:sp>
      <p:pic>
        <p:nvPicPr>
          <p:cNvPr id="24579" name="Picture 1" descr="The_Future_of_Higher_Education_Daphne_Koller_(841191735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3175" y="1219200"/>
            <a:ext cx="347503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71500" y="1189038"/>
            <a:ext cx="4724400" cy="1947862"/>
          </a:xfrm>
        </p:spPr>
        <p:txBody>
          <a:bodyPr/>
          <a:lstStyle/>
          <a:p>
            <a:pPr marL="0" indent="0">
              <a:buFont typeface="Monotype Sorts" charset="2"/>
              <a:buNone/>
            </a:pPr>
            <a:r>
              <a:rPr lang="en-US" altLang="en-US" sz="2400"/>
              <a:t>Computers learn to diagnose breast cancer? And more? </a:t>
            </a:r>
            <a:r>
              <a:rPr lang="en-US" altLang="en-US" sz="2400" i="1"/>
              <a:t>The Data Scientist on a Quest to turn Computers into Doctors</a:t>
            </a:r>
            <a:endParaRPr lang="en-US" altLang="en-US" sz="2400"/>
          </a:p>
          <a:p>
            <a:pPr marL="0" indent="0"/>
            <a:r>
              <a:rPr lang="en-US" altLang="en-US" sz="2400">
                <a:hlinkClick r:id="rId4"/>
              </a:rPr>
              <a:t>http://bit.ly/koller-cancer </a:t>
            </a:r>
          </a:p>
          <a:p>
            <a:pPr marL="0" indent="0"/>
            <a:r>
              <a:rPr lang="en-US" altLang="en-US" sz="2400">
                <a:hlinkClick r:id="rId5"/>
              </a:rPr>
              <a:t>http://wrd.cm/1E9zFqy</a:t>
            </a:r>
            <a:r>
              <a:rPr lang="en-US" altLang="en-US" sz="2400"/>
              <a:t> </a:t>
            </a:r>
          </a:p>
        </p:txBody>
      </p:sp>
      <p:sp>
        <p:nvSpPr>
          <p:cNvPr id="4" name="Slide Number Placeholder 3"/>
          <p:cNvSpPr>
            <a:spLocks noGrp="1"/>
          </p:cNvSpPr>
          <p:nvPr>
            <p:ph type="sldNum" sz="quarter" idx="12"/>
          </p:nvPr>
        </p:nvSpPr>
        <p:spPr/>
        <p:txBody>
          <a:bodyPr/>
          <a:lstStyle/>
          <a:p>
            <a:pPr>
              <a:defRPr/>
            </a:pPr>
            <a:fld id="{FC6DB02F-6869-41A8-88A9-7B04A59444FD}" type="slidenum">
              <a:rPr lang="en-US" smtClean="0"/>
              <a:pPr>
                <a:defRPr/>
              </a:pPr>
              <a:t>13</a:t>
            </a:fld>
            <a:endParaRPr lang="en-US"/>
          </a:p>
        </p:txBody>
      </p:sp>
      <p:sp>
        <p:nvSpPr>
          <p:cNvPr id="2" name="Footer Placeholder 1">
            <a:extLst>
              <a:ext uri="{FF2B5EF4-FFF2-40B4-BE49-F238E27FC236}">
                <a16:creationId xmlns:a16="http://schemas.microsoft.com/office/drawing/2014/main" id="{4C9241BD-5AE5-46D4-88B8-4614EB8F1EBB}"/>
              </a:ext>
            </a:extLst>
          </p:cNvPr>
          <p:cNvSpPr>
            <a:spLocks noGrp="1"/>
          </p:cNvSpPr>
          <p:nvPr>
            <p:ph type="ftr" sz="quarter" idx="11"/>
          </p:nvPr>
        </p:nvSpPr>
        <p:spPr/>
        <p:txBody>
          <a:bodyPr/>
          <a:lstStyle/>
          <a:p>
            <a:pPr>
              <a:defRPr/>
            </a:pPr>
            <a:r>
              <a:rPr lang="en-US"/>
              <a:t>compsci 101 fall 2017</a:t>
            </a:r>
          </a:p>
        </p:txBody>
      </p:sp>
    </p:spTree>
    <p:extLst>
      <p:ext uri="{BB962C8B-B14F-4D97-AF65-F5344CB8AC3E}">
        <p14:creationId xmlns:p14="http://schemas.microsoft.com/office/powerpoint/2010/main" val="141369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228600"/>
            <a:ext cx="7772400" cy="838200"/>
          </a:xfrm>
        </p:spPr>
        <p:txBody>
          <a:bodyPr/>
          <a:lstStyle/>
          <a:p>
            <a:r>
              <a:rPr lang="en-US" altLang="en-US"/>
              <a:t>Our Programming Environment</a:t>
            </a:r>
          </a:p>
        </p:txBody>
      </p:sp>
      <p:sp>
        <p:nvSpPr>
          <p:cNvPr id="7171" name="Content Placeholder 2"/>
          <p:cNvSpPr>
            <a:spLocks noGrp="1"/>
          </p:cNvSpPr>
          <p:nvPr>
            <p:ph idx="1"/>
          </p:nvPr>
        </p:nvSpPr>
        <p:spPr>
          <a:xfrm>
            <a:off x="457200" y="1143000"/>
            <a:ext cx="6019800" cy="5410200"/>
          </a:xfrm>
        </p:spPr>
        <p:txBody>
          <a:bodyPr/>
          <a:lstStyle/>
          <a:p>
            <a:r>
              <a:rPr lang="en-US" altLang="en-US" dirty="0"/>
              <a:t>Install 5 items or just use VM!</a:t>
            </a:r>
          </a:p>
          <a:p>
            <a:endParaRPr lang="en-US" altLang="en-US" dirty="0"/>
          </a:p>
          <a:p>
            <a:r>
              <a:rPr lang="en-US" altLang="en-US" dirty="0"/>
              <a:t>Why Java? – not using</a:t>
            </a:r>
          </a:p>
          <a:p>
            <a:r>
              <a:rPr lang="en-US" altLang="en-US" dirty="0"/>
              <a:t>Eclipse – platform for development</a:t>
            </a:r>
          </a:p>
          <a:p>
            <a:r>
              <a:rPr lang="en-US" altLang="en-US" dirty="0"/>
              <a:t>Python – programming language</a:t>
            </a:r>
          </a:p>
          <a:p>
            <a:pPr lvl="1"/>
            <a:r>
              <a:rPr lang="en-US" altLang="en-US" dirty="0" err="1"/>
              <a:t>Pydev</a:t>
            </a:r>
            <a:r>
              <a:rPr lang="en-US" altLang="en-US" dirty="0"/>
              <a:t> – Python IDE for Eclipse</a:t>
            </a:r>
          </a:p>
          <a:p>
            <a:r>
              <a:rPr lang="en-US" altLang="en-US" dirty="0"/>
              <a:t>Canopy – python libraries</a:t>
            </a:r>
          </a:p>
          <a:p>
            <a:r>
              <a:rPr lang="en-US" altLang="en-US" dirty="0"/>
              <a:t>Ambient – </a:t>
            </a:r>
            <a:r>
              <a:rPr lang="en-US" altLang="en-US" dirty="0" err="1"/>
              <a:t>turnin</a:t>
            </a:r>
            <a:r>
              <a:rPr lang="en-US" altLang="en-US" dirty="0"/>
              <a:t>/</a:t>
            </a:r>
            <a:r>
              <a:rPr lang="en-US" altLang="en-US" dirty="0" err="1"/>
              <a:t>snarf</a:t>
            </a:r>
            <a:r>
              <a:rPr lang="en-US" altLang="en-US" dirty="0"/>
              <a:t> files to/from Duke</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08125"/>
            <a:ext cx="129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5666" y="3601219"/>
            <a:ext cx="188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194784"/>
            <a:ext cx="1657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t>compsci 101 fall 2017</a:t>
            </a:r>
          </a:p>
        </p:txBody>
      </p:sp>
      <p:sp>
        <p:nvSpPr>
          <p:cNvPr id="71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F4D6D571-93FA-4024-A2D2-C73E3B1F55D7}" type="slidenum">
              <a:rPr lang="en-US" altLang="en-US" sz="1400"/>
              <a:pPr eaLnBrk="1" hangingPunct="1"/>
              <a:t>14</a:t>
            </a:fld>
            <a:endParaRPr lang="en-US" altLang="en-US" sz="1400"/>
          </a:p>
        </p:txBody>
      </p:sp>
      <p:pic>
        <p:nvPicPr>
          <p:cNvPr id="2" name="Picture 1"/>
          <p:cNvPicPr>
            <a:picLocks noChangeAspect="1"/>
          </p:cNvPicPr>
          <p:nvPr/>
        </p:nvPicPr>
        <p:blipFill>
          <a:blip r:embed="rId5"/>
          <a:stretch>
            <a:fillRect/>
          </a:stretch>
        </p:blipFill>
        <p:spPr>
          <a:xfrm>
            <a:off x="5236906" y="2905894"/>
            <a:ext cx="2286000" cy="695325"/>
          </a:xfrm>
          <a:prstGeom prst="rect">
            <a:avLst/>
          </a:prstGeom>
        </p:spPr>
      </p:pic>
      <p:pic>
        <p:nvPicPr>
          <p:cNvPr id="3" name="Picture 2"/>
          <p:cNvPicPr>
            <a:picLocks noChangeAspect="1"/>
          </p:cNvPicPr>
          <p:nvPr/>
        </p:nvPicPr>
        <p:blipFill>
          <a:blip r:embed="rId6"/>
          <a:stretch>
            <a:fillRect/>
          </a:stretch>
        </p:blipFill>
        <p:spPr>
          <a:xfrm>
            <a:off x="6787023" y="4269965"/>
            <a:ext cx="2472037" cy="785813"/>
          </a:xfrm>
          <a:prstGeom prst="rect">
            <a:avLst/>
          </a:prstGeom>
        </p:spPr>
      </p:pic>
      <p:pic>
        <p:nvPicPr>
          <p:cNvPr id="4" name="Picture 3"/>
          <p:cNvPicPr>
            <a:picLocks noChangeAspect="1"/>
          </p:cNvPicPr>
          <p:nvPr/>
        </p:nvPicPr>
        <p:blipFill>
          <a:blip r:embed="rId7"/>
          <a:stretch>
            <a:fillRect/>
          </a:stretch>
        </p:blipFill>
        <p:spPr>
          <a:xfrm>
            <a:off x="5985387" y="5206950"/>
            <a:ext cx="923925" cy="666750"/>
          </a:xfrm>
          <a:prstGeom prst="rect">
            <a:avLst/>
          </a:prstGeom>
        </p:spPr>
      </p:pic>
    </p:spTree>
    <p:extLst>
      <p:ext uri="{BB962C8B-B14F-4D97-AF65-F5344CB8AC3E}">
        <p14:creationId xmlns:p14="http://schemas.microsoft.com/office/powerpoint/2010/main" val="23414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762000"/>
          </a:xfrm>
        </p:spPr>
        <p:txBody>
          <a:bodyPr/>
          <a:lstStyle/>
          <a:p>
            <a:r>
              <a:rPr lang="en-US" sz="4000" dirty="0"/>
              <a:t>How does one get help in </a:t>
            </a:r>
            <a:r>
              <a:rPr lang="en-US" sz="4000" dirty="0" err="1"/>
              <a:t>CompSci</a:t>
            </a:r>
            <a:r>
              <a:rPr lang="en-US" sz="4000" dirty="0"/>
              <a:t> 101?</a:t>
            </a:r>
          </a:p>
        </p:txBody>
      </p:sp>
      <p:sp>
        <p:nvSpPr>
          <p:cNvPr id="3" name="Content Placeholder 2"/>
          <p:cNvSpPr>
            <a:spLocks noGrp="1"/>
          </p:cNvSpPr>
          <p:nvPr>
            <p:ph idx="1"/>
          </p:nvPr>
        </p:nvSpPr>
        <p:spPr>
          <a:xfrm>
            <a:off x="304800" y="1219200"/>
            <a:ext cx="7848600" cy="5029200"/>
          </a:xfrm>
        </p:spPr>
        <p:txBody>
          <a:bodyPr/>
          <a:lstStyle/>
          <a:p>
            <a:r>
              <a:rPr lang="en-US" dirty="0"/>
              <a:t>Consulting hours </a:t>
            </a:r>
          </a:p>
          <a:p>
            <a:pPr lvl="1"/>
            <a:r>
              <a:rPr lang="en-US" dirty="0"/>
              <a:t>Sunday-Thursday 7:30-11:30pm</a:t>
            </a:r>
          </a:p>
          <a:p>
            <a:r>
              <a:rPr lang="en-US" dirty="0"/>
              <a:t>Office hours (prof, TAs)</a:t>
            </a:r>
          </a:p>
          <a:p>
            <a:r>
              <a:rPr lang="en-US" dirty="0"/>
              <a:t>Collaborate with other students</a:t>
            </a:r>
          </a:p>
          <a:p>
            <a:r>
              <a:rPr lang="en-US" dirty="0"/>
              <a:t>Piazza</a:t>
            </a:r>
          </a:p>
          <a:p>
            <a:pPr lvl="1"/>
            <a:r>
              <a:rPr lang="en-US" dirty="0"/>
              <a:t>Ask questions</a:t>
            </a:r>
          </a:p>
          <a:p>
            <a:pPr lvl="1"/>
            <a:r>
              <a:rPr lang="en-US" dirty="0"/>
              <a:t>Do not post your code and ask what is wrong!</a:t>
            </a:r>
          </a:p>
          <a:p>
            <a:pPr lvl="1"/>
            <a:r>
              <a:rPr lang="en-US" dirty="0"/>
              <a:t>Post error message and line of code for error message</a:t>
            </a:r>
          </a:p>
          <a:p>
            <a:pPr lvl="1"/>
            <a:r>
              <a:rPr lang="en-US" dirty="0"/>
              <a:t>If added class late, may need to add yourself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013" y="1406236"/>
            <a:ext cx="1871387" cy="2619943"/>
          </a:xfrm>
          <a:prstGeom prst="rect">
            <a:avLst/>
          </a:prstGeom>
        </p:spPr>
      </p:pic>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15</a:t>
            </a:fld>
            <a:endParaRPr lang="en-US"/>
          </a:p>
        </p:txBody>
      </p:sp>
    </p:spTree>
    <p:extLst>
      <p:ext uri="{BB962C8B-B14F-4D97-AF65-F5344CB8AC3E}">
        <p14:creationId xmlns:p14="http://schemas.microsoft.com/office/powerpoint/2010/main" val="224230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228600"/>
            <a:ext cx="7772400" cy="1143000"/>
          </a:xfrm>
        </p:spPr>
        <p:txBody>
          <a:bodyPr/>
          <a:lstStyle/>
          <a:p>
            <a:r>
              <a:rPr lang="en-US" altLang="en-US" dirty="0"/>
              <a:t>How to succeed in </a:t>
            </a:r>
            <a:r>
              <a:rPr lang="en-US" altLang="en-US" dirty="0" err="1"/>
              <a:t>Compsci</a:t>
            </a:r>
            <a:r>
              <a:rPr lang="en-US" altLang="en-US" dirty="0"/>
              <a:t> 101</a:t>
            </a:r>
          </a:p>
        </p:txBody>
      </p:sp>
      <p:sp>
        <p:nvSpPr>
          <p:cNvPr id="27651" name="Content Placeholder 2"/>
          <p:cNvSpPr>
            <a:spLocks noGrp="1"/>
          </p:cNvSpPr>
          <p:nvPr>
            <p:ph idx="1"/>
          </p:nvPr>
        </p:nvSpPr>
        <p:spPr>
          <a:xfrm>
            <a:off x="685800" y="1219200"/>
            <a:ext cx="7772400" cy="4114800"/>
          </a:xfrm>
        </p:spPr>
        <p:txBody>
          <a:bodyPr/>
          <a:lstStyle/>
          <a:p>
            <a:r>
              <a:rPr lang="en-US" altLang="en-US" dirty="0"/>
              <a:t>Start assignments early, they'll take longer than you think </a:t>
            </a:r>
          </a:p>
          <a:p>
            <a:r>
              <a:rPr lang="en-US" altLang="en-US" dirty="0"/>
              <a:t>Read the book, we'll build on it in class</a:t>
            </a:r>
          </a:p>
          <a:p>
            <a:r>
              <a:rPr lang="en-US" altLang="en-US" dirty="0"/>
              <a:t>Collaborate well, but be sure you can do work on your own!</a:t>
            </a:r>
          </a:p>
          <a:p>
            <a:r>
              <a:rPr lang="en-US" altLang="en-US" dirty="0"/>
              <a:t>Be curious, work hard at beginning, think carefully</a:t>
            </a:r>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16</a:t>
            </a:fld>
            <a:endParaRPr lang="en-US"/>
          </a:p>
        </p:txBody>
      </p:sp>
    </p:spTree>
    <p:extLst>
      <p:ext uri="{BB962C8B-B14F-4D97-AF65-F5344CB8AC3E}">
        <p14:creationId xmlns:p14="http://schemas.microsoft.com/office/powerpoint/2010/main" val="293693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goal is to …</a:t>
            </a:r>
          </a:p>
        </p:txBody>
      </p:sp>
      <p:sp>
        <p:nvSpPr>
          <p:cNvPr id="3" name="Content Placeholder 2"/>
          <p:cNvSpPr>
            <a:spLocks noGrp="1"/>
          </p:cNvSpPr>
          <p:nvPr>
            <p:ph idx="1"/>
          </p:nvPr>
        </p:nvSpPr>
        <p:spPr/>
        <p:txBody>
          <a:bodyPr/>
          <a:lstStyle/>
          <a:p>
            <a:r>
              <a:rPr lang="en-US" dirty="0"/>
              <a:t>Get all assignments completed and turned in on time. </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17</a:t>
            </a:fld>
            <a:endParaRPr lang="en-US"/>
          </a:p>
        </p:txBody>
      </p:sp>
      <p:sp>
        <p:nvSpPr>
          <p:cNvPr id="6" name="Title 1"/>
          <p:cNvSpPr txBox="1">
            <a:spLocks/>
          </p:cNvSpPr>
          <p:nvPr/>
        </p:nvSpPr>
        <p:spPr bwMode="auto">
          <a:xfrm>
            <a:off x="723900" y="3048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a:lstStyle>
          <a:p>
            <a:r>
              <a:rPr lang="en-US" kern="0" dirty="0">
                <a:solidFill>
                  <a:srgbClr val="FF0000"/>
                </a:solidFill>
              </a:rPr>
              <a:t>AND…</a:t>
            </a:r>
          </a:p>
        </p:txBody>
      </p:sp>
    </p:spTree>
    <p:extLst>
      <p:ext uri="{BB962C8B-B14F-4D97-AF65-F5344CB8AC3E}">
        <p14:creationId xmlns:p14="http://schemas.microsoft.com/office/powerpoint/2010/main" val="32727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goal is to …</a:t>
            </a:r>
          </a:p>
        </p:txBody>
      </p:sp>
      <p:sp>
        <p:nvSpPr>
          <p:cNvPr id="3" name="Content Placeholder 2"/>
          <p:cNvSpPr>
            <a:spLocks noGrp="1"/>
          </p:cNvSpPr>
          <p:nvPr>
            <p:ph idx="1"/>
          </p:nvPr>
        </p:nvSpPr>
        <p:spPr/>
        <p:txBody>
          <a:bodyPr/>
          <a:lstStyle/>
          <a:p>
            <a:r>
              <a:rPr lang="en-US" dirty="0"/>
              <a:t>Get all assignments completed and turned in on time. </a:t>
            </a:r>
          </a:p>
          <a:p>
            <a:endParaRPr lang="en-US" dirty="0"/>
          </a:p>
          <a:p>
            <a:endParaRPr lang="en-US" dirty="0"/>
          </a:p>
          <a:p>
            <a:r>
              <a:rPr lang="en-US" dirty="0">
                <a:solidFill>
                  <a:srgbClr val="FF0000"/>
                </a:solidFill>
              </a:rPr>
              <a:t>Understand the code you turn in. </a:t>
            </a:r>
          </a:p>
          <a:p>
            <a:r>
              <a:rPr lang="en-US" dirty="0">
                <a:solidFill>
                  <a:srgbClr val="FF0000"/>
                </a:solidFill>
              </a:rPr>
              <a:t>Be able to explain the code you turn in. </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18</a:t>
            </a:fld>
            <a:endParaRPr lang="en-US"/>
          </a:p>
        </p:txBody>
      </p:sp>
      <p:sp>
        <p:nvSpPr>
          <p:cNvPr id="6" name="Title 1"/>
          <p:cNvSpPr txBox="1">
            <a:spLocks/>
          </p:cNvSpPr>
          <p:nvPr/>
        </p:nvSpPr>
        <p:spPr bwMode="auto">
          <a:xfrm>
            <a:off x="723900" y="3048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a:lstStyle>
          <a:p>
            <a:r>
              <a:rPr lang="en-US" kern="0" dirty="0">
                <a:solidFill>
                  <a:srgbClr val="FF0000"/>
                </a:solidFill>
              </a:rPr>
              <a:t>AND…</a:t>
            </a:r>
          </a:p>
        </p:txBody>
      </p:sp>
    </p:spTree>
    <p:extLst>
      <p:ext uri="{BB962C8B-B14F-4D97-AF65-F5344CB8AC3E}">
        <p14:creationId xmlns:p14="http://schemas.microsoft.com/office/powerpoint/2010/main" val="234813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98437"/>
            <a:ext cx="7772400" cy="1143000"/>
          </a:xfrm>
        </p:spPr>
        <p:txBody>
          <a:bodyPr/>
          <a:lstStyle/>
          <a:p>
            <a:r>
              <a:rPr lang="en-US" altLang="en-US" dirty="0"/>
              <a:t>Algorithm</a:t>
            </a:r>
            <a:br>
              <a:rPr lang="en-US" altLang="en-US" dirty="0"/>
            </a:br>
            <a:endParaRPr lang="en-US" altLang="en-US" sz="3600" dirty="0"/>
          </a:p>
        </p:txBody>
      </p:sp>
      <p:sp>
        <p:nvSpPr>
          <p:cNvPr id="5123" name="Content Placeholder 2"/>
          <p:cNvSpPr>
            <a:spLocks noGrp="1"/>
          </p:cNvSpPr>
          <p:nvPr>
            <p:ph idx="1"/>
          </p:nvPr>
        </p:nvSpPr>
        <p:spPr>
          <a:xfrm>
            <a:off x="609600" y="990600"/>
            <a:ext cx="7772400" cy="4114800"/>
          </a:xfrm>
        </p:spPr>
        <p:txBody>
          <a:bodyPr/>
          <a:lstStyle/>
          <a:p>
            <a:r>
              <a:rPr lang="en-US" altLang="en-US" sz="2400" dirty="0"/>
              <a:t>Recipe</a:t>
            </a:r>
          </a:p>
          <a:p>
            <a:r>
              <a:rPr lang="en-US" altLang="en-US" sz="2400" dirty="0"/>
              <a:t>Sequence of steps that constitute instructions</a:t>
            </a:r>
          </a:p>
          <a:p>
            <a:r>
              <a:rPr lang="en-US" altLang="en-US" sz="2400" dirty="0"/>
              <a:t>Step-by-step procedure for calculations</a:t>
            </a:r>
          </a:p>
          <a:p>
            <a:endParaRPr lang="en-US" altLang="en-US" sz="2400" dirty="0"/>
          </a:p>
          <a:p>
            <a:pPr>
              <a:buFont typeface="Monotype Sorts" charset="2"/>
              <a:buNone/>
            </a:pPr>
            <a:r>
              <a:rPr lang="en-US" altLang="en-US" sz="2400" dirty="0"/>
              <a:t>Biscuits</a:t>
            </a:r>
          </a:p>
          <a:p>
            <a:pPr>
              <a:buFont typeface="Monotype Sorts" charset="2"/>
              <a:buNone/>
            </a:pPr>
            <a:endParaRPr lang="en-US" altLang="en-US" sz="2400" dirty="0"/>
          </a:p>
          <a:p>
            <a:pPr>
              <a:buFont typeface="Monotype Sorts" charset="2"/>
              <a:buNone/>
            </a:pPr>
            <a:endParaRPr lang="en-US" altLang="en-US" dirty="0"/>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4454860"/>
            <a:ext cx="2628900"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616642"/>
            <a:ext cx="2586990" cy="2586990"/>
          </a:xfrm>
          <a:prstGeom prst="rect">
            <a:avLst/>
          </a:prstGeom>
        </p:spPr>
      </p:pic>
      <p:pic>
        <p:nvPicPr>
          <p:cNvPr id="7" name="Picture 6">
            <a:extLst>
              <a:ext uri="{FF2B5EF4-FFF2-40B4-BE49-F238E27FC236}">
                <a16:creationId xmlns:a16="http://schemas.microsoft.com/office/drawing/2014/main" id="{5BBE92F5-3CCA-4776-A9FB-629871A29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3751262"/>
            <a:ext cx="2921000" cy="2190750"/>
          </a:xfrm>
          <a:prstGeom prst="rect">
            <a:avLst/>
          </a:prstGeom>
        </p:spPr>
      </p:pic>
      <p:sp>
        <p:nvSpPr>
          <p:cNvPr id="8" name="TextBox 7">
            <a:extLst>
              <a:ext uri="{FF2B5EF4-FFF2-40B4-BE49-F238E27FC236}">
                <a16:creationId xmlns:a16="http://schemas.microsoft.com/office/drawing/2014/main" id="{EEF57087-A50C-439E-8D47-752C59A171E6}"/>
              </a:ext>
            </a:extLst>
          </p:cNvPr>
          <p:cNvSpPr txBox="1"/>
          <p:nvPr/>
        </p:nvSpPr>
        <p:spPr>
          <a:xfrm>
            <a:off x="4705350" y="2943190"/>
            <a:ext cx="2363147" cy="461665"/>
          </a:xfrm>
          <a:prstGeom prst="rect">
            <a:avLst/>
          </a:prstGeom>
          <a:noFill/>
        </p:spPr>
        <p:txBody>
          <a:bodyPr wrap="none" rtlCol="0">
            <a:spAutoFit/>
          </a:bodyPr>
          <a:lstStyle/>
          <a:p>
            <a:r>
              <a:rPr lang="en-US" dirty="0"/>
              <a:t>Cookie Sandwich</a:t>
            </a:r>
          </a:p>
        </p:txBody>
      </p:sp>
    </p:spTree>
    <p:extLst>
      <p:ext uri="{BB962C8B-B14F-4D97-AF65-F5344CB8AC3E}">
        <p14:creationId xmlns:p14="http://schemas.microsoft.com/office/powerpoint/2010/main" val="3093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a:t>Announcements</a:t>
            </a:r>
          </a:p>
        </p:txBody>
      </p:sp>
      <p:sp>
        <p:nvSpPr>
          <p:cNvPr id="4099" name="Rectangle 3"/>
          <p:cNvSpPr>
            <a:spLocks noGrp="1" noChangeArrowheads="1"/>
          </p:cNvSpPr>
          <p:nvPr>
            <p:ph type="body" idx="1"/>
          </p:nvPr>
        </p:nvSpPr>
        <p:spPr>
          <a:xfrm>
            <a:off x="685800" y="1066800"/>
            <a:ext cx="7772400" cy="5029200"/>
          </a:xfrm>
        </p:spPr>
        <p:txBody>
          <a:bodyPr/>
          <a:lstStyle/>
          <a:p>
            <a:pPr eaLnBrk="1" hangingPunct="1"/>
            <a:r>
              <a:rPr lang="en-US" dirty="0"/>
              <a:t>Reading for next time on calendar page</a:t>
            </a:r>
          </a:p>
          <a:p>
            <a:pPr lvl="1" eaLnBrk="1" hangingPunct="1"/>
            <a:r>
              <a:rPr lang="en-US" dirty="0"/>
              <a:t>RQ 2 due Tuesday</a:t>
            </a:r>
          </a:p>
          <a:p>
            <a:pPr eaLnBrk="1" hangingPunct="1"/>
            <a:r>
              <a:rPr lang="en-US" dirty="0"/>
              <a:t>Assignment 1 due Tuesday </a:t>
            </a:r>
          </a:p>
          <a:p>
            <a:pPr lvl="1" eaLnBrk="1" hangingPunct="1"/>
            <a:r>
              <a:rPr lang="en-US" dirty="0"/>
              <a:t>Have fun with </a:t>
            </a:r>
            <a:r>
              <a:rPr lang="en-US" dirty="0" err="1"/>
              <a:t>Blockly</a:t>
            </a:r>
            <a:endParaRPr lang="en-US" dirty="0"/>
          </a:p>
          <a:p>
            <a:pPr eaLnBrk="1" hangingPunct="1"/>
            <a:endParaRPr lang="en-US" dirty="0"/>
          </a:p>
          <a:p>
            <a:pPr eaLnBrk="1" hangingPunct="1"/>
            <a:r>
              <a:rPr lang="en-US" dirty="0"/>
              <a:t>Plan for Today:</a:t>
            </a:r>
          </a:p>
          <a:p>
            <a:pPr lvl="1" eaLnBrk="1" hangingPunct="1"/>
            <a:r>
              <a:rPr lang="en-US" dirty="0"/>
              <a:t>Algorithms, Problem Solving and Python</a:t>
            </a:r>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98436"/>
            <a:ext cx="7772400" cy="1706563"/>
          </a:xfrm>
        </p:spPr>
        <p:txBody>
          <a:bodyPr/>
          <a:lstStyle/>
          <a:p>
            <a:r>
              <a:rPr lang="en-US" altLang="en-US" dirty="0"/>
              <a:t>Write an algorithm for making a cookie sandwich</a:t>
            </a:r>
            <a:br>
              <a:rPr lang="en-US" altLang="en-US" dirty="0"/>
            </a:br>
            <a:r>
              <a:rPr lang="en-US" altLang="en-US" sz="3600" dirty="0"/>
              <a:t>bit.ly/101f17-0831-2</a:t>
            </a:r>
          </a:p>
        </p:txBody>
      </p:sp>
      <p:sp>
        <p:nvSpPr>
          <p:cNvPr id="5123" name="Content Placeholder 2"/>
          <p:cNvSpPr>
            <a:spLocks noGrp="1"/>
          </p:cNvSpPr>
          <p:nvPr>
            <p:ph idx="1"/>
          </p:nvPr>
        </p:nvSpPr>
        <p:spPr>
          <a:xfrm>
            <a:off x="457200" y="2189148"/>
            <a:ext cx="7772400" cy="4007264"/>
          </a:xfrm>
        </p:spPr>
        <p:txBody>
          <a:bodyPr/>
          <a:lstStyle/>
          <a:p>
            <a:pPr>
              <a:buFont typeface="Monotype Sorts" charset="2"/>
              <a:buNone/>
            </a:pPr>
            <a:r>
              <a:rPr lang="en-US" altLang="en-US" sz="2400" dirty="0"/>
              <a:t>Cookie Sandwich                                Here are your supplies:</a:t>
            </a:r>
          </a:p>
          <a:p>
            <a:pPr>
              <a:buFont typeface="Monotype Sorts" charset="2"/>
              <a:buNone/>
            </a:pPr>
            <a:r>
              <a:rPr lang="en-US" altLang="en-US" sz="2400" dirty="0"/>
              <a:t>should look like:</a:t>
            </a:r>
          </a:p>
          <a:p>
            <a:pPr>
              <a:buFont typeface="Monotype Sorts" charset="2"/>
              <a:buNone/>
            </a:pPr>
            <a:endParaRPr lang="en-US" altLang="en-US" sz="2400" dirty="0"/>
          </a:p>
          <a:p>
            <a:pPr>
              <a:buFont typeface="Monotype Sorts" charset="2"/>
              <a:buNone/>
            </a:pPr>
            <a:endParaRPr lang="en-US" altLang="en-US" dirty="0"/>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20</a:t>
            </a:fld>
            <a:endParaRPr lang="en-US"/>
          </a:p>
        </p:txBody>
      </p:sp>
      <p:pic>
        <p:nvPicPr>
          <p:cNvPr id="11" name="Picture 10">
            <a:extLst>
              <a:ext uri="{FF2B5EF4-FFF2-40B4-BE49-F238E27FC236}">
                <a16:creationId xmlns:a16="http://schemas.microsoft.com/office/drawing/2014/main" id="{1CD705D6-7DB8-492E-8D68-D37D285C3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84" y="3810000"/>
            <a:ext cx="2667000" cy="1755372"/>
          </a:xfrm>
          <a:prstGeom prst="rect">
            <a:avLst/>
          </a:prstGeom>
        </p:spPr>
      </p:pic>
      <p:pic>
        <p:nvPicPr>
          <p:cNvPr id="13" name="Picture 12">
            <a:extLst>
              <a:ext uri="{FF2B5EF4-FFF2-40B4-BE49-F238E27FC236}">
                <a16:creationId xmlns:a16="http://schemas.microsoft.com/office/drawing/2014/main" id="{FCB04C85-D76E-4BF9-B91F-3CA324ADBC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505200" y="2590800"/>
            <a:ext cx="5486400" cy="4114800"/>
          </a:xfrm>
          <a:prstGeom prst="rect">
            <a:avLst/>
          </a:prstGeom>
        </p:spPr>
      </p:pic>
    </p:spTree>
    <p:extLst>
      <p:ext uri="{BB962C8B-B14F-4D97-AF65-F5344CB8AC3E}">
        <p14:creationId xmlns:p14="http://schemas.microsoft.com/office/powerpoint/2010/main" val="389566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98437"/>
            <a:ext cx="7772400" cy="1143000"/>
          </a:xfrm>
        </p:spPr>
        <p:txBody>
          <a:bodyPr/>
          <a:lstStyle/>
          <a:p>
            <a:r>
              <a:rPr lang="en-US" altLang="en-US" dirty="0"/>
              <a:t>Algorithm</a:t>
            </a:r>
          </a:p>
        </p:txBody>
      </p:sp>
      <p:sp>
        <p:nvSpPr>
          <p:cNvPr id="5123" name="Content Placeholder 2"/>
          <p:cNvSpPr>
            <a:spLocks noGrp="1"/>
          </p:cNvSpPr>
          <p:nvPr>
            <p:ph idx="1"/>
          </p:nvPr>
        </p:nvSpPr>
        <p:spPr>
          <a:xfrm>
            <a:off x="590550" y="1035149"/>
            <a:ext cx="7772400" cy="5410200"/>
          </a:xfrm>
        </p:spPr>
        <p:txBody>
          <a:bodyPr/>
          <a:lstStyle/>
          <a:p>
            <a:r>
              <a:rPr lang="en-US" altLang="en-US" sz="2400" dirty="0"/>
              <a:t>Recipe</a:t>
            </a:r>
          </a:p>
          <a:p>
            <a:r>
              <a:rPr lang="en-US" altLang="en-US" sz="2400" dirty="0"/>
              <a:t>Sequence of steps that constitute instructions</a:t>
            </a:r>
          </a:p>
          <a:p>
            <a:r>
              <a:rPr lang="en-US" altLang="en-US" sz="2400" dirty="0"/>
              <a:t>Step-by-step procedure for calculations</a:t>
            </a:r>
          </a:p>
          <a:p>
            <a:pPr>
              <a:buFont typeface="Monotype Sorts" charset="2"/>
              <a:buNone/>
            </a:pPr>
            <a:endParaRPr lang="en-US" altLang="en-US" sz="2400" dirty="0"/>
          </a:p>
          <a:p>
            <a:pPr>
              <a:buFont typeface="Monotype Sorts" charset="2"/>
              <a:buNone/>
            </a:pPr>
            <a:r>
              <a:rPr lang="en-US" altLang="en-US" sz="2400" dirty="0"/>
              <a:t>How do Netflix and Amazon know me?</a:t>
            </a:r>
          </a:p>
          <a:p>
            <a:r>
              <a:rPr lang="en-US" altLang="en-US" sz="2400" dirty="0"/>
              <a:t>Compsci101 project: capable of implementation as a program, but much more basic</a:t>
            </a:r>
          </a:p>
          <a:p>
            <a:endParaRPr lang="en-US" altLang="en-US" sz="2400" dirty="0"/>
          </a:p>
          <a:p>
            <a:pPr marL="0" indent="0">
              <a:buNone/>
            </a:pPr>
            <a:r>
              <a:rPr lang="en-US" altLang="en-US" sz="2400" dirty="0"/>
              <a:t>What does Nate Silver do?</a:t>
            </a:r>
          </a:p>
          <a:p>
            <a:pPr>
              <a:buFont typeface="Monotype Sorts" charset="2"/>
              <a:buNone/>
            </a:pPr>
            <a:r>
              <a:rPr lang="en-US" altLang="en-US" dirty="0"/>
              <a:t>		</a:t>
            </a:r>
            <a:r>
              <a:rPr lang="en-US" altLang="en-US" dirty="0">
                <a:hlinkClick r:id="rId3"/>
              </a:rPr>
              <a:t>http://53eig.ht/1tZy909</a:t>
            </a:r>
            <a:endParaRPr lang="en-US" altLang="en-US" dirty="0"/>
          </a:p>
          <a:p>
            <a:pPr>
              <a:buFont typeface="Monotype Sorts" charset="2"/>
              <a:buNone/>
            </a:pPr>
            <a:r>
              <a:rPr lang="en-US" altLang="en-US" sz="2400" dirty="0"/>
              <a:t>More on algorithms:</a:t>
            </a:r>
          </a:p>
          <a:p>
            <a:pPr>
              <a:buFont typeface="Monotype Sorts" charset="2"/>
              <a:buNone/>
            </a:pPr>
            <a:endParaRPr lang="en-US" altLang="en-US" dirty="0"/>
          </a:p>
          <a:p>
            <a:pPr>
              <a:buFont typeface="Monotype Sorts" charset="2"/>
              <a:buNone/>
            </a:pPr>
            <a:endParaRPr lang="en-US" altLang="en-US" dirty="0"/>
          </a:p>
          <a:p>
            <a:pPr>
              <a:buFont typeface="Monotype Sorts" charset="2"/>
              <a:buNone/>
            </a:pPr>
            <a:endParaRPr lang="en-US" altLang="en-US" dirty="0"/>
          </a:p>
          <a:p>
            <a:pPr>
              <a:buFont typeface="Monotype Sorts" charset="2"/>
              <a:buNone/>
            </a:pPr>
            <a:endParaRPr lang="en-US" altLang="en-US" dirty="0"/>
          </a:p>
        </p:txBody>
      </p:sp>
      <p:sp>
        <p:nvSpPr>
          <p:cNvPr id="5125" name="TextBox 3"/>
          <p:cNvSpPr txBox="1">
            <a:spLocks noChangeArrowheads="1"/>
          </p:cNvSpPr>
          <p:nvPr/>
        </p:nvSpPr>
        <p:spPr bwMode="auto">
          <a:xfrm>
            <a:off x="617220" y="5940623"/>
            <a:ext cx="845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1400" dirty="0">
                <a:solidFill>
                  <a:schemeClr val="tx1"/>
                </a:solidFill>
                <a:latin typeface="Courier New" panose="02070309020205020404" pitchFamily="49" charset="0"/>
                <a:hlinkClick r:id="rId4"/>
              </a:rPr>
              <a:t>http://moreintelligentlife.com/content/features/anonymous/slaves-algorithm</a:t>
            </a:r>
            <a:r>
              <a:rPr lang="en-US" altLang="en-US" sz="1400" dirty="0">
                <a:solidFill>
                  <a:schemeClr val="tx1"/>
                </a:solidFill>
                <a:latin typeface="Courier New" panose="02070309020205020404" pitchFamily="49" charset="0"/>
              </a:rPr>
              <a:t> </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21</a:t>
            </a:fld>
            <a:endParaRPr lang="en-US"/>
          </a:p>
        </p:txBody>
      </p:sp>
      <p:sp>
        <p:nvSpPr>
          <p:cNvPr id="2" name="Footer Placeholder 1">
            <a:extLst>
              <a:ext uri="{FF2B5EF4-FFF2-40B4-BE49-F238E27FC236}">
                <a16:creationId xmlns:a16="http://schemas.microsoft.com/office/drawing/2014/main" id="{D9682F33-83EA-4848-BA74-E2EB7721B5BD}"/>
              </a:ext>
            </a:extLst>
          </p:cNvPr>
          <p:cNvSpPr>
            <a:spLocks noGrp="1"/>
          </p:cNvSpPr>
          <p:nvPr>
            <p:ph type="ftr" sz="quarter" idx="11"/>
          </p:nvPr>
        </p:nvSpPr>
        <p:spPr/>
        <p:txBody>
          <a:bodyPr/>
          <a:lstStyle/>
          <a:p>
            <a:pPr>
              <a:defRPr/>
            </a:pPr>
            <a:r>
              <a:rPr lang="en-US"/>
              <a:t>compsci 101 fall 2017</a:t>
            </a:r>
          </a:p>
        </p:txBody>
      </p:sp>
    </p:spTree>
    <p:extLst>
      <p:ext uri="{BB962C8B-B14F-4D97-AF65-F5344CB8AC3E}">
        <p14:creationId xmlns:p14="http://schemas.microsoft.com/office/powerpoint/2010/main" val="36250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
            <a:ext cx="8686800" cy="1143000"/>
          </a:xfrm>
        </p:spPr>
        <p:txBody>
          <a:bodyPr/>
          <a:lstStyle/>
          <a:p>
            <a:r>
              <a:rPr lang="en-US" dirty="0"/>
              <a:t>Algorithm – Nate Silver and others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0237" y="990600"/>
            <a:ext cx="7557493" cy="4979670"/>
          </a:xfrm>
        </p:spPr>
      </p:pic>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22</a:t>
            </a:fld>
            <a:endParaRPr lang="en-US"/>
          </a:p>
        </p:txBody>
      </p:sp>
    </p:spTree>
    <p:extLst>
      <p:ext uri="{BB962C8B-B14F-4D97-AF65-F5344CB8AC3E}">
        <p14:creationId xmlns:p14="http://schemas.microsoft.com/office/powerpoint/2010/main" val="89816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23</a:t>
            </a:fld>
            <a:endParaRPr lang="en-US"/>
          </a:p>
        </p:txBody>
      </p:sp>
      <p:pic>
        <p:nvPicPr>
          <p:cNvPr id="6" name="Picture 5"/>
          <p:cNvPicPr>
            <a:picLocks noChangeAspect="1"/>
          </p:cNvPicPr>
          <p:nvPr/>
        </p:nvPicPr>
        <p:blipFill>
          <a:blip r:embed="rId3"/>
          <a:stretch>
            <a:fillRect/>
          </a:stretch>
        </p:blipFill>
        <p:spPr>
          <a:xfrm>
            <a:off x="2133600" y="123825"/>
            <a:ext cx="6753225" cy="6734175"/>
          </a:xfrm>
          <a:prstGeom prst="rect">
            <a:avLst/>
          </a:prstGeom>
        </p:spPr>
      </p:pic>
    </p:spTree>
    <p:extLst>
      <p:ext uri="{BB962C8B-B14F-4D97-AF65-F5344CB8AC3E}">
        <p14:creationId xmlns:p14="http://schemas.microsoft.com/office/powerpoint/2010/main" val="157269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15240"/>
            <a:ext cx="7772400" cy="518160"/>
          </a:xfrm>
        </p:spPr>
        <p:txBody>
          <a:bodyPr/>
          <a:lstStyle/>
          <a:p>
            <a:r>
              <a:rPr lang="en-US" dirty="0"/>
              <a:t>Google Algorithm – with News</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24</a:t>
            </a:fld>
            <a:endParaRPr lang="en-US"/>
          </a:p>
        </p:txBody>
      </p:sp>
      <p:sp>
        <p:nvSpPr>
          <p:cNvPr id="3" name="Footer Placeholder 2">
            <a:extLst>
              <a:ext uri="{FF2B5EF4-FFF2-40B4-BE49-F238E27FC236}">
                <a16:creationId xmlns:a16="http://schemas.microsoft.com/office/drawing/2014/main" id="{3F5F28CC-2619-4AC0-BA6C-3EDD2AC14861}"/>
              </a:ext>
            </a:extLst>
          </p:cNvPr>
          <p:cNvSpPr>
            <a:spLocks noGrp="1"/>
          </p:cNvSpPr>
          <p:nvPr>
            <p:ph type="ftr" sz="quarter" idx="11"/>
          </p:nvPr>
        </p:nvSpPr>
        <p:spPr/>
        <p:txBody>
          <a:bodyPr/>
          <a:lstStyle/>
          <a:p>
            <a:pPr>
              <a:defRPr/>
            </a:pPr>
            <a:r>
              <a:rPr lang="en-US"/>
              <a:t>compsci 101 fall 2017</a:t>
            </a:r>
          </a:p>
        </p:txBody>
      </p:sp>
      <p:pic>
        <p:nvPicPr>
          <p:cNvPr id="11" name="Content Placeholder 10">
            <a:extLst>
              <a:ext uri="{FF2B5EF4-FFF2-40B4-BE49-F238E27FC236}">
                <a16:creationId xmlns:a16="http://schemas.microsoft.com/office/drawing/2014/main" id="{F84BCFFC-1BFE-4A4B-AC75-311ADCF244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609599"/>
            <a:ext cx="8694295" cy="6096001"/>
          </a:xfrm>
        </p:spPr>
      </p:pic>
    </p:spTree>
    <p:extLst>
      <p:ext uri="{BB962C8B-B14F-4D97-AF65-F5344CB8AC3E}">
        <p14:creationId xmlns:p14="http://schemas.microsoft.com/office/powerpoint/2010/main" val="2401786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15240"/>
            <a:ext cx="7772400" cy="518160"/>
          </a:xfrm>
        </p:spPr>
        <p:txBody>
          <a:bodyPr/>
          <a:lstStyle/>
          <a:p>
            <a:r>
              <a:rPr lang="en-US" dirty="0"/>
              <a:t>Google Algorithm – with News</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25</a:t>
            </a:fld>
            <a:endParaRPr lang="en-US"/>
          </a:p>
        </p:txBody>
      </p:sp>
      <p:sp>
        <p:nvSpPr>
          <p:cNvPr id="3" name="Footer Placeholder 2">
            <a:extLst>
              <a:ext uri="{FF2B5EF4-FFF2-40B4-BE49-F238E27FC236}">
                <a16:creationId xmlns:a16="http://schemas.microsoft.com/office/drawing/2014/main" id="{3F5F28CC-2619-4AC0-BA6C-3EDD2AC14861}"/>
              </a:ext>
            </a:extLst>
          </p:cNvPr>
          <p:cNvSpPr>
            <a:spLocks noGrp="1"/>
          </p:cNvSpPr>
          <p:nvPr>
            <p:ph type="ftr" sz="quarter" idx="11"/>
          </p:nvPr>
        </p:nvSpPr>
        <p:spPr/>
        <p:txBody>
          <a:bodyPr/>
          <a:lstStyle/>
          <a:p>
            <a:pPr>
              <a:defRPr/>
            </a:pPr>
            <a:r>
              <a:rPr lang="en-US"/>
              <a:t>compsci 101 fall 2017</a:t>
            </a:r>
          </a:p>
        </p:txBody>
      </p:sp>
      <p:pic>
        <p:nvPicPr>
          <p:cNvPr id="7" name="Content Placeholder 6">
            <a:extLst>
              <a:ext uri="{FF2B5EF4-FFF2-40B4-BE49-F238E27FC236}">
                <a16:creationId xmlns:a16="http://schemas.microsoft.com/office/drawing/2014/main" id="{302D189F-CFD6-465D-ABE0-2EF7BCB301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8322"/>
            <a:ext cx="9293957" cy="6725156"/>
          </a:xfrm>
        </p:spPr>
      </p:pic>
    </p:spTree>
    <p:extLst>
      <p:ext uri="{BB962C8B-B14F-4D97-AF65-F5344CB8AC3E}">
        <p14:creationId xmlns:p14="http://schemas.microsoft.com/office/powerpoint/2010/main" val="335003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457200"/>
            <a:ext cx="9144000" cy="609600"/>
          </a:xfrm>
        </p:spPr>
        <p:txBody>
          <a:bodyPr/>
          <a:lstStyle/>
          <a:p>
            <a:r>
              <a:rPr lang="en-US" altLang="en-US" sz="4000" dirty="0"/>
              <a:t>Algorithms that scale: An example</a:t>
            </a:r>
          </a:p>
        </p:txBody>
      </p:sp>
      <p:sp>
        <p:nvSpPr>
          <p:cNvPr id="29699" name="Content Placeholder 2"/>
          <p:cNvSpPr>
            <a:spLocks noGrp="1"/>
          </p:cNvSpPr>
          <p:nvPr>
            <p:ph idx="1"/>
          </p:nvPr>
        </p:nvSpPr>
        <p:spPr>
          <a:xfrm>
            <a:off x="914400" y="1371600"/>
            <a:ext cx="7772400" cy="4724400"/>
          </a:xfrm>
        </p:spPr>
        <p:txBody>
          <a:bodyPr/>
          <a:lstStyle/>
          <a:p>
            <a:r>
              <a:rPr lang="en-US" altLang="en-US" dirty="0"/>
              <a:t>Human Genome Project</a:t>
            </a:r>
          </a:p>
          <a:p>
            <a:pPr lvl="1"/>
            <a:r>
              <a:rPr lang="en-US" altLang="en-US" dirty="0"/>
              <a:t>Multiple approaches, relying heavily on computational power and algorithms</a:t>
            </a:r>
          </a:p>
          <a:p>
            <a:pPr lvl="1"/>
            <a:r>
              <a:rPr lang="en-US" altLang="en-US" dirty="0"/>
              <a:t>Combine reads of DNA sequences, we'll look at an illustrative example</a:t>
            </a:r>
          </a:p>
          <a:p>
            <a:r>
              <a:rPr lang="en-US" altLang="en-US" dirty="0"/>
              <a:t>These combine bio/chemistry techniques with computational techniques to recreate the sequencing, e.g., CGATTCCG… from "live data", actual DNA.</a:t>
            </a:r>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26</a:t>
            </a:fld>
            <a:endParaRPr lang="en-US"/>
          </a:p>
        </p:txBody>
      </p:sp>
    </p:spTree>
    <p:extLst>
      <p:ext uri="{BB962C8B-B14F-4D97-AF65-F5344CB8AC3E}">
        <p14:creationId xmlns:p14="http://schemas.microsoft.com/office/powerpoint/2010/main" val="2778526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Eugene (Gene) Myers</a:t>
            </a:r>
          </a:p>
        </p:txBody>
      </p:sp>
      <p:sp>
        <p:nvSpPr>
          <p:cNvPr id="31747" name="Rectangle 3"/>
          <p:cNvSpPr>
            <a:spLocks noGrp="1" noChangeArrowheads="1"/>
          </p:cNvSpPr>
          <p:nvPr>
            <p:ph type="body" sz="half" idx="1"/>
          </p:nvPr>
        </p:nvSpPr>
        <p:spPr>
          <a:xfrm>
            <a:off x="495300" y="1293813"/>
            <a:ext cx="4889500" cy="4737100"/>
          </a:xfrm>
        </p:spPr>
        <p:txBody>
          <a:bodyPr/>
          <a:lstStyle/>
          <a:p>
            <a:r>
              <a:rPr lang="en-US" altLang="en-US" sz="2400" dirty="0"/>
              <a:t>Lead computer scientist/software engineer at Celera Genomics, then at Berkeley, now at </a:t>
            </a:r>
            <a:r>
              <a:rPr lang="en-US" altLang="en-US" sz="2400" dirty="0" err="1"/>
              <a:t>Janelia</a:t>
            </a:r>
            <a:r>
              <a:rPr lang="en-US" altLang="en-US" sz="2400" dirty="0"/>
              <a:t> Farms Research Institute (HHMI)</a:t>
            </a:r>
          </a:p>
          <a:p>
            <a:endParaRPr lang="en-US" altLang="en-US" sz="2400" dirty="0"/>
          </a:p>
          <a:p>
            <a:pPr>
              <a:buFont typeface="Monotype Sorts" charset="2"/>
              <a:buNone/>
            </a:pPr>
            <a:r>
              <a:rPr lang="en-US" altLang="en-US" sz="2400" i="1" dirty="0"/>
              <a:t>"What really astounds me is the architecture of life. The system is extremely complex. It's like it was designed." … " There's a huge intelligence there.</a:t>
            </a:r>
            <a:r>
              <a:rPr lang="ja-JP" altLang="en-US" sz="2400" i="1" dirty="0"/>
              <a:t>”</a:t>
            </a:r>
            <a:endParaRPr lang="en-US" altLang="ja-JP" sz="2400" dirty="0"/>
          </a:p>
          <a:p>
            <a:r>
              <a:rPr lang="en-US" altLang="en-US" sz="2400" dirty="0"/>
              <a:t>BLAST and WG-Shotgun </a:t>
            </a:r>
          </a:p>
        </p:txBody>
      </p:sp>
      <p:sp>
        <p:nvSpPr>
          <p:cNvPr id="31748" name="ClipArt Placeholder 4"/>
          <p:cNvSpPr>
            <a:spLocks noGrp="1" noTextEdit="1"/>
          </p:cNvSpPr>
          <p:nvPr>
            <p:ph type="clipArt" sz="half" idx="2"/>
          </p:nvPr>
        </p:nvSpPr>
        <p:spPr/>
      </p:sp>
      <p:pic>
        <p:nvPicPr>
          <p:cNvPr id="317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1293813"/>
            <a:ext cx="2635250"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33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3500" y="152400"/>
            <a:ext cx="8991600" cy="1143000"/>
          </a:xfrm>
        </p:spPr>
        <p:txBody>
          <a:bodyPr/>
          <a:lstStyle/>
          <a:p>
            <a:r>
              <a:rPr lang="en-US" altLang="en-US" dirty="0"/>
              <a:t>Whole Genome Shotgun with words	</a:t>
            </a:r>
          </a:p>
        </p:txBody>
      </p:sp>
      <p:sp>
        <p:nvSpPr>
          <p:cNvPr id="33795" name="Content Placeholder 4"/>
          <p:cNvSpPr>
            <a:spLocks noGrp="1"/>
          </p:cNvSpPr>
          <p:nvPr>
            <p:ph sz="half" idx="2"/>
          </p:nvPr>
        </p:nvSpPr>
        <p:spPr>
          <a:xfrm>
            <a:off x="4559300" y="1295400"/>
            <a:ext cx="4203700" cy="4495800"/>
          </a:xfrm>
        </p:spPr>
        <p:txBody>
          <a:bodyPr/>
          <a:lstStyle/>
          <a:p>
            <a:r>
              <a:rPr lang="en-US" altLang="en-US" dirty="0"/>
              <a:t>Creation algorithm</a:t>
            </a:r>
          </a:p>
          <a:p>
            <a:pPr lvl="1"/>
            <a:r>
              <a:rPr lang="en-US" altLang="en-US" dirty="0"/>
              <a:t>Take a phrase</a:t>
            </a:r>
          </a:p>
          <a:p>
            <a:pPr lvl="1"/>
            <a:r>
              <a:rPr lang="en-US" altLang="en-US" dirty="0"/>
              <a:t>Replicate it four times</a:t>
            </a:r>
          </a:p>
          <a:p>
            <a:pPr lvl="1"/>
            <a:r>
              <a:rPr lang="en-US" altLang="en-US" dirty="0"/>
              <a:t>Chop into "chunks"</a:t>
            </a:r>
          </a:p>
          <a:p>
            <a:pPr lvl="2"/>
            <a:r>
              <a:rPr lang="en-US" altLang="en-US" dirty="0"/>
              <a:t>15-22 characters</a:t>
            </a:r>
          </a:p>
          <a:p>
            <a:pPr lvl="1"/>
            <a:endParaRPr lang="en-US" altLang="en-US" dirty="0"/>
          </a:p>
          <a:p>
            <a:r>
              <a:rPr lang="en-US" altLang="en-US" dirty="0"/>
              <a:t>How to recreate original phrase?</a:t>
            </a:r>
          </a:p>
        </p:txBody>
      </p:sp>
      <p:sp>
        <p:nvSpPr>
          <p:cNvPr id="33796" name="Content Placeholder 5"/>
          <p:cNvSpPr>
            <a:spLocks noGrp="1"/>
          </p:cNvSpPr>
          <p:nvPr>
            <p:ph sz="half" idx="1"/>
          </p:nvPr>
        </p:nvSpPr>
        <p:spPr>
          <a:xfrm>
            <a:off x="990600" y="1295400"/>
            <a:ext cx="3810000" cy="3549650"/>
          </a:xfrm>
        </p:spPr>
        <p:txBody>
          <a:bodyPr>
            <a:spAutoFit/>
          </a:bodyPr>
          <a:lstStyle/>
          <a:p>
            <a:pPr marL="0" indent="0">
              <a:spcBef>
                <a:spcPts val="75"/>
              </a:spcBef>
              <a:buFont typeface="Monotype Sorts" charset="2"/>
              <a:buNone/>
            </a:pPr>
            <a:r>
              <a:rPr lang="en-US" altLang="en-US" sz="2400">
                <a:solidFill>
                  <a:schemeClr val="tx1"/>
                </a:solidFill>
              </a:rPr>
              <a:t>olve problems.</a:t>
            </a:r>
          </a:p>
          <a:p>
            <a:pPr marL="0" indent="0">
              <a:spcBef>
                <a:spcPts val="75"/>
              </a:spcBef>
              <a:buFont typeface="Monotype Sorts" charset="2"/>
              <a:buNone/>
            </a:pPr>
            <a:r>
              <a:rPr lang="en-US" altLang="en-US" sz="2400">
                <a:solidFill>
                  <a:schemeClr val="tx1"/>
                </a:solidFill>
              </a:rPr>
              <a:t>ratively, create, </a:t>
            </a:r>
          </a:p>
          <a:p>
            <a:pPr marL="0" indent="0">
              <a:spcBef>
                <a:spcPts val="75"/>
              </a:spcBef>
              <a:buFont typeface="Monotype Sorts" charset="2"/>
              <a:buNone/>
            </a:pPr>
            <a:r>
              <a:rPr lang="en-US" altLang="en-US" sz="2400">
                <a:solidFill>
                  <a:schemeClr val="tx1"/>
                </a:solidFill>
              </a:rPr>
              <a:t>compsci101 we get t</a:t>
            </a:r>
          </a:p>
          <a:p>
            <a:pPr marL="0" indent="0">
              <a:spcBef>
                <a:spcPts val="75"/>
              </a:spcBef>
              <a:buFont typeface="Monotype Sorts" charset="2"/>
              <a:buNone/>
            </a:pPr>
            <a:r>
              <a:rPr lang="en-US" altLang="en-US" sz="2400">
                <a:solidFill>
                  <a:schemeClr val="tx1"/>
                </a:solidFill>
              </a:rPr>
              <a:t>01 we get to work colla</a:t>
            </a:r>
          </a:p>
          <a:p>
            <a:pPr marL="0" indent="0">
              <a:spcBef>
                <a:spcPts val="75"/>
              </a:spcBef>
              <a:buFont typeface="Monotype Sorts" charset="2"/>
              <a:buNone/>
            </a:pPr>
            <a:r>
              <a:rPr lang="en-US" altLang="en-US" sz="2400">
                <a:solidFill>
                  <a:schemeClr val="tx1"/>
                </a:solidFill>
              </a:rPr>
              <a:t>vely, create, and </a:t>
            </a:r>
          </a:p>
          <a:p>
            <a:pPr marL="0" indent="0">
              <a:spcBef>
                <a:spcPts val="75"/>
              </a:spcBef>
              <a:buFont typeface="Monotype Sorts" charset="2"/>
              <a:buNone/>
            </a:pPr>
            <a:r>
              <a:rPr lang="en-US" altLang="en-US" sz="2400">
                <a:solidFill>
                  <a:schemeClr val="tx1"/>
                </a:solidFill>
              </a:rPr>
              <a:t>s. In compsci1</a:t>
            </a:r>
          </a:p>
          <a:p>
            <a:pPr marL="0" indent="0">
              <a:spcBef>
                <a:spcPts val="75"/>
              </a:spcBef>
              <a:buFont typeface="Monotype Sorts" charset="2"/>
              <a:buNone/>
            </a:pPr>
            <a:r>
              <a:rPr lang="en-US" altLang="en-US" sz="2400">
                <a:solidFill>
                  <a:schemeClr val="tx1"/>
                </a:solidFill>
              </a:rPr>
              <a:t>y, create, and s</a:t>
            </a:r>
          </a:p>
          <a:p>
            <a:pPr marL="0" indent="0">
              <a:spcBef>
                <a:spcPts val="75"/>
              </a:spcBef>
              <a:buFont typeface="Monotype Sorts" charset="2"/>
              <a:buNone/>
            </a:pPr>
            <a:r>
              <a:rPr lang="en-US" altLang="en-US" sz="2400">
                <a:solidFill>
                  <a:schemeClr val="tx1"/>
                </a:solidFill>
              </a:rPr>
              <a:t>e get to work collabo</a:t>
            </a:r>
          </a:p>
          <a:p>
            <a:pPr marL="0" indent="0">
              <a:spcBef>
                <a:spcPts val="75"/>
              </a:spcBef>
              <a:buFont typeface="Monotype Sorts" charset="2"/>
              <a:buNone/>
            </a:pPr>
            <a:r>
              <a:rPr lang="en-US" altLang="en-US">
                <a:solidFill>
                  <a:schemeClr val="tx1"/>
                </a:solidFill>
              </a:rPr>
              <a:t>…</a:t>
            </a:r>
          </a:p>
        </p:txBody>
      </p:sp>
      <p:sp>
        <p:nvSpPr>
          <p:cNvPr id="7" name="TextBox 6"/>
          <p:cNvSpPr txBox="1"/>
          <p:nvPr/>
        </p:nvSpPr>
        <p:spPr>
          <a:xfrm>
            <a:off x="469900" y="5118100"/>
            <a:ext cx="7200900" cy="584200"/>
          </a:xfrm>
          <a:prstGeom prst="rect">
            <a:avLst/>
          </a:prstGeom>
          <a:noFill/>
        </p:spPr>
        <p:txBody>
          <a:bodyPr>
            <a:spAutoFit/>
          </a:bodyPr>
          <a:lstStyle/>
          <a:p>
            <a:pPr eaLnBrk="1" hangingPunct="1">
              <a:defRPr/>
            </a:pPr>
            <a:r>
              <a:rPr lang="en-US" sz="3200" dirty="0">
                <a:latin typeface="+mj-lt"/>
                <a:ea typeface="ＭＳ Ｐゴシック" charset="0"/>
                <a:cs typeface="ＭＳ Ｐゴシック" charset="0"/>
              </a:rPr>
              <a:t>http://bit.ly/101f17-0831-3 </a:t>
            </a:r>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D44E9AF7-1243-4137-A70D-606EB167409E}" type="slidenum">
              <a:rPr lang="en-US" smtClean="0"/>
              <a:pPr>
                <a:defRPr/>
              </a:pPr>
              <a:t>28</a:t>
            </a:fld>
            <a:endParaRPr lang="en-US"/>
          </a:p>
        </p:txBody>
      </p:sp>
    </p:spTree>
    <p:extLst>
      <p:ext uri="{BB962C8B-B14F-4D97-AF65-F5344CB8AC3E}">
        <p14:creationId xmlns:p14="http://schemas.microsoft.com/office/powerpoint/2010/main" val="317840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r>
              <a:rPr lang="en-US" altLang="en-US"/>
              <a:t>From Algorithms to Code</a:t>
            </a:r>
          </a:p>
        </p:txBody>
      </p:sp>
      <p:sp>
        <p:nvSpPr>
          <p:cNvPr id="35843" name="Content Placeholder 5"/>
          <p:cNvSpPr>
            <a:spLocks noGrp="1"/>
          </p:cNvSpPr>
          <p:nvPr>
            <p:ph idx="1"/>
          </p:nvPr>
        </p:nvSpPr>
        <p:spPr>
          <a:xfrm>
            <a:off x="685800" y="1771650"/>
            <a:ext cx="7772400" cy="4400550"/>
          </a:xfrm>
        </p:spPr>
        <p:txBody>
          <a:bodyPr/>
          <a:lstStyle/>
          <a:p>
            <a:r>
              <a:rPr lang="en-US" altLang="en-US" dirty="0"/>
              <a:t>An algorithm that scales needs to run on a computer --- programming to the rescue!</a:t>
            </a:r>
          </a:p>
          <a:p>
            <a:r>
              <a:rPr lang="en-US" altLang="en-US" dirty="0"/>
              <a:t>Extensive libraries help with programming</a:t>
            </a:r>
          </a:p>
          <a:p>
            <a:pPr lvl="1"/>
            <a:r>
              <a:rPr lang="en-US" altLang="en-US" dirty="0"/>
              <a:t>Brain or Neuroscience</a:t>
            </a:r>
          </a:p>
          <a:p>
            <a:pPr lvl="1"/>
            <a:r>
              <a:rPr lang="en-US" altLang="en-US" dirty="0"/>
              <a:t>Engineering and Mathematics</a:t>
            </a:r>
          </a:p>
          <a:p>
            <a:pPr lvl="1"/>
            <a:r>
              <a:rPr lang="en-US" altLang="en-US" dirty="0"/>
              <a:t>Genomics</a:t>
            </a:r>
          </a:p>
          <a:p>
            <a:pPr lvl="1"/>
            <a:r>
              <a:rPr lang="en-US" altLang="en-US" dirty="0"/>
              <a:t>Graphic User Interfaces, …</a:t>
            </a:r>
          </a:p>
          <a:p>
            <a:r>
              <a:rPr lang="en-US" altLang="en-US" dirty="0"/>
              <a:t>We are using Python, extensible and simple</a:t>
            </a:r>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29</a:t>
            </a:fld>
            <a:endParaRPr lang="en-US"/>
          </a:p>
        </p:txBody>
      </p:sp>
    </p:spTree>
    <p:extLst>
      <p:ext uri="{BB962C8B-B14F-4D97-AF65-F5344CB8AC3E}">
        <p14:creationId xmlns:p14="http://schemas.microsoft.com/office/powerpoint/2010/main" val="82304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FC99-DB53-4C70-8881-A5ACC2848FF2}"/>
              </a:ext>
            </a:extLst>
          </p:cNvPr>
          <p:cNvSpPr>
            <a:spLocks noGrp="1"/>
          </p:cNvSpPr>
          <p:nvPr>
            <p:ph type="title"/>
          </p:nvPr>
        </p:nvSpPr>
        <p:spPr/>
        <p:txBody>
          <a:bodyPr/>
          <a:lstStyle/>
          <a:p>
            <a:r>
              <a:rPr lang="en-US" dirty="0"/>
              <a:t>Tips on Using the VM</a:t>
            </a:r>
          </a:p>
        </p:txBody>
      </p:sp>
      <p:sp>
        <p:nvSpPr>
          <p:cNvPr id="3" name="Content Placeholder 2">
            <a:extLst>
              <a:ext uri="{FF2B5EF4-FFF2-40B4-BE49-F238E27FC236}">
                <a16:creationId xmlns:a16="http://schemas.microsoft.com/office/drawing/2014/main" id="{EFB5FCB0-7CB3-4793-94EF-D0794B12290A}"/>
              </a:ext>
            </a:extLst>
          </p:cNvPr>
          <p:cNvSpPr>
            <a:spLocks noGrp="1"/>
          </p:cNvSpPr>
          <p:nvPr>
            <p:ph idx="1"/>
          </p:nvPr>
        </p:nvSpPr>
        <p:spPr/>
        <p:txBody>
          <a:bodyPr/>
          <a:lstStyle/>
          <a:p>
            <a:r>
              <a:rPr lang="en-US" dirty="0"/>
              <a:t>Each </a:t>
            </a:r>
            <a:r>
              <a:rPr lang="en-US" dirty="0" err="1"/>
              <a:t>netid</a:t>
            </a:r>
            <a:r>
              <a:rPr lang="en-US" dirty="0"/>
              <a:t> only one VM</a:t>
            </a:r>
          </a:p>
          <a:p>
            <a:r>
              <a:rPr lang="en-US" dirty="0"/>
              <a:t>Kill the tab you are in when you are done!</a:t>
            </a:r>
          </a:p>
          <a:p>
            <a:r>
              <a:rPr lang="en-US" dirty="0"/>
              <a:t>On Windows 10? Try Microsoft Edge</a:t>
            </a:r>
          </a:p>
          <a:p>
            <a:r>
              <a:rPr lang="en-US" dirty="0"/>
              <a:t>OIT is making available a local VM</a:t>
            </a:r>
          </a:p>
          <a:p>
            <a:endParaRPr lang="en-US" dirty="0"/>
          </a:p>
        </p:txBody>
      </p:sp>
      <p:sp>
        <p:nvSpPr>
          <p:cNvPr id="4" name="Footer Placeholder 3">
            <a:extLst>
              <a:ext uri="{FF2B5EF4-FFF2-40B4-BE49-F238E27FC236}">
                <a16:creationId xmlns:a16="http://schemas.microsoft.com/office/drawing/2014/main" id="{971693CB-99DB-4AB9-B228-077641B6C538}"/>
              </a:ext>
            </a:extLst>
          </p:cNvPr>
          <p:cNvSpPr>
            <a:spLocks noGrp="1"/>
          </p:cNvSpPr>
          <p:nvPr>
            <p:ph type="ftr" sz="quarter" idx="11"/>
          </p:nvPr>
        </p:nvSpPr>
        <p:spPr/>
        <p:txBody>
          <a:bodyPr/>
          <a:lstStyle/>
          <a:p>
            <a:pPr>
              <a:defRPr/>
            </a:pPr>
            <a:r>
              <a:rPr lang="en-US"/>
              <a:t>compsci 101 fall 2017</a:t>
            </a:r>
          </a:p>
        </p:txBody>
      </p:sp>
      <p:sp>
        <p:nvSpPr>
          <p:cNvPr id="5" name="Slide Number Placeholder 4">
            <a:extLst>
              <a:ext uri="{FF2B5EF4-FFF2-40B4-BE49-F238E27FC236}">
                <a16:creationId xmlns:a16="http://schemas.microsoft.com/office/drawing/2014/main" id="{E381CFBC-3482-4EF3-8160-5C08E3CF16EF}"/>
              </a:ext>
            </a:extLst>
          </p:cNvPr>
          <p:cNvSpPr>
            <a:spLocks noGrp="1"/>
          </p:cNvSpPr>
          <p:nvPr>
            <p:ph type="sldNum" sz="quarter" idx="12"/>
          </p:nvPr>
        </p:nvSpPr>
        <p:spPr/>
        <p:txBody>
          <a:bodyPr/>
          <a:lstStyle/>
          <a:p>
            <a:pPr>
              <a:defRPr/>
            </a:pPr>
            <a:fld id="{FC6DB02F-6869-41A8-88A9-7B04A59444FD}" type="slidenum">
              <a:rPr lang="en-US" smtClean="0"/>
              <a:pPr>
                <a:defRPr/>
              </a:pPr>
              <a:t>3</a:t>
            </a:fld>
            <a:endParaRPr lang="en-US"/>
          </a:p>
        </p:txBody>
      </p:sp>
    </p:spTree>
    <p:extLst>
      <p:ext uri="{BB962C8B-B14F-4D97-AF65-F5344CB8AC3E}">
        <p14:creationId xmlns:p14="http://schemas.microsoft.com/office/powerpoint/2010/main" val="211769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Failure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4</a:t>
            </a:fld>
            <a:endParaRPr lang="en-US"/>
          </a:p>
        </p:txBody>
      </p:sp>
    </p:spTree>
    <p:extLst>
      <p:ext uri="{BB962C8B-B14F-4D97-AF65-F5344CB8AC3E}">
        <p14:creationId xmlns:p14="http://schemas.microsoft.com/office/powerpoint/2010/main" val="71826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Failure</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5</a:t>
            </a:fld>
            <a:endParaRPr lang="en-US"/>
          </a:p>
        </p:txBody>
      </p:sp>
      <p:pic>
        <p:nvPicPr>
          <p:cNvPr id="8" name="Content Placeholder 7">
            <a:extLst>
              <a:ext uri="{FF2B5EF4-FFF2-40B4-BE49-F238E27FC236}">
                <a16:creationId xmlns:a16="http://schemas.microsoft.com/office/drawing/2014/main" id="{E12BC6A6-98BD-417B-A870-21719F8930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24000"/>
            <a:ext cx="10808970" cy="6099105"/>
          </a:xfrm>
        </p:spPr>
      </p:pic>
    </p:spTree>
    <p:extLst>
      <p:ext uri="{BB962C8B-B14F-4D97-AF65-F5344CB8AC3E}">
        <p14:creationId xmlns:p14="http://schemas.microsoft.com/office/powerpoint/2010/main" val="318810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Failure</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6</a:t>
            </a:fld>
            <a:endParaRPr lang="en-US"/>
          </a:p>
        </p:txBody>
      </p:sp>
      <p:pic>
        <p:nvPicPr>
          <p:cNvPr id="9" name="Content Placeholder 8">
            <a:extLst>
              <a:ext uri="{FF2B5EF4-FFF2-40B4-BE49-F238E27FC236}">
                <a16:creationId xmlns:a16="http://schemas.microsoft.com/office/drawing/2014/main" id="{44229983-39AA-4136-8C81-FAB3B65CCB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600200"/>
            <a:ext cx="7859790" cy="4407647"/>
          </a:xfrm>
        </p:spPr>
      </p:pic>
    </p:spTree>
    <p:extLst>
      <p:ext uri="{BB962C8B-B14F-4D97-AF65-F5344CB8AC3E}">
        <p14:creationId xmlns:p14="http://schemas.microsoft.com/office/powerpoint/2010/main" val="164092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This Week Done!</a:t>
            </a:r>
          </a:p>
        </p:txBody>
      </p:sp>
      <p:sp>
        <p:nvSpPr>
          <p:cNvPr id="3" name="Content Placeholder 2"/>
          <p:cNvSpPr>
            <a:spLocks noGrp="1"/>
          </p:cNvSpPr>
          <p:nvPr>
            <p:ph idx="1"/>
          </p:nvPr>
        </p:nvSpPr>
        <p:spPr/>
        <p:txBody>
          <a:bodyPr/>
          <a:lstStyle/>
          <a:p>
            <a:r>
              <a:rPr lang="en-US" dirty="0"/>
              <a:t>Run the VM</a:t>
            </a:r>
          </a:p>
          <a:p>
            <a:r>
              <a:rPr lang="en-US" dirty="0"/>
              <a:t>Modify Python program</a:t>
            </a:r>
          </a:p>
          <a:p>
            <a:r>
              <a:rPr lang="en-US" dirty="0"/>
              <a:t>Scratch program for fun</a:t>
            </a:r>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a:t>compsci 101 fall 2017</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954866"/>
            <a:ext cx="3610013" cy="3217333"/>
          </a:xfrm>
          <a:prstGeom prst="rect">
            <a:avLst/>
          </a:prstGeom>
        </p:spPr>
      </p:pic>
    </p:spTree>
    <p:extLst>
      <p:ext uri="{BB962C8B-B14F-4D97-AF65-F5344CB8AC3E}">
        <p14:creationId xmlns:p14="http://schemas.microsoft.com/office/powerpoint/2010/main" val="344102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first-day-scratc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638" y="1282700"/>
            <a:ext cx="47037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p:cNvSpPr>
            <a:spLocks noGrp="1"/>
          </p:cNvSpPr>
          <p:nvPr>
            <p:ph type="title"/>
          </p:nvPr>
        </p:nvSpPr>
        <p:spPr>
          <a:xfrm>
            <a:off x="685800" y="76200"/>
            <a:ext cx="7772400" cy="1143000"/>
          </a:xfrm>
        </p:spPr>
        <p:txBody>
          <a:bodyPr/>
          <a:lstStyle/>
          <a:p>
            <a:r>
              <a:rPr lang="en-US" altLang="en-US" sz="2800" dirty="0"/>
              <a:t>Last Time Scratch program </a:t>
            </a:r>
          </a:p>
        </p:txBody>
      </p:sp>
      <p:sp>
        <p:nvSpPr>
          <p:cNvPr id="31747" name="Content Placeholder 6"/>
          <p:cNvSpPr>
            <a:spLocks noGrp="1"/>
          </p:cNvSpPr>
          <p:nvPr>
            <p:ph sz="half" idx="1"/>
          </p:nvPr>
        </p:nvSpPr>
        <p:spPr/>
        <p:txBody>
          <a:bodyPr/>
          <a:lstStyle/>
          <a:p>
            <a:endParaRPr lang="en-US" altLang="en-US"/>
          </a:p>
        </p:txBody>
      </p:sp>
      <p:sp>
        <p:nvSpPr>
          <p:cNvPr id="31748" name="Content Placeholder 7"/>
          <p:cNvSpPr>
            <a:spLocks noGrp="1"/>
          </p:cNvSpPr>
          <p:nvPr>
            <p:ph sz="half" idx="2"/>
          </p:nvPr>
        </p:nvSpPr>
        <p:spPr>
          <a:xfrm>
            <a:off x="5092700" y="1295400"/>
            <a:ext cx="3670300" cy="4495800"/>
          </a:xfrm>
        </p:spPr>
        <p:txBody>
          <a:bodyPr/>
          <a:lstStyle/>
          <a:p>
            <a:r>
              <a:rPr lang="en-US" altLang="en-US"/>
              <a:t>"Hello World"</a:t>
            </a:r>
          </a:p>
          <a:p>
            <a:r>
              <a:rPr lang="en-US" altLang="en-US"/>
              <a:t>Scratch Program</a:t>
            </a:r>
          </a:p>
          <a:p>
            <a:r>
              <a:rPr lang="en-US" altLang="en-US"/>
              <a:t>Colors</a:t>
            </a:r>
          </a:p>
          <a:p>
            <a:pPr lvl="1"/>
            <a:r>
              <a:rPr lang="en-US" altLang="en-US"/>
              <a:t>Duke blue: motion</a:t>
            </a:r>
          </a:p>
          <a:p>
            <a:pPr lvl="1"/>
            <a:r>
              <a:rPr lang="en-US" altLang="en-US"/>
              <a:t>Mustard: control</a:t>
            </a:r>
          </a:p>
          <a:p>
            <a:pPr lvl="1"/>
            <a:r>
              <a:rPr lang="en-US" altLang="en-US"/>
              <a:t>Light blue: sensing</a:t>
            </a:r>
          </a:p>
          <a:p>
            <a:pPr lvl="1"/>
            <a:r>
              <a:rPr lang="en-US" altLang="en-US"/>
              <a:t>Orange: data</a:t>
            </a:r>
          </a:p>
          <a:p>
            <a:pPr lvl="1"/>
            <a:r>
              <a:rPr lang="en-US" altLang="en-US"/>
              <a:t>Purple: looks</a:t>
            </a:r>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D44E9AF7-1243-4137-A70D-606EB167409E}" type="slidenum">
              <a:rPr lang="en-US" smtClean="0"/>
              <a:pPr>
                <a:defRPr/>
              </a:pPr>
              <a:t>8</a:t>
            </a:fld>
            <a:endParaRPr lang="en-US"/>
          </a:p>
        </p:txBody>
      </p:sp>
    </p:spTree>
    <p:extLst>
      <p:ext uri="{BB962C8B-B14F-4D97-AF65-F5344CB8AC3E}">
        <p14:creationId xmlns:p14="http://schemas.microsoft.com/office/powerpoint/2010/main" val="313573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Python code</a:t>
            </a:r>
            <a:br>
              <a:rPr lang="en-US" dirty="0"/>
            </a:br>
            <a:r>
              <a:rPr lang="en-US" dirty="0"/>
              <a:t>hello.py</a:t>
            </a:r>
          </a:p>
        </p:txBody>
      </p:sp>
      <p:sp>
        <p:nvSpPr>
          <p:cNvPr id="5" name="Footer Placeholder 4"/>
          <p:cNvSpPr>
            <a:spLocks noGrp="1"/>
          </p:cNvSpPr>
          <p:nvPr>
            <p:ph type="ftr" sz="quarter" idx="11"/>
          </p:nvPr>
        </p:nvSpPr>
        <p:spPr/>
        <p:txBody>
          <a:bodyPr/>
          <a:lstStyle/>
          <a:p>
            <a:pPr>
              <a:defRPr/>
            </a:pPr>
            <a:r>
              <a:rPr lang="en-US"/>
              <a:t>compsci 101 fall 2017</a:t>
            </a:r>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9</a:t>
            </a:fld>
            <a:endParaRPr lang="en-US"/>
          </a:p>
        </p:txBody>
      </p:sp>
      <p:pic>
        <p:nvPicPr>
          <p:cNvPr id="7" name="Picture 6">
            <a:extLst>
              <a:ext uri="{FF2B5EF4-FFF2-40B4-BE49-F238E27FC236}">
                <a16:creationId xmlns:a16="http://schemas.microsoft.com/office/drawing/2014/main" id="{DEF0EABA-A8B2-4668-9D64-A59AAEB20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7376"/>
            <a:ext cx="7041577" cy="2447930"/>
          </a:xfrm>
          <a:prstGeom prst="rect">
            <a:avLst/>
          </a:prstGeom>
        </p:spPr>
      </p:pic>
      <p:pic>
        <p:nvPicPr>
          <p:cNvPr id="10" name="Picture 9">
            <a:extLst>
              <a:ext uri="{FF2B5EF4-FFF2-40B4-BE49-F238E27FC236}">
                <a16:creationId xmlns:a16="http://schemas.microsoft.com/office/drawing/2014/main" id="{C7A8EFD6-EB73-40E9-9F0F-E7ACAD12E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931" y="4603615"/>
            <a:ext cx="6159269" cy="1570009"/>
          </a:xfrm>
          <a:prstGeom prst="rect">
            <a:avLst/>
          </a:prstGeom>
        </p:spPr>
      </p:pic>
    </p:spTree>
    <p:extLst>
      <p:ext uri="{BB962C8B-B14F-4D97-AF65-F5344CB8AC3E}">
        <p14:creationId xmlns:p14="http://schemas.microsoft.com/office/powerpoint/2010/main" val="8335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8601</TotalTime>
  <Words>2150</Words>
  <Application>Microsoft Office PowerPoint</Application>
  <PresentationFormat>On-screen Show (4:3)</PresentationFormat>
  <Paragraphs>308</Paragraphs>
  <Slides>29</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MS PGothic</vt:lpstr>
      <vt:lpstr>MS PGothic</vt:lpstr>
      <vt:lpstr>Book Antiqua</vt:lpstr>
      <vt:lpstr>Calibri</vt:lpstr>
      <vt:lpstr>Courier New</vt:lpstr>
      <vt:lpstr>Monotype Sorts</vt:lpstr>
      <vt:lpstr>Times New Roman</vt:lpstr>
      <vt:lpstr>Default Design</vt:lpstr>
      <vt:lpstr>CompSci 101 Introduction to Computer Science</vt:lpstr>
      <vt:lpstr>Announcements</vt:lpstr>
      <vt:lpstr>Tips on Using the VM</vt:lpstr>
      <vt:lpstr>Software Failure</vt:lpstr>
      <vt:lpstr>Software Failure</vt:lpstr>
      <vt:lpstr>Software Failure</vt:lpstr>
      <vt:lpstr>Lab 1 This Week Done!</vt:lpstr>
      <vt:lpstr>Last Time Scratch program </vt:lpstr>
      <vt:lpstr>Python code hello.py</vt:lpstr>
      <vt:lpstr>Python data reading code</vt:lpstr>
      <vt:lpstr>Woa!!! Am I suppose to understand all that code right now!!!!</vt:lpstr>
      <vt:lpstr>Explain Python data reading code bit.ly/101f17-0831-1</vt:lpstr>
      <vt:lpstr>Daphne Koller, AI Pioneer, Educator</vt:lpstr>
      <vt:lpstr>Our Programming Environment</vt:lpstr>
      <vt:lpstr>How does one get help in CompSci 101?</vt:lpstr>
      <vt:lpstr>How to succeed in Compsci 101</vt:lpstr>
      <vt:lpstr>Your goal is to …</vt:lpstr>
      <vt:lpstr>Your goal is to …</vt:lpstr>
      <vt:lpstr>Algorithm </vt:lpstr>
      <vt:lpstr>Write an algorithm for making a cookie sandwich bit.ly/101f17-0831-2</vt:lpstr>
      <vt:lpstr>Algorithm</vt:lpstr>
      <vt:lpstr>Algorithm – Nate Silver and others</vt:lpstr>
      <vt:lpstr>PowerPoint Presentation</vt:lpstr>
      <vt:lpstr>Google Algorithm – with News</vt:lpstr>
      <vt:lpstr>Google Algorithm – with News</vt:lpstr>
      <vt:lpstr>Algorithms that scale: An example</vt:lpstr>
      <vt:lpstr>Eugene (Gene) Myers</vt:lpstr>
      <vt:lpstr>Whole Genome Shotgun with words </vt:lpstr>
      <vt:lpstr>From Algorithms to Code</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114</cp:revision>
  <cp:lastPrinted>2017-09-02T14:23:08Z</cp:lastPrinted>
  <dcterms:created xsi:type="dcterms:W3CDTF">2005-08-25T14:18:45Z</dcterms:created>
  <dcterms:modified xsi:type="dcterms:W3CDTF">2017-09-02T14:23:21Z</dcterms:modified>
</cp:coreProperties>
</file>