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77" r:id="rId3"/>
    <p:sldId id="321" r:id="rId4"/>
    <p:sldId id="292" r:id="rId5"/>
    <p:sldId id="285" r:id="rId6"/>
    <p:sldId id="312" r:id="rId7"/>
    <p:sldId id="286" r:id="rId8"/>
    <p:sldId id="288" r:id="rId9"/>
    <p:sldId id="287" r:id="rId10"/>
    <p:sldId id="294" r:id="rId11"/>
    <p:sldId id="295" r:id="rId12"/>
    <p:sldId id="318" r:id="rId13"/>
    <p:sldId id="289" r:id="rId14"/>
    <p:sldId id="309" r:id="rId15"/>
    <p:sldId id="290" r:id="rId16"/>
    <p:sldId id="291" r:id="rId17"/>
    <p:sldId id="323" r:id="rId18"/>
    <p:sldId id="324" r:id="rId19"/>
    <p:sldId id="313" r:id="rId20"/>
    <p:sldId id="314" r:id="rId21"/>
    <p:sldId id="315" r:id="rId22"/>
    <p:sldId id="316" r:id="rId23"/>
    <p:sldId id="317" r:id="rId24"/>
    <p:sldId id="322" r:id="rId2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6" autoAdjust="0"/>
    <p:restoredTop sz="92575" autoAdjust="0"/>
  </p:normalViewPr>
  <p:slideViewPr>
    <p:cSldViewPr>
      <p:cViewPr varScale="1">
        <p:scale>
          <a:sx n="96" d="100"/>
          <a:sy n="96" d="100"/>
        </p:scale>
        <p:origin x="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A8F7757-817D-4DF7-A0C0-2AE4C69A382B}" type="datetimeFigureOut">
              <a:rPr lang="en-US" smtClean="0"/>
              <a:t>9/4/2017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3B23B33-E3A2-431A-BC53-350A61EC79CD}" type="slidenum">
              <a:rPr lang="en-US" smtClean="0"/>
              <a:t>‹#›</a:t>
            </a:fld>
            <a:endParaRPr lang="en-US"/>
          </a:p>
        </p:txBody>
      </p:sp>
    </p:spTree>
    <p:extLst>
      <p:ext uri="{BB962C8B-B14F-4D97-AF65-F5344CB8AC3E}">
        <p14:creationId xmlns:p14="http://schemas.microsoft.com/office/powerpoint/2010/main" val="227274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a new programming language (CLU). Not widespread use, but it had new features that are now in object oriented languages like</a:t>
            </a:r>
            <a:r>
              <a:rPr lang="en-US" baseline="0" dirty="0"/>
              <a:t> Java and C++.  She also did work on operating systems </a:t>
            </a:r>
          </a:p>
          <a:p>
            <a:r>
              <a:rPr lang="en-US" dirty="0"/>
              <a:t>Her ideas helped form the foundation for modern programming languages such as Java, which are designed to make use of self-contained modules of data and instructions that can be developed once and reused to many different ends. In 1961, she got her undergrad degree in Mathematics. Instead of pursuing an advanced degree in math after college, she got a job as a computer programmer at </a:t>
            </a:r>
            <a:r>
              <a:rPr lang="en-US" dirty="0" err="1"/>
              <a:t>Mitre</a:t>
            </a:r>
            <a:r>
              <a:rPr lang="en-US" dirty="0"/>
              <a:t>, a not-for-profit organization in the Boston area that conducts federally funded research in systems engineering and information technology. At the time, hardly anyone was trained in computer science. From </a:t>
            </a:r>
            <a:r>
              <a:rPr lang="en-US" dirty="0" err="1"/>
              <a:t>Mitre</a:t>
            </a:r>
            <a:r>
              <a:rPr lang="en-US" dirty="0"/>
              <a:t>, </a:t>
            </a:r>
            <a:r>
              <a:rPr lang="en-US" dirty="0" err="1"/>
              <a:t>Liskov</a:t>
            </a:r>
            <a:r>
              <a:rPr lang="en-US" dirty="0"/>
              <a:t> moved on to work on a Harvard University project that sought to automatically translate English sentences into something a computer could understand. Though natural-language processing is a problem that computer scientists are still working on, back then people expected that it would be solved in a few years.  She decided she wanted to go to grad school so </a:t>
            </a:r>
            <a:r>
              <a:rPr lang="en-US" baseline="0" dirty="0"/>
              <a:t>she applied to graduate school at Princeton and got a postcard from them that said “They didn’t accept female students.”.  So she went to Stanford. </a:t>
            </a:r>
            <a:endParaRPr lang="en-US" dirty="0"/>
          </a:p>
          <a:p>
            <a:endParaRPr lang="en-US" dirty="0"/>
          </a:p>
        </p:txBody>
      </p:sp>
      <p:sp>
        <p:nvSpPr>
          <p:cNvPr id="4" name="Slide Number Placeholder 3"/>
          <p:cNvSpPr>
            <a:spLocks noGrp="1"/>
          </p:cNvSpPr>
          <p:nvPr>
            <p:ph type="sldNum" sz="quarter" idx="10"/>
          </p:nvPr>
        </p:nvSpPr>
        <p:spPr/>
        <p:txBody>
          <a:bodyPr/>
          <a:lstStyle/>
          <a:p>
            <a:fld id="{D3B23B33-E3A2-431A-BC53-350A61EC79CD}" type="slidenum">
              <a:rPr lang="en-US" smtClean="0"/>
              <a:t>4</a:t>
            </a:fld>
            <a:endParaRPr lang="en-US"/>
          </a:p>
        </p:txBody>
      </p:sp>
    </p:spTree>
    <p:extLst>
      <p:ext uri="{BB962C8B-B14F-4D97-AF65-F5344CB8AC3E}">
        <p14:creationId xmlns:p14="http://schemas.microsoft.com/office/powerpoint/2010/main" val="13703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shoeboxes to step through what is happening with these statements</a:t>
            </a:r>
          </a:p>
        </p:txBody>
      </p:sp>
      <p:sp>
        <p:nvSpPr>
          <p:cNvPr id="4" name="Slide Number Placeholder 3"/>
          <p:cNvSpPr>
            <a:spLocks noGrp="1"/>
          </p:cNvSpPr>
          <p:nvPr>
            <p:ph type="sldNum" sz="quarter" idx="10"/>
          </p:nvPr>
        </p:nvSpPr>
        <p:spPr/>
        <p:txBody>
          <a:bodyPr/>
          <a:lstStyle/>
          <a:p>
            <a:fld id="{D3B23B33-E3A2-431A-BC53-350A61EC79CD}" type="slidenum">
              <a:rPr lang="en-US" smtClean="0"/>
              <a:t>9</a:t>
            </a:fld>
            <a:endParaRPr lang="en-US"/>
          </a:p>
        </p:txBody>
      </p:sp>
    </p:spTree>
    <p:extLst>
      <p:ext uri="{BB962C8B-B14F-4D97-AF65-F5344CB8AC3E}">
        <p14:creationId xmlns:p14="http://schemas.microsoft.com/office/powerpoint/2010/main" val="14457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anose="02020603050405020304" pitchFamily="18" charset="0"/>
              </a:rPr>
              <a:t>See the next slide. These are three examples of functions seen by students. Go over these quickly, understand from next slide why these pictures are here</a:t>
            </a:r>
          </a:p>
        </p:txBody>
      </p:sp>
    </p:spTree>
    <p:extLst>
      <p:ext uri="{BB962C8B-B14F-4D97-AF65-F5344CB8AC3E}">
        <p14:creationId xmlns:p14="http://schemas.microsoft.com/office/powerpoint/2010/main" val="333773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parameters</a:t>
            </a:r>
          </a:p>
        </p:txBody>
      </p:sp>
      <p:sp>
        <p:nvSpPr>
          <p:cNvPr id="4" name="Slide Number Placeholder 3"/>
          <p:cNvSpPr>
            <a:spLocks noGrp="1"/>
          </p:cNvSpPr>
          <p:nvPr>
            <p:ph type="sldNum" sz="quarter" idx="10"/>
          </p:nvPr>
        </p:nvSpPr>
        <p:spPr/>
        <p:txBody>
          <a:bodyPr/>
          <a:lstStyle/>
          <a:p>
            <a:fld id="{0C7BE804-DF7E-42E5-A388-90D64D8A2B78}" type="slidenum">
              <a:rPr lang="en-US" smtClean="0"/>
              <a:t>12</a:t>
            </a:fld>
            <a:endParaRPr lang="en-US"/>
          </a:p>
        </p:txBody>
      </p:sp>
    </p:spTree>
    <p:extLst>
      <p:ext uri="{BB962C8B-B14F-4D97-AF65-F5344CB8AC3E}">
        <p14:creationId xmlns:p14="http://schemas.microsoft.com/office/powerpoint/2010/main" val="222832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strings</a:t>
            </a:r>
          </a:p>
          <a:p>
            <a:endParaRPr lang="en-US" dirty="0"/>
          </a:p>
        </p:txBody>
      </p:sp>
      <p:sp>
        <p:nvSpPr>
          <p:cNvPr id="4" name="Slide Number Placeholder 3"/>
          <p:cNvSpPr>
            <a:spLocks noGrp="1"/>
          </p:cNvSpPr>
          <p:nvPr>
            <p:ph type="sldNum" sz="quarter" idx="10"/>
          </p:nvPr>
        </p:nvSpPr>
        <p:spPr/>
        <p:txBody>
          <a:bodyPr/>
          <a:lstStyle/>
          <a:p>
            <a:fld id="{D3B23B33-E3A2-431A-BC53-350A61EC79CD}" type="slidenum">
              <a:rPr lang="en-US" smtClean="0"/>
              <a:t>13</a:t>
            </a:fld>
            <a:endParaRPr lang="en-US"/>
          </a:p>
        </p:txBody>
      </p:sp>
    </p:spTree>
    <p:extLst>
      <p:ext uri="{BB962C8B-B14F-4D97-AF65-F5344CB8AC3E}">
        <p14:creationId xmlns:p14="http://schemas.microsoft.com/office/powerpoint/2010/main" val="37628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BMI and show the calculator on the web. Type in funny numbers weight 50 or weight 450</a:t>
            </a:r>
          </a:p>
          <a:p>
            <a:r>
              <a:rPr lang="en-US" dirty="0"/>
              <a:t>The www.cdc.gov gives error for 7 </a:t>
            </a:r>
            <a:r>
              <a:rPr lang="en-US" dirty="0" err="1"/>
              <a:t>ft</a:t>
            </a:r>
            <a:r>
              <a:rPr lang="en-US" dirty="0"/>
              <a:t> 8 in 110 </a:t>
            </a:r>
            <a:r>
              <a:rPr lang="en-US" dirty="0" err="1"/>
              <a:t>lbs</a:t>
            </a:r>
            <a:r>
              <a:rPr lang="en-US" dirty="0"/>
              <a:t> – ask to check your entries</a:t>
            </a:r>
          </a:p>
        </p:txBody>
      </p:sp>
      <p:sp>
        <p:nvSpPr>
          <p:cNvPr id="4" name="Slide Number Placeholder 3"/>
          <p:cNvSpPr>
            <a:spLocks noGrp="1"/>
          </p:cNvSpPr>
          <p:nvPr>
            <p:ph type="sldNum" sz="quarter" idx="10"/>
          </p:nvPr>
        </p:nvSpPr>
        <p:spPr/>
        <p:txBody>
          <a:bodyPr/>
          <a:lstStyle/>
          <a:p>
            <a:fld id="{D3B23B33-E3A2-431A-BC53-350A61EC79CD}" type="slidenum">
              <a:rPr lang="en-US" smtClean="0"/>
              <a:t>15</a:t>
            </a:fld>
            <a:endParaRPr lang="en-US"/>
          </a:p>
        </p:txBody>
      </p:sp>
    </p:spTree>
    <p:extLst>
      <p:ext uri="{BB962C8B-B14F-4D97-AF65-F5344CB8AC3E}">
        <p14:creationId xmlns:p14="http://schemas.microsoft.com/office/powerpoint/2010/main" val="208147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692BE-EC14-448F-B97D-64E4FB45E73A}" type="slidenum">
              <a:rPr lang="en-US" smtClean="0"/>
              <a:t>19</a:t>
            </a:fld>
            <a:endParaRPr lang="en-US"/>
          </a:p>
        </p:txBody>
      </p:sp>
    </p:spTree>
    <p:extLst>
      <p:ext uri="{BB962C8B-B14F-4D97-AF65-F5344CB8AC3E}">
        <p14:creationId xmlns:p14="http://schemas.microsoft.com/office/powerpoint/2010/main" val="411110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“what does the fox say” and show part of video</a:t>
            </a:r>
          </a:p>
          <a:p>
            <a:r>
              <a:rPr lang="en-US" dirty="0"/>
              <a:t>Ring-ding-ding-ding</a:t>
            </a:r>
          </a:p>
          <a:p>
            <a:endParaRPr lang="en-US" dirty="0"/>
          </a:p>
        </p:txBody>
      </p:sp>
      <p:sp>
        <p:nvSpPr>
          <p:cNvPr id="4" name="Slide Number Placeholder 3"/>
          <p:cNvSpPr>
            <a:spLocks noGrp="1"/>
          </p:cNvSpPr>
          <p:nvPr>
            <p:ph type="sldNum" sz="quarter" idx="10"/>
          </p:nvPr>
        </p:nvSpPr>
        <p:spPr/>
        <p:txBody>
          <a:bodyPr/>
          <a:lstStyle/>
          <a:p>
            <a:fld id="{E2C692BE-EC14-448F-B97D-64E4FB45E73A}" type="slidenum">
              <a:rPr lang="en-US" smtClean="0"/>
              <a:t>23</a:t>
            </a:fld>
            <a:endParaRPr lang="en-US"/>
          </a:p>
        </p:txBody>
      </p:sp>
    </p:spTree>
    <p:extLst>
      <p:ext uri="{BB962C8B-B14F-4D97-AF65-F5344CB8AC3E}">
        <p14:creationId xmlns:p14="http://schemas.microsoft.com/office/powerpoint/2010/main" val="229432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cps101 fall 2017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duke.edu/csed/pythonapt/bmi.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6871"/>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6771692" y="3810000"/>
            <a:ext cx="20409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Sep 5, 2017</a:t>
            </a:r>
          </a:p>
          <a:p>
            <a:pPr eaLnBrk="1" hangingPunct="1">
              <a:spcBef>
                <a:spcPct val="0"/>
              </a:spcBef>
              <a:buFontTx/>
              <a:buNone/>
            </a:pPr>
            <a:endParaRPr lang="en-US" sz="2800" dirty="0"/>
          </a:p>
          <a:p>
            <a:pPr eaLnBrk="1" hangingPunct="1">
              <a:spcBef>
                <a:spcPct val="0"/>
              </a:spcBef>
              <a:buFontTx/>
              <a:buNone/>
            </a:pPr>
            <a:r>
              <a:rPr lang="en-US" sz="2800" dirty="0"/>
              <a:t>Prof. Rodger</a:t>
            </a:r>
          </a:p>
        </p:txBody>
      </p:sp>
      <p:pic>
        <p:nvPicPr>
          <p:cNvPr id="4" name="Picture 3">
            <a:extLst>
              <a:ext uri="{FF2B5EF4-FFF2-40B4-BE49-F238E27FC236}">
                <a16:creationId xmlns:a16="http://schemas.microsoft.com/office/drawing/2014/main" id="{2F8BEDC3-121C-4BB0-84CC-4BC621598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29000"/>
            <a:ext cx="5181600" cy="3322074"/>
          </a:xfrm>
          <a:prstGeom prst="rect">
            <a:avLst/>
          </a:prstGeom>
        </p:spPr>
      </p:pic>
      <p:pic>
        <p:nvPicPr>
          <p:cNvPr id="7" name="Picture 6">
            <a:extLst>
              <a:ext uri="{FF2B5EF4-FFF2-40B4-BE49-F238E27FC236}">
                <a16:creationId xmlns:a16="http://schemas.microsoft.com/office/drawing/2014/main" id="{1D27FCBD-E24E-40B4-8D63-FC6E812E8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2248788"/>
            <a:ext cx="1079539" cy="983070"/>
          </a:xfrm>
          <a:prstGeom prst="rect">
            <a:avLst/>
          </a:prstGeom>
        </p:spPr>
      </p:pic>
      <p:pic>
        <p:nvPicPr>
          <p:cNvPr id="8" name="Picture 7">
            <a:extLst>
              <a:ext uri="{FF2B5EF4-FFF2-40B4-BE49-F238E27FC236}">
                <a16:creationId xmlns:a16="http://schemas.microsoft.com/office/drawing/2014/main" id="{7E61FA29-2605-4A56-A088-6C3BBB44F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507" y="1927540"/>
            <a:ext cx="1628775" cy="13043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2875"/>
            <a:ext cx="7772400" cy="1143000"/>
          </a:xfrm>
        </p:spPr>
        <p:txBody>
          <a:bodyPr/>
          <a:lstStyle/>
          <a:p>
            <a:r>
              <a:rPr lang="en-US" altLang="en-US" dirty="0"/>
              <a:t>Examples of functions</a:t>
            </a:r>
          </a:p>
        </p:txBody>
      </p:sp>
      <p:pic>
        <p:nvPicPr>
          <p:cNvPr id="21507" name="Picture 5" descr="word-wcou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201738"/>
            <a:ext cx="25146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705100"/>
            <a:ext cx="29654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Screen Shot 2014-09-01 at 9.46.1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19250"/>
            <a:ext cx="415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cps101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Tree>
    <p:extLst>
      <p:ext uri="{BB962C8B-B14F-4D97-AF65-F5344CB8AC3E}">
        <p14:creationId xmlns:p14="http://schemas.microsoft.com/office/powerpoint/2010/main" val="108318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838200"/>
          </a:xfrm>
        </p:spPr>
        <p:txBody>
          <a:bodyPr/>
          <a:lstStyle/>
          <a:p>
            <a:r>
              <a:rPr lang="en-US" altLang="en-US" dirty="0"/>
              <a:t>Functions explained</a:t>
            </a:r>
          </a:p>
        </p:txBody>
      </p:sp>
      <p:sp>
        <p:nvSpPr>
          <p:cNvPr id="23555" name="Content Placeholder 2"/>
          <p:cNvSpPr>
            <a:spLocks noGrp="1"/>
          </p:cNvSpPr>
          <p:nvPr>
            <p:ph idx="1"/>
          </p:nvPr>
        </p:nvSpPr>
        <p:spPr>
          <a:xfrm>
            <a:off x="304800" y="1028700"/>
            <a:ext cx="8839200" cy="4800600"/>
          </a:xfrm>
        </p:spPr>
        <p:txBody>
          <a:bodyPr/>
          <a:lstStyle/>
          <a:p>
            <a:r>
              <a:rPr lang="en-US" altLang="en-US" dirty="0"/>
              <a:t>In a calculator, </a:t>
            </a:r>
            <a:r>
              <a:rPr lang="en-US" altLang="en-US" dirty="0" err="1"/>
              <a:t>sqrt</a:t>
            </a:r>
            <a:r>
              <a:rPr lang="en-US" altLang="en-US" dirty="0"/>
              <a:t>: number in -&gt; number out</a:t>
            </a:r>
          </a:p>
          <a:p>
            <a:pPr lvl="1"/>
            <a:r>
              <a:rPr lang="en-US" altLang="en-US" dirty="0"/>
              <a:t>What is domain, what is range?</a:t>
            </a:r>
          </a:p>
          <a:p>
            <a:endParaRPr lang="en-US" altLang="en-US" sz="2400" dirty="0"/>
          </a:p>
          <a:p>
            <a:r>
              <a:rPr lang="en-US" altLang="en-US" dirty="0"/>
              <a:t>In MSWord, word count: document -&gt; number</a:t>
            </a:r>
          </a:p>
          <a:p>
            <a:pPr lvl="1"/>
            <a:r>
              <a:rPr lang="en-US" altLang="en-US" dirty="0"/>
              <a:t>Domain is word doc, range is integer</a:t>
            </a:r>
          </a:p>
          <a:p>
            <a:endParaRPr lang="en-US" altLang="en-US" sz="2400" dirty="0"/>
          </a:p>
          <a:p>
            <a:r>
              <a:rPr lang="en-US" altLang="en-US" dirty="0"/>
              <a:t>In browser, web: URL -&gt; HTML formatted "page"</a:t>
            </a:r>
          </a:p>
          <a:p>
            <a:pPr lvl="1"/>
            <a:r>
              <a:rPr lang="en-US" altLang="en-US" dirty="0"/>
              <a:t>Domain is valid URL, range is HTML resources</a:t>
            </a:r>
          </a:p>
          <a:p>
            <a:endParaRPr lang="en-US" altLang="en-US" sz="2400" dirty="0"/>
          </a:p>
          <a:p>
            <a:r>
              <a:rPr lang="en-US" altLang="en-US" sz="2400" dirty="0"/>
              <a:t>In Python we see similar structure!</a:t>
            </a:r>
          </a:p>
        </p:txBody>
      </p:sp>
      <p:sp>
        <p:nvSpPr>
          <p:cNvPr id="2" name="Footer Placeholder 1"/>
          <p:cNvSpPr>
            <a:spLocks noGrp="1"/>
          </p:cNvSpPr>
          <p:nvPr>
            <p:ph type="ftr" sz="quarter" idx="11"/>
          </p:nvPr>
        </p:nvSpPr>
        <p:spPr/>
        <p:txBody>
          <a:bodyPr/>
          <a:lstStyle/>
          <a:p>
            <a:pPr>
              <a:defRPr/>
            </a:pPr>
            <a:r>
              <a:rPr lang="en-US"/>
              <a:t>cps101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spTree>
    <p:extLst>
      <p:ext uri="{BB962C8B-B14F-4D97-AF65-F5344CB8AC3E}">
        <p14:creationId xmlns:p14="http://schemas.microsoft.com/office/powerpoint/2010/main" val="148012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762000"/>
          </a:xfrm>
        </p:spPr>
        <p:txBody>
          <a:bodyPr/>
          <a:lstStyle/>
          <a:p>
            <a:r>
              <a:rPr lang="en-US" altLang="en-US" dirty="0"/>
              <a:t>Function</a:t>
            </a:r>
          </a:p>
        </p:txBody>
      </p:sp>
      <p:sp>
        <p:nvSpPr>
          <p:cNvPr id="3" name="Content Placeholder 2"/>
          <p:cNvSpPr>
            <a:spLocks noGrp="1"/>
          </p:cNvSpPr>
          <p:nvPr>
            <p:ph idx="1"/>
          </p:nvPr>
        </p:nvSpPr>
        <p:spPr>
          <a:xfrm>
            <a:off x="685800" y="990600"/>
            <a:ext cx="7772400" cy="5867400"/>
          </a:xfrm>
        </p:spPr>
        <p:txBody>
          <a:bodyPr/>
          <a:lstStyle/>
          <a:p>
            <a:pPr>
              <a:defRPr/>
            </a:pPr>
            <a:r>
              <a:rPr lang="en-US" dirty="0" err="1"/>
              <a:t>def</a:t>
            </a:r>
            <a:r>
              <a:rPr lang="en-US" dirty="0"/>
              <a:t> </a:t>
            </a:r>
            <a:r>
              <a:rPr lang="en-US" dirty="0" err="1"/>
              <a:t>functionName</a:t>
            </a:r>
            <a:r>
              <a:rPr lang="en-US" dirty="0"/>
              <a:t>(parameters):</a:t>
            </a:r>
          </a:p>
          <a:p>
            <a:pPr marL="0" indent="0">
              <a:buNone/>
              <a:defRPr/>
            </a:pPr>
            <a:r>
              <a:rPr lang="en-US" dirty="0"/>
              <a:t>         block of code</a:t>
            </a:r>
          </a:p>
          <a:p>
            <a:pPr>
              <a:defRPr/>
            </a:pPr>
            <a:endParaRPr lang="en-US" dirty="0">
              <a:latin typeface="Courier New" pitchFamily="49" charset="0"/>
              <a:cs typeface="Courier New" pitchFamily="49" charset="0"/>
            </a:endParaRPr>
          </a:p>
          <a:p>
            <a:pPr>
              <a:defRPr/>
            </a:pPr>
            <a:r>
              <a:rPr lang="en-US" dirty="0">
                <a:solidFill>
                  <a:srgbClr val="FF0000"/>
                </a:solidFill>
                <a:cs typeface="Courier New" pitchFamily="49" charset="0"/>
              </a:rPr>
              <a:t>Parameters</a:t>
            </a:r>
            <a:r>
              <a:rPr lang="en-US" dirty="0">
                <a:cs typeface="Courier New" pitchFamily="49" charset="0"/>
              </a:rPr>
              <a:t> – place holder, will store value passed in</a:t>
            </a:r>
          </a:p>
          <a:p>
            <a:pPr>
              <a:defRPr/>
            </a:pPr>
            <a:r>
              <a:rPr lang="en-US" dirty="0">
                <a:solidFill>
                  <a:srgbClr val="FF0000"/>
                </a:solidFill>
                <a:cs typeface="Courier New" pitchFamily="49" charset="0"/>
              </a:rPr>
              <a:t>Arguments </a:t>
            </a:r>
            <a:r>
              <a:rPr lang="en-US" dirty="0">
                <a:cs typeface="Courier New" pitchFamily="49" charset="0"/>
              </a:rPr>
              <a:t>– values in the call, that you pass to the function to use as input</a:t>
            </a:r>
          </a:p>
          <a:p>
            <a:pPr>
              <a:defRPr/>
            </a:pPr>
            <a:r>
              <a:rPr lang="en-US" dirty="0">
                <a:solidFill>
                  <a:srgbClr val="FF0000"/>
                </a:solidFill>
                <a:cs typeface="Courier New" pitchFamily="49" charset="0"/>
              </a:rPr>
              <a:t>Body</a:t>
            </a:r>
            <a:r>
              <a:rPr lang="en-US" dirty="0">
                <a:cs typeface="Courier New" pitchFamily="49" charset="0"/>
              </a:rPr>
              <a:t> of function must be indented</a:t>
            </a:r>
          </a:p>
          <a:p>
            <a:pPr>
              <a:defRPr/>
            </a:pPr>
            <a:endParaRPr lang="en-US" dirty="0">
              <a:cs typeface="Courier New" pitchFamily="49" charset="0"/>
            </a:endParaRPr>
          </a:p>
          <a:p>
            <a:pPr>
              <a:defRPr/>
            </a:pPr>
            <a:endParaRPr lang="en-US" dirty="0">
              <a:latin typeface="Courier New" pitchFamily="49" charset="0"/>
              <a:cs typeface="Courier New" pitchFamily="49" charset="0"/>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F9951F57-7DF7-49BE-AB55-FDBC5F5CA462}" type="slidenum">
              <a:rPr lang="en-US" altLang="en-US" sz="1400"/>
              <a:pPr eaLnBrk="1" hangingPunct="1"/>
              <a:t>12</a:t>
            </a:fld>
            <a:endParaRPr lang="en-US" altLang="en-US" sz="1400" dirty="0"/>
          </a:p>
        </p:txBody>
      </p:sp>
      <p:sp>
        <p:nvSpPr>
          <p:cNvPr id="2" name="Footer Placeholder 1"/>
          <p:cNvSpPr>
            <a:spLocks noGrp="1"/>
          </p:cNvSpPr>
          <p:nvPr>
            <p:ph type="ftr" sz="quarter" idx="11"/>
          </p:nvPr>
        </p:nvSpPr>
        <p:spPr/>
        <p:txBody>
          <a:bodyPr/>
          <a:lstStyle/>
          <a:p>
            <a:pPr>
              <a:defRPr/>
            </a:pPr>
            <a:r>
              <a:rPr lang="en-US"/>
              <a:t>cps101 fall 2017</a:t>
            </a:r>
          </a:p>
        </p:txBody>
      </p:sp>
    </p:spTree>
    <p:extLst>
      <p:ext uri="{BB962C8B-B14F-4D97-AF65-F5344CB8AC3E}">
        <p14:creationId xmlns:p14="http://schemas.microsoft.com/office/powerpoint/2010/main" val="319018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p>
        </p:txBody>
      </p:sp>
      <p:sp>
        <p:nvSpPr>
          <p:cNvPr id="3" name="Content Placeholder 2"/>
          <p:cNvSpPr>
            <a:spLocks noGrp="1"/>
          </p:cNvSpPr>
          <p:nvPr>
            <p:ph idx="1"/>
          </p:nvPr>
        </p:nvSpPr>
        <p:spPr/>
        <p:txBody>
          <a:bodyPr/>
          <a:lstStyle/>
          <a:p>
            <a:r>
              <a:rPr lang="en-US" dirty="0"/>
              <a:t>In Eclipse write a file with a function and run it</a:t>
            </a:r>
          </a:p>
          <a:p>
            <a:r>
              <a:rPr lang="en-US" dirty="0"/>
              <a:t>stuff.py</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
        <p:nvSpPr>
          <p:cNvPr id="5" name="TextBox 3"/>
          <p:cNvSpPr txBox="1">
            <a:spLocks noChangeArrowheads="1"/>
          </p:cNvSpPr>
          <p:nvPr/>
        </p:nvSpPr>
        <p:spPr bwMode="auto">
          <a:xfrm>
            <a:off x="1981200" y="3809222"/>
            <a:ext cx="6121400" cy="2308324"/>
          </a:xfrm>
          <a:prstGeom prst="rect">
            <a:avLst/>
          </a:prstGeom>
          <a:noFill/>
          <a:ln w="381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sum(a, b):</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a:t>
            </a:r>
            <a:r>
              <a:rPr lang="en-US" altLang="en-US" sz="2400" dirty="0" err="1">
                <a:solidFill>
                  <a:schemeClr val="tx1"/>
                </a:solidFill>
                <a:latin typeface="Courier New" panose="02070309020205020404" pitchFamily="49" charset="0"/>
              </a:rPr>
              <a:t>a+b</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if __name__ == '__main__':</a:t>
            </a:r>
          </a:p>
          <a:p>
            <a:pPr eaLnBrk="1" hangingPunct="1">
              <a:spcBef>
                <a:spcPct val="0"/>
              </a:spcBef>
              <a:buClrTx/>
              <a:buSzTx/>
              <a:buFontTx/>
              <a:buNone/>
            </a:pPr>
            <a:r>
              <a:rPr lang="en-US" altLang="en-US" sz="2400" dirty="0">
                <a:solidFill>
                  <a:schemeClr val="tx1"/>
                </a:solidFill>
                <a:latin typeface="Courier New" panose="02070309020205020404" pitchFamily="49" charset="0"/>
              </a:rPr>
              <a:t>    print sum(3,5)</a:t>
            </a:r>
          </a:p>
          <a:p>
            <a:pPr eaLnBrk="1" hangingPunct="1">
              <a:spcBef>
                <a:spcPct val="0"/>
              </a:spcBef>
              <a:buClrTx/>
              <a:buSzTx/>
              <a:buFontTx/>
              <a:buNone/>
            </a:pPr>
            <a:r>
              <a:rPr lang="en-US" altLang="en-US" sz="2400" dirty="0">
                <a:solidFill>
                  <a:schemeClr val="tx1"/>
                </a:solidFill>
                <a:latin typeface="Courier New" panose="02070309020205020404" pitchFamily="49" charset="0"/>
              </a:rPr>
              <a:t>    print sum(1,4)</a:t>
            </a:r>
          </a:p>
        </p:txBody>
      </p:sp>
      <p:sp>
        <p:nvSpPr>
          <p:cNvPr id="6" name="Footer Placeholder 5"/>
          <p:cNvSpPr>
            <a:spLocks noGrp="1"/>
          </p:cNvSpPr>
          <p:nvPr>
            <p:ph type="ftr" sz="quarter" idx="11"/>
          </p:nvPr>
        </p:nvSpPr>
        <p:spPr/>
        <p:txBody>
          <a:bodyPr/>
          <a:lstStyle/>
          <a:p>
            <a:pPr>
              <a:defRPr/>
            </a:pPr>
            <a:r>
              <a:rPr lang="en-US" dirty="0"/>
              <a:t>cps101 fall 2017</a:t>
            </a:r>
          </a:p>
        </p:txBody>
      </p:sp>
    </p:spTree>
    <p:extLst>
      <p:ext uri="{BB962C8B-B14F-4D97-AF65-F5344CB8AC3E}">
        <p14:creationId xmlns:p14="http://schemas.microsoft.com/office/powerpoint/2010/main" val="116922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a:t>APTs</a:t>
            </a:r>
          </a:p>
        </p:txBody>
      </p:sp>
      <p:sp>
        <p:nvSpPr>
          <p:cNvPr id="6" name="Footer Placeholder 5"/>
          <p:cNvSpPr>
            <a:spLocks noGrp="1"/>
          </p:cNvSpPr>
          <p:nvPr>
            <p:ph type="ftr" sz="quarter" idx="11"/>
          </p:nvPr>
        </p:nvSpPr>
        <p:spPr/>
        <p:txBody>
          <a:bodyPr/>
          <a:lstStyle/>
          <a:p>
            <a:pPr>
              <a:defRPr/>
            </a:pPr>
            <a:r>
              <a:rPr lang="en-US"/>
              <a:t>cps101 fall 2017</a:t>
            </a:r>
          </a:p>
        </p:txBody>
      </p:sp>
      <p:sp>
        <p:nvSpPr>
          <p:cNvPr id="7" name="Slide Number Placeholder 6"/>
          <p:cNvSpPr>
            <a:spLocks noGrp="1"/>
          </p:cNvSpPr>
          <p:nvPr>
            <p:ph type="sldNum" sz="quarter" idx="12"/>
          </p:nvPr>
        </p:nvSpPr>
        <p:spPr/>
        <p:txBody>
          <a:bodyPr/>
          <a:lstStyle/>
          <a:p>
            <a:pPr>
              <a:defRPr/>
            </a:pPr>
            <a:fld id="{FC6DB02F-6869-41A8-88A9-7B04A59444FD}" type="slidenum">
              <a:rPr lang="en-US" smtClean="0"/>
              <a:pPr>
                <a:defRPr/>
              </a:pPr>
              <a:t>14</a:t>
            </a:fld>
            <a:endParaRPr lang="en-US"/>
          </a:p>
        </p:txBody>
      </p:sp>
      <p:pic>
        <p:nvPicPr>
          <p:cNvPr id="8" name="Content Placeholder 7">
            <a:extLst>
              <a:ext uri="{FF2B5EF4-FFF2-40B4-BE49-F238E27FC236}">
                <a16:creationId xmlns:a16="http://schemas.microsoft.com/office/drawing/2014/main" id="{65C38B33-960B-4679-A7AC-79E708E0F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7725434" cy="4953000"/>
          </a:xfrm>
        </p:spPr>
      </p:pic>
    </p:spTree>
    <p:extLst>
      <p:ext uri="{BB962C8B-B14F-4D97-AF65-F5344CB8AC3E}">
        <p14:creationId xmlns:p14="http://schemas.microsoft.com/office/powerpoint/2010/main" val="5579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120596"/>
            <a:ext cx="7772400" cy="1143000"/>
          </a:xfrm>
        </p:spPr>
        <p:txBody>
          <a:bodyPr/>
          <a:lstStyle/>
          <a:p>
            <a:r>
              <a:rPr lang="en-US" altLang="en-US" dirty="0"/>
              <a:t>What is an APT? </a:t>
            </a:r>
            <a:r>
              <a:rPr lang="en-US" altLang="en-US" dirty="0">
                <a:solidFill>
                  <a:srgbClr val="FF0000"/>
                </a:solidFill>
                <a:hlinkClick r:id="rId3"/>
              </a:rPr>
              <a:t>BMI APT</a:t>
            </a:r>
            <a:endParaRPr lang="en-US" altLang="en-US" dirty="0">
              <a:solidFill>
                <a:srgbClr val="FF0000"/>
              </a:solidFill>
            </a:endParaRPr>
          </a:p>
        </p:txBody>
      </p:sp>
      <p:sp>
        <p:nvSpPr>
          <p:cNvPr id="23554" name="Content Placeholder 2"/>
          <p:cNvSpPr>
            <a:spLocks noGrp="1"/>
          </p:cNvSpPr>
          <p:nvPr>
            <p:ph idx="1"/>
          </p:nvPr>
        </p:nvSpPr>
        <p:spPr>
          <a:xfrm>
            <a:off x="685800" y="1561331"/>
            <a:ext cx="7772400" cy="4114800"/>
          </a:xfrm>
        </p:spPr>
        <p:txBody>
          <a:bodyPr/>
          <a:lstStyle/>
          <a:p>
            <a:r>
              <a:rPr lang="en-US" altLang="en-US" dirty="0"/>
              <a:t>Automated/Algorithmic Problem Testing</a:t>
            </a:r>
          </a:p>
          <a:p>
            <a:pPr lvl="1"/>
            <a:r>
              <a:rPr lang="en-US" altLang="en-US" dirty="0"/>
              <a:t>Write one function, 2-30 lines, solve a problem</a:t>
            </a:r>
          </a:p>
          <a:p>
            <a:pPr lvl="1"/>
            <a:r>
              <a:rPr lang="en-US" altLang="en-US" dirty="0"/>
              <a:t>Tested automagically in Eclipse or the browser</a:t>
            </a:r>
          </a:p>
          <a:p>
            <a:pPr lvl="1"/>
            <a:r>
              <a:rPr lang="en-US" altLang="en-US" dirty="0"/>
              <a:t>Lots of test cases – test </a:t>
            </a:r>
            <a:r>
              <a:rPr lang="en-US" altLang="en-US" dirty="0" err="1"/>
              <a:t>test</a:t>
            </a:r>
            <a:r>
              <a:rPr lang="en-US" altLang="en-US" dirty="0"/>
              <a:t> </a:t>
            </a:r>
            <a:r>
              <a:rPr lang="en-US" altLang="en-US" dirty="0" err="1"/>
              <a:t>test</a:t>
            </a:r>
            <a:endParaRPr lang="en-US" altLang="en-US" dirty="0"/>
          </a:p>
          <a:p>
            <a:pPr lvl="1"/>
            <a:endParaRPr lang="en-US" altLang="en-US" dirty="0"/>
          </a:p>
          <a:p>
            <a:r>
              <a:rPr lang="en-US" altLang="en-US" dirty="0"/>
              <a:t> Start simple, build toward more complex</a:t>
            </a:r>
          </a:p>
          <a:p>
            <a:pPr lvl="1"/>
            <a:r>
              <a:rPr lang="en-US" altLang="en-US" dirty="0"/>
              <a:t>What is a function? A function call?</a:t>
            </a:r>
          </a:p>
          <a:p>
            <a:pPr lvl="1"/>
            <a:r>
              <a:rPr lang="en-US" altLang="en-US" dirty="0"/>
              <a:t>What is a parameter? Argument?</a:t>
            </a:r>
          </a:p>
          <a:p>
            <a:pPr lvl="1"/>
            <a:r>
              <a:rPr lang="en-US" altLang="en-US" dirty="0"/>
              <a:t>How do you run/execute a program</a:t>
            </a:r>
          </a:p>
        </p:txBody>
      </p:sp>
      <p:pic>
        <p:nvPicPr>
          <p:cNvPr id="2355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81716"/>
            <a:ext cx="19812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
        <p:nvSpPr>
          <p:cNvPr id="3" name="Footer Placeholder 2"/>
          <p:cNvSpPr>
            <a:spLocks noGrp="1"/>
          </p:cNvSpPr>
          <p:nvPr>
            <p:ph type="ftr" sz="quarter" idx="11"/>
          </p:nvPr>
        </p:nvSpPr>
        <p:spPr/>
        <p:txBody>
          <a:bodyPr/>
          <a:lstStyle/>
          <a:p>
            <a:pPr>
              <a:defRPr/>
            </a:pPr>
            <a:r>
              <a:rPr lang="en-US"/>
              <a:t>cps101 fall 2017</a:t>
            </a:r>
          </a:p>
        </p:txBody>
      </p:sp>
    </p:spTree>
    <p:extLst>
      <p:ext uri="{BB962C8B-B14F-4D97-AF65-F5344CB8AC3E}">
        <p14:creationId xmlns:p14="http://schemas.microsoft.com/office/powerpoint/2010/main" val="129640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571500"/>
          </a:xfrm>
        </p:spPr>
        <p:txBody>
          <a:bodyPr/>
          <a:lstStyle/>
          <a:p>
            <a:r>
              <a:rPr lang="en-US" dirty="0"/>
              <a:t>Demo Solving APT BMI</a:t>
            </a:r>
          </a:p>
        </p:txBody>
      </p:sp>
      <p:sp>
        <p:nvSpPr>
          <p:cNvPr id="3" name="Content Placeholder 2"/>
          <p:cNvSpPr>
            <a:spLocks noGrp="1"/>
          </p:cNvSpPr>
          <p:nvPr>
            <p:ph idx="1"/>
          </p:nvPr>
        </p:nvSpPr>
        <p:spPr>
          <a:xfrm>
            <a:off x="685800" y="933450"/>
            <a:ext cx="7772400" cy="5772150"/>
          </a:xfrm>
        </p:spPr>
        <p:txBody>
          <a:bodyPr/>
          <a:lstStyle/>
          <a:p>
            <a:r>
              <a:rPr lang="en-US" dirty="0"/>
              <a:t>Write your code in Eclipse</a:t>
            </a:r>
          </a:p>
          <a:p>
            <a:pPr lvl="1"/>
            <a:r>
              <a:rPr lang="en-US" dirty="0"/>
              <a:t>Create python file</a:t>
            </a:r>
          </a:p>
          <a:p>
            <a:pPr lvl="1"/>
            <a:r>
              <a:rPr lang="en-US" dirty="0"/>
              <a:t>Name of file important – case matters</a:t>
            </a:r>
          </a:p>
          <a:p>
            <a:pPr lvl="1"/>
            <a:r>
              <a:rPr lang="en-US" dirty="0"/>
              <a:t> name of function important – cut and paste this</a:t>
            </a:r>
          </a:p>
          <a:p>
            <a:pPr lvl="1"/>
            <a:r>
              <a:rPr lang="en-US" dirty="0"/>
              <a:t>Write your code</a:t>
            </a:r>
          </a:p>
          <a:p>
            <a:pPr lvl="1"/>
            <a:r>
              <a:rPr lang="en-US" dirty="0"/>
              <a:t>Test a few examples in Eclipse </a:t>
            </a:r>
          </a:p>
          <a:p>
            <a:r>
              <a:rPr lang="en-US" dirty="0"/>
              <a:t>Run online on using APT Tester</a:t>
            </a:r>
          </a:p>
          <a:p>
            <a:pPr lvl="1"/>
            <a:r>
              <a:rPr lang="en-US" dirty="0"/>
              <a:t>Tests on lots of examples, Debug, fix</a:t>
            </a:r>
          </a:p>
          <a:p>
            <a:pPr lvl="1"/>
            <a:r>
              <a:rPr lang="en-US" dirty="0"/>
              <a:t>Get all </a:t>
            </a:r>
            <a:r>
              <a:rPr lang="en-US" dirty="0">
                <a:solidFill>
                  <a:srgbClr val="009900"/>
                </a:solidFill>
              </a:rPr>
              <a:t>GREEN</a:t>
            </a:r>
          </a:p>
          <a:p>
            <a:r>
              <a:rPr lang="en-US" dirty="0"/>
              <a:t>Submit on APT page</a:t>
            </a:r>
          </a:p>
          <a:p>
            <a:pPr lvl="1"/>
            <a:r>
              <a:rPr lang="en-US" dirty="0"/>
              <a:t>REFLECT form too</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16</a:t>
            </a:fld>
            <a:endParaRPr lang="en-US" dirty="0"/>
          </a:p>
        </p:txBody>
      </p:sp>
    </p:spTree>
    <p:extLst>
      <p:ext uri="{BB962C8B-B14F-4D97-AF65-F5344CB8AC3E}">
        <p14:creationId xmlns:p14="http://schemas.microsoft.com/office/powerpoint/2010/main" val="210029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65DB-8403-4367-8852-C2BBA63888D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7603F26-C132-4353-8745-18D1080FC5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582" y="762000"/>
            <a:ext cx="8633259" cy="5105400"/>
          </a:xfrm>
        </p:spPr>
      </p:pic>
      <p:sp>
        <p:nvSpPr>
          <p:cNvPr id="4" name="Footer Placeholder 3">
            <a:extLst>
              <a:ext uri="{FF2B5EF4-FFF2-40B4-BE49-F238E27FC236}">
                <a16:creationId xmlns:a16="http://schemas.microsoft.com/office/drawing/2014/main" id="{6F0531FD-C338-4947-9D85-402BC5846FAA}"/>
              </a:ext>
            </a:extLst>
          </p:cNvPr>
          <p:cNvSpPr>
            <a:spLocks noGrp="1"/>
          </p:cNvSpPr>
          <p:nvPr>
            <p:ph type="ftr" sz="quarter" idx="11"/>
          </p:nvPr>
        </p:nvSpPr>
        <p:spPr/>
        <p:txBody>
          <a:bodyPr/>
          <a:lstStyle/>
          <a:p>
            <a:pPr>
              <a:defRPr/>
            </a:pPr>
            <a:r>
              <a:rPr lang="en-US"/>
              <a:t>cps101 fall 2017</a:t>
            </a:r>
          </a:p>
        </p:txBody>
      </p:sp>
      <p:sp>
        <p:nvSpPr>
          <p:cNvPr id="5" name="Slide Number Placeholder 4">
            <a:extLst>
              <a:ext uri="{FF2B5EF4-FFF2-40B4-BE49-F238E27FC236}">
                <a16:creationId xmlns:a16="http://schemas.microsoft.com/office/drawing/2014/main" id="{90D3661A-60CE-47F7-8815-5177B851C813}"/>
              </a:ext>
            </a:extLst>
          </p:cNvPr>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Tree>
    <p:extLst>
      <p:ext uri="{BB962C8B-B14F-4D97-AF65-F5344CB8AC3E}">
        <p14:creationId xmlns:p14="http://schemas.microsoft.com/office/powerpoint/2010/main" val="326410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FE71-57EA-4D87-AC64-848E03D41098}"/>
              </a:ext>
            </a:extLst>
          </p:cNvPr>
          <p:cNvSpPr>
            <a:spLocks noGrp="1"/>
          </p:cNvSpPr>
          <p:nvPr>
            <p:ph type="title"/>
          </p:nvPr>
        </p:nvSpPr>
        <p:spPr>
          <a:xfrm>
            <a:off x="685800" y="261737"/>
            <a:ext cx="7772400" cy="838200"/>
          </a:xfrm>
        </p:spPr>
        <p:txBody>
          <a:bodyPr/>
          <a:lstStyle/>
          <a:p>
            <a:r>
              <a:rPr lang="en-US" dirty="0"/>
              <a:t>APT: BMI (</a:t>
            </a:r>
            <a:r>
              <a:rPr lang="en-US" dirty="0" err="1"/>
              <a:t>cont</a:t>
            </a:r>
            <a:r>
              <a:rPr lang="en-US" dirty="0"/>
              <a:t>)</a:t>
            </a:r>
          </a:p>
        </p:txBody>
      </p:sp>
      <p:pic>
        <p:nvPicPr>
          <p:cNvPr id="7" name="Content Placeholder 6">
            <a:extLst>
              <a:ext uri="{FF2B5EF4-FFF2-40B4-BE49-F238E27FC236}">
                <a16:creationId xmlns:a16="http://schemas.microsoft.com/office/drawing/2014/main" id="{0B2EF376-2CFA-44ED-A50C-3DAAB5892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927" y="1097556"/>
            <a:ext cx="4986573" cy="5743775"/>
          </a:xfrm>
        </p:spPr>
      </p:pic>
      <p:sp>
        <p:nvSpPr>
          <p:cNvPr id="4" name="Footer Placeholder 3">
            <a:extLst>
              <a:ext uri="{FF2B5EF4-FFF2-40B4-BE49-F238E27FC236}">
                <a16:creationId xmlns:a16="http://schemas.microsoft.com/office/drawing/2014/main" id="{CFB3366E-83C5-4451-9F1F-57FD86A70DF7}"/>
              </a:ext>
            </a:extLst>
          </p:cNvPr>
          <p:cNvSpPr>
            <a:spLocks noGrp="1"/>
          </p:cNvSpPr>
          <p:nvPr>
            <p:ph type="ftr" sz="quarter" idx="11"/>
          </p:nvPr>
        </p:nvSpPr>
        <p:spPr/>
        <p:txBody>
          <a:bodyPr/>
          <a:lstStyle/>
          <a:p>
            <a:pPr>
              <a:defRPr/>
            </a:pPr>
            <a:r>
              <a:rPr lang="en-US"/>
              <a:t>cps101 fall 2017</a:t>
            </a:r>
          </a:p>
        </p:txBody>
      </p:sp>
      <p:sp>
        <p:nvSpPr>
          <p:cNvPr id="5" name="Slide Number Placeholder 4">
            <a:extLst>
              <a:ext uri="{FF2B5EF4-FFF2-40B4-BE49-F238E27FC236}">
                <a16:creationId xmlns:a16="http://schemas.microsoft.com/office/drawing/2014/main" id="{995924FD-9B00-4D30-8C88-FAF0CE2E7884}"/>
              </a:ext>
            </a:extLst>
          </p:cNvPr>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Tree>
    <p:extLst>
      <p:ext uri="{BB962C8B-B14F-4D97-AF65-F5344CB8AC3E}">
        <p14:creationId xmlns:p14="http://schemas.microsoft.com/office/powerpoint/2010/main" val="395103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65"/>
            <a:ext cx="7772400" cy="1143000"/>
          </a:xfrm>
        </p:spPr>
        <p:txBody>
          <a:bodyPr/>
          <a:lstStyle/>
          <a:p>
            <a:r>
              <a:rPr lang="en-US" dirty="0"/>
              <a:t>Write a program to print the </a:t>
            </a:r>
            <a:br>
              <a:rPr lang="en-US" dirty="0"/>
            </a:br>
            <a:r>
              <a:rPr lang="en-US" dirty="0"/>
              <a:t>Old MacDonald Song</a:t>
            </a:r>
          </a:p>
        </p:txBody>
      </p:sp>
      <p:sp>
        <p:nvSpPr>
          <p:cNvPr id="3" name="Content Placeholder 2"/>
          <p:cNvSpPr>
            <a:spLocks noGrp="1"/>
          </p:cNvSpPr>
          <p:nvPr>
            <p:ph idx="1"/>
          </p:nvPr>
        </p:nvSpPr>
        <p:spPr>
          <a:xfrm>
            <a:off x="533400" y="2280313"/>
            <a:ext cx="7772400" cy="4572000"/>
          </a:xfrm>
        </p:spPr>
        <p:txBody>
          <a:bodyPr/>
          <a:lstStyle/>
          <a:p>
            <a:endParaRPr lang="en-US" dirty="0"/>
          </a:p>
          <a:p>
            <a:endParaRPr lang="en-US" dirty="0"/>
          </a:p>
          <a:p>
            <a:endParaRPr lang="en-US" dirty="0"/>
          </a:p>
          <a:p>
            <a:endParaRPr lang="en-US" dirty="0"/>
          </a:p>
          <a:p>
            <a:endParaRPr lang="en-US" dirty="0"/>
          </a:p>
          <a:p>
            <a:pPr marL="0" indent="0">
              <a:buNone/>
            </a:pPr>
            <a:endParaRPr lang="en-US" dirty="0"/>
          </a:p>
          <a:p>
            <a:r>
              <a:rPr lang="en-US" dirty="0"/>
              <a:t>Write a Program to print this song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513296" cy="41102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67045"/>
            <a:ext cx="1308137" cy="11912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4897" y="3124200"/>
            <a:ext cx="1525793" cy="1221850"/>
          </a:xfrm>
          <a:prstGeom prst="rect">
            <a:avLst/>
          </a:prstGeom>
        </p:spPr>
      </p:pic>
      <p:sp>
        <p:nvSpPr>
          <p:cNvPr id="8" name="Slide Number Placeholder 7"/>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sp>
        <p:nvSpPr>
          <p:cNvPr id="7" name="Footer Placeholder 6"/>
          <p:cNvSpPr>
            <a:spLocks noGrp="1"/>
          </p:cNvSpPr>
          <p:nvPr>
            <p:ph type="ftr" sz="quarter" idx="11"/>
          </p:nvPr>
        </p:nvSpPr>
        <p:spPr/>
        <p:txBody>
          <a:bodyPr/>
          <a:lstStyle/>
          <a:p>
            <a:pPr>
              <a:defRPr/>
            </a:pPr>
            <a:r>
              <a:rPr lang="en-US"/>
              <a:t>cps101 fall 2017</a:t>
            </a:r>
          </a:p>
        </p:txBody>
      </p:sp>
    </p:spTree>
    <p:extLst>
      <p:ext uri="{BB962C8B-B14F-4D97-AF65-F5344CB8AC3E}">
        <p14:creationId xmlns:p14="http://schemas.microsoft.com/office/powerpoint/2010/main" val="52497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56303" y="-76200"/>
            <a:ext cx="7772400" cy="838200"/>
          </a:xfrm>
        </p:spPr>
        <p:txBody>
          <a:bodyPr/>
          <a:lstStyle/>
          <a:p>
            <a:pPr eaLnBrk="1" hangingPunct="1"/>
            <a:r>
              <a:rPr lang="en-US" dirty="0"/>
              <a:t>Announcements</a:t>
            </a:r>
          </a:p>
        </p:txBody>
      </p:sp>
      <p:sp>
        <p:nvSpPr>
          <p:cNvPr id="4099" name="Rectangle 3"/>
          <p:cNvSpPr>
            <a:spLocks noGrp="1" noChangeArrowheads="1"/>
          </p:cNvSpPr>
          <p:nvPr>
            <p:ph type="body" idx="1"/>
          </p:nvPr>
        </p:nvSpPr>
        <p:spPr>
          <a:xfrm>
            <a:off x="656303" y="762000"/>
            <a:ext cx="7772400" cy="6096000"/>
          </a:xfrm>
        </p:spPr>
        <p:txBody>
          <a:bodyPr/>
          <a:lstStyle/>
          <a:p>
            <a:pPr eaLnBrk="1" hangingPunct="1"/>
            <a:r>
              <a:rPr lang="en-US" dirty="0"/>
              <a:t>Reading and RQ3 due next class</a:t>
            </a:r>
          </a:p>
          <a:p>
            <a:pPr eaLnBrk="1" hangingPunct="1"/>
            <a:r>
              <a:rPr lang="en-US" dirty="0"/>
              <a:t>Assignment 1 due today! </a:t>
            </a:r>
          </a:p>
          <a:p>
            <a:pPr lvl="1" eaLnBrk="1" hangingPunct="1"/>
            <a:r>
              <a:rPr lang="en-US" dirty="0"/>
              <a:t>See the catch up schedule – for everyone!</a:t>
            </a:r>
          </a:p>
          <a:p>
            <a:pPr eaLnBrk="1" hangingPunct="1"/>
            <a:r>
              <a:rPr lang="en-US" dirty="0"/>
              <a:t>APT 1  out and due on Tuesday, Sep 12</a:t>
            </a:r>
          </a:p>
          <a:p>
            <a:pPr eaLnBrk="1" hangingPunct="1"/>
            <a:r>
              <a:rPr lang="en-US" dirty="0">
                <a:solidFill>
                  <a:srgbClr val="FF0000"/>
                </a:solidFill>
              </a:rPr>
              <a:t>Need a pin to add class </a:t>
            </a:r>
            <a:r>
              <a:rPr lang="en-US" dirty="0"/>
              <a:t>– fill out form</a:t>
            </a:r>
          </a:p>
          <a:p>
            <a:pPr eaLnBrk="1" hangingPunct="1"/>
            <a:r>
              <a:rPr lang="en-US" dirty="0"/>
              <a:t>Exam accommodations – fill out form</a:t>
            </a:r>
          </a:p>
          <a:p>
            <a:pPr eaLnBrk="1" hangingPunct="1"/>
            <a:r>
              <a:rPr lang="en-US" dirty="0"/>
              <a:t>Lab 2 this week</a:t>
            </a:r>
          </a:p>
          <a:p>
            <a:pPr eaLnBrk="1" hangingPunct="1"/>
            <a:endParaRPr lang="en-US" dirty="0"/>
          </a:p>
          <a:p>
            <a:pPr eaLnBrk="1" hangingPunct="1"/>
            <a:r>
              <a:rPr lang="en-US" dirty="0"/>
              <a:t>Today –Variables and Functions, Solve an APT, Problem solving</a:t>
            </a:r>
          </a:p>
          <a:p>
            <a:pPr marL="0" indent="0" eaLnBrk="1" hangingPunct="1">
              <a:buNone/>
            </a:pPr>
            <a:endParaRPr lang="en-US" dirty="0"/>
          </a:p>
          <a:p>
            <a:pPr eaLnBrk="1" hangingPunct="1"/>
            <a:endParaRPr lang="en-US" dirty="0"/>
          </a:p>
        </p:txBody>
      </p:sp>
      <p:sp>
        <p:nvSpPr>
          <p:cNvPr id="2" name="Footer Placeholder 1"/>
          <p:cNvSpPr>
            <a:spLocks noGrp="1"/>
          </p:cNvSpPr>
          <p:nvPr>
            <p:ph type="ftr" sz="quarter" idx="11"/>
          </p:nvPr>
        </p:nvSpPr>
        <p:spPr/>
        <p:txBody>
          <a:bodyPr/>
          <a:lstStyle/>
          <a:p>
            <a:pPr>
              <a:defRPr/>
            </a:pPr>
            <a:r>
              <a:rPr lang="en-US"/>
              <a:t>cps101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32" y="34413"/>
            <a:ext cx="7772400" cy="1143000"/>
          </a:xfrm>
        </p:spPr>
        <p:txBody>
          <a:bodyPr/>
          <a:lstStyle/>
          <a:p>
            <a:r>
              <a:rPr lang="en-US" dirty="0"/>
              <a:t>Function </a:t>
            </a:r>
            <a:r>
              <a:rPr lang="en-US" dirty="0" err="1"/>
              <a:t>OldMacPig</a:t>
            </a:r>
            <a:r>
              <a:rPr lang="en-US"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2812" y="2486025"/>
            <a:ext cx="2238375" cy="203835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90" y="1676400"/>
            <a:ext cx="8406218" cy="47484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90" y="360025"/>
            <a:ext cx="1171575" cy="1066881"/>
          </a:xfrm>
          <a:prstGeom prst="rect">
            <a:avLst/>
          </a:prstGeom>
        </p:spPr>
      </p:pic>
      <p:sp>
        <p:nvSpPr>
          <p:cNvPr id="7" name="Footer Placeholder 6"/>
          <p:cNvSpPr>
            <a:spLocks noGrp="1"/>
          </p:cNvSpPr>
          <p:nvPr>
            <p:ph type="ftr" sz="quarter" idx="11"/>
          </p:nvPr>
        </p:nvSpPr>
        <p:spPr/>
        <p:txBody>
          <a:bodyPr/>
          <a:lstStyle/>
          <a:p>
            <a:pPr>
              <a:defRPr/>
            </a:pPr>
            <a:r>
              <a:rPr lang="en-US"/>
              <a:t>cps101 fall 2017</a:t>
            </a:r>
          </a:p>
        </p:txBody>
      </p:sp>
      <p:sp>
        <p:nvSpPr>
          <p:cNvPr id="8" name="Slide Number Placeholder 7"/>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spTree>
    <p:extLst>
      <p:ext uri="{BB962C8B-B14F-4D97-AF65-F5344CB8AC3E}">
        <p14:creationId xmlns:p14="http://schemas.microsoft.com/office/powerpoint/2010/main" val="405151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 of Code</a:t>
            </a:r>
          </a:p>
        </p:txBody>
      </p:sp>
      <p:sp>
        <p:nvSpPr>
          <p:cNvPr id="3" name="Content Placeholder 2"/>
          <p:cNvSpPr>
            <a:spLocks noGrp="1"/>
          </p:cNvSpPr>
          <p:nvPr>
            <p:ph idx="1"/>
          </p:nvPr>
        </p:nvSpPr>
        <p:spPr>
          <a:xfrm>
            <a:off x="685800" y="1676400"/>
            <a:ext cx="7772400" cy="4114800"/>
          </a:xfrm>
        </p:spPr>
        <p:txBody>
          <a:bodyPr/>
          <a:lstStyle/>
          <a:p>
            <a:r>
              <a:rPr lang="en-US" dirty="0"/>
              <a:t>Function </a:t>
            </a:r>
            <a:r>
              <a:rPr lang="en-US" dirty="0" err="1"/>
              <a:t>OldMacCow</a:t>
            </a:r>
            <a:endParaRPr lang="en-US" dirty="0"/>
          </a:p>
          <a:p>
            <a:pPr lvl="1"/>
            <a:r>
              <a:rPr lang="en-US" dirty="0"/>
              <a:t>Replace “pig” with “cow”</a:t>
            </a:r>
          </a:p>
          <a:p>
            <a:pPr lvl="1"/>
            <a:r>
              <a:rPr lang="en-US" dirty="0"/>
              <a:t>Replace “Oink” with “Moo”</a:t>
            </a:r>
          </a:p>
          <a:p>
            <a:r>
              <a:rPr lang="en-US" dirty="0"/>
              <a:t>Code to start: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2650"/>
            <a:ext cx="5791200" cy="21861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567045"/>
            <a:ext cx="1308137" cy="1191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71" y="2590800"/>
            <a:ext cx="1525793" cy="1221850"/>
          </a:xfrm>
          <a:prstGeom prst="rect">
            <a:avLst/>
          </a:prstGeom>
        </p:spPr>
      </p:pic>
      <p:sp>
        <p:nvSpPr>
          <p:cNvPr id="7" name="Footer Placeholder 6"/>
          <p:cNvSpPr>
            <a:spLocks noGrp="1"/>
          </p:cNvSpPr>
          <p:nvPr>
            <p:ph type="ftr" sz="quarter" idx="11"/>
          </p:nvPr>
        </p:nvSpPr>
        <p:spPr/>
        <p:txBody>
          <a:bodyPr/>
          <a:lstStyle/>
          <a:p>
            <a:pPr>
              <a:defRPr/>
            </a:pPr>
            <a:r>
              <a:rPr lang="en-US"/>
              <a:t>cps101 fall 2017</a:t>
            </a:r>
          </a:p>
        </p:txBody>
      </p:sp>
      <p:sp>
        <p:nvSpPr>
          <p:cNvPr id="8" name="Slide Number Placeholder 7"/>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Tree>
    <p:extLst>
      <p:ext uri="{BB962C8B-B14F-4D97-AF65-F5344CB8AC3E}">
        <p14:creationId xmlns:p14="http://schemas.microsoft.com/office/powerpoint/2010/main" val="131425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 how to make code better</a:t>
            </a:r>
            <a:br>
              <a:rPr lang="en-US" dirty="0"/>
            </a:br>
            <a:r>
              <a:rPr lang="en-US" dirty="0"/>
              <a:t>bit.ly/101f17-0905-2</a:t>
            </a:r>
          </a:p>
        </p:txBody>
      </p:sp>
      <p:sp>
        <p:nvSpPr>
          <p:cNvPr id="3" name="Content Placeholder 2"/>
          <p:cNvSpPr>
            <a:spLocks noGrp="1"/>
          </p:cNvSpPr>
          <p:nvPr>
            <p:ph idx="1"/>
          </p:nvPr>
        </p:nvSpPr>
        <p:spPr/>
        <p:txBody>
          <a:bodyPr/>
          <a:lstStyle/>
          <a:p>
            <a:r>
              <a:rPr lang="en-US" dirty="0"/>
              <a:t>Describe in words how you can make the code better? More efficient?</a:t>
            </a:r>
          </a:p>
          <a:p>
            <a:pPr lvl="1"/>
            <a:r>
              <a:rPr lang="en-US" dirty="0"/>
              <a:t>Fewer lines of code? </a:t>
            </a:r>
          </a:p>
          <a:p>
            <a:pPr lvl="1"/>
            <a:r>
              <a:rPr lang="en-US" dirty="0"/>
              <a:t>Use more functions?</a:t>
            </a:r>
          </a:p>
          <a:p>
            <a:pPr lvl="1"/>
            <a:r>
              <a:rPr lang="en-US" dirty="0"/>
              <a:t>Discuss your changes.</a:t>
            </a:r>
          </a:p>
          <a:p>
            <a:r>
              <a:rPr lang="en-US" dirty="0"/>
              <a:t>What advantages do the changes you make have?</a:t>
            </a:r>
          </a:p>
        </p:txBody>
      </p:sp>
      <p:sp>
        <p:nvSpPr>
          <p:cNvPr id="4" name="Footer Placeholder 3"/>
          <p:cNvSpPr>
            <a:spLocks noGrp="1"/>
          </p:cNvSpPr>
          <p:nvPr>
            <p:ph type="ftr" sz="quarter" idx="11"/>
          </p:nvPr>
        </p:nvSpPr>
        <p:spPr/>
        <p:txBody>
          <a:bodyPr/>
          <a:lstStyle/>
          <a:p>
            <a:pPr>
              <a:defRPr/>
            </a:pPr>
            <a:r>
              <a:rPr lang="en-US"/>
              <a:t>cps101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78131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Old Mac improvements</a:t>
            </a:r>
          </a:p>
        </p:txBody>
      </p:sp>
      <p:sp>
        <p:nvSpPr>
          <p:cNvPr id="3" name="Content Placeholder 2"/>
          <p:cNvSpPr>
            <a:spLocks noGrp="1"/>
          </p:cNvSpPr>
          <p:nvPr>
            <p:ph idx="1"/>
          </p:nvPr>
        </p:nvSpPr>
        <p:spPr/>
        <p:txBody>
          <a:bodyPr/>
          <a:lstStyle/>
          <a:p>
            <a:r>
              <a:rPr lang="en-US" dirty="0"/>
              <a:t>What does the horse say?</a:t>
            </a:r>
          </a:p>
          <a:p>
            <a:r>
              <a:rPr lang="en-US" dirty="0"/>
              <a:t>What does the cow say?</a:t>
            </a:r>
          </a:p>
          <a:p>
            <a:r>
              <a:rPr lang="en-US" dirty="0"/>
              <a:t>What does the fox say?</a:t>
            </a:r>
          </a:p>
        </p:txBody>
      </p:sp>
      <p:sp>
        <p:nvSpPr>
          <p:cNvPr id="4" name="Footer Placeholder 3"/>
          <p:cNvSpPr>
            <a:spLocks noGrp="1"/>
          </p:cNvSpPr>
          <p:nvPr>
            <p:ph type="ftr" sz="quarter" idx="11"/>
          </p:nvPr>
        </p:nvSpPr>
        <p:spPr/>
        <p:txBody>
          <a:bodyPr/>
          <a:lstStyle/>
          <a:p>
            <a:pPr>
              <a:defRPr/>
            </a:pPr>
            <a:r>
              <a:rPr lang="en-US"/>
              <a:t>cps101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spTree>
    <p:extLst>
      <p:ext uri="{BB962C8B-B14F-4D97-AF65-F5344CB8AC3E}">
        <p14:creationId xmlns:p14="http://schemas.microsoft.com/office/powerpoint/2010/main" val="303089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3208-0DD1-4E2B-B766-4E0D6A17BF3B}"/>
              </a:ext>
            </a:extLst>
          </p:cNvPr>
          <p:cNvSpPr>
            <a:spLocks noGrp="1"/>
          </p:cNvSpPr>
          <p:nvPr>
            <p:ph type="title"/>
          </p:nvPr>
        </p:nvSpPr>
        <p:spPr/>
        <p:txBody>
          <a:bodyPr/>
          <a:lstStyle/>
          <a:p>
            <a:r>
              <a:rPr lang="en-US" dirty="0"/>
              <a:t>Lab 2 this week</a:t>
            </a:r>
          </a:p>
        </p:txBody>
      </p:sp>
      <p:sp>
        <p:nvSpPr>
          <p:cNvPr id="3" name="Content Placeholder 2">
            <a:extLst>
              <a:ext uri="{FF2B5EF4-FFF2-40B4-BE49-F238E27FC236}">
                <a16:creationId xmlns:a16="http://schemas.microsoft.com/office/drawing/2014/main" id="{5F5A12DD-3A60-48AA-858B-A9BA44A1FF51}"/>
              </a:ext>
            </a:extLst>
          </p:cNvPr>
          <p:cNvSpPr>
            <a:spLocks noGrp="1"/>
          </p:cNvSpPr>
          <p:nvPr>
            <p:ph idx="1"/>
          </p:nvPr>
        </p:nvSpPr>
        <p:spPr/>
        <p:txBody>
          <a:bodyPr/>
          <a:lstStyle/>
          <a:p>
            <a:r>
              <a:rPr lang="en-US" dirty="0"/>
              <a:t>Write a program to print a song</a:t>
            </a:r>
          </a:p>
          <a:p>
            <a:r>
              <a:rPr lang="en-US" dirty="0"/>
              <a:t>Work on the Gravity APT</a:t>
            </a:r>
          </a:p>
        </p:txBody>
      </p:sp>
      <p:sp>
        <p:nvSpPr>
          <p:cNvPr id="4" name="Footer Placeholder 3">
            <a:extLst>
              <a:ext uri="{FF2B5EF4-FFF2-40B4-BE49-F238E27FC236}">
                <a16:creationId xmlns:a16="http://schemas.microsoft.com/office/drawing/2014/main" id="{FDC8B330-E7FB-42D1-9739-18FB735B0381}"/>
              </a:ext>
            </a:extLst>
          </p:cNvPr>
          <p:cNvSpPr>
            <a:spLocks noGrp="1"/>
          </p:cNvSpPr>
          <p:nvPr>
            <p:ph type="ftr" sz="quarter" idx="11"/>
          </p:nvPr>
        </p:nvSpPr>
        <p:spPr/>
        <p:txBody>
          <a:bodyPr/>
          <a:lstStyle/>
          <a:p>
            <a:pPr>
              <a:defRPr/>
            </a:pPr>
            <a:r>
              <a:rPr lang="en-US"/>
              <a:t>cps101 fall 2017</a:t>
            </a:r>
          </a:p>
        </p:txBody>
      </p:sp>
      <p:sp>
        <p:nvSpPr>
          <p:cNvPr id="5" name="Slide Number Placeholder 4">
            <a:extLst>
              <a:ext uri="{FF2B5EF4-FFF2-40B4-BE49-F238E27FC236}">
                <a16:creationId xmlns:a16="http://schemas.microsoft.com/office/drawing/2014/main" id="{B98FE43C-B515-434B-8A74-042D04C502D1}"/>
              </a:ext>
            </a:extLst>
          </p:cNvPr>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pic>
        <p:nvPicPr>
          <p:cNvPr id="7" name="Picture 6">
            <a:extLst>
              <a:ext uri="{FF2B5EF4-FFF2-40B4-BE49-F238E27FC236}">
                <a16:creationId xmlns:a16="http://schemas.microsoft.com/office/drawing/2014/main" id="{5C90A63B-17C4-413E-A40E-CCFCAAEF4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65" y="3448686"/>
            <a:ext cx="4108810" cy="2536808"/>
          </a:xfrm>
          <a:prstGeom prst="rect">
            <a:avLst/>
          </a:prstGeom>
        </p:spPr>
      </p:pic>
      <p:pic>
        <p:nvPicPr>
          <p:cNvPr id="9" name="Picture 8">
            <a:extLst>
              <a:ext uri="{FF2B5EF4-FFF2-40B4-BE49-F238E27FC236}">
                <a16:creationId xmlns:a16="http://schemas.microsoft.com/office/drawing/2014/main" id="{F2357519-C6D6-4FC8-89F1-F82EA2883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85" y="3733800"/>
            <a:ext cx="4304350" cy="2188853"/>
          </a:xfrm>
          <a:prstGeom prst="rect">
            <a:avLst/>
          </a:prstGeom>
        </p:spPr>
      </p:pic>
    </p:spTree>
    <p:extLst>
      <p:ext uri="{BB962C8B-B14F-4D97-AF65-F5344CB8AC3E}">
        <p14:creationId xmlns:p14="http://schemas.microsoft.com/office/powerpoint/2010/main" val="425143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E396-F8F4-4E27-A4D3-A2F2D6AD7A30}"/>
              </a:ext>
            </a:extLst>
          </p:cNvPr>
          <p:cNvSpPr>
            <a:spLocks noGrp="1"/>
          </p:cNvSpPr>
          <p:nvPr>
            <p:ph type="title"/>
          </p:nvPr>
        </p:nvSpPr>
        <p:spPr>
          <a:xfrm>
            <a:off x="685800" y="16669"/>
            <a:ext cx="7772400" cy="1143000"/>
          </a:xfrm>
        </p:spPr>
        <p:txBody>
          <a:bodyPr/>
          <a:lstStyle/>
          <a:p>
            <a:r>
              <a:rPr lang="en-US" dirty="0"/>
              <a:t>The Online Textbook</a:t>
            </a:r>
          </a:p>
        </p:txBody>
      </p:sp>
      <p:sp>
        <p:nvSpPr>
          <p:cNvPr id="3" name="Content Placeholder 2">
            <a:extLst>
              <a:ext uri="{FF2B5EF4-FFF2-40B4-BE49-F238E27FC236}">
                <a16:creationId xmlns:a16="http://schemas.microsoft.com/office/drawing/2014/main" id="{0A381B2F-9FB1-479E-9DE2-B486E320E57D}"/>
              </a:ext>
            </a:extLst>
          </p:cNvPr>
          <p:cNvSpPr>
            <a:spLocks noGrp="1"/>
          </p:cNvSpPr>
          <p:nvPr>
            <p:ph idx="1"/>
          </p:nvPr>
        </p:nvSpPr>
        <p:spPr>
          <a:xfrm>
            <a:off x="838200" y="914400"/>
            <a:ext cx="7772400" cy="5334000"/>
          </a:xfrm>
        </p:spPr>
        <p:txBody>
          <a:bodyPr/>
          <a:lstStyle/>
          <a:p>
            <a:r>
              <a:rPr lang="en-US" dirty="0"/>
              <a:t>Text part describes Python Version 3</a:t>
            </a:r>
          </a:p>
          <a:p>
            <a:r>
              <a:rPr lang="en-US" dirty="0"/>
              <a:t>My version of the book, Python Version 2 just in the code boxes</a:t>
            </a:r>
          </a:p>
          <a:p>
            <a:r>
              <a:rPr lang="en-US" dirty="0">
                <a:solidFill>
                  <a:srgbClr val="FF0000"/>
                </a:solidFill>
              </a:rPr>
              <a:t>Main Differences:</a:t>
            </a:r>
          </a:p>
          <a:p>
            <a:pPr lvl="1"/>
            <a:r>
              <a:rPr lang="en-US" dirty="0"/>
              <a:t>Divide, not using //</a:t>
            </a:r>
          </a:p>
          <a:p>
            <a:pPr lvl="2"/>
            <a:r>
              <a:rPr lang="en-US" dirty="0"/>
              <a:t>Use / for division,  7/2 will be 3</a:t>
            </a:r>
          </a:p>
          <a:p>
            <a:pPr lvl="2"/>
            <a:r>
              <a:rPr lang="en-US" dirty="0"/>
              <a:t>7.0/2 will be 3.5</a:t>
            </a:r>
          </a:p>
          <a:p>
            <a:pPr lvl="1"/>
            <a:r>
              <a:rPr lang="en-US" dirty="0"/>
              <a:t>Print</a:t>
            </a:r>
          </a:p>
          <a:p>
            <a:pPr lvl="2"/>
            <a:r>
              <a:rPr lang="en-US" dirty="0"/>
              <a:t>We will use: print x</a:t>
            </a:r>
          </a:p>
          <a:p>
            <a:pPr lvl="2"/>
            <a:r>
              <a:rPr lang="en-US" dirty="0"/>
              <a:t>Not using with parenthesis:  print(x)</a:t>
            </a:r>
          </a:p>
          <a:p>
            <a:pPr lvl="2"/>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6EA67953-932F-4CCA-887D-0303DCC347AA}"/>
              </a:ext>
            </a:extLst>
          </p:cNvPr>
          <p:cNvSpPr>
            <a:spLocks noGrp="1"/>
          </p:cNvSpPr>
          <p:nvPr>
            <p:ph type="ftr" sz="quarter" idx="11"/>
          </p:nvPr>
        </p:nvSpPr>
        <p:spPr/>
        <p:txBody>
          <a:bodyPr/>
          <a:lstStyle/>
          <a:p>
            <a:pPr>
              <a:defRPr/>
            </a:pPr>
            <a:r>
              <a:rPr lang="en-US"/>
              <a:t>cps101 fall 2017</a:t>
            </a:r>
          </a:p>
        </p:txBody>
      </p:sp>
      <p:sp>
        <p:nvSpPr>
          <p:cNvPr id="5" name="Slide Number Placeholder 4">
            <a:extLst>
              <a:ext uri="{FF2B5EF4-FFF2-40B4-BE49-F238E27FC236}">
                <a16:creationId xmlns:a16="http://schemas.microsoft.com/office/drawing/2014/main" id="{C959765A-9153-47D9-A2E0-007DDFA7C40C}"/>
              </a:ext>
            </a:extLst>
          </p:cNvPr>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427008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641350" y="60223"/>
            <a:ext cx="7772400" cy="1143000"/>
          </a:xfrm>
        </p:spPr>
        <p:txBody>
          <a:bodyPr/>
          <a:lstStyle/>
          <a:p>
            <a:r>
              <a:rPr lang="en-US" altLang="en-US" dirty="0"/>
              <a:t>Barbara </a:t>
            </a:r>
            <a:r>
              <a:rPr lang="en-US" altLang="en-US" dirty="0" err="1"/>
              <a:t>Liskov</a:t>
            </a:r>
            <a:endParaRPr lang="en-US" altLang="en-US" dirty="0"/>
          </a:p>
        </p:txBody>
      </p:sp>
      <p:sp>
        <p:nvSpPr>
          <p:cNvPr id="14339" name="Content Placeholder 4"/>
          <p:cNvSpPr>
            <a:spLocks noGrp="1"/>
          </p:cNvSpPr>
          <p:nvPr>
            <p:ph sz="half" idx="1"/>
          </p:nvPr>
        </p:nvSpPr>
        <p:spPr>
          <a:xfrm>
            <a:off x="641350" y="1270000"/>
            <a:ext cx="4165600" cy="2120900"/>
          </a:xfrm>
        </p:spPr>
        <p:txBody>
          <a:bodyPr/>
          <a:lstStyle/>
          <a:p>
            <a:r>
              <a:rPr lang="en-US" altLang="en-US" sz="2400" dirty="0"/>
              <a:t>(one of) first women to earn PhD from </a:t>
            </a:r>
            <a:r>
              <a:rPr lang="en-US" altLang="en-US" sz="2400" dirty="0" err="1"/>
              <a:t>compsci</a:t>
            </a:r>
            <a:r>
              <a:rPr lang="en-US" altLang="en-US" sz="2400" dirty="0"/>
              <a:t> </a:t>
            </a:r>
            <a:r>
              <a:rPr lang="en-US" altLang="en-US" sz="2400" dirty="0" err="1"/>
              <a:t>dept</a:t>
            </a:r>
            <a:endParaRPr lang="en-US" altLang="en-US" sz="2400" dirty="0"/>
          </a:p>
          <a:p>
            <a:pPr lvl="1"/>
            <a:r>
              <a:rPr lang="en-US" altLang="en-US" dirty="0"/>
              <a:t>Stanford 1968</a:t>
            </a:r>
          </a:p>
          <a:p>
            <a:r>
              <a:rPr lang="en-US" altLang="en-US" sz="2400" dirty="0"/>
              <a:t>Turing award in 2008</a:t>
            </a:r>
          </a:p>
          <a:p>
            <a:pPr lvl="1"/>
            <a:r>
              <a:rPr lang="en-US" altLang="en-US" dirty="0"/>
              <a:t>Programming Languages</a:t>
            </a:r>
          </a:p>
          <a:p>
            <a:pPr lvl="1"/>
            <a:r>
              <a:rPr lang="en-US" altLang="en-US" dirty="0"/>
              <a:t>CLU</a:t>
            </a:r>
          </a:p>
          <a:p>
            <a:endParaRPr lang="en-US" altLang="en-US" sz="2400" dirty="0"/>
          </a:p>
        </p:txBody>
      </p:sp>
      <p:sp>
        <p:nvSpPr>
          <p:cNvPr id="14340" name="Content Placeholder 5"/>
          <p:cNvSpPr>
            <a:spLocks noGrp="1"/>
          </p:cNvSpPr>
          <p:nvPr>
            <p:ph sz="half" idx="2"/>
          </p:nvPr>
        </p:nvSpPr>
        <p:spPr>
          <a:xfrm>
            <a:off x="800100" y="4092677"/>
            <a:ext cx="7454900" cy="2336800"/>
          </a:xfrm>
        </p:spPr>
        <p:txBody>
          <a:bodyPr/>
          <a:lstStyle/>
          <a:p>
            <a:pPr marL="0">
              <a:spcBef>
                <a:spcPct val="0"/>
              </a:spcBef>
              <a:buFont typeface="Monotype Sorts" charset="2"/>
              <a:buNone/>
            </a:pPr>
            <a:r>
              <a:rPr lang="ja-JP" altLang="en-US" sz="2400" dirty="0"/>
              <a:t>“</a:t>
            </a:r>
            <a:r>
              <a:rPr lang="en-US" altLang="ja-JP" sz="2400" dirty="0"/>
              <a:t>It's much better to go for the thing that's exciting. But the question of how you know what's worth working on and what's not separates someone who's going to be really good at research and someone who's not. There's no prescription. It comes from your own intuition and judgment.</a:t>
            </a:r>
            <a:r>
              <a:rPr lang="ja-JP" altLang="en-US" sz="2400" dirty="0"/>
              <a:t>”</a:t>
            </a:r>
            <a:endParaRPr lang="en-US" altLang="en-US" sz="2400" dirty="0"/>
          </a:p>
        </p:txBody>
      </p:sp>
      <p:pic>
        <p:nvPicPr>
          <p:cNvPr id="14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70000"/>
            <a:ext cx="35226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cps101 fall 2017</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4</a:t>
            </a:fld>
            <a:endParaRPr lang="en-US"/>
          </a:p>
        </p:txBody>
      </p:sp>
    </p:spTree>
    <p:extLst>
      <p:ext uri="{BB962C8B-B14F-4D97-AF65-F5344CB8AC3E}">
        <p14:creationId xmlns:p14="http://schemas.microsoft.com/office/powerpoint/2010/main" val="189260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609600"/>
          </a:xfrm>
        </p:spPr>
        <p:txBody>
          <a:bodyPr/>
          <a:lstStyle/>
          <a:p>
            <a:r>
              <a:rPr lang="en-US" altLang="en-US"/>
              <a:t>Starting with Python</a:t>
            </a:r>
          </a:p>
        </p:txBody>
      </p:sp>
      <p:sp>
        <p:nvSpPr>
          <p:cNvPr id="3" name="Content Placeholder 2"/>
          <p:cNvSpPr>
            <a:spLocks noGrp="1"/>
          </p:cNvSpPr>
          <p:nvPr>
            <p:ph idx="1"/>
          </p:nvPr>
        </p:nvSpPr>
        <p:spPr>
          <a:xfrm>
            <a:off x="495300" y="692944"/>
            <a:ext cx="8153400" cy="5638800"/>
          </a:xfrm>
        </p:spPr>
        <p:txBody>
          <a:bodyPr/>
          <a:lstStyle/>
          <a:p>
            <a:pPr>
              <a:defRPr/>
            </a:pPr>
            <a:r>
              <a:rPr lang="en-US" dirty="0"/>
              <a:t>Variable</a:t>
            </a:r>
          </a:p>
          <a:p>
            <a:pPr lvl="1">
              <a:defRPr/>
            </a:pPr>
            <a:r>
              <a:rPr lang="en-US" dirty="0"/>
              <a:t>Name of a storage location – holds a value</a:t>
            </a:r>
          </a:p>
          <a:p>
            <a:pPr marL="457200" lvl="1" indent="0">
              <a:buFontTx/>
              <a:buNone/>
              <a:defRPr/>
            </a:pPr>
            <a:r>
              <a:rPr lang="en-US" dirty="0"/>
              <a:t>=   to assign a value to a variable</a:t>
            </a:r>
          </a:p>
          <a:p>
            <a:pPr>
              <a:defRPr/>
            </a:pPr>
            <a:r>
              <a:rPr lang="en-US" dirty="0"/>
              <a:t>Type</a:t>
            </a:r>
          </a:p>
          <a:p>
            <a:pPr lvl="1">
              <a:defRPr/>
            </a:pPr>
            <a:r>
              <a:rPr lang="en-US" dirty="0"/>
              <a:t>Different types of data </a:t>
            </a:r>
          </a:p>
          <a:p>
            <a:pPr lvl="1">
              <a:defRPr/>
            </a:pPr>
            <a:r>
              <a:rPr lang="en-US" dirty="0"/>
              <a:t>A variable can store data of a certain type</a:t>
            </a:r>
          </a:p>
          <a:p>
            <a:pPr lvl="1">
              <a:defRPr/>
            </a:pPr>
            <a:r>
              <a:rPr lang="en-US" dirty="0" err="1"/>
              <a:t>int</a:t>
            </a:r>
            <a:r>
              <a:rPr lang="en-US" dirty="0"/>
              <a:t>, float, </a:t>
            </a:r>
            <a:r>
              <a:rPr lang="en-US" dirty="0" err="1"/>
              <a:t>str</a:t>
            </a:r>
            <a:endParaRPr lang="en-US" dirty="0"/>
          </a:p>
          <a:p>
            <a:pPr>
              <a:defRPr/>
            </a:pPr>
            <a:r>
              <a:rPr lang="en-US" dirty="0"/>
              <a:t>operators in Python for numbers</a:t>
            </a:r>
          </a:p>
          <a:p>
            <a:pPr lvl="1">
              <a:defRPr/>
            </a:pPr>
            <a:r>
              <a:rPr lang="en-US" dirty="0"/>
              <a:t>Arithmetic:  </a:t>
            </a:r>
            <a:r>
              <a:rPr lang="en-US" dirty="0">
                <a:latin typeface="Courier New" pitchFamily="49" charset="0"/>
              </a:rPr>
              <a:t>+  -  *  /  %  **</a:t>
            </a:r>
          </a:p>
          <a:p>
            <a:pPr>
              <a:defRPr/>
            </a:pPr>
            <a:r>
              <a:rPr lang="en-US" dirty="0"/>
              <a:t>Built-in functions: </a:t>
            </a:r>
            <a:r>
              <a:rPr lang="en-US" dirty="0" err="1"/>
              <a:t>pow</a:t>
            </a:r>
            <a:r>
              <a:rPr lang="en-US" dirty="0"/>
              <a:t>, abs, round, </a:t>
            </a:r>
            <a:r>
              <a:rPr lang="en-US" dirty="0" err="1"/>
              <a:t>int</a:t>
            </a:r>
            <a:r>
              <a:rPr lang="en-US" dirty="0"/>
              <a:t>, float</a:t>
            </a:r>
          </a:p>
          <a:p>
            <a:pPr marL="457200" lvl="1" indent="0">
              <a:buFontTx/>
              <a:buNone/>
              <a:defRPr/>
            </a:pPr>
            <a:r>
              <a:rPr lang="en-US" dirty="0">
                <a:latin typeface="Courier New" pitchFamily="49" charset="0"/>
              </a:rPr>
              <a:t> example:  </a:t>
            </a:r>
            <a:r>
              <a:rPr lang="en-US" dirty="0" err="1">
                <a:latin typeface="Courier New" pitchFamily="49" charset="0"/>
              </a:rPr>
              <a:t>pow</a:t>
            </a:r>
            <a:r>
              <a:rPr lang="en-US" dirty="0">
                <a:latin typeface="Courier New" pitchFamily="49" charset="0"/>
              </a:rPr>
              <a:t>(2,3) + round (1.6)</a:t>
            </a:r>
          </a:p>
          <a:p>
            <a:pPr>
              <a:defRPr/>
            </a:pPr>
            <a:endParaRPr lang="en-US" dirty="0"/>
          </a:p>
        </p:txBody>
      </p:sp>
      <p:sp>
        <p:nvSpPr>
          <p:cNvPr id="2" name="Slide Number Placeholder 1"/>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spTree>
    <p:extLst>
      <p:ext uri="{BB962C8B-B14F-4D97-AF65-F5344CB8AC3E}">
        <p14:creationId xmlns:p14="http://schemas.microsoft.com/office/powerpoint/2010/main" val="29140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with Python</a:t>
            </a:r>
            <a:br>
              <a:rPr lang="en-US" dirty="0"/>
            </a:br>
            <a:r>
              <a:rPr lang="en-US" altLang="en-US" sz="3600" dirty="0"/>
              <a:t>http://bit.ly/101f17-0905-1</a:t>
            </a:r>
            <a:br>
              <a:rPr lang="en-US" dirty="0"/>
            </a:b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cps101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107589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8763000" cy="1143000"/>
          </a:xfrm>
        </p:spPr>
        <p:txBody>
          <a:bodyPr/>
          <a:lstStyle/>
          <a:p>
            <a:r>
              <a:rPr lang="en-US" altLang="en-US" dirty="0"/>
              <a:t>Eclipse – </a:t>
            </a:r>
            <a:r>
              <a:rPr lang="en-US" altLang="en-US" dirty="0">
                <a:solidFill>
                  <a:srgbClr val="FF0000"/>
                </a:solidFill>
              </a:rPr>
              <a:t>Three ways to run</a:t>
            </a:r>
          </a:p>
        </p:txBody>
      </p:sp>
      <p:sp>
        <p:nvSpPr>
          <p:cNvPr id="8195" name="Content Placeholder 2"/>
          <p:cNvSpPr>
            <a:spLocks noGrp="1"/>
          </p:cNvSpPr>
          <p:nvPr>
            <p:ph idx="1"/>
          </p:nvPr>
        </p:nvSpPr>
        <p:spPr>
          <a:xfrm>
            <a:off x="685800" y="1143000"/>
            <a:ext cx="7772400" cy="5105400"/>
          </a:xfrm>
        </p:spPr>
        <p:txBody>
          <a:bodyPr/>
          <a:lstStyle/>
          <a:p>
            <a:pPr marL="514350" indent="-514350">
              <a:buFont typeface="+mj-lt"/>
              <a:buAutoNum type="arabicPeriod"/>
            </a:pPr>
            <a:r>
              <a:rPr lang="en-US" altLang="en-US" dirty="0"/>
              <a:t>Write program and store in file</a:t>
            </a:r>
          </a:p>
          <a:p>
            <a:pPr lvl="1"/>
            <a:r>
              <a:rPr lang="en-US" altLang="en-US" dirty="0"/>
              <a:t>Create a </a:t>
            </a:r>
            <a:r>
              <a:rPr lang="en-US" altLang="en-US" dirty="0" err="1"/>
              <a:t>PyDev</a:t>
            </a:r>
            <a:r>
              <a:rPr lang="en-US" altLang="en-US" dirty="0"/>
              <a:t> project – a folder for programs</a:t>
            </a:r>
          </a:p>
          <a:p>
            <a:pPr lvl="1"/>
            <a:r>
              <a:rPr lang="en-US" altLang="en-US" dirty="0"/>
              <a:t>Create a </a:t>
            </a:r>
            <a:r>
              <a:rPr lang="en-US" altLang="en-US" dirty="0" err="1"/>
              <a:t>PyDev</a:t>
            </a:r>
            <a:r>
              <a:rPr lang="en-US" altLang="en-US" dirty="0"/>
              <a:t> module for each program (file)</a:t>
            </a:r>
          </a:p>
          <a:p>
            <a:pPr lvl="1"/>
            <a:r>
              <a:rPr lang="en-US" altLang="en-US" dirty="0"/>
              <a:t>Run in console</a:t>
            </a:r>
          </a:p>
          <a:p>
            <a:pPr marL="514350" indent="-514350">
              <a:buFont typeface="+mj-lt"/>
              <a:buAutoNum type="arabicPeriod"/>
            </a:pPr>
            <a:r>
              <a:rPr lang="en-US" altLang="en-US" dirty="0"/>
              <a:t>Create an APT in Eclipse and run on web</a:t>
            </a:r>
          </a:p>
          <a:p>
            <a:pPr marL="514350" indent="-514350">
              <a:buFont typeface="+mj-lt"/>
              <a:buAutoNum type="arabicPeriod"/>
            </a:pPr>
            <a:r>
              <a:rPr lang="en-US" altLang="en-US" dirty="0"/>
              <a:t>Run interactively</a:t>
            </a:r>
          </a:p>
          <a:p>
            <a:pPr lvl="1"/>
            <a:r>
              <a:rPr lang="en-US" altLang="en-US" dirty="0"/>
              <a:t>Open </a:t>
            </a:r>
            <a:r>
              <a:rPr lang="en-US" altLang="en-US" dirty="0" err="1"/>
              <a:t>PyDev</a:t>
            </a:r>
            <a:r>
              <a:rPr lang="en-US" altLang="en-US" dirty="0"/>
              <a:t> console</a:t>
            </a:r>
          </a:p>
          <a:p>
            <a:pPr lvl="1"/>
            <a:r>
              <a:rPr lang="en-US" altLang="en-US" dirty="0"/>
              <a:t>Execute each line as typed </a:t>
            </a:r>
          </a:p>
          <a:p>
            <a:pPr lvl="1"/>
            <a:r>
              <a:rPr lang="en-US" altLang="en-US" dirty="0"/>
              <a:t>Code not saved</a:t>
            </a:r>
          </a:p>
          <a:p>
            <a:pPr lvl="1"/>
            <a:endParaRPr lang="en-US" altLang="en-US" dirty="0"/>
          </a:p>
          <a:p>
            <a:endParaRPr lang="en-US" altLang="en-US" dirty="0"/>
          </a:p>
        </p:txBody>
      </p:sp>
      <p:sp>
        <p:nvSpPr>
          <p:cNvPr id="8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10C8048-EEA1-46C0-9F5B-188C2D2F0EEC}" type="slidenum">
              <a:rPr lang="en-US" altLang="en-US" sz="1400"/>
              <a:pPr eaLnBrk="1" hangingPunct="1"/>
              <a:t>7</a:t>
            </a:fld>
            <a:endParaRPr lang="en-US" altLang="en-US" sz="1400"/>
          </a:p>
        </p:txBody>
      </p:sp>
      <p:sp>
        <p:nvSpPr>
          <p:cNvPr id="2" name="Footer Placeholder 1"/>
          <p:cNvSpPr>
            <a:spLocks noGrp="1"/>
          </p:cNvSpPr>
          <p:nvPr>
            <p:ph type="ftr" sz="quarter" idx="11"/>
          </p:nvPr>
        </p:nvSpPr>
        <p:spPr/>
        <p:txBody>
          <a:bodyPr/>
          <a:lstStyle/>
          <a:p>
            <a:pPr>
              <a:defRPr/>
            </a:pPr>
            <a:r>
              <a:rPr lang="en-US"/>
              <a:t>cps101 fall 2017</a:t>
            </a:r>
          </a:p>
        </p:txBody>
      </p:sp>
    </p:spTree>
    <p:extLst>
      <p:ext uri="{BB962C8B-B14F-4D97-AF65-F5344CB8AC3E}">
        <p14:creationId xmlns:p14="http://schemas.microsoft.com/office/powerpoint/2010/main" val="348683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Run interactively in Eclipse </a:t>
            </a:r>
            <a:r>
              <a:rPr lang="en-US" dirty="0" err="1"/>
              <a:t>PyDev</a:t>
            </a:r>
            <a:r>
              <a:rPr lang="en-US" dirty="0"/>
              <a:t> Console</a:t>
            </a:r>
          </a:p>
        </p:txBody>
      </p:sp>
      <p:sp>
        <p:nvSpPr>
          <p:cNvPr id="3" name="Content Placeholder 2"/>
          <p:cNvSpPr>
            <a:spLocks noGrp="1"/>
          </p:cNvSpPr>
          <p:nvPr>
            <p:ph idx="1"/>
          </p:nvPr>
        </p:nvSpPr>
        <p:spPr/>
        <p:txBody>
          <a:bodyPr/>
          <a:lstStyle/>
          <a:p>
            <a:r>
              <a:rPr lang="en-US" dirty="0"/>
              <a:t>If Console window is not showing then</a:t>
            </a:r>
          </a:p>
          <a:p>
            <a:pPr lvl="1"/>
            <a:r>
              <a:rPr lang="en-US" dirty="0"/>
              <a:t>Click on Window, Show View, Console</a:t>
            </a:r>
          </a:p>
          <a:p>
            <a:r>
              <a:rPr lang="en-US" dirty="0"/>
              <a:t>Then at the bottom of Eclipse, click here:</a:t>
            </a:r>
          </a:p>
          <a:p>
            <a:endParaRPr lang="en-US" dirty="0"/>
          </a:p>
          <a:p>
            <a:endParaRPr lang="en-US" dirty="0"/>
          </a:p>
          <a:p>
            <a:endParaRPr lang="en-US" dirty="0"/>
          </a:p>
          <a:p>
            <a:r>
              <a:rPr lang="en-US" dirty="0"/>
              <a:t>Select </a:t>
            </a:r>
            <a:r>
              <a:rPr lang="en-US" dirty="0" err="1"/>
              <a:t>PyDev</a:t>
            </a:r>
            <a:r>
              <a:rPr lang="en-US" dirty="0"/>
              <a:t> Console, Python Console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0" y="3886200"/>
            <a:ext cx="8273492" cy="1371600"/>
          </a:xfrm>
          <a:prstGeom prst="rect">
            <a:avLst/>
          </a:prstGeom>
        </p:spPr>
      </p:pic>
      <p:cxnSp>
        <p:nvCxnSpPr>
          <p:cNvPr id="6" name="Straight Arrow Connector 5"/>
          <p:cNvCxnSpPr>
            <a:endCxn id="8" idx="7"/>
          </p:cNvCxnSpPr>
          <p:nvPr/>
        </p:nvCxnSpPr>
        <p:spPr>
          <a:xfrm flipH="1">
            <a:off x="8545489" y="2971800"/>
            <a:ext cx="217511" cy="1678315"/>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8049126" y="4572000"/>
            <a:ext cx="581526" cy="533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a:t>cps101 fall 2017</a:t>
            </a:r>
          </a:p>
        </p:txBody>
      </p:sp>
    </p:spTree>
    <p:extLst>
      <p:ext uri="{BB962C8B-B14F-4D97-AF65-F5344CB8AC3E}">
        <p14:creationId xmlns:p14="http://schemas.microsoft.com/office/powerpoint/2010/main" val="170495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990600"/>
          </a:xfrm>
        </p:spPr>
        <p:txBody>
          <a:bodyPr/>
          <a:lstStyle/>
          <a:p>
            <a:r>
              <a:rPr lang="en-US" altLang="en-US" dirty="0"/>
              <a:t>Variables, Types, Expressions?</a:t>
            </a:r>
          </a:p>
        </p:txBody>
      </p:sp>
      <p:sp>
        <p:nvSpPr>
          <p:cNvPr id="10243" name="Content Placeholder 2"/>
          <p:cNvSpPr>
            <a:spLocks noGrp="1"/>
          </p:cNvSpPr>
          <p:nvPr>
            <p:ph idx="1"/>
          </p:nvPr>
        </p:nvSpPr>
        <p:spPr>
          <a:xfrm>
            <a:off x="685800" y="1371600"/>
            <a:ext cx="2590800" cy="4724400"/>
          </a:xfrm>
        </p:spPr>
        <p:txBody>
          <a:bodyPr/>
          <a:lstStyle/>
          <a:p>
            <a:pPr marL="0" indent="0">
              <a:buFontTx/>
              <a:buNone/>
            </a:pPr>
            <a:r>
              <a:rPr lang="en-US" altLang="en-US" dirty="0"/>
              <a:t>a = 5</a:t>
            </a:r>
          </a:p>
          <a:p>
            <a:pPr marL="0" indent="0">
              <a:buFontTx/>
              <a:buNone/>
            </a:pPr>
            <a:r>
              <a:rPr lang="en-US" altLang="en-US" dirty="0"/>
              <a:t>b = 4</a:t>
            </a:r>
          </a:p>
          <a:p>
            <a:pPr marL="0" indent="0">
              <a:buFontTx/>
              <a:buNone/>
            </a:pPr>
            <a:r>
              <a:rPr lang="en-US" altLang="en-US" dirty="0"/>
              <a:t>print b</a:t>
            </a:r>
          </a:p>
          <a:p>
            <a:pPr marL="0" indent="0">
              <a:buFontTx/>
              <a:buNone/>
            </a:pPr>
            <a:r>
              <a:rPr lang="en-US" altLang="en-US" dirty="0"/>
              <a:t>a = a + b</a:t>
            </a:r>
          </a:p>
          <a:p>
            <a:pPr marL="0" indent="0">
              <a:buFontTx/>
              <a:buNone/>
            </a:pPr>
            <a:r>
              <a:rPr lang="en-US" altLang="en-US" dirty="0"/>
              <a:t>print a</a:t>
            </a:r>
          </a:p>
          <a:p>
            <a:pPr marL="0" indent="0">
              <a:buFontTx/>
              <a:buNone/>
            </a:pPr>
            <a:r>
              <a:rPr lang="en-US" altLang="en-US" dirty="0"/>
              <a:t>c = "</a:t>
            </a:r>
            <a:r>
              <a:rPr lang="en-US" altLang="en-US" dirty="0" err="1"/>
              <a:t>fred</a:t>
            </a:r>
            <a:r>
              <a:rPr lang="en-US" altLang="en-US" dirty="0"/>
              <a:t>"</a:t>
            </a:r>
          </a:p>
          <a:p>
            <a:pPr marL="0" indent="0">
              <a:buFontTx/>
              <a:buNone/>
            </a:pPr>
            <a:r>
              <a:rPr lang="en-US" altLang="en-US" dirty="0"/>
              <a:t>print c </a:t>
            </a:r>
          </a:p>
        </p:txBody>
      </p:sp>
      <p:sp>
        <p:nvSpPr>
          <p:cNvPr id="102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45C3F67-A721-45C8-9BB6-0DDFCFE9E03B}" type="slidenum">
              <a:rPr lang="en-US" altLang="en-US" sz="1400"/>
              <a:pPr eaLnBrk="1" hangingPunct="1"/>
              <a:t>9</a:t>
            </a:fld>
            <a:endParaRPr lang="en-US" altLang="en-US" sz="1400"/>
          </a:p>
        </p:txBody>
      </p:sp>
      <p:sp>
        <p:nvSpPr>
          <p:cNvPr id="5" name="Content Placeholder 2"/>
          <p:cNvSpPr txBox="1">
            <a:spLocks/>
          </p:cNvSpPr>
          <p:nvPr/>
        </p:nvSpPr>
        <p:spPr bwMode="auto">
          <a:xfrm>
            <a:off x="4743450" y="1219200"/>
            <a:ext cx="3181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altLang="en-US" kern="0" dirty="0"/>
              <a:t>print a + b * 3</a:t>
            </a:r>
          </a:p>
          <a:p>
            <a:pPr marL="0" indent="0">
              <a:buFontTx/>
              <a:buNone/>
            </a:pPr>
            <a:r>
              <a:rPr lang="en-US" altLang="en-US" kern="0" dirty="0"/>
              <a:t>print (a + b) * 3</a:t>
            </a:r>
          </a:p>
          <a:p>
            <a:pPr marL="0" indent="0">
              <a:buFontTx/>
              <a:buNone/>
            </a:pPr>
            <a:r>
              <a:rPr lang="en-US" altLang="en-US" kern="0" dirty="0"/>
              <a:t>print a / b</a:t>
            </a:r>
          </a:p>
          <a:p>
            <a:pPr marL="0" indent="0">
              <a:buFontTx/>
              <a:buNone/>
            </a:pPr>
            <a:r>
              <a:rPr lang="en-US" altLang="en-US" kern="0" dirty="0"/>
              <a:t>print a / (b * 1.0)</a:t>
            </a:r>
          </a:p>
        </p:txBody>
      </p:sp>
      <p:sp>
        <p:nvSpPr>
          <p:cNvPr id="2" name="Footer Placeholder 1"/>
          <p:cNvSpPr>
            <a:spLocks noGrp="1"/>
          </p:cNvSpPr>
          <p:nvPr>
            <p:ph type="ftr" sz="quarter" idx="11"/>
          </p:nvPr>
        </p:nvSpPr>
        <p:spPr/>
        <p:txBody>
          <a:bodyPr/>
          <a:lstStyle/>
          <a:p>
            <a:pPr>
              <a:defRPr/>
            </a:pPr>
            <a:r>
              <a:rPr lang="en-US"/>
              <a:t>cps101 fall 2017</a:t>
            </a:r>
          </a:p>
        </p:txBody>
      </p:sp>
      <p:cxnSp>
        <p:nvCxnSpPr>
          <p:cNvPr id="4" name="Straight Arrow Connector 3">
            <a:extLst>
              <a:ext uri="{FF2B5EF4-FFF2-40B4-BE49-F238E27FC236}">
                <a16:creationId xmlns:a16="http://schemas.microsoft.com/office/drawing/2014/main" id="{F4C224C0-26AF-4C49-A244-F9236D70290C}"/>
              </a:ext>
            </a:extLst>
          </p:cNvPr>
          <p:cNvCxnSpPr/>
          <p:nvPr/>
        </p:nvCxnSpPr>
        <p:spPr>
          <a:xfrm flipV="1">
            <a:off x="2286000" y="1676400"/>
            <a:ext cx="2286000" cy="3886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5548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13967</TotalTime>
  <Words>1284</Words>
  <Application>Microsoft Office PowerPoint</Application>
  <PresentationFormat>On-screen Show (4:3)</PresentationFormat>
  <Paragraphs>215</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Calibri</vt:lpstr>
      <vt:lpstr>Courier New</vt:lpstr>
      <vt:lpstr>Monotype Sorts</vt:lpstr>
      <vt:lpstr>Times New Roman</vt:lpstr>
      <vt:lpstr>Default Design</vt:lpstr>
      <vt:lpstr>CompSci 101 Introduction to Computer Science</vt:lpstr>
      <vt:lpstr>Announcements</vt:lpstr>
      <vt:lpstr>The Online Textbook</vt:lpstr>
      <vt:lpstr>Barbara Liskov</vt:lpstr>
      <vt:lpstr>Starting with Python</vt:lpstr>
      <vt:lpstr>Starting with Python http://bit.ly/101f17-0905-1 </vt:lpstr>
      <vt:lpstr>Eclipse – Three ways to run</vt:lpstr>
      <vt:lpstr>Demo: Run interactively in Eclipse PyDev Console</vt:lpstr>
      <vt:lpstr>Variables, Types, Expressions?</vt:lpstr>
      <vt:lpstr>Examples of functions</vt:lpstr>
      <vt:lpstr>Functions explained</vt:lpstr>
      <vt:lpstr>Function</vt:lpstr>
      <vt:lpstr>Demo  </vt:lpstr>
      <vt:lpstr>APTs</vt:lpstr>
      <vt:lpstr>What is an APT? BMI APT</vt:lpstr>
      <vt:lpstr>Demo Solving APT BMI</vt:lpstr>
      <vt:lpstr>PowerPoint Presentation</vt:lpstr>
      <vt:lpstr>APT: BMI (cont)</vt:lpstr>
      <vt:lpstr>Write a program to print the  Old MacDonald Song</vt:lpstr>
      <vt:lpstr>Function OldMacPig()</vt:lpstr>
      <vt:lpstr>Rest of Code</vt:lpstr>
      <vt:lpstr>Discuss how to make code better bit.ly/101f17-0905-2</vt:lpstr>
      <vt:lpstr>Demo – Old Mac improvements</vt:lpstr>
      <vt:lpstr>Lab 2 this week</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103</cp:revision>
  <cp:lastPrinted>2017-09-05T16:08:27Z</cp:lastPrinted>
  <dcterms:created xsi:type="dcterms:W3CDTF">2005-08-25T14:18:45Z</dcterms:created>
  <dcterms:modified xsi:type="dcterms:W3CDTF">2017-09-06T15:01:54Z</dcterms:modified>
</cp:coreProperties>
</file>