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77" r:id="rId3"/>
    <p:sldId id="295" r:id="rId4"/>
    <p:sldId id="299" r:id="rId5"/>
    <p:sldId id="291" r:id="rId6"/>
    <p:sldId id="292" r:id="rId7"/>
    <p:sldId id="301" r:id="rId8"/>
    <p:sldId id="302" r:id="rId9"/>
    <p:sldId id="303" r:id="rId10"/>
    <p:sldId id="305" r:id="rId11"/>
    <p:sldId id="306" r:id="rId12"/>
    <p:sldId id="307" r:id="rId13"/>
    <p:sldId id="308" r:id="rId14"/>
    <p:sldId id="309" r:id="rId15"/>
    <p:sldId id="310" r:id="rId16"/>
    <p:sldId id="311" r:id="rId17"/>
    <p:sldId id="312" r:id="rId18"/>
    <p:sldId id="289" r:id="rId19"/>
    <p:sldId id="290" r:id="rId20"/>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43" autoAdjust="0"/>
    <p:restoredTop sz="86466" autoAdjust="0"/>
  </p:normalViewPr>
  <p:slideViewPr>
    <p:cSldViewPr>
      <p:cViewPr varScale="1">
        <p:scale>
          <a:sx n="68" d="100"/>
          <a:sy n="68" d="100"/>
        </p:scale>
        <p:origin x="1108" y="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1026"/>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1" hangingPunct="1">
              <a:defRPr sz="1300">
                <a:latin typeface="Times New Roman" charset="0"/>
                <a:cs typeface="Times New Roman" charset="0"/>
              </a:defRPr>
            </a:lvl1pPr>
          </a:lstStyle>
          <a:p>
            <a:pPr>
              <a:defRPr/>
            </a:pPr>
            <a:endParaRPr lang="en-US"/>
          </a:p>
        </p:txBody>
      </p:sp>
      <p:sp>
        <p:nvSpPr>
          <p:cNvPr id="16387" name="Rectangle 1027"/>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1" hangingPunct="1">
              <a:defRPr sz="1300">
                <a:latin typeface="Times New Roman" charset="0"/>
                <a:cs typeface="Times New Roman" charset="0"/>
              </a:defRPr>
            </a:lvl1pPr>
          </a:lstStyle>
          <a:p>
            <a:pPr>
              <a:defRPr/>
            </a:pPr>
            <a:endParaRPr lang="en-US"/>
          </a:p>
        </p:txBody>
      </p:sp>
      <p:sp>
        <p:nvSpPr>
          <p:cNvPr id="16388" name="Rectangle 1028"/>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1" hangingPunct="1">
              <a:defRPr sz="1300">
                <a:latin typeface="Times New Roman" charset="0"/>
                <a:cs typeface="Times New Roman" charset="0"/>
              </a:defRPr>
            </a:lvl1pPr>
          </a:lstStyle>
          <a:p>
            <a:pPr>
              <a:defRPr/>
            </a:pPr>
            <a:endParaRPr lang="en-US"/>
          </a:p>
        </p:txBody>
      </p:sp>
      <p:sp>
        <p:nvSpPr>
          <p:cNvPr id="16389" name="Rectangle 1029"/>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eaLnBrk="1" hangingPunct="1">
              <a:defRPr sz="1300" smtClean="0"/>
            </a:lvl1pPr>
          </a:lstStyle>
          <a:p>
            <a:pPr>
              <a:defRPr/>
            </a:pPr>
            <a:fld id="{5ED27268-EC4C-4E87-944D-E761B934C1BB}" type="slidenum">
              <a:rPr lang="en-US"/>
              <a:pPr>
                <a:defRPr/>
              </a:pPr>
              <a:t>‹#›</a:t>
            </a:fld>
            <a:endParaRPr lang="en-US"/>
          </a:p>
        </p:txBody>
      </p:sp>
    </p:spTree>
    <p:extLst>
      <p:ext uri="{BB962C8B-B14F-4D97-AF65-F5344CB8AC3E}">
        <p14:creationId xmlns:p14="http://schemas.microsoft.com/office/powerpoint/2010/main" val="19718714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5DCCDF27-1F2E-49F3-A583-5EC201360966}" type="datetimeFigureOut">
              <a:rPr lang="en-US" smtClean="0"/>
              <a:t>9/6/2017</a:t>
            </a:fld>
            <a:endParaRPr lang="en-US"/>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E2C692BE-EC14-448F-B97D-64E4FB45E73A}" type="slidenum">
              <a:rPr lang="en-US" smtClean="0"/>
              <a:t>‹#›</a:t>
            </a:fld>
            <a:endParaRPr lang="en-US"/>
          </a:p>
        </p:txBody>
      </p:sp>
    </p:spTree>
    <p:extLst>
      <p:ext uri="{BB962C8B-B14F-4D97-AF65-F5344CB8AC3E}">
        <p14:creationId xmlns:p14="http://schemas.microsoft.com/office/powerpoint/2010/main" val="2083791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Thursday in September</a:t>
            </a:r>
          </a:p>
        </p:txBody>
      </p:sp>
      <p:sp>
        <p:nvSpPr>
          <p:cNvPr id="4" name="Slide Number Placeholder 3"/>
          <p:cNvSpPr>
            <a:spLocks noGrp="1"/>
          </p:cNvSpPr>
          <p:nvPr>
            <p:ph type="sldNum" sz="quarter" idx="10"/>
          </p:nvPr>
        </p:nvSpPr>
        <p:spPr/>
        <p:txBody>
          <a:bodyPr/>
          <a:lstStyle/>
          <a:p>
            <a:fld id="{E2C692BE-EC14-448F-B97D-64E4FB45E73A}" type="slidenum">
              <a:rPr lang="en-US" smtClean="0"/>
              <a:t>2</a:t>
            </a:fld>
            <a:endParaRPr lang="en-US"/>
          </a:p>
        </p:txBody>
      </p:sp>
    </p:spTree>
    <p:extLst>
      <p:ext uri="{BB962C8B-B14F-4D97-AF65-F5344CB8AC3E}">
        <p14:creationId xmlns:p14="http://schemas.microsoft.com/office/powerpoint/2010/main" val="35002348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dirty="0">
                <a:latin typeface="Times New Roman" panose="02020603050405020304" pitchFamily="18" charset="0"/>
              </a:rPr>
              <a:t>Simple examples, these will be in </a:t>
            </a:r>
            <a:r>
              <a:rPr lang="en-US" altLang="en-US" dirty="0" err="1">
                <a:latin typeface="Times New Roman" panose="02020603050405020304" pitchFamily="18" charset="0"/>
              </a:rPr>
              <a:t>snarf</a:t>
            </a:r>
            <a:r>
              <a:rPr lang="en-US" altLang="en-US" dirty="0">
                <a:latin typeface="Times New Roman" panose="02020603050405020304" pitchFamily="18" charset="0"/>
              </a:rPr>
              <a:t>-for-class examples – tinker with – cat we will need more powerful</a:t>
            </a:r>
          </a:p>
          <a:p>
            <a:r>
              <a:rPr lang="en-US" altLang="en-US" dirty="0">
                <a:latin typeface="Times New Roman" panose="02020603050405020304" pitchFamily="18" charset="0"/>
              </a:rPr>
              <a:t>There is no value to return!!!</a:t>
            </a:r>
          </a:p>
        </p:txBody>
      </p:sp>
    </p:spTree>
    <p:extLst>
      <p:ext uri="{BB962C8B-B14F-4D97-AF65-F5344CB8AC3E}">
        <p14:creationId xmlns:p14="http://schemas.microsoft.com/office/powerpoint/2010/main" val="16196740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a:latin typeface="Times New Roman" panose="02020603050405020304" pitchFamily="18" charset="0"/>
              </a:rPr>
              <a:t>You don't need to understand the program, but we could run the code and that would help. But answer the questions without running the code!</a:t>
            </a:r>
          </a:p>
        </p:txBody>
      </p:sp>
    </p:spTree>
    <p:extLst>
      <p:ext uri="{BB962C8B-B14F-4D97-AF65-F5344CB8AC3E}">
        <p14:creationId xmlns:p14="http://schemas.microsoft.com/office/powerpoint/2010/main" val="17260536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Point out the parameters and arguments</a:t>
            </a:r>
          </a:p>
        </p:txBody>
      </p:sp>
      <p:sp>
        <p:nvSpPr>
          <p:cNvPr id="4" name="Slide Number Placeholder 3"/>
          <p:cNvSpPr>
            <a:spLocks noGrp="1"/>
          </p:cNvSpPr>
          <p:nvPr>
            <p:ph type="sldNum" sz="quarter" idx="10"/>
          </p:nvPr>
        </p:nvSpPr>
        <p:spPr/>
        <p:txBody>
          <a:bodyPr/>
          <a:lstStyle/>
          <a:p>
            <a:fld id="{0C7BE804-DF7E-42E5-A388-90D64D8A2B78}" type="slidenum">
              <a:rPr lang="en-US" smtClean="0"/>
              <a:t>16</a:t>
            </a:fld>
            <a:endParaRPr lang="en-US"/>
          </a:p>
        </p:txBody>
      </p:sp>
    </p:spTree>
    <p:extLst>
      <p:ext uri="{BB962C8B-B14F-4D97-AF65-F5344CB8AC3E}">
        <p14:creationId xmlns:p14="http://schemas.microsoft.com/office/powerpoint/2010/main" val="34631534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Point out the parameters and arguments</a:t>
            </a:r>
          </a:p>
        </p:txBody>
      </p:sp>
      <p:sp>
        <p:nvSpPr>
          <p:cNvPr id="4" name="Slide Number Placeholder 3"/>
          <p:cNvSpPr>
            <a:spLocks noGrp="1"/>
          </p:cNvSpPr>
          <p:nvPr>
            <p:ph type="sldNum" sz="quarter" idx="10"/>
          </p:nvPr>
        </p:nvSpPr>
        <p:spPr/>
        <p:txBody>
          <a:bodyPr/>
          <a:lstStyle/>
          <a:p>
            <a:fld id="{0C7BE804-DF7E-42E5-A388-90D64D8A2B78}" type="slidenum">
              <a:rPr lang="en-US" smtClean="0"/>
              <a:t>17</a:t>
            </a:fld>
            <a:endParaRPr lang="en-US"/>
          </a:p>
        </p:txBody>
      </p:sp>
    </p:spTree>
    <p:extLst>
      <p:ext uri="{BB962C8B-B14F-4D97-AF65-F5344CB8AC3E}">
        <p14:creationId xmlns:p14="http://schemas.microsoft.com/office/powerpoint/2010/main" val="29797580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C692BE-EC14-448F-B97D-64E4FB45E73A}" type="slidenum">
              <a:rPr lang="en-US" smtClean="0"/>
              <a:t>18</a:t>
            </a:fld>
            <a:endParaRPr lang="en-US"/>
          </a:p>
        </p:txBody>
      </p:sp>
    </p:spTree>
    <p:extLst>
      <p:ext uri="{BB962C8B-B14F-4D97-AF65-F5344CB8AC3E}">
        <p14:creationId xmlns:p14="http://schemas.microsoft.com/office/powerpoint/2010/main" val="13915079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dirty="0">
                <a:latin typeface="Times New Roman" panose="02020603050405020304" pitchFamily="18" charset="0"/>
              </a:rPr>
              <a:t>Might have other things to note based on responses from class. Might want to run some calls of 'pluralize'. Can </a:t>
            </a:r>
            <a:r>
              <a:rPr lang="en-US" altLang="en-US" dirty="0" err="1">
                <a:latin typeface="Times New Roman" panose="02020603050405020304" pitchFamily="18" charset="0"/>
              </a:rPr>
              <a:t>snarf</a:t>
            </a:r>
            <a:r>
              <a:rPr lang="en-US" altLang="en-US" dirty="0">
                <a:latin typeface="Times New Roman" panose="02020603050405020304" pitchFamily="18" charset="0"/>
              </a:rPr>
              <a:t> it, add to list, try a few other things</a:t>
            </a:r>
          </a:p>
        </p:txBody>
      </p:sp>
    </p:spTree>
    <p:extLst>
      <p:ext uri="{BB962C8B-B14F-4D97-AF65-F5344CB8AC3E}">
        <p14:creationId xmlns:p14="http://schemas.microsoft.com/office/powerpoint/2010/main" val="570393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what they need to do to turn in the APT</a:t>
            </a:r>
          </a:p>
        </p:txBody>
      </p:sp>
      <p:sp>
        <p:nvSpPr>
          <p:cNvPr id="4" name="Slide Number Placeholder 3"/>
          <p:cNvSpPr>
            <a:spLocks noGrp="1"/>
          </p:cNvSpPr>
          <p:nvPr>
            <p:ph type="sldNum" sz="quarter" idx="10"/>
          </p:nvPr>
        </p:nvSpPr>
        <p:spPr/>
        <p:txBody>
          <a:bodyPr/>
          <a:lstStyle/>
          <a:p>
            <a:fld id="{E2C692BE-EC14-448F-B97D-64E4FB45E73A}" type="slidenum">
              <a:rPr lang="en-US" smtClean="0"/>
              <a:t>4</a:t>
            </a:fld>
            <a:endParaRPr lang="en-US"/>
          </a:p>
        </p:txBody>
      </p:sp>
    </p:spTree>
    <p:extLst>
      <p:ext uri="{BB962C8B-B14F-4D97-AF65-F5344CB8AC3E}">
        <p14:creationId xmlns:p14="http://schemas.microsoft.com/office/powerpoint/2010/main" val="620193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dirty="0">
                <a:latin typeface="Times New Roman" panose="02020603050405020304" pitchFamily="18" charset="0"/>
              </a:rPr>
              <a:t>This is an all time favorite. I think when Robert de </a:t>
            </a:r>
            <a:r>
              <a:rPr lang="en-US" altLang="en-US" dirty="0" err="1">
                <a:latin typeface="Times New Roman" panose="02020603050405020304" pitchFamily="18" charset="0"/>
              </a:rPr>
              <a:t>Niro</a:t>
            </a:r>
            <a:r>
              <a:rPr lang="en-US" altLang="en-US" dirty="0">
                <a:latin typeface="Times New Roman" panose="02020603050405020304" pitchFamily="18" charset="0"/>
              </a:rPr>
              <a:t> looks at Cybil Shepard in the clip it's clear that he's infatuated with her. It's a long time ago. We are still infatuated with teaching and coding and we hope they will be. We also want to be </a:t>
            </a:r>
            <a:r>
              <a:rPr lang="en-US" altLang="en-US" dirty="0" err="1">
                <a:latin typeface="Times New Roman" panose="02020603050405020304" pitchFamily="18" charset="0"/>
              </a:rPr>
              <a:t>organizized</a:t>
            </a:r>
            <a:r>
              <a:rPr lang="en-US" altLang="en-US" dirty="0">
                <a:latin typeface="Times New Roman" panose="02020603050405020304" pitchFamily="18" charset="0"/>
              </a:rPr>
              <a:t> with building programs.</a:t>
            </a:r>
          </a:p>
          <a:p>
            <a:r>
              <a:rPr lang="en-US" altLang="en-US" dirty="0">
                <a:latin typeface="Times New Roman" panose="02020603050405020304" pitchFamily="18" charset="0"/>
              </a:rPr>
              <a:t>Movie Taxi Driver</a:t>
            </a:r>
          </a:p>
        </p:txBody>
      </p:sp>
    </p:spTree>
    <p:extLst>
      <p:ext uri="{BB962C8B-B14F-4D97-AF65-F5344CB8AC3E}">
        <p14:creationId xmlns:p14="http://schemas.microsoft.com/office/powerpoint/2010/main" val="2318774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dirty="0">
                <a:latin typeface="Times New Roman" panose="02020603050405020304" pitchFamily="18" charset="0"/>
              </a:rPr>
              <a:t>The second bullet is about famous 'first lines'. You don't need a good first line in a program. You need all the code to work together. Unlike a book where sentences can be skipped, you can't skip things in a program.. The 'judgment and experience' could lead to a famous quote "good judgment comes from experience, experience comes from bad judgment'</a:t>
            </a:r>
          </a:p>
        </p:txBody>
      </p:sp>
    </p:spTree>
    <p:extLst>
      <p:ext uri="{BB962C8B-B14F-4D97-AF65-F5344CB8AC3E}">
        <p14:creationId xmlns:p14="http://schemas.microsoft.com/office/powerpoint/2010/main" val="2277601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a:latin typeface="Times New Roman" panose="02020603050405020304" pitchFamily="18" charset="0"/>
              </a:rPr>
              <a:t>Spending time at the beginning to get your envinroment set up – we will help you with that. </a:t>
            </a:r>
          </a:p>
          <a:p>
            <a:r>
              <a:rPr lang="en-US" altLang="en-US">
                <a:latin typeface="Times New Roman" panose="02020603050405020304" pitchFamily="18" charset="0"/>
              </a:rPr>
              <a:t>Course is not </a:t>
            </a:r>
          </a:p>
        </p:txBody>
      </p:sp>
    </p:spTree>
    <p:extLst>
      <p:ext uri="{BB962C8B-B14F-4D97-AF65-F5344CB8AC3E}">
        <p14:creationId xmlns:p14="http://schemas.microsoft.com/office/powerpoint/2010/main" val="30766047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dirty="0">
                <a:latin typeface="Times New Roman" panose="02020603050405020304" pitchFamily="18" charset="0"/>
              </a:rPr>
              <a:t>Hello around the world</a:t>
            </a:r>
          </a:p>
          <a:p>
            <a:r>
              <a:rPr lang="en-US" altLang="en-US" dirty="0">
                <a:latin typeface="Times New Roman" panose="02020603050405020304" pitchFamily="18" charset="0"/>
              </a:rPr>
              <a:t>Ask</a:t>
            </a:r>
            <a:r>
              <a:rPr lang="en-US" altLang="en-US" baseline="0" dirty="0">
                <a:latin typeface="Times New Roman" panose="02020603050405020304" pitchFamily="18" charset="0"/>
              </a:rPr>
              <a:t> students to say hello in another language than English, Then show them this program to read in greetings from a file</a:t>
            </a:r>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3543755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a:latin typeface="Times New Roman" panose="02020603050405020304" pitchFamily="18" charset="0"/>
              </a:rPr>
              <a:t>Why is the syntax different, does it have to be urlopen instead of open? Know, but the differences can be useful, in making it clear to reader what kind of thing is being opened URL or file. Where do dots go, where do ()’s go</a:t>
            </a:r>
          </a:p>
        </p:txBody>
      </p:sp>
    </p:spTree>
    <p:extLst>
      <p:ext uri="{BB962C8B-B14F-4D97-AF65-F5344CB8AC3E}">
        <p14:creationId xmlns:p14="http://schemas.microsoft.com/office/powerpoint/2010/main" val="98509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a:latin typeface="Times New Roman" panose="02020603050405020304" pitchFamily="18" charset="0"/>
              </a:rPr>
              <a:t>Why is the syntax different, does it have to be urlopen instead of open? Know, but the differences can be useful, in making it clear to reader what kind of thing is being opened URL or file. Where do dots go, where do ()’s go</a:t>
            </a:r>
          </a:p>
        </p:txBody>
      </p:sp>
    </p:spTree>
    <p:extLst>
      <p:ext uri="{BB962C8B-B14F-4D97-AF65-F5344CB8AC3E}">
        <p14:creationId xmlns:p14="http://schemas.microsoft.com/office/powerpoint/2010/main" val="19744874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dirty="0">
                <a:latin typeface="Times New Roman" panose="02020603050405020304" pitchFamily="18" charset="0"/>
              </a:rPr>
              <a:t>Simple examples, these will be in </a:t>
            </a:r>
            <a:r>
              <a:rPr lang="en-US" altLang="en-US" dirty="0" err="1">
                <a:latin typeface="Times New Roman" panose="02020603050405020304" pitchFamily="18" charset="0"/>
              </a:rPr>
              <a:t>snarf</a:t>
            </a:r>
            <a:r>
              <a:rPr lang="en-US" altLang="en-US" dirty="0">
                <a:latin typeface="Times New Roman" panose="02020603050405020304" pitchFamily="18" charset="0"/>
              </a:rPr>
              <a:t>-for-class examples – tinker with – cat we will need more powerful</a:t>
            </a:r>
          </a:p>
          <a:p>
            <a:r>
              <a:rPr lang="en-US" altLang="en-US" dirty="0">
                <a:latin typeface="Times New Roman" panose="02020603050405020304" pitchFamily="18" charset="0"/>
              </a:rPr>
              <a:t>Return is usually the last statement. You may have other statements such as an assignment statement in there. </a:t>
            </a:r>
          </a:p>
        </p:txBody>
      </p:sp>
    </p:spTree>
    <p:extLst>
      <p:ext uri="{BB962C8B-B14F-4D97-AF65-F5344CB8AC3E}">
        <p14:creationId xmlns:p14="http://schemas.microsoft.com/office/powerpoint/2010/main" val="686355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compsci 101, fall 2017</a:t>
            </a:r>
          </a:p>
        </p:txBody>
      </p:sp>
      <p:sp>
        <p:nvSpPr>
          <p:cNvPr id="6" name="Rectangle 6"/>
          <p:cNvSpPr>
            <a:spLocks noGrp="1" noChangeArrowheads="1"/>
          </p:cNvSpPr>
          <p:nvPr>
            <p:ph type="sldNum" sz="quarter" idx="12"/>
          </p:nvPr>
        </p:nvSpPr>
        <p:spPr>
          <a:ln/>
        </p:spPr>
        <p:txBody>
          <a:bodyPr/>
          <a:lstStyle>
            <a:lvl1pPr>
              <a:defRPr/>
            </a:lvl1pPr>
          </a:lstStyle>
          <a:p>
            <a:pPr>
              <a:defRPr/>
            </a:pPr>
            <a:fld id="{ADD3E9C4-CC62-419B-94EA-3C3ACB7F981C}" type="slidenum">
              <a:rPr lang="en-US"/>
              <a:pPr>
                <a:defRPr/>
              </a:pPr>
              <a:t>‹#›</a:t>
            </a:fld>
            <a:endParaRPr lang="en-US"/>
          </a:p>
        </p:txBody>
      </p:sp>
    </p:spTree>
    <p:extLst>
      <p:ext uri="{BB962C8B-B14F-4D97-AF65-F5344CB8AC3E}">
        <p14:creationId xmlns:p14="http://schemas.microsoft.com/office/powerpoint/2010/main" val="1136371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compsci 101, fall 2017</a:t>
            </a:r>
          </a:p>
        </p:txBody>
      </p:sp>
      <p:sp>
        <p:nvSpPr>
          <p:cNvPr id="6" name="Rectangle 6"/>
          <p:cNvSpPr>
            <a:spLocks noGrp="1" noChangeArrowheads="1"/>
          </p:cNvSpPr>
          <p:nvPr>
            <p:ph type="sldNum" sz="quarter" idx="12"/>
          </p:nvPr>
        </p:nvSpPr>
        <p:spPr>
          <a:ln/>
        </p:spPr>
        <p:txBody>
          <a:bodyPr/>
          <a:lstStyle>
            <a:lvl1pPr>
              <a:defRPr/>
            </a:lvl1pPr>
          </a:lstStyle>
          <a:p>
            <a:pPr>
              <a:defRPr/>
            </a:pPr>
            <a:fld id="{283EDA16-EE90-4E65-9C25-D045E6452874}" type="slidenum">
              <a:rPr lang="en-US"/>
              <a:pPr>
                <a:defRPr/>
              </a:pPr>
              <a:t>‹#›</a:t>
            </a:fld>
            <a:endParaRPr lang="en-US"/>
          </a:p>
        </p:txBody>
      </p:sp>
    </p:spTree>
    <p:extLst>
      <p:ext uri="{BB962C8B-B14F-4D97-AF65-F5344CB8AC3E}">
        <p14:creationId xmlns:p14="http://schemas.microsoft.com/office/powerpoint/2010/main" val="3989898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compsci 101, fall 2017</a:t>
            </a:r>
          </a:p>
        </p:txBody>
      </p:sp>
      <p:sp>
        <p:nvSpPr>
          <p:cNvPr id="6" name="Rectangle 6"/>
          <p:cNvSpPr>
            <a:spLocks noGrp="1" noChangeArrowheads="1"/>
          </p:cNvSpPr>
          <p:nvPr>
            <p:ph type="sldNum" sz="quarter" idx="12"/>
          </p:nvPr>
        </p:nvSpPr>
        <p:spPr>
          <a:ln/>
        </p:spPr>
        <p:txBody>
          <a:bodyPr/>
          <a:lstStyle>
            <a:lvl1pPr>
              <a:defRPr/>
            </a:lvl1pPr>
          </a:lstStyle>
          <a:p>
            <a:pPr>
              <a:defRPr/>
            </a:pPr>
            <a:fld id="{9FE1C838-743E-46B1-9535-A8D3D4E69B0B}" type="slidenum">
              <a:rPr lang="en-US"/>
              <a:pPr>
                <a:defRPr/>
              </a:pPr>
              <a:t>‹#›</a:t>
            </a:fld>
            <a:endParaRPr lang="en-US"/>
          </a:p>
        </p:txBody>
      </p:sp>
    </p:spTree>
    <p:extLst>
      <p:ext uri="{BB962C8B-B14F-4D97-AF65-F5344CB8AC3E}">
        <p14:creationId xmlns:p14="http://schemas.microsoft.com/office/powerpoint/2010/main" val="3264351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compsci 101, fall 2017</a:t>
            </a:r>
          </a:p>
        </p:txBody>
      </p:sp>
      <p:sp>
        <p:nvSpPr>
          <p:cNvPr id="6" name="Rectangle 6"/>
          <p:cNvSpPr>
            <a:spLocks noGrp="1" noChangeArrowheads="1"/>
          </p:cNvSpPr>
          <p:nvPr>
            <p:ph type="sldNum" sz="quarter" idx="12"/>
          </p:nvPr>
        </p:nvSpPr>
        <p:spPr>
          <a:ln/>
        </p:spPr>
        <p:txBody>
          <a:bodyPr/>
          <a:lstStyle>
            <a:lvl1pPr>
              <a:defRPr/>
            </a:lvl1pPr>
          </a:lstStyle>
          <a:p>
            <a:pPr>
              <a:defRPr/>
            </a:pPr>
            <a:fld id="{FC6DB02F-6869-41A8-88A9-7B04A59444FD}" type="slidenum">
              <a:rPr lang="en-US"/>
              <a:pPr>
                <a:defRPr/>
              </a:pPr>
              <a:t>‹#›</a:t>
            </a:fld>
            <a:endParaRPr lang="en-US"/>
          </a:p>
        </p:txBody>
      </p:sp>
    </p:spTree>
    <p:extLst>
      <p:ext uri="{BB962C8B-B14F-4D97-AF65-F5344CB8AC3E}">
        <p14:creationId xmlns:p14="http://schemas.microsoft.com/office/powerpoint/2010/main" val="3546539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compsci 101, fall 2017</a:t>
            </a:r>
          </a:p>
        </p:txBody>
      </p:sp>
      <p:sp>
        <p:nvSpPr>
          <p:cNvPr id="6" name="Rectangle 6"/>
          <p:cNvSpPr>
            <a:spLocks noGrp="1" noChangeArrowheads="1"/>
          </p:cNvSpPr>
          <p:nvPr>
            <p:ph type="sldNum" sz="quarter" idx="12"/>
          </p:nvPr>
        </p:nvSpPr>
        <p:spPr>
          <a:ln/>
        </p:spPr>
        <p:txBody>
          <a:bodyPr/>
          <a:lstStyle>
            <a:lvl1pPr>
              <a:defRPr/>
            </a:lvl1pPr>
          </a:lstStyle>
          <a:p>
            <a:pPr>
              <a:defRPr/>
            </a:pPr>
            <a:fld id="{DB2308AB-BBD7-406C-8FE3-ABD9B60C7434}" type="slidenum">
              <a:rPr lang="en-US"/>
              <a:pPr>
                <a:defRPr/>
              </a:pPr>
              <a:t>‹#›</a:t>
            </a:fld>
            <a:endParaRPr lang="en-US"/>
          </a:p>
        </p:txBody>
      </p:sp>
    </p:spTree>
    <p:extLst>
      <p:ext uri="{BB962C8B-B14F-4D97-AF65-F5344CB8AC3E}">
        <p14:creationId xmlns:p14="http://schemas.microsoft.com/office/powerpoint/2010/main" val="480850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compsci 101, fall 2017</a:t>
            </a:r>
          </a:p>
        </p:txBody>
      </p:sp>
      <p:sp>
        <p:nvSpPr>
          <p:cNvPr id="7" name="Rectangle 6"/>
          <p:cNvSpPr>
            <a:spLocks noGrp="1" noChangeArrowheads="1"/>
          </p:cNvSpPr>
          <p:nvPr>
            <p:ph type="sldNum" sz="quarter" idx="12"/>
          </p:nvPr>
        </p:nvSpPr>
        <p:spPr>
          <a:ln/>
        </p:spPr>
        <p:txBody>
          <a:bodyPr/>
          <a:lstStyle>
            <a:lvl1pPr>
              <a:defRPr/>
            </a:lvl1pPr>
          </a:lstStyle>
          <a:p>
            <a:pPr>
              <a:defRPr/>
            </a:pPr>
            <a:fld id="{D44E9AF7-1243-4137-A70D-606EB167409E}" type="slidenum">
              <a:rPr lang="en-US"/>
              <a:pPr>
                <a:defRPr/>
              </a:pPr>
              <a:t>‹#›</a:t>
            </a:fld>
            <a:endParaRPr lang="en-US"/>
          </a:p>
        </p:txBody>
      </p:sp>
    </p:spTree>
    <p:extLst>
      <p:ext uri="{BB962C8B-B14F-4D97-AF65-F5344CB8AC3E}">
        <p14:creationId xmlns:p14="http://schemas.microsoft.com/office/powerpoint/2010/main" val="1413924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compsci 101, fall 2017</a:t>
            </a:r>
          </a:p>
        </p:txBody>
      </p:sp>
      <p:sp>
        <p:nvSpPr>
          <p:cNvPr id="9" name="Rectangle 6"/>
          <p:cNvSpPr>
            <a:spLocks noGrp="1" noChangeArrowheads="1"/>
          </p:cNvSpPr>
          <p:nvPr>
            <p:ph type="sldNum" sz="quarter" idx="12"/>
          </p:nvPr>
        </p:nvSpPr>
        <p:spPr>
          <a:ln/>
        </p:spPr>
        <p:txBody>
          <a:bodyPr/>
          <a:lstStyle>
            <a:lvl1pPr>
              <a:defRPr/>
            </a:lvl1pPr>
          </a:lstStyle>
          <a:p>
            <a:pPr>
              <a:defRPr/>
            </a:pPr>
            <a:fld id="{31641282-F280-4848-B924-21AC7882B541}" type="slidenum">
              <a:rPr lang="en-US"/>
              <a:pPr>
                <a:defRPr/>
              </a:pPr>
              <a:t>‹#›</a:t>
            </a:fld>
            <a:endParaRPr lang="en-US"/>
          </a:p>
        </p:txBody>
      </p:sp>
    </p:spTree>
    <p:extLst>
      <p:ext uri="{BB962C8B-B14F-4D97-AF65-F5344CB8AC3E}">
        <p14:creationId xmlns:p14="http://schemas.microsoft.com/office/powerpoint/2010/main" val="2414733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compsci 101, fall 2017</a:t>
            </a:r>
          </a:p>
        </p:txBody>
      </p:sp>
      <p:sp>
        <p:nvSpPr>
          <p:cNvPr id="5" name="Rectangle 6"/>
          <p:cNvSpPr>
            <a:spLocks noGrp="1" noChangeArrowheads="1"/>
          </p:cNvSpPr>
          <p:nvPr>
            <p:ph type="sldNum" sz="quarter" idx="12"/>
          </p:nvPr>
        </p:nvSpPr>
        <p:spPr>
          <a:ln/>
        </p:spPr>
        <p:txBody>
          <a:bodyPr/>
          <a:lstStyle>
            <a:lvl1pPr>
              <a:defRPr/>
            </a:lvl1pPr>
          </a:lstStyle>
          <a:p>
            <a:pPr>
              <a:defRPr/>
            </a:pPr>
            <a:fld id="{5735C597-8985-48AF-93BD-6E14E156651C}" type="slidenum">
              <a:rPr lang="en-US"/>
              <a:pPr>
                <a:defRPr/>
              </a:pPr>
              <a:t>‹#›</a:t>
            </a:fld>
            <a:endParaRPr lang="en-US"/>
          </a:p>
        </p:txBody>
      </p:sp>
    </p:spTree>
    <p:extLst>
      <p:ext uri="{BB962C8B-B14F-4D97-AF65-F5344CB8AC3E}">
        <p14:creationId xmlns:p14="http://schemas.microsoft.com/office/powerpoint/2010/main" val="432840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compsci 101, fall 2017</a:t>
            </a:r>
          </a:p>
        </p:txBody>
      </p:sp>
      <p:sp>
        <p:nvSpPr>
          <p:cNvPr id="4" name="Rectangle 6"/>
          <p:cNvSpPr>
            <a:spLocks noGrp="1" noChangeArrowheads="1"/>
          </p:cNvSpPr>
          <p:nvPr>
            <p:ph type="sldNum" sz="quarter" idx="12"/>
          </p:nvPr>
        </p:nvSpPr>
        <p:spPr>
          <a:ln/>
        </p:spPr>
        <p:txBody>
          <a:bodyPr/>
          <a:lstStyle>
            <a:lvl1pPr>
              <a:defRPr/>
            </a:lvl1pPr>
          </a:lstStyle>
          <a:p>
            <a:pPr>
              <a:defRPr/>
            </a:pPr>
            <a:fld id="{318FA454-7E6E-480D-86B5-CCFC570514C0}" type="slidenum">
              <a:rPr lang="en-US"/>
              <a:pPr>
                <a:defRPr/>
              </a:pPr>
              <a:t>‹#›</a:t>
            </a:fld>
            <a:endParaRPr lang="en-US"/>
          </a:p>
        </p:txBody>
      </p:sp>
    </p:spTree>
    <p:extLst>
      <p:ext uri="{BB962C8B-B14F-4D97-AF65-F5344CB8AC3E}">
        <p14:creationId xmlns:p14="http://schemas.microsoft.com/office/powerpoint/2010/main" val="616275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compsci 101, fall 2017</a:t>
            </a:r>
          </a:p>
        </p:txBody>
      </p:sp>
      <p:sp>
        <p:nvSpPr>
          <p:cNvPr id="7" name="Rectangle 6"/>
          <p:cNvSpPr>
            <a:spLocks noGrp="1" noChangeArrowheads="1"/>
          </p:cNvSpPr>
          <p:nvPr>
            <p:ph type="sldNum" sz="quarter" idx="12"/>
          </p:nvPr>
        </p:nvSpPr>
        <p:spPr>
          <a:ln/>
        </p:spPr>
        <p:txBody>
          <a:bodyPr/>
          <a:lstStyle>
            <a:lvl1pPr>
              <a:defRPr/>
            </a:lvl1pPr>
          </a:lstStyle>
          <a:p>
            <a:pPr>
              <a:defRPr/>
            </a:pPr>
            <a:fld id="{432AA312-D4AF-4A57-A4AC-B58CF3A8AF34}" type="slidenum">
              <a:rPr lang="en-US"/>
              <a:pPr>
                <a:defRPr/>
              </a:pPr>
              <a:t>‹#›</a:t>
            </a:fld>
            <a:endParaRPr lang="en-US"/>
          </a:p>
        </p:txBody>
      </p:sp>
    </p:spTree>
    <p:extLst>
      <p:ext uri="{BB962C8B-B14F-4D97-AF65-F5344CB8AC3E}">
        <p14:creationId xmlns:p14="http://schemas.microsoft.com/office/powerpoint/2010/main" val="2708051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compsci 101, fall 2017</a:t>
            </a:r>
          </a:p>
        </p:txBody>
      </p:sp>
      <p:sp>
        <p:nvSpPr>
          <p:cNvPr id="7" name="Rectangle 6"/>
          <p:cNvSpPr>
            <a:spLocks noGrp="1" noChangeArrowheads="1"/>
          </p:cNvSpPr>
          <p:nvPr>
            <p:ph type="sldNum" sz="quarter" idx="12"/>
          </p:nvPr>
        </p:nvSpPr>
        <p:spPr>
          <a:ln/>
        </p:spPr>
        <p:txBody>
          <a:bodyPr/>
          <a:lstStyle>
            <a:lvl1pPr>
              <a:defRPr/>
            </a:lvl1pPr>
          </a:lstStyle>
          <a:p>
            <a:pPr>
              <a:defRPr/>
            </a:pPr>
            <a:fld id="{3531AA07-0B70-4E3D-84AF-4D5E92BC4971}" type="slidenum">
              <a:rPr lang="en-US"/>
              <a:pPr>
                <a:defRPr/>
              </a:pPr>
              <a:t>‹#›</a:t>
            </a:fld>
            <a:endParaRPr lang="en-US"/>
          </a:p>
        </p:txBody>
      </p:sp>
    </p:spTree>
    <p:extLst>
      <p:ext uri="{BB962C8B-B14F-4D97-AF65-F5344CB8AC3E}">
        <p14:creationId xmlns:p14="http://schemas.microsoft.com/office/powerpoint/2010/main" val="797347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Times New Roman" charset="0"/>
                <a:cs typeface="Times New Roman" charset="0"/>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Times New Roman" charset="0"/>
                <a:cs typeface="Times New Roman" charset="0"/>
              </a:defRPr>
            </a:lvl1pPr>
          </a:lstStyle>
          <a:p>
            <a:pPr>
              <a:defRPr/>
            </a:pPr>
            <a:r>
              <a:rPr lang="en-US"/>
              <a:t>compsci 101, fall 2017</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88E8A9B-E406-46EF-A9FD-35EBD6B18AF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cs typeface="Times New Roman" charset="0"/>
        </a:defRPr>
      </a:lvl2pPr>
      <a:lvl3pPr algn="ctr" rtl="0" eaLnBrk="0" fontAlgn="base" hangingPunct="0">
        <a:spcBef>
          <a:spcPct val="0"/>
        </a:spcBef>
        <a:spcAft>
          <a:spcPct val="0"/>
        </a:spcAft>
        <a:defRPr sz="4400">
          <a:solidFill>
            <a:schemeClr val="tx2"/>
          </a:solidFill>
          <a:latin typeface="Times New Roman" charset="0"/>
          <a:cs typeface="Times New Roman" charset="0"/>
        </a:defRPr>
      </a:lvl3pPr>
      <a:lvl4pPr algn="ctr" rtl="0" eaLnBrk="0" fontAlgn="base" hangingPunct="0">
        <a:spcBef>
          <a:spcPct val="0"/>
        </a:spcBef>
        <a:spcAft>
          <a:spcPct val="0"/>
        </a:spcAft>
        <a:defRPr sz="4400">
          <a:solidFill>
            <a:schemeClr val="tx2"/>
          </a:solidFill>
          <a:latin typeface="Times New Roman" charset="0"/>
          <a:cs typeface="Times New Roman" charset="0"/>
        </a:defRPr>
      </a:lvl4pPr>
      <a:lvl5pPr algn="ctr" rtl="0" eaLnBrk="0" fontAlgn="base" hangingPunct="0">
        <a:spcBef>
          <a:spcPct val="0"/>
        </a:spcBef>
        <a:spcAft>
          <a:spcPct val="0"/>
        </a:spcAft>
        <a:defRPr sz="4400">
          <a:solidFill>
            <a:schemeClr val="tx2"/>
          </a:solidFill>
          <a:latin typeface="Times New Roman" charset="0"/>
          <a:cs typeface="Times New Roman" charset="0"/>
        </a:defRPr>
      </a:lvl5pPr>
      <a:lvl6pPr marL="457200" algn="ctr" rtl="0" fontAlgn="base">
        <a:spcBef>
          <a:spcPct val="0"/>
        </a:spcBef>
        <a:spcAft>
          <a:spcPct val="0"/>
        </a:spcAft>
        <a:defRPr sz="4400">
          <a:solidFill>
            <a:schemeClr val="tx2"/>
          </a:solidFill>
          <a:latin typeface="Times New Roman" charset="0"/>
          <a:cs typeface="Times New Roman" charset="0"/>
        </a:defRPr>
      </a:lvl6pPr>
      <a:lvl7pPr marL="914400" algn="ctr" rtl="0" fontAlgn="base">
        <a:spcBef>
          <a:spcPct val="0"/>
        </a:spcBef>
        <a:spcAft>
          <a:spcPct val="0"/>
        </a:spcAft>
        <a:defRPr sz="4400">
          <a:solidFill>
            <a:schemeClr val="tx2"/>
          </a:solidFill>
          <a:latin typeface="Times New Roman" charset="0"/>
          <a:cs typeface="Times New Roman" charset="0"/>
        </a:defRPr>
      </a:lvl7pPr>
      <a:lvl8pPr marL="1371600" algn="ctr" rtl="0" fontAlgn="base">
        <a:spcBef>
          <a:spcPct val="0"/>
        </a:spcBef>
        <a:spcAft>
          <a:spcPct val="0"/>
        </a:spcAft>
        <a:defRPr sz="4400">
          <a:solidFill>
            <a:schemeClr val="tx2"/>
          </a:solidFill>
          <a:latin typeface="Times New Roman" charset="0"/>
          <a:cs typeface="Times New Roman" charset="0"/>
        </a:defRPr>
      </a:lvl8pPr>
      <a:lvl9pPr marL="1828800" algn="ctr" rtl="0" fontAlgn="base">
        <a:spcBef>
          <a:spcPct val="0"/>
        </a:spcBef>
        <a:spcAft>
          <a:spcPct val="0"/>
        </a:spcAft>
        <a:defRPr sz="4400">
          <a:solidFill>
            <a:schemeClr val="tx2"/>
          </a:solidFill>
          <a:latin typeface="Times New Roman" charset="0"/>
          <a:cs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bit.ly/1N49u6b"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1ve57l3c19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sutterhealth.org/health/bmi_calculator.html"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533400" y="302342"/>
            <a:ext cx="8153400" cy="1981200"/>
          </a:xfrm>
        </p:spPr>
        <p:txBody>
          <a:bodyPr/>
          <a:lstStyle/>
          <a:p>
            <a:pPr eaLnBrk="1" hangingPunct="1"/>
            <a:r>
              <a:rPr lang="en-US" dirty="0" err="1"/>
              <a:t>CompSci</a:t>
            </a:r>
            <a:r>
              <a:rPr lang="en-US" dirty="0"/>
              <a:t> 101</a:t>
            </a:r>
            <a:br>
              <a:rPr lang="en-US" dirty="0"/>
            </a:br>
            <a:r>
              <a:rPr lang="en-US" dirty="0"/>
              <a:t>Introduction to Computer Science</a:t>
            </a:r>
          </a:p>
        </p:txBody>
      </p:sp>
      <p:sp>
        <p:nvSpPr>
          <p:cNvPr id="3075" name="Text Box 4"/>
          <p:cNvSpPr txBox="1">
            <a:spLocks noChangeArrowheads="1"/>
          </p:cNvSpPr>
          <p:nvPr/>
        </p:nvSpPr>
        <p:spPr bwMode="auto">
          <a:xfrm>
            <a:off x="5295900" y="3246796"/>
            <a:ext cx="25146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en-US" sz="2800" dirty="0"/>
              <a:t>Sept. 7, 2017</a:t>
            </a:r>
          </a:p>
          <a:p>
            <a:pPr eaLnBrk="1" hangingPunct="1">
              <a:spcBef>
                <a:spcPct val="0"/>
              </a:spcBef>
              <a:buFontTx/>
              <a:buNone/>
            </a:pPr>
            <a:endParaRPr lang="en-US" sz="2800" dirty="0"/>
          </a:p>
          <a:p>
            <a:pPr eaLnBrk="1" hangingPunct="1">
              <a:spcBef>
                <a:spcPct val="0"/>
              </a:spcBef>
              <a:buFontTx/>
              <a:buNone/>
            </a:pPr>
            <a:r>
              <a:rPr lang="en-US" sz="2800" dirty="0"/>
              <a:t>Prof. Rodger</a:t>
            </a:r>
          </a:p>
        </p:txBody>
      </p:sp>
      <p:sp>
        <p:nvSpPr>
          <p:cNvPr id="2" name="Footer Placeholder 1"/>
          <p:cNvSpPr>
            <a:spLocks noGrp="1"/>
          </p:cNvSpPr>
          <p:nvPr>
            <p:ph type="ftr" sz="quarter" idx="11"/>
          </p:nvPr>
        </p:nvSpPr>
        <p:spPr/>
        <p:txBody>
          <a:bodyPr/>
          <a:lstStyle/>
          <a:p>
            <a:pPr>
              <a:defRPr/>
            </a:pPr>
            <a:r>
              <a:rPr lang="en-US"/>
              <a:t>compsci 101, fall 2017</a:t>
            </a:r>
          </a:p>
        </p:txBody>
      </p:sp>
      <p:sp>
        <p:nvSpPr>
          <p:cNvPr id="3" name="Slide Number Placeholder 2"/>
          <p:cNvSpPr>
            <a:spLocks noGrp="1"/>
          </p:cNvSpPr>
          <p:nvPr>
            <p:ph type="sldNum" sz="quarter" idx="12"/>
          </p:nvPr>
        </p:nvSpPr>
        <p:spPr/>
        <p:txBody>
          <a:bodyPr/>
          <a:lstStyle/>
          <a:p>
            <a:pPr>
              <a:defRPr/>
            </a:pPr>
            <a:fld id="{ADD3E9C4-CC62-419B-94EA-3C3ACB7F981C}" type="slidenum">
              <a:rPr lang="en-US" smtClean="0"/>
              <a:pPr>
                <a:defRPr/>
              </a:pPr>
              <a:t>1</a:t>
            </a:fld>
            <a:endParaRPr lang="en-US"/>
          </a:p>
        </p:txBody>
      </p:sp>
      <p:pic>
        <p:nvPicPr>
          <p:cNvPr id="5" name="Picture 4">
            <a:extLst>
              <a:ext uri="{FF2B5EF4-FFF2-40B4-BE49-F238E27FC236}">
                <a16:creationId xmlns:a16="http://schemas.microsoft.com/office/drawing/2014/main" id="{88B45144-BC72-4C35-86ED-8607D5537F1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0600" y="2362200"/>
            <a:ext cx="1009737" cy="400491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Hello from the web</a:t>
            </a:r>
            <a:br>
              <a:rPr lang="en-US" dirty="0"/>
            </a:br>
            <a:r>
              <a:rPr lang="en-US" dirty="0"/>
              <a:t>bit.ly/101f17-0907-2</a:t>
            </a:r>
          </a:p>
        </p:txBody>
      </p:sp>
      <p:sp>
        <p:nvSpPr>
          <p:cNvPr id="3" name="Content Placeholder 2"/>
          <p:cNvSpPr>
            <a:spLocks noGrp="1"/>
          </p:cNvSpPr>
          <p:nvPr>
            <p:ph idx="1"/>
          </p:nvPr>
        </p:nvSpPr>
        <p:spPr>
          <a:xfrm>
            <a:off x="228600" y="1981200"/>
            <a:ext cx="8839200" cy="4114800"/>
          </a:xfrm>
        </p:spPr>
        <p:txBody>
          <a:bodyPr/>
          <a:lstStyle/>
          <a:p>
            <a:pPr marL="0" indent="0">
              <a:buNone/>
            </a:pPr>
            <a:r>
              <a:rPr lang="en-US" dirty="0"/>
              <a:t>import urllib2 </a:t>
            </a:r>
          </a:p>
          <a:p>
            <a:pPr marL="0" indent="0">
              <a:buNone/>
            </a:pPr>
            <a:r>
              <a:rPr lang="en-US" dirty="0"/>
              <a:t>if __name__ == '__main__':</a:t>
            </a:r>
          </a:p>
          <a:p>
            <a:pPr marL="0" indent="0">
              <a:buNone/>
            </a:pPr>
            <a:r>
              <a:rPr lang="en-US" sz="2000" dirty="0"/>
              <a:t>     </a:t>
            </a:r>
            <a:r>
              <a:rPr lang="en-US" sz="2000" dirty="0" err="1"/>
              <a:t>url</a:t>
            </a:r>
            <a:r>
              <a:rPr lang="en-US" sz="2000" dirty="0"/>
              <a:t> = </a:t>
            </a:r>
            <a:r>
              <a:rPr lang="en-US" sz="2000" i="1" dirty="0"/>
              <a:t>"http://www.cs.duke.edu/courses/compsci101/fall17/data/hello.txt" </a:t>
            </a:r>
            <a:endParaRPr lang="en-US" sz="2000" dirty="0"/>
          </a:p>
          <a:p>
            <a:pPr marL="0" indent="0">
              <a:buNone/>
            </a:pPr>
            <a:r>
              <a:rPr lang="en-US" dirty="0"/>
              <a:t>   f = urllib2.urlopen(</a:t>
            </a:r>
            <a:r>
              <a:rPr lang="en-US" dirty="0" err="1"/>
              <a:t>url</a:t>
            </a:r>
            <a:r>
              <a:rPr lang="en-US" dirty="0"/>
              <a:t>)</a:t>
            </a:r>
            <a:endParaRPr lang="en-US" i="1" dirty="0"/>
          </a:p>
          <a:p>
            <a:pPr marL="0" indent="0">
              <a:buNone/>
            </a:pPr>
            <a:r>
              <a:rPr lang="en-US" dirty="0"/>
              <a:t>   for line in f: </a:t>
            </a:r>
          </a:p>
          <a:p>
            <a:pPr marL="0" indent="0">
              <a:buNone/>
            </a:pPr>
            <a:r>
              <a:rPr lang="en-US" dirty="0"/>
              <a:t>        print line </a:t>
            </a:r>
          </a:p>
        </p:txBody>
      </p:sp>
      <p:sp>
        <p:nvSpPr>
          <p:cNvPr id="4" name="Footer Placeholder 3"/>
          <p:cNvSpPr>
            <a:spLocks noGrp="1"/>
          </p:cNvSpPr>
          <p:nvPr>
            <p:ph type="ftr" sz="quarter" idx="11"/>
          </p:nvPr>
        </p:nvSpPr>
        <p:spPr/>
        <p:txBody>
          <a:bodyPr/>
          <a:lstStyle/>
          <a:p>
            <a:pPr>
              <a:defRPr/>
            </a:pPr>
            <a:r>
              <a:rPr lang="en-US"/>
              <a:t>compsci 101, fall 2017</a:t>
            </a:r>
          </a:p>
        </p:txBody>
      </p:sp>
      <p:sp>
        <p:nvSpPr>
          <p:cNvPr id="5" name="Slide Number Placeholder 4"/>
          <p:cNvSpPr>
            <a:spLocks noGrp="1"/>
          </p:cNvSpPr>
          <p:nvPr>
            <p:ph type="sldNum" sz="quarter" idx="12"/>
          </p:nvPr>
        </p:nvSpPr>
        <p:spPr/>
        <p:txBody>
          <a:bodyPr/>
          <a:lstStyle/>
          <a:p>
            <a:pPr>
              <a:defRPr/>
            </a:pPr>
            <a:fld id="{FC6DB02F-6869-41A8-88A9-7B04A59444FD}" type="slidenum">
              <a:rPr lang="en-US" smtClean="0"/>
              <a:pPr>
                <a:defRPr/>
              </a:pPr>
              <a:t>10</a:t>
            </a:fld>
            <a:endParaRPr lang="en-US"/>
          </a:p>
        </p:txBody>
      </p:sp>
    </p:spTree>
    <p:extLst>
      <p:ext uri="{BB962C8B-B14F-4D97-AF65-F5344CB8AC3E}">
        <p14:creationId xmlns:p14="http://schemas.microsoft.com/office/powerpoint/2010/main" val="4011547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a:xfrm>
            <a:off x="413365" y="228600"/>
            <a:ext cx="8077200" cy="1143000"/>
          </a:xfrm>
        </p:spPr>
        <p:txBody>
          <a:bodyPr/>
          <a:lstStyle/>
          <a:p>
            <a:r>
              <a:rPr lang="en-US" altLang="en-US" dirty="0"/>
              <a:t>Hello from the Web in Python</a:t>
            </a:r>
          </a:p>
        </p:txBody>
      </p:sp>
      <p:sp>
        <p:nvSpPr>
          <p:cNvPr id="15363" name="Content Placeholder 5"/>
          <p:cNvSpPr>
            <a:spLocks noGrp="1"/>
          </p:cNvSpPr>
          <p:nvPr>
            <p:ph idx="1"/>
          </p:nvPr>
        </p:nvSpPr>
        <p:spPr>
          <a:xfrm>
            <a:off x="685800" y="1371600"/>
            <a:ext cx="7772400" cy="4724400"/>
          </a:xfrm>
        </p:spPr>
        <p:txBody>
          <a:bodyPr/>
          <a:lstStyle/>
          <a:p>
            <a:r>
              <a:rPr lang="en-US" altLang="en-US" dirty="0"/>
              <a:t>We open a file, and we open a URL</a:t>
            </a:r>
          </a:p>
          <a:p>
            <a:pPr lvl="1"/>
            <a:r>
              <a:rPr lang="en-US" altLang="en-US" dirty="0"/>
              <a:t>Syntax slightly different, concept is similar</a:t>
            </a:r>
          </a:p>
          <a:p>
            <a:pPr lvl="1"/>
            <a:r>
              <a:rPr lang="en-US" altLang="en-US" dirty="0"/>
              <a:t>Real-world differences between files and URLs?</a:t>
            </a:r>
          </a:p>
          <a:p>
            <a:pPr lvl="1"/>
            <a:endParaRPr lang="en-US" altLang="en-US" dirty="0"/>
          </a:p>
          <a:p>
            <a:pPr marL="457200" lvl="1" indent="0">
              <a:buNone/>
            </a:pPr>
            <a:endParaRPr lang="en-US" altLang="en-US" dirty="0"/>
          </a:p>
          <a:p>
            <a:r>
              <a:rPr lang="en-US" altLang="en-US" dirty="0"/>
              <a:t>Must adhere to syntactic rules of Python</a:t>
            </a:r>
          </a:p>
          <a:p>
            <a:pPr lvl="1"/>
            <a:r>
              <a:rPr lang="en-US" altLang="en-US" dirty="0"/>
              <a:t>Naming, whitespace, : or . or ( or ) or [ or ]</a:t>
            </a:r>
          </a:p>
          <a:p>
            <a:r>
              <a:rPr lang="en-US" altLang="en-US" dirty="0"/>
              <a:t>Must adhere to semantic rules of Python</a:t>
            </a:r>
          </a:p>
          <a:p>
            <a:pPr lvl="1"/>
            <a:r>
              <a:rPr lang="en-US" altLang="en-US" dirty="0"/>
              <a:t>Can't loop over anything, more rules to follow</a:t>
            </a:r>
          </a:p>
          <a:p>
            <a:pPr lvl="1"/>
            <a:endParaRPr lang="en-US" altLang="en-US" dirty="0"/>
          </a:p>
        </p:txBody>
      </p:sp>
      <p:sp>
        <p:nvSpPr>
          <p:cNvPr id="15364" name="Rectangle 4"/>
          <p:cNvSpPr>
            <a:spLocks noChangeArrowheads="1"/>
          </p:cNvSpPr>
          <p:nvPr/>
        </p:nvSpPr>
        <p:spPr bwMode="auto">
          <a:xfrm>
            <a:off x="3314700" y="3088482"/>
            <a:ext cx="3752950" cy="4308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tx1"/>
              </a:buClr>
              <a:buSzPct val="75000"/>
              <a:buFont typeface="Monotype Sorts" charset="2"/>
              <a:buChar char="l"/>
              <a:defRPr sz="2800" b="1">
                <a:solidFill>
                  <a:srgbClr val="00279F"/>
                </a:solidFill>
                <a:latin typeface="Book Antiqua" panose="02040602050305030304" pitchFamily="18" charset="0"/>
                <a:ea typeface="MS PGothic" panose="020B0600070205080204" pitchFamily="34" charset="-128"/>
              </a:defRPr>
            </a:lvl1pPr>
            <a:lvl2pPr marL="742950" indent="-285750">
              <a:spcBef>
                <a:spcPct val="20000"/>
              </a:spcBef>
              <a:buClr>
                <a:srgbClr val="FC0128"/>
              </a:buClr>
              <a:buSzPct val="75000"/>
              <a:buFont typeface="Wingdings" panose="05000000000000000000" pitchFamily="2" charset="2"/>
              <a:buChar char="Ø"/>
              <a:defRPr sz="2400" b="1">
                <a:solidFill>
                  <a:schemeClr val="tx1"/>
                </a:solidFill>
                <a:latin typeface="Book Antiqua" panose="02040602050305030304" pitchFamily="18" charset="0"/>
                <a:ea typeface="MS PGothic" panose="020B0600070205080204" pitchFamily="34" charset="-128"/>
              </a:defRPr>
            </a:lvl2pPr>
            <a:lvl3pPr marL="1143000" indent="-228600">
              <a:spcBef>
                <a:spcPct val="20000"/>
              </a:spcBef>
              <a:buChar char="•"/>
              <a:defRPr sz="2000" b="1">
                <a:solidFill>
                  <a:schemeClr val="tx1"/>
                </a:solidFill>
                <a:latin typeface="Book Antiqua" panose="0204060205030503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ClrTx/>
              <a:buSzTx/>
              <a:buFontTx/>
              <a:buNone/>
            </a:pPr>
            <a:r>
              <a:rPr lang="en-US" altLang="en-US" sz="2200" b="0" dirty="0">
                <a:solidFill>
                  <a:schemeClr val="tx1"/>
                </a:solidFill>
                <a:latin typeface="Courier New" panose="02070309020205020404" pitchFamily="49" charset="0"/>
              </a:rPr>
              <a:t>f = open(</a:t>
            </a:r>
            <a:r>
              <a:rPr lang="en-US" altLang="en-US" sz="2200" b="0" i="1" dirty="0">
                <a:solidFill>
                  <a:schemeClr val="tx1"/>
                </a:solidFill>
                <a:latin typeface="Courier New" panose="02070309020205020404" pitchFamily="49" charset="0"/>
              </a:rPr>
              <a:t>"hello.txt")</a:t>
            </a:r>
          </a:p>
        </p:txBody>
      </p:sp>
      <p:sp>
        <p:nvSpPr>
          <p:cNvPr id="3" name="Slide Number Placeholder 2"/>
          <p:cNvSpPr>
            <a:spLocks noGrp="1"/>
          </p:cNvSpPr>
          <p:nvPr>
            <p:ph type="sldNum" sz="quarter" idx="12"/>
          </p:nvPr>
        </p:nvSpPr>
        <p:spPr/>
        <p:txBody>
          <a:bodyPr/>
          <a:lstStyle/>
          <a:p>
            <a:pPr>
              <a:defRPr/>
            </a:pPr>
            <a:fld id="{FC6DB02F-6869-41A8-88A9-7B04A59444FD}" type="slidenum">
              <a:rPr lang="en-US" smtClean="0"/>
              <a:pPr>
                <a:defRPr/>
              </a:pPr>
              <a:t>11</a:t>
            </a:fld>
            <a:endParaRPr lang="en-US"/>
          </a:p>
        </p:txBody>
      </p:sp>
    </p:spTree>
    <p:extLst>
      <p:ext uri="{BB962C8B-B14F-4D97-AF65-F5344CB8AC3E}">
        <p14:creationId xmlns:p14="http://schemas.microsoft.com/office/powerpoint/2010/main" val="2735788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a:xfrm>
            <a:off x="413365" y="228600"/>
            <a:ext cx="8077200" cy="1143000"/>
          </a:xfrm>
        </p:spPr>
        <p:txBody>
          <a:bodyPr/>
          <a:lstStyle/>
          <a:p>
            <a:r>
              <a:rPr lang="en-US" altLang="en-US" dirty="0"/>
              <a:t>Hello from the Web in Python</a:t>
            </a:r>
          </a:p>
        </p:txBody>
      </p:sp>
      <p:sp>
        <p:nvSpPr>
          <p:cNvPr id="15363" name="Content Placeholder 5"/>
          <p:cNvSpPr>
            <a:spLocks noGrp="1"/>
          </p:cNvSpPr>
          <p:nvPr>
            <p:ph idx="1"/>
          </p:nvPr>
        </p:nvSpPr>
        <p:spPr>
          <a:xfrm>
            <a:off x="685800" y="1371600"/>
            <a:ext cx="7772400" cy="4724400"/>
          </a:xfrm>
        </p:spPr>
        <p:txBody>
          <a:bodyPr/>
          <a:lstStyle/>
          <a:p>
            <a:r>
              <a:rPr lang="en-US" altLang="en-US" dirty="0"/>
              <a:t>We open a file, and we open a URL</a:t>
            </a:r>
          </a:p>
          <a:p>
            <a:pPr lvl="1"/>
            <a:r>
              <a:rPr lang="en-US" altLang="en-US" dirty="0"/>
              <a:t>Syntax slightly different, concept is similar</a:t>
            </a:r>
          </a:p>
          <a:p>
            <a:pPr lvl="1"/>
            <a:r>
              <a:rPr lang="en-US" altLang="en-US" dirty="0"/>
              <a:t>Real-world differences between files and URLs?</a:t>
            </a:r>
          </a:p>
          <a:p>
            <a:pPr lvl="1"/>
            <a:endParaRPr lang="en-US" altLang="en-US" dirty="0"/>
          </a:p>
          <a:p>
            <a:pPr marL="457200" lvl="1" indent="0">
              <a:buNone/>
            </a:pPr>
            <a:endParaRPr lang="en-US" altLang="en-US" dirty="0"/>
          </a:p>
          <a:p>
            <a:r>
              <a:rPr lang="en-US" altLang="en-US" dirty="0"/>
              <a:t>Must adhere to syntactic rules of Python</a:t>
            </a:r>
          </a:p>
          <a:p>
            <a:pPr lvl="1"/>
            <a:r>
              <a:rPr lang="en-US" altLang="en-US" dirty="0"/>
              <a:t>Naming, whitespace, : or . or ( or ) or [ or ]</a:t>
            </a:r>
          </a:p>
          <a:p>
            <a:r>
              <a:rPr lang="en-US" altLang="en-US" dirty="0"/>
              <a:t>Must adhere to semantic rules of Python</a:t>
            </a:r>
          </a:p>
          <a:p>
            <a:pPr lvl="1"/>
            <a:r>
              <a:rPr lang="en-US" altLang="en-US" dirty="0"/>
              <a:t>Can't loop over anything, more rules to follow</a:t>
            </a:r>
          </a:p>
          <a:p>
            <a:pPr lvl="1"/>
            <a:endParaRPr lang="en-US" altLang="en-US" dirty="0"/>
          </a:p>
        </p:txBody>
      </p:sp>
      <p:sp>
        <p:nvSpPr>
          <p:cNvPr id="15364" name="Rectangle 4"/>
          <p:cNvSpPr>
            <a:spLocks noChangeArrowheads="1"/>
          </p:cNvSpPr>
          <p:nvPr/>
        </p:nvSpPr>
        <p:spPr bwMode="auto">
          <a:xfrm>
            <a:off x="3314700" y="3088482"/>
            <a:ext cx="3752950" cy="4308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tx1"/>
              </a:buClr>
              <a:buSzPct val="75000"/>
              <a:buFont typeface="Monotype Sorts" charset="2"/>
              <a:buChar char="l"/>
              <a:defRPr sz="2800" b="1">
                <a:solidFill>
                  <a:srgbClr val="00279F"/>
                </a:solidFill>
                <a:latin typeface="Book Antiqua" panose="02040602050305030304" pitchFamily="18" charset="0"/>
                <a:ea typeface="MS PGothic" panose="020B0600070205080204" pitchFamily="34" charset="-128"/>
              </a:defRPr>
            </a:lvl1pPr>
            <a:lvl2pPr marL="742950" indent="-285750">
              <a:spcBef>
                <a:spcPct val="20000"/>
              </a:spcBef>
              <a:buClr>
                <a:srgbClr val="FC0128"/>
              </a:buClr>
              <a:buSzPct val="75000"/>
              <a:buFont typeface="Wingdings" panose="05000000000000000000" pitchFamily="2" charset="2"/>
              <a:buChar char="Ø"/>
              <a:defRPr sz="2400" b="1">
                <a:solidFill>
                  <a:schemeClr val="tx1"/>
                </a:solidFill>
                <a:latin typeface="Book Antiqua" panose="02040602050305030304" pitchFamily="18" charset="0"/>
                <a:ea typeface="MS PGothic" panose="020B0600070205080204" pitchFamily="34" charset="-128"/>
              </a:defRPr>
            </a:lvl2pPr>
            <a:lvl3pPr marL="1143000" indent="-228600">
              <a:spcBef>
                <a:spcPct val="20000"/>
              </a:spcBef>
              <a:buChar char="•"/>
              <a:defRPr sz="2000" b="1">
                <a:solidFill>
                  <a:schemeClr val="tx1"/>
                </a:solidFill>
                <a:latin typeface="Book Antiqua" panose="0204060205030503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ClrTx/>
              <a:buSzTx/>
              <a:buFontTx/>
              <a:buNone/>
            </a:pPr>
            <a:r>
              <a:rPr lang="en-US" altLang="en-US" sz="2200" b="0" dirty="0">
                <a:solidFill>
                  <a:schemeClr val="tx1"/>
                </a:solidFill>
                <a:latin typeface="Courier New" panose="02070309020205020404" pitchFamily="49" charset="0"/>
              </a:rPr>
              <a:t>f = open(</a:t>
            </a:r>
            <a:r>
              <a:rPr lang="en-US" altLang="en-US" sz="2200" b="0" i="1" dirty="0">
                <a:solidFill>
                  <a:schemeClr val="tx1"/>
                </a:solidFill>
                <a:latin typeface="Courier New" panose="02070309020205020404" pitchFamily="49" charset="0"/>
              </a:rPr>
              <a:t>"hello.txt")</a:t>
            </a:r>
          </a:p>
        </p:txBody>
      </p:sp>
      <p:sp>
        <p:nvSpPr>
          <p:cNvPr id="15365" name="Rectangle 4"/>
          <p:cNvSpPr>
            <a:spLocks noChangeArrowheads="1"/>
          </p:cNvSpPr>
          <p:nvPr/>
        </p:nvSpPr>
        <p:spPr bwMode="auto">
          <a:xfrm>
            <a:off x="1540387" y="3733775"/>
            <a:ext cx="7175500" cy="43021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tx1"/>
              </a:buClr>
              <a:buSzPct val="75000"/>
              <a:buFont typeface="Monotype Sorts" charset="2"/>
              <a:buChar char="l"/>
              <a:defRPr sz="2800" b="1">
                <a:solidFill>
                  <a:srgbClr val="00279F"/>
                </a:solidFill>
                <a:latin typeface="Book Antiqua" panose="02040602050305030304" pitchFamily="18" charset="0"/>
                <a:ea typeface="MS PGothic" panose="020B0600070205080204" pitchFamily="34" charset="-128"/>
              </a:defRPr>
            </a:lvl1pPr>
            <a:lvl2pPr marL="742950" indent="-285750">
              <a:spcBef>
                <a:spcPct val="20000"/>
              </a:spcBef>
              <a:buClr>
                <a:srgbClr val="FC0128"/>
              </a:buClr>
              <a:buSzPct val="75000"/>
              <a:buFont typeface="Wingdings" panose="05000000000000000000" pitchFamily="2" charset="2"/>
              <a:buChar char="Ø"/>
              <a:defRPr sz="2400" b="1">
                <a:solidFill>
                  <a:schemeClr val="tx1"/>
                </a:solidFill>
                <a:latin typeface="Book Antiqua" panose="02040602050305030304" pitchFamily="18" charset="0"/>
                <a:ea typeface="MS PGothic" panose="020B0600070205080204" pitchFamily="34" charset="-128"/>
              </a:defRPr>
            </a:lvl2pPr>
            <a:lvl3pPr marL="1143000" indent="-228600">
              <a:spcBef>
                <a:spcPct val="20000"/>
              </a:spcBef>
              <a:buChar char="•"/>
              <a:defRPr sz="2000" b="1">
                <a:solidFill>
                  <a:schemeClr val="tx1"/>
                </a:solidFill>
                <a:latin typeface="Book Antiqua" panose="0204060205030503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ClrTx/>
              <a:buSzTx/>
              <a:buFontTx/>
              <a:buNone/>
            </a:pPr>
            <a:r>
              <a:rPr lang="en-US" altLang="en-US" sz="2200" b="0" dirty="0">
                <a:solidFill>
                  <a:schemeClr val="tx1"/>
                </a:solidFill>
                <a:latin typeface="Courier New" panose="02070309020205020404" pitchFamily="49" charset="0"/>
              </a:rPr>
              <a:t>f = urllib2.urlopen(</a:t>
            </a:r>
            <a:r>
              <a:rPr lang="en-US" altLang="en-US" sz="2200" b="0" i="1" dirty="0">
                <a:solidFill>
                  <a:schemeClr val="tx1"/>
                </a:solidFill>
                <a:latin typeface="Courier New" panose="02070309020205020404" pitchFamily="49" charset="0"/>
              </a:rPr>
              <a:t>"http://nytimes.com")</a:t>
            </a:r>
          </a:p>
        </p:txBody>
      </p:sp>
      <p:sp>
        <p:nvSpPr>
          <p:cNvPr id="3" name="Slide Number Placeholder 2"/>
          <p:cNvSpPr>
            <a:spLocks noGrp="1"/>
          </p:cNvSpPr>
          <p:nvPr>
            <p:ph type="sldNum" sz="quarter" idx="12"/>
          </p:nvPr>
        </p:nvSpPr>
        <p:spPr/>
        <p:txBody>
          <a:bodyPr/>
          <a:lstStyle/>
          <a:p>
            <a:pPr>
              <a:defRPr/>
            </a:pPr>
            <a:fld id="{FC6DB02F-6869-41A8-88A9-7B04A59444FD}" type="slidenum">
              <a:rPr lang="en-US" smtClean="0"/>
              <a:pPr>
                <a:defRPr/>
              </a:pPr>
              <a:t>12</a:t>
            </a:fld>
            <a:endParaRPr lang="en-US"/>
          </a:p>
        </p:txBody>
      </p:sp>
    </p:spTree>
    <p:extLst>
      <p:ext uri="{BB962C8B-B14F-4D97-AF65-F5344CB8AC3E}">
        <p14:creationId xmlns:p14="http://schemas.microsoft.com/office/powerpoint/2010/main" val="28905740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749300" y="-4762"/>
            <a:ext cx="7772400" cy="1143000"/>
          </a:xfrm>
        </p:spPr>
        <p:txBody>
          <a:bodyPr/>
          <a:lstStyle/>
          <a:p>
            <a:r>
              <a:rPr lang="en-US" altLang="en-US" dirty="0"/>
              <a:t>Functions return values</a:t>
            </a:r>
          </a:p>
        </p:txBody>
      </p:sp>
      <p:sp>
        <p:nvSpPr>
          <p:cNvPr id="26627" name="Content Placeholder 2"/>
          <p:cNvSpPr>
            <a:spLocks noGrp="1"/>
          </p:cNvSpPr>
          <p:nvPr>
            <p:ph idx="1"/>
          </p:nvPr>
        </p:nvSpPr>
        <p:spPr>
          <a:xfrm>
            <a:off x="685800" y="1138238"/>
            <a:ext cx="7772400" cy="4957762"/>
          </a:xfrm>
        </p:spPr>
        <p:txBody>
          <a:bodyPr/>
          <a:lstStyle/>
          <a:p>
            <a:r>
              <a:rPr lang="en-US" altLang="en-US" dirty="0"/>
              <a:t>Most functions return values</a:t>
            </a:r>
          </a:p>
          <a:p>
            <a:pPr lvl="1"/>
            <a:r>
              <a:rPr lang="en-US" altLang="en-US" dirty="0"/>
              <a:t>Sometimes used to make things simpler, but returning values is a good idea</a:t>
            </a:r>
          </a:p>
          <a:p>
            <a:endParaRPr lang="en-US" altLang="en-US" dirty="0"/>
          </a:p>
        </p:txBody>
      </p:sp>
      <p:sp>
        <p:nvSpPr>
          <p:cNvPr id="26628" name="TextBox 3"/>
          <p:cNvSpPr txBox="1">
            <a:spLocks noChangeArrowheads="1"/>
          </p:cNvSpPr>
          <p:nvPr/>
        </p:nvSpPr>
        <p:spPr bwMode="auto">
          <a:xfrm>
            <a:off x="533400" y="2709208"/>
            <a:ext cx="6121400" cy="1938992"/>
          </a:xfrm>
          <a:prstGeom prst="rect">
            <a:avLst/>
          </a:prstGeom>
          <a:noFill/>
          <a:ln w="38100" cap="rnd">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75000"/>
              <a:buFont typeface="Monotype Sorts" charset="2"/>
              <a:buChar char="l"/>
              <a:defRPr sz="2800" b="1">
                <a:solidFill>
                  <a:srgbClr val="00279F"/>
                </a:solidFill>
                <a:latin typeface="Book Antiqua" panose="02040602050305030304" pitchFamily="18" charset="0"/>
                <a:ea typeface="MS PGothic" panose="020B0600070205080204" pitchFamily="34" charset="-128"/>
              </a:defRPr>
            </a:lvl1pPr>
            <a:lvl2pPr marL="742950" indent="-285750">
              <a:spcBef>
                <a:spcPct val="20000"/>
              </a:spcBef>
              <a:buClr>
                <a:srgbClr val="FC0128"/>
              </a:buClr>
              <a:buSzPct val="75000"/>
              <a:buFont typeface="Wingdings" panose="05000000000000000000" pitchFamily="2" charset="2"/>
              <a:buChar char="Ø"/>
              <a:defRPr sz="2400" b="1">
                <a:solidFill>
                  <a:schemeClr val="tx1"/>
                </a:solidFill>
                <a:latin typeface="Book Antiqua" panose="02040602050305030304" pitchFamily="18" charset="0"/>
                <a:ea typeface="MS PGothic" panose="020B0600070205080204" pitchFamily="34" charset="-128"/>
              </a:defRPr>
            </a:lvl2pPr>
            <a:lvl3pPr marL="1143000" indent="-228600">
              <a:spcBef>
                <a:spcPct val="20000"/>
              </a:spcBef>
              <a:buChar char="•"/>
              <a:defRPr sz="2000" b="1">
                <a:solidFill>
                  <a:schemeClr val="tx1"/>
                </a:solidFill>
                <a:latin typeface="Book Antiqua" panose="0204060205030503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ClrTx/>
              <a:buSzTx/>
              <a:buFontTx/>
              <a:buNone/>
            </a:pPr>
            <a:r>
              <a:rPr lang="en-US" altLang="en-US" sz="2400" dirty="0" err="1">
                <a:solidFill>
                  <a:schemeClr val="tx1"/>
                </a:solidFill>
                <a:latin typeface="Courier New" panose="02070309020205020404" pitchFamily="49" charset="0"/>
              </a:rPr>
              <a:t>def</a:t>
            </a:r>
            <a:r>
              <a:rPr lang="en-US" altLang="en-US" sz="2400" dirty="0">
                <a:solidFill>
                  <a:schemeClr val="tx1"/>
                </a:solidFill>
                <a:latin typeface="Courier New" panose="02070309020205020404" pitchFamily="49" charset="0"/>
              </a:rPr>
              <a:t> inch2centi(inches):</a:t>
            </a:r>
          </a:p>
          <a:p>
            <a:pPr eaLnBrk="1" hangingPunct="1">
              <a:spcBef>
                <a:spcPct val="0"/>
              </a:spcBef>
              <a:buClrTx/>
              <a:buSzTx/>
              <a:buFontTx/>
              <a:buNone/>
            </a:pPr>
            <a:r>
              <a:rPr lang="en-US" altLang="en-US" sz="2400" dirty="0">
                <a:solidFill>
                  <a:schemeClr val="tx1"/>
                </a:solidFill>
                <a:latin typeface="Courier New" panose="02070309020205020404" pitchFamily="49" charset="0"/>
              </a:rPr>
              <a:t>    answer = 2.54*inches</a:t>
            </a:r>
          </a:p>
          <a:p>
            <a:pPr eaLnBrk="1" hangingPunct="1">
              <a:spcBef>
                <a:spcPct val="0"/>
              </a:spcBef>
              <a:buClrTx/>
              <a:buSzTx/>
              <a:buFontTx/>
              <a:buNone/>
            </a:pPr>
            <a:r>
              <a:rPr lang="en-US" altLang="en-US" sz="2400" dirty="0">
                <a:solidFill>
                  <a:schemeClr val="tx1"/>
                </a:solidFill>
                <a:latin typeface="Courier New" panose="02070309020205020404" pitchFamily="49" charset="0"/>
              </a:rPr>
              <a:t>    return answer</a:t>
            </a:r>
          </a:p>
          <a:p>
            <a:pPr eaLnBrk="1" hangingPunct="1">
              <a:spcBef>
                <a:spcPct val="0"/>
              </a:spcBef>
              <a:buClrTx/>
              <a:buSzTx/>
              <a:buFontTx/>
              <a:buNone/>
            </a:pPr>
            <a:endParaRPr lang="en-US" altLang="en-US" sz="2400" dirty="0">
              <a:solidFill>
                <a:schemeClr val="tx1"/>
              </a:solidFill>
              <a:latin typeface="Courier New" panose="02070309020205020404" pitchFamily="49" charset="0"/>
            </a:endParaRPr>
          </a:p>
          <a:p>
            <a:pPr eaLnBrk="1" hangingPunct="1">
              <a:spcBef>
                <a:spcPct val="0"/>
              </a:spcBef>
              <a:buClrTx/>
              <a:buSzTx/>
              <a:buFontTx/>
              <a:buNone/>
            </a:pPr>
            <a:r>
              <a:rPr lang="en-US" altLang="en-US" sz="2400" dirty="0" err="1">
                <a:solidFill>
                  <a:schemeClr val="tx1"/>
                </a:solidFill>
                <a:latin typeface="Courier New" panose="02070309020205020404" pitchFamily="49" charset="0"/>
              </a:rPr>
              <a:t>xh</a:t>
            </a:r>
            <a:r>
              <a:rPr lang="en-US" altLang="en-US" sz="2400" dirty="0">
                <a:solidFill>
                  <a:schemeClr val="tx1"/>
                </a:solidFill>
                <a:latin typeface="Courier New" panose="02070309020205020404" pitchFamily="49" charset="0"/>
              </a:rPr>
              <a:t> = inch2centi(72)</a:t>
            </a:r>
          </a:p>
        </p:txBody>
      </p:sp>
      <p:sp>
        <p:nvSpPr>
          <p:cNvPr id="26629" name="TextBox 4"/>
          <p:cNvSpPr txBox="1">
            <a:spLocks noChangeArrowheads="1"/>
          </p:cNvSpPr>
          <p:nvPr/>
        </p:nvSpPr>
        <p:spPr bwMode="auto">
          <a:xfrm>
            <a:off x="2819400" y="4724400"/>
            <a:ext cx="6121400" cy="1570038"/>
          </a:xfrm>
          <a:prstGeom prst="rect">
            <a:avLst/>
          </a:prstGeom>
          <a:noFill/>
          <a:ln w="38100" cap="rnd">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75000"/>
              <a:buFont typeface="Monotype Sorts" charset="2"/>
              <a:buChar char="l"/>
              <a:defRPr sz="2800" b="1">
                <a:solidFill>
                  <a:srgbClr val="00279F"/>
                </a:solidFill>
                <a:latin typeface="Book Antiqua" panose="02040602050305030304" pitchFamily="18" charset="0"/>
                <a:ea typeface="MS PGothic" panose="020B0600070205080204" pitchFamily="34" charset="-128"/>
              </a:defRPr>
            </a:lvl1pPr>
            <a:lvl2pPr marL="742950" indent="-285750">
              <a:spcBef>
                <a:spcPct val="20000"/>
              </a:spcBef>
              <a:buClr>
                <a:srgbClr val="FC0128"/>
              </a:buClr>
              <a:buSzPct val="75000"/>
              <a:buFont typeface="Wingdings" panose="05000000000000000000" pitchFamily="2" charset="2"/>
              <a:buChar char="Ø"/>
              <a:defRPr sz="2400" b="1">
                <a:solidFill>
                  <a:schemeClr val="tx1"/>
                </a:solidFill>
                <a:latin typeface="Book Antiqua" panose="02040602050305030304" pitchFamily="18" charset="0"/>
                <a:ea typeface="MS PGothic" panose="020B0600070205080204" pitchFamily="34" charset="-128"/>
              </a:defRPr>
            </a:lvl2pPr>
            <a:lvl3pPr marL="1143000" indent="-228600">
              <a:spcBef>
                <a:spcPct val="20000"/>
              </a:spcBef>
              <a:buChar char="•"/>
              <a:defRPr sz="2000" b="1">
                <a:solidFill>
                  <a:schemeClr val="tx1"/>
                </a:solidFill>
                <a:latin typeface="Book Antiqua" panose="0204060205030503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ClrTx/>
              <a:buSzTx/>
              <a:buFontTx/>
              <a:buNone/>
            </a:pPr>
            <a:r>
              <a:rPr lang="en-US" altLang="en-US" sz="2400" dirty="0" err="1">
                <a:solidFill>
                  <a:schemeClr val="tx1"/>
                </a:solidFill>
                <a:latin typeface="Courier New" panose="02070309020205020404" pitchFamily="49" charset="0"/>
              </a:rPr>
              <a:t>def</a:t>
            </a:r>
            <a:r>
              <a:rPr lang="en-US" altLang="en-US" sz="2400" dirty="0">
                <a:solidFill>
                  <a:schemeClr val="tx1"/>
                </a:solidFill>
                <a:latin typeface="Courier New" panose="02070309020205020404" pitchFamily="49" charset="0"/>
              </a:rPr>
              <a:t> pluralize(word):</a:t>
            </a:r>
          </a:p>
          <a:p>
            <a:pPr eaLnBrk="1" hangingPunct="1">
              <a:spcBef>
                <a:spcPct val="0"/>
              </a:spcBef>
              <a:buClrTx/>
              <a:buSzTx/>
              <a:buFontTx/>
              <a:buNone/>
            </a:pPr>
            <a:r>
              <a:rPr lang="en-US" altLang="en-US" sz="2400" dirty="0">
                <a:solidFill>
                  <a:schemeClr val="tx1"/>
                </a:solidFill>
                <a:latin typeface="Courier New" panose="02070309020205020404" pitchFamily="49" charset="0"/>
              </a:rPr>
              <a:t>    return word + "</a:t>
            </a:r>
            <a:r>
              <a:rPr lang="en-US" altLang="en-US" sz="2400" dirty="0" err="1">
                <a:solidFill>
                  <a:schemeClr val="tx1"/>
                </a:solidFill>
                <a:latin typeface="Courier New" panose="02070309020205020404" pitchFamily="49" charset="0"/>
              </a:rPr>
              <a:t>es</a:t>
            </a:r>
            <a:r>
              <a:rPr lang="en-US" altLang="en-US" sz="2400" dirty="0">
                <a:solidFill>
                  <a:schemeClr val="tx1"/>
                </a:solidFill>
                <a:latin typeface="Courier New" panose="02070309020205020404" pitchFamily="49" charset="0"/>
              </a:rPr>
              <a:t>"</a:t>
            </a:r>
          </a:p>
          <a:p>
            <a:pPr eaLnBrk="1" hangingPunct="1">
              <a:spcBef>
                <a:spcPct val="0"/>
              </a:spcBef>
              <a:buClrTx/>
              <a:buSzTx/>
              <a:buFontTx/>
              <a:buNone/>
            </a:pPr>
            <a:endParaRPr lang="en-US" altLang="en-US" sz="2400" dirty="0">
              <a:solidFill>
                <a:schemeClr val="tx1"/>
              </a:solidFill>
              <a:latin typeface="Courier New" panose="02070309020205020404" pitchFamily="49" charset="0"/>
            </a:endParaRPr>
          </a:p>
          <a:p>
            <a:pPr eaLnBrk="1" hangingPunct="1">
              <a:spcBef>
                <a:spcPct val="0"/>
              </a:spcBef>
              <a:buClrTx/>
              <a:buSzTx/>
              <a:buFontTx/>
              <a:buNone/>
            </a:pPr>
            <a:r>
              <a:rPr lang="en-US" altLang="en-US" sz="2400" dirty="0">
                <a:solidFill>
                  <a:schemeClr val="tx1"/>
                </a:solidFill>
                <a:latin typeface="Courier New" panose="02070309020205020404" pitchFamily="49" charset="0"/>
              </a:rPr>
              <a:t>pf = pluralize("fish")</a:t>
            </a:r>
          </a:p>
        </p:txBody>
      </p:sp>
      <p:sp>
        <p:nvSpPr>
          <p:cNvPr id="2" name="Footer Placeholder 1"/>
          <p:cNvSpPr>
            <a:spLocks noGrp="1"/>
          </p:cNvSpPr>
          <p:nvPr>
            <p:ph type="ftr" sz="quarter" idx="11"/>
          </p:nvPr>
        </p:nvSpPr>
        <p:spPr/>
        <p:txBody>
          <a:bodyPr/>
          <a:lstStyle/>
          <a:p>
            <a:pPr>
              <a:defRPr/>
            </a:pPr>
            <a:r>
              <a:rPr lang="en-US"/>
              <a:t>compsci 101, fall 2017</a:t>
            </a:r>
          </a:p>
        </p:txBody>
      </p:sp>
      <p:sp>
        <p:nvSpPr>
          <p:cNvPr id="3" name="Slide Number Placeholder 2"/>
          <p:cNvSpPr>
            <a:spLocks noGrp="1"/>
          </p:cNvSpPr>
          <p:nvPr>
            <p:ph type="sldNum" sz="quarter" idx="12"/>
          </p:nvPr>
        </p:nvSpPr>
        <p:spPr/>
        <p:txBody>
          <a:bodyPr/>
          <a:lstStyle/>
          <a:p>
            <a:pPr>
              <a:defRPr/>
            </a:pPr>
            <a:fld id="{FC6DB02F-6869-41A8-88A9-7B04A59444FD}" type="slidenum">
              <a:rPr lang="en-US" smtClean="0"/>
              <a:pPr>
                <a:defRPr/>
              </a:pPr>
              <a:t>13</a:t>
            </a:fld>
            <a:endParaRPr lang="en-US"/>
          </a:p>
        </p:txBody>
      </p:sp>
    </p:spTree>
    <p:extLst>
      <p:ext uri="{BB962C8B-B14F-4D97-AF65-F5344CB8AC3E}">
        <p14:creationId xmlns:p14="http://schemas.microsoft.com/office/powerpoint/2010/main" val="349296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749300" y="-4762"/>
            <a:ext cx="7772400" cy="1143000"/>
          </a:xfrm>
        </p:spPr>
        <p:txBody>
          <a:bodyPr/>
          <a:lstStyle/>
          <a:p>
            <a:r>
              <a:rPr lang="en-US" altLang="en-US" dirty="0"/>
              <a:t>Functions can print info</a:t>
            </a:r>
          </a:p>
        </p:txBody>
      </p:sp>
      <p:sp>
        <p:nvSpPr>
          <p:cNvPr id="26627" name="Content Placeholder 2"/>
          <p:cNvSpPr>
            <a:spLocks noGrp="1"/>
          </p:cNvSpPr>
          <p:nvPr>
            <p:ph idx="1"/>
          </p:nvPr>
        </p:nvSpPr>
        <p:spPr>
          <a:xfrm>
            <a:off x="685800" y="1138238"/>
            <a:ext cx="7772400" cy="4957762"/>
          </a:xfrm>
        </p:spPr>
        <p:txBody>
          <a:bodyPr/>
          <a:lstStyle/>
          <a:p>
            <a:r>
              <a:rPr lang="en-US" altLang="en-US" dirty="0"/>
              <a:t>Some functions only print info</a:t>
            </a:r>
          </a:p>
          <a:p>
            <a:r>
              <a:rPr lang="en-US" altLang="en-US" dirty="0"/>
              <a:t>Note there is no return statement in the function</a:t>
            </a:r>
          </a:p>
        </p:txBody>
      </p:sp>
      <p:sp>
        <p:nvSpPr>
          <p:cNvPr id="26628" name="TextBox 3"/>
          <p:cNvSpPr txBox="1">
            <a:spLocks noChangeArrowheads="1"/>
          </p:cNvSpPr>
          <p:nvPr/>
        </p:nvSpPr>
        <p:spPr bwMode="auto">
          <a:xfrm>
            <a:off x="1066800" y="3505200"/>
            <a:ext cx="6121400" cy="1938992"/>
          </a:xfrm>
          <a:prstGeom prst="rect">
            <a:avLst/>
          </a:prstGeom>
          <a:noFill/>
          <a:ln w="38100" cap="rnd">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75000"/>
              <a:buFont typeface="Monotype Sorts" charset="2"/>
              <a:buChar char="l"/>
              <a:defRPr sz="2800" b="1">
                <a:solidFill>
                  <a:srgbClr val="00279F"/>
                </a:solidFill>
                <a:latin typeface="Book Antiqua" panose="02040602050305030304" pitchFamily="18" charset="0"/>
                <a:ea typeface="MS PGothic" panose="020B0600070205080204" pitchFamily="34" charset="-128"/>
              </a:defRPr>
            </a:lvl1pPr>
            <a:lvl2pPr marL="742950" indent="-285750">
              <a:spcBef>
                <a:spcPct val="20000"/>
              </a:spcBef>
              <a:buClr>
                <a:srgbClr val="FC0128"/>
              </a:buClr>
              <a:buSzPct val="75000"/>
              <a:buFont typeface="Wingdings" panose="05000000000000000000" pitchFamily="2" charset="2"/>
              <a:buChar char="Ø"/>
              <a:defRPr sz="2400" b="1">
                <a:solidFill>
                  <a:schemeClr val="tx1"/>
                </a:solidFill>
                <a:latin typeface="Book Antiqua" panose="02040602050305030304" pitchFamily="18" charset="0"/>
                <a:ea typeface="MS PGothic" panose="020B0600070205080204" pitchFamily="34" charset="-128"/>
              </a:defRPr>
            </a:lvl2pPr>
            <a:lvl3pPr marL="1143000" indent="-228600">
              <a:spcBef>
                <a:spcPct val="20000"/>
              </a:spcBef>
              <a:buChar char="•"/>
              <a:defRPr sz="2000" b="1">
                <a:solidFill>
                  <a:schemeClr val="tx1"/>
                </a:solidFill>
                <a:latin typeface="Book Antiqua" panose="0204060205030503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ClrTx/>
              <a:buSzTx/>
              <a:buFontTx/>
              <a:buNone/>
            </a:pPr>
            <a:r>
              <a:rPr lang="en-US" altLang="en-US" sz="2400" dirty="0" err="1">
                <a:solidFill>
                  <a:schemeClr val="tx1"/>
                </a:solidFill>
                <a:latin typeface="Courier New" panose="02070309020205020404" pitchFamily="49" charset="0"/>
              </a:rPr>
              <a:t>def</a:t>
            </a:r>
            <a:r>
              <a:rPr lang="en-US" altLang="en-US" sz="2400" dirty="0">
                <a:solidFill>
                  <a:schemeClr val="tx1"/>
                </a:solidFill>
                <a:latin typeface="Courier New" panose="02070309020205020404" pitchFamily="49" charset="0"/>
              </a:rPr>
              <a:t> </a:t>
            </a:r>
            <a:r>
              <a:rPr lang="en-US" altLang="en-US" sz="2400" dirty="0" err="1">
                <a:solidFill>
                  <a:schemeClr val="tx1"/>
                </a:solidFill>
                <a:latin typeface="Courier New" panose="02070309020205020404" pitchFamily="49" charset="0"/>
              </a:rPr>
              <a:t>helloPerson</a:t>
            </a:r>
            <a:r>
              <a:rPr lang="en-US" altLang="en-US" sz="2400" dirty="0">
                <a:solidFill>
                  <a:schemeClr val="tx1"/>
                </a:solidFill>
                <a:latin typeface="Courier New" panose="02070309020205020404" pitchFamily="49" charset="0"/>
              </a:rPr>
              <a:t>(name):</a:t>
            </a:r>
          </a:p>
          <a:p>
            <a:pPr eaLnBrk="1" hangingPunct="1">
              <a:spcBef>
                <a:spcPct val="0"/>
              </a:spcBef>
              <a:buClrTx/>
              <a:buSzTx/>
              <a:buFontTx/>
              <a:buNone/>
            </a:pPr>
            <a:r>
              <a:rPr lang="en-US" altLang="en-US" sz="2400" dirty="0">
                <a:solidFill>
                  <a:schemeClr val="tx1"/>
                </a:solidFill>
                <a:latin typeface="Courier New" panose="02070309020205020404" pitchFamily="49" charset="0"/>
              </a:rPr>
              <a:t>    print "hello" + name</a:t>
            </a:r>
          </a:p>
          <a:p>
            <a:pPr eaLnBrk="1" hangingPunct="1">
              <a:spcBef>
                <a:spcPct val="0"/>
              </a:spcBef>
              <a:buClrTx/>
              <a:buSzTx/>
              <a:buFontTx/>
              <a:buNone/>
            </a:pPr>
            <a:endParaRPr lang="en-US" altLang="en-US" sz="2400" dirty="0">
              <a:solidFill>
                <a:schemeClr val="tx1"/>
              </a:solidFill>
              <a:latin typeface="Courier New" panose="02070309020205020404" pitchFamily="49" charset="0"/>
            </a:endParaRPr>
          </a:p>
          <a:p>
            <a:pPr eaLnBrk="1" hangingPunct="1">
              <a:spcBef>
                <a:spcPct val="0"/>
              </a:spcBef>
              <a:buClrTx/>
              <a:buSzTx/>
              <a:buFontTx/>
              <a:buNone/>
            </a:pPr>
            <a:r>
              <a:rPr lang="en-US" altLang="en-US" sz="2400" dirty="0" err="1">
                <a:solidFill>
                  <a:schemeClr val="tx1"/>
                </a:solidFill>
                <a:latin typeface="Courier New" panose="02070309020205020404" pitchFamily="49" charset="0"/>
              </a:rPr>
              <a:t>helloPerson</a:t>
            </a:r>
            <a:r>
              <a:rPr lang="en-US" altLang="en-US" sz="2400" dirty="0">
                <a:solidFill>
                  <a:schemeClr val="tx1"/>
                </a:solidFill>
                <a:latin typeface="Courier New" panose="02070309020205020404" pitchFamily="49" charset="0"/>
              </a:rPr>
              <a:t>("Susan")</a:t>
            </a:r>
          </a:p>
          <a:p>
            <a:pPr eaLnBrk="1" hangingPunct="1">
              <a:spcBef>
                <a:spcPct val="0"/>
              </a:spcBef>
              <a:buClrTx/>
              <a:buSzTx/>
              <a:buFontTx/>
              <a:buNone/>
            </a:pPr>
            <a:r>
              <a:rPr lang="en-US" altLang="en-US" sz="2400" dirty="0" err="1">
                <a:solidFill>
                  <a:schemeClr val="tx1"/>
                </a:solidFill>
                <a:latin typeface="Courier New" panose="02070309020205020404" pitchFamily="49" charset="0"/>
              </a:rPr>
              <a:t>helloPerson</a:t>
            </a:r>
            <a:r>
              <a:rPr lang="en-US" altLang="en-US" sz="2400" dirty="0">
                <a:solidFill>
                  <a:schemeClr val="tx1"/>
                </a:solidFill>
                <a:latin typeface="Courier New" panose="02070309020205020404" pitchFamily="49" charset="0"/>
              </a:rPr>
              <a:t>("</a:t>
            </a:r>
            <a:r>
              <a:rPr lang="en-US" altLang="en-US" sz="2400" dirty="0" err="1">
                <a:solidFill>
                  <a:schemeClr val="tx1"/>
                </a:solidFill>
                <a:latin typeface="Courier New" panose="02070309020205020404" pitchFamily="49" charset="0"/>
              </a:rPr>
              <a:t>Ademola</a:t>
            </a:r>
            <a:r>
              <a:rPr lang="en-US" altLang="en-US" sz="2400" dirty="0">
                <a:solidFill>
                  <a:schemeClr val="tx1"/>
                </a:solidFill>
                <a:latin typeface="Courier New" panose="02070309020205020404" pitchFamily="49" charset="0"/>
              </a:rPr>
              <a:t>")</a:t>
            </a:r>
          </a:p>
        </p:txBody>
      </p:sp>
      <p:sp>
        <p:nvSpPr>
          <p:cNvPr id="2" name="Footer Placeholder 1"/>
          <p:cNvSpPr>
            <a:spLocks noGrp="1"/>
          </p:cNvSpPr>
          <p:nvPr>
            <p:ph type="ftr" sz="quarter" idx="11"/>
          </p:nvPr>
        </p:nvSpPr>
        <p:spPr/>
        <p:txBody>
          <a:bodyPr/>
          <a:lstStyle/>
          <a:p>
            <a:pPr>
              <a:defRPr/>
            </a:pPr>
            <a:r>
              <a:rPr lang="en-US"/>
              <a:t>compsci 101, fall 2017</a:t>
            </a:r>
          </a:p>
        </p:txBody>
      </p:sp>
      <p:sp>
        <p:nvSpPr>
          <p:cNvPr id="3" name="Slide Number Placeholder 2"/>
          <p:cNvSpPr>
            <a:spLocks noGrp="1"/>
          </p:cNvSpPr>
          <p:nvPr>
            <p:ph type="sldNum" sz="quarter" idx="12"/>
          </p:nvPr>
        </p:nvSpPr>
        <p:spPr/>
        <p:txBody>
          <a:bodyPr/>
          <a:lstStyle/>
          <a:p>
            <a:pPr>
              <a:defRPr/>
            </a:pPr>
            <a:fld id="{FC6DB02F-6869-41A8-88A9-7B04A59444FD}" type="slidenum">
              <a:rPr lang="en-US" smtClean="0"/>
              <a:pPr>
                <a:defRPr/>
              </a:pPr>
              <a:t>14</a:t>
            </a:fld>
            <a:endParaRPr lang="en-US"/>
          </a:p>
        </p:txBody>
      </p:sp>
    </p:spTree>
    <p:extLst>
      <p:ext uri="{BB962C8B-B14F-4D97-AF65-F5344CB8AC3E}">
        <p14:creationId xmlns:p14="http://schemas.microsoft.com/office/powerpoint/2010/main" val="1563753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a:t>Simple Python Functions</a:t>
            </a:r>
            <a:br>
              <a:rPr lang="en-US" altLang="en-US" dirty="0"/>
            </a:br>
            <a:r>
              <a:rPr lang="en-US" altLang="en-US" sz="3600" dirty="0"/>
              <a:t>http://bit.ly/101f17-0907-3 </a:t>
            </a:r>
            <a:br>
              <a:rPr lang="en-US" altLang="en-US" sz="3600" dirty="0"/>
            </a:br>
            <a:endParaRPr lang="en-US" altLang="en-US" sz="3600" dirty="0"/>
          </a:p>
        </p:txBody>
      </p:sp>
      <p:sp>
        <p:nvSpPr>
          <p:cNvPr id="24579" name="Content Placeholder 2"/>
          <p:cNvSpPr>
            <a:spLocks noGrp="1"/>
          </p:cNvSpPr>
          <p:nvPr>
            <p:ph idx="1"/>
          </p:nvPr>
        </p:nvSpPr>
        <p:spPr/>
        <p:txBody>
          <a:bodyPr/>
          <a:lstStyle/>
          <a:p>
            <a:r>
              <a:rPr lang="en-US" altLang="en-US" dirty="0"/>
              <a:t>Answer these questions based on thinking, don't run any code</a:t>
            </a:r>
          </a:p>
          <a:p>
            <a:pPr lvl="1"/>
            <a:endParaRPr lang="en-US" altLang="en-US" dirty="0"/>
          </a:p>
          <a:p>
            <a:r>
              <a:rPr lang="en-US" altLang="en-US" dirty="0"/>
              <a:t>Why do we need functions? </a:t>
            </a:r>
          </a:p>
          <a:p>
            <a:pPr lvl="1"/>
            <a:r>
              <a:rPr lang="en-US" altLang="en-US" dirty="0"/>
              <a:t>Manage complexity of large programs</a:t>
            </a:r>
          </a:p>
          <a:p>
            <a:pPr lvl="1"/>
            <a:r>
              <a:rPr lang="en-US" altLang="en-US" dirty="0"/>
              <a:t>Test and develop code independently</a:t>
            </a:r>
          </a:p>
          <a:p>
            <a:pPr lvl="1"/>
            <a:r>
              <a:rPr lang="en-US" altLang="en-US" dirty="0"/>
              <a:t>Reuse code in new contexts: create APIs!</a:t>
            </a:r>
          </a:p>
        </p:txBody>
      </p:sp>
      <p:sp>
        <p:nvSpPr>
          <p:cNvPr id="2" name="Footer Placeholder 1"/>
          <p:cNvSpPr>
            <a:spLocks noGrp="1"/>
          </p:cNvSpPr>
          <p:nvPr>
            <p:ph type="ftr" sz="quarter" idx="11"/>
          </p:nvPr>
        </p:nvSpPr>
        <p:spPr/>
        <p:txBody>
          <a:bodyPr/>
          <a:lstStyle/>
          <a:p>
            <a:pPr>
              <a:defRPr/>
            </a:pPr>
            <a:r>
              <a:rPr lang="en-US"/>
              <a:t>compsci 101, fall 2017</a:t>
            </a:r>
          </a:p>
        </p:txBody>
      </p:sp>
      <p:sp>
        <p:nvSpPr>
          <p:cNvPr id="3" name="Slide Number Placeholder 2"/>
          <p:cNvSpPr>
            <a:spLocks noGrp="1"/>
          </p:cNvSpPr>
          <p:nvPr>
            <p:ph type="sldNum" sz="quarter" idx="12"/>
          </p:nvPr>
        </p:nvSpPr>
        <p:spPr/>
        <p:txBody>
          <a:bodyPr/>
          <a:lstStyle/>
          <a:p>
            <a:pPr>
              <a:defRPr/>
            </a:pPr>
            <a:fld id="{FC6DB02F-6869-41A8-88A9-7B04A59444FD}" type="slidenum">
              <a:rPr lang="en-US" smtClean="0"/>
              <a:pPr>
                <a:defRPr/>
              </a:pPr>
              <a:t>15</a:t>
            </a:fld>
            <a:endParaRPr lang="en-US"/>
          </a:p>
        </p:txBody>
      </p:sp>
    </p:spTree>
    <p:extLst>
      <p:ext uri="{BB962C8B-B14F-4D97-AF65-F5344CB8AC3E}">
        <p14:creationId xmlns:p14="http://schemas.microsoft.com/office/powerpoint/2010/main" val="2827504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304800"/>
            <a:ext cx="7772400" cy="762000"/>
          </a:xfrm>
        </p:spPr>
        <p:txBody>
          <a:bodyPr/>
          <a:lstStyle/>
          <a:p>
            <a:r>
              <a:rPr lang="en-US" altLang="en-US" dirty="0"/>
              <a:t>Function – return or print?</a:t>
            </a:r>
            <a:br>
              <a:rPr lang="en-US" altLang="en-US" dirty="0"/>
            </a:br>
            <a:r>
              <a:rPr lang="en-US" altLang="en-US" sz="3200" dirty="0"/>
              <a:t>bit.ly/101f17-0907-4</a:t>
            </a:r>
          </a:p>
        </p:txBody>
      </p:sp>
      <p:sp>
        <p:nvSpPr>
          <p:cNvPr id="3" name="Content Placeholder 2"/>
          <p:cNvSpPr>
            <a:spLocks noGrp="1"/>
          </p:cNvSpPr>
          <p:nvPr>
            <p:ph idx="1"/>
          </p:nvPr>
        </p:nvSpPr>
        <p:spPr>
          <a:xfrm>
            <a:off x="457200" y="729343"/>
            <a:ext cx="8458200" cy="5943600"/>
          </a:xfrm>
        </p:spPr>
        <p:txBody>
          <a:bodyPr/>
          <a:lstStyle/>
          <a:p>
            <a:pPr marL="0" indent="0">
              <a:buNone/>
              <a:defRPr/>
            </a:pPr>
            <a:endParaRPr lang="en-US" dirty="0"/>
          </a:p>
          <a:p>
            <a:pPr>
              <a:defRPr/>
            </a:pPr>
            <a:r>
              <a:rPr lang="en-US" dirty="0">
                <a:solidFill>
                  <a:srgbClr val="FF0000"/>
                </a:solidFill>
              </a:rPr>
              <a:t>Example function that returns a value</a:t>
            </a:r>
          </a:p>
          <a:p>
            <a:pPr marL="0" indent="0">
              <a:buNone/>
              <a:defRPr/>
            </a:pPr>
            <a:r>
              <a:rPr lang="en-US" dirty="0">
                <a:latin typeface="Courier New" pitchFamily="49" charset="0"/>
                <a:cs typeface="Courier New" pitchFamily="49" charset="0"/>
              </a:rPr>
              <a:t> </a:t>
            </a:r>
            <a:r>
              <a:rPr lang="en-US" sz="2800" dirty="0" err="1">
                <a:latin typeface="Courier New" pitchFamily="49" charset="0"/>
                <a:cs typeface="Courier New" pitchFamily="49" charset="0"/>
              </a:rPr>
              <a:t>def</a:t>
            </a:r>
            <a:r>
              <a:rPr lang="en-US" sz="2800" dirty="0">
                <a:latin typeface="Courier New" pitchFamily="49" charset="0"/>
                <a:cs typeface="Courier New" pitchFamily="49" charset="0"/>
              </a:rPr>
              <a:t> sum(a, b):</a:t>
            </a:r>
          </a:p>
          <a:p>
            <a:pPr marL="0" indent="0">
              <a:buFontTx/>
              <a:buNone/>
              <a:defRPr/>
            </a:pPr>
            <a:r>
              <a:rPr lang="en-US" sz="2800" dirty="0">
                <a:latin typeface="Courier New" pitchFamily="49" charset="0"/>
                <a:cs typeface="Courier New" pitchFamily="49" charset="0"/>
              </a:rPr>
              <a:t>     return </a:t>
            </a:r>
            <a:r>
              <a:rPr lang="en-US" sz="2800" dirty="0" err="1">
                <a:latin typeface="Courier New" pitchFamily="49" charset="0"/>
                <a:cs typeface="Courier New" pitchFamily="49" charset="0"/>
              </a:rPr>
              <a:t>a+b</a:t>
            </a:r>
            <a:endParaRPr lang="en-US" sz="2800" dirty="0"/>
          </a:p>
          <a:p>
            <a:pPr>
              <a:defRPr/>
            </a:pPr>
            <a:r>
              <a:rPr lang="en-US" dirty="0">
                <a:solidFill>
                  <a:srgbClr val="FF0000"/>
                </a:solidFill>
              </a:rPr>
              <a:t>Example function that prints                   </a:t>
            </a:r>
          </a:p>
          <a:p>
            <a:pPr marL="0" indent="0">
              <a:buNone/>
              <a:defRPr/>
            </a:pPr>
            <a:r>
              <a:rPr lang="en-US" sz="2800" dirty="0">
                <a:solidFill>
                  <a:srgbClr val="FF0000"/>
                </a:solidFill>
                <a:latin typeface="Courier New" panose="02070309020205020404" pitchFamily="49" charset="0"/>
                <a:cs typeface="Courier New" panose="02070309020205020404" pitchFamily="49" charset="0"/>
              </a:rPr>
              <a:t>  </a:t>
            </a:r>
            <a:r>
              <a:rPr lang="en-US" sz="2800" dirty="0" err="1">
                <a:latin typeface="Courier New" panose="02070309020205020404" pitchFamily="49" charset="0"/>
                <a:cs typeface="Courier New" panose="02070309020205020404" pitchFamily="49" charset="0"/>
              </a:rPr>
              <a:t>def</a:t>
            </a:r>
            <a:r>
              <a:rPr lang="en-US" sz="2800" dirty="0">
                <a:latin typeface="Courier New" panose="02070309020205020404" pitchFamily="49" charset="0"/>
                <a:cs typeface="Courier New" panose="02070309020205020404" pitchFamily="49" charset="0"/>
              </a:rPr>
              <a:t> </a:t>
            </a:r>
            <a:r>
              <a:rPr lang="en-US" sz="2800" dirty="0" err="1">
                <a:latin typeface="Courier New" panose="02070309020205020404" pitchFamily="49" charset="0"/>
                <a:cs typeface="Courier New" panose="02070309020205020404" pitchFamily="49" charset="0"/>
              </a:rPr>
              <a:t>hw</a:t>
            </a:r>
            <a:r>
              <a:rPr lang="en-US" sz="2800" dirty="0">
                <a:latin typeface="Courier New" panose="02070309020205020404" pitchFamily="49" charset="0"/>
                <a:cs typeface="Courier New" panose="02070309020205020404" pitchFamily="49" charset="0"/>
              </a:rPr>
              <a:t>(name):</a:t>
            </a:r>
          </a:p>
          <a:p>
            <a:pPr marL="457200" lvl="1" indent="0">
              <a:buNone/>
              <a:defRPr/>
            </a:pPr>
            <a:r>
              <a:rPr lang="en-US" dirty="0">
                <a:latin typeface="Courier New" panose="02070309020205020404" pitchFamily="49" charset="0"/>
                <a:cs typeface="Courier New" panose="02070309020205020404" pitchFamily="49" charset="0"/>
              </a:rPr>
              <a:t>    print "Hello " + name</a:t>
            </a:r>
          </a:p>
          <a:p>
            <a:pPr>
              <a:defRPr/>
            </a:pPr>
            <a:r>
              <a:rPr lang="en-US" dirty="0">
                <a:solidFill>
                  <a:srgbClr val="FF0000"/>
                </a:solidFill>
                <a:latin typeface="+mj-lt"/>
                <a:cs typeface="Courier New" panose="02070309020205020404" pitchFamily="49" charset="0"/>
              </a:rPr>
              <a:t>Call Functions</a:t>
            </a:r>
          </a:p>
          <a:p>
            <a:pPr marL="457200" lvl="1" indent="0">
              <a:buNone/>
              <a:defRPr/>
            </a:pPr>
            <a:r>
              <a:rPr lang="en-US" dirty="0">
                <a:latin typeface="Courier New" panose="02070309020205020404" pitchFamily="49" charset="0"/>
                <a:cs typeface="Courier New" panose="02070309020205020404" pitchFamily="49" charset="0"/>
              </a:rPr>
              <a:t>print sum(4,7)      name = </a:t>
            </a:r>
            <a:r>
              <a:rPr lang="en-US" dirty="0" err="1">
                <a:latin typeface="Courier New" panose="02070309020205020404" pitchFamily="49" charset="0"/>
                <a:cs typeface="Courier New" panose="02070309020205020404" pitchFamily="49" charset="0"/>
              </a:rPr>
              <a:t>hw</a:t>
            </a:r>
            <a:r>
              <a:rPr lang="en-US" dirty="0">
                <a:latin typeface="Courier New" panose="02070309020205020404" pitchFamily="49" charset="0"/>
                <a:cs typeface="Courier New" panose="02070309020205020404" pitchFamily="49" charset="0"/>
              </a:rPr>
              <a:t>(“Sue”)       </a:t>
            </a:r>
          </a:p>
          <a:p>
            <a:pPr marL="457200" lvl="1" indent="0">
              <a:buNone/>
              <a:defRPr/>
            </a:pPr>
            <a:r>
              <a:rPr lang="en-US" dirty="0">
                <a:latin typeface="Courier New" panose="02070309020205020404" pitchFamily="49" charset="0"/>
                <a:cs typeface="Courier New" panose="02070309020205020404" pitchFamily="49" charset="0"/>
              </a:rPr>
              <a:t>answer = sum(4,7)   </a:t>
            </a:r>
            <a:r>
              <a:rPr lang="en-US" dirty="0" err="1">
                <a:latin typeface="Courier New" panose="02070309020205020404" pitchFamily="49" charset="0"/>
                <a:cs typeface="Courier New" panose="02070309020205020404" pitchFamily="49" charset="0"/>
              </a:rPr>
              <a:t>hw</a:t>
            </a:r>
            <a:r>
              <a:rPr lang="en-US" dirty="0">
                <a:latin typeface="Courier New" panose="02070309020205020404" pitchFamily="49" charset="0"/>
                <a:cs typeface="Courier New" panose="02070309020205020404" pitchFamily="49" charset="0"/>
              </a:rPr>
              <a:t>(“Sue”)</a:t>
            </a:r>
          </a:p>
          <a:p>
            <a:pPr marL="457200" lvl="1" indent="0">
              <a:buNone/>
              <a:defRPr/>
            </a:pPr>
            <a:r>
              <a:rPr lang="en-US" dirty="0">
                <a:latin typeface="Courier New" panose="02070309020205020404" pitchFamily="49" charset="0"/>
                <a:cs typeface="Courier New" panose="02070309020205020404" pitchFamily="49" charset="0"/>
              </a:rPr>
              <a:t>sum(4, 7)           print </a:t>
            </a:r>
            <a:r>
              <a:rPr lang="en-US" dirty="0" err="1">
                <a:latin typeface="Courier New" panose="02070309020205020404" pitchFamily="49" charset="0"/>
                <a:cs typeface="Courier New" panose="02070309020205020404" pitchFamily="49" charset="0"/>
              </a:rPr>
              <a:t>hw</a:t>
            </a:r>
            <a:r>
              <a:rPr lang="en-US" dirty="0">
                <a:latin typeface="Courier New" panose="02070309020205020404" pitchFamily="49" charset="0"/>
                <a:cs typeface="Courier New" panose="02070309020205020404" pitchFamily="49" charset="0"/>
              </a:rPr>
              <a:t>(“Jo”)</a:t>
            </a:r>
          </a:p>
          <a:p>
            <a:pPr>
              <a:defRPr/>
            </a:pPr>
            <a:endParaRPr lang="en-US" dirty="0">
              <a:latin typeface="Courier New" panose="02070309020205020404" pitchFamily="49" charset="0"/>
              <a:cs typeface="Courier New" panose="02070309020205020404" pitchFamily="49" charset="0"/>
            </a:endParaRPr>
          </a:p>
        </p:txBody>
      </p:sp>
      <p:cxnSp>
        <p:nvCxnSpPr>
          <p:cNvPr id="8" name="Straight Connector 7"/>
          <p:cNvCxnSpPr/>
          <p:nvPr/>
        </p:nvCxnSpPr>
        <p:spPr>
          <a:xfrm>
            <a:off x="4876800" y="4996543"/>
            <a:ext cx="0" cy="1676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90027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304800"/>
            <a:ext cx="7772400" cy="762000"/>
          </a:xfrm>
        </p:spPr>
        <p:txBody>
          <a:bodyPr/>
          <a:lstStyle/>
          <a:p>
            <a:r>
              <a:rPr lang="en-US" altLang="en-US" dirty="0"/>
              <a:t>Function – return or print?</a:t>
            </a:r>
            <a:br>
              <a:rPr lang="en-US" altLang="en-US" dirty="0"/>
            </a:br>
            <a:r>
              <a:rPr lang="en-US" altLang="en-US" sz="3200" dirty="0"/>
              <a:t>bit.ly/101f17-0907-4</a:t>
            </a:r>
          </a:p>
        </p:txBody>
      </p:sp>
      <p:sp>
        <p:nvSpPr>
          <p:cNvPr id="3" name="Content Placeholder 2"/>
          <p:cNvSpPr>
            <a:spLocks noGrp="1"/>
          </p:cNvSpPr>
          <p:nvPr>
            <p:ph idx="1"/>
          </p:nvPr>
        </p:nvSpPr>
        <p:spPr>
          <a:xfrm>
            <a:off x="457200" y="729343"/>
            <a:ext cx="8458200" cy="5943600"/>
          </a:xfrm>
        </p:spPr>
        <p:txBody>
          <a:bodyPr/>
          <a:lstStyle/>
          <a:p>
            <a:pPr marL="0" indent="0">
              <a:buNone/>
              <a:defRPr/>
            </a:pPr>
            <a:endParaRPr lang="en-US" dirty="0"/>
          </a:p>
          <a:p>
            <a:pPr>
              <a:defRPr/>
            </a:pPr>
            <a:r>
              <a:rPr lang="en-US" dirty="0">
                <a:solidFill>
                  <a:srgbClr val="FF0000"/>
                </a:solidFill>
              </a:rPr>
              <a:t>Example function that returns a value</a:t>
            </a:r>
          </a:p>
          <a:p>
            <a:pPr marL="0" indent="0">
              <a:buNone/>
              <a:defRPr/>
            </a:pPr>
            <a:r>
              <a:rPr lang="en-US" dirty="0">
                <a:latin typeface="Courier New" pitchFamily="49" charset="0"/>
                <a:cs typeface="Courier New" pitchFamily="49" charset="0"/>
              </a:rPr>
              <a:t> </a:t>
            </a:r>
            <a:r>
              <a:rPr lang="en-US" sz="2800" dirty="0" err="1">
                <a:latin typeface="Courier New" pitchFamily="49" charset="0"/>
                <a:cs typeface="Courier New" pitchFamily="49" charset="0"/>
              </a:rPr>
              <a:t>def</a:t>
            </a:r>
            <a:r>
              <a:rPr lang="en-US" sz="2800" dirty="0">
                <a:latin typeface="Courier New" pitchFamily="49" charset="0"/>
                <a:cs typeface="Courier New" pitchFamily="49" charset="0"/>
              </a:rPr>
              <a:t> sum(a, b):</a:t>
            </a:r>
          </a:p>
          <a:p>
            <a:pPr marL="0" indent="0">
              <a:buFontTx/>
              <a:buNone/>
              <a:defRPr/>
            </a:pPr>
            <a:r>
              <a:rPr lang="en-US" sz="2800" dirty="0">
                <a:latin typeface="Courier New" pitchFamily="49" charset="0"/>
                <a:cs typeface="Courier New" pitchFamily="49" charset="0"/>
              </a:rPr>
              <a:t>     return </a:t>
            </a:r>
            <a:r>
              <a:rPr lang="en-US" sz="2800" dirty="0" err="1">
                <a:latin typeface="Courier New" pitchFamily="49" charset="0"/>
                <a:cs typeface="Courier New" pitchFamily="49" charset="0"/>
              </a:rPr>
              <a:t>a+b</a:t>
            </a:r>
            <a:endParaRPr lang="en-US" sz="2800" dirty="0"/>
          </a:p>
          <a:p>
            <a:pPr>
              <a:defRPr/>
            </a:pPr>
            <a:r>
              <a:rPr lang="en-US" dirty="0">
                <a:solidFill>
                  <a:srgbClr val="FF0000"/>
                </a:solidFill>
              </a:rPr>
              <a:t>Example function that prints                   </a:t>
            </a:r>
          </a:p>
          <a:p>
            <a:pPr marL="0" indent="0">
              <a:buNone/>
              <a:defRPr/>
            </a:pPr>
            <a:r>
              <a:rPr lang="en-US" sz="2800" dirty="0">
                <a:solidFill>
                  <a:srgbClr val="FF0000"/>
                </a:solidFill>
                <a:latin typeface="Courier New" panose="02070309020205020404" pitchFamily="49" charset="0"/>
                <a:cs typeface="Courier New" panose="02070309020205020404" pitchFamily="49" charset="0"/>
              </a:rPr>
              <a:t>  </a:t>
            </a:r>
            <a:r>
              <a:rPr lang="en-US" sz="2800" dirty="0" err="1">
                <a:latin typeface="Courier New" panose="02070309020205020404" pitchFamily="49" charset="0"/>
                <a:cs typeface="Courier New" panose="02070309020205020404" pitchFamily="49" charset="0"/>
              </a:rPr>
              <a:t>def</a:t>
            </a:r>
            <a:r>
              <a:rPr lang="en-US" sz="2800" dirty="0">
                <a:latin typeface="Courier New" panose="02070309020205020404" pitchFamily="49" charset="0"/>
                <a:cs typeface="Courier New" panose="02070309020205020404" pitchFamily="49" charset="0"/>
              </a:rPr>
              <a:t> </a:t>
            </a:r>
            <a:r>
              <a:rPr lang="en-US" sz="2800" dirty="0" err="1">
                <a:latin typeface="Courier New" panose="02070309020205020404" pitchFamily="49" charset="0"/>
                <a:cs typeface="Courier New" panose="02070309020205020404" pitchFamily="49" charset="0"/>
              </a:rPr>
              <a:t>hw</a:t>
            </a:r>
            <a:r>
              <a:rPr lang="en-US" sz="2800" dirty="0">
                <a:latin typeface="Courier New" panose="02070309020205020404" pitchFamily="49" charset="0"/>
                <a:cs typeface="Courier New" panose="02070309020205020404" pitchFamily="49" charset="0"/>
              </a:rPr>
              <a:t>(name):</a:t>
            </a:r>
          </a:p>
          <a:p>
            <a:pPr marL="457200" lvl="1" indent="0">
              <a:buNone/>
              <a:defRPr/>
            </a:pPr>
            <a:r>
              <a:rPr lang="en-US" dirty="0">
                <a:latin typeface="Courier New" panose="02070309020205020404" pitchFamily="49" charset="0"/>
                <a:cs typeface="Courier New" panose="02070309020205020404" pitchFamily="49" charset="0"/>
              </a:rPr>
              <a:t>    print "Hello " + name</a:t>
            </a:r>
          </a:p>
          <a:p>
            <a:pPr>
              <a:defRPr/>
            </a:pPr>
            <a:r>
              <a:rPr lang="en-US" dirty="0">
                <a:solidFill>
                  <a:srgbClr val="FF0000"/>
                </a:solidFill>
                <a:latin typeface="+mj-lt"/>
                <a:cs typeface="Courier New" panose="02070309020205020404" pitchFamily="49" charset="0"/>
              </a:rPr>
              <a:t>Call Functions</a:t>
            </a:r>
          </a:p>
          <a:p>
            <a:pPr marL="457200" lvl="1" indent="0">
              <a:buNone/>
              <a:defRPr/>
            </a:pPr>
            <a:r>
              <a:rPr lang="en-US" dirty="0">
                <a:latin typeface="Courier New" panose="02070309020205020404" pitchFamily="49" charset="0"/>
                <a:cs typeface="Courier New" panose="02070309020205020404" pitchFamily="49" charset="0"/>
              </a:rPr>
              <a:t>print sum(4,7)      name = </a:t>
            </a:r>
            <a:r>
              <a:rPr lang="en-US" dirty="0" err="1">
                <a:latin typeface="Courier New" panose="02070309020205020404" pitchFamily="49" charset="0"/>
                <a:cs typeface="Courier New" panose="02070309020205020404" pitchFamily="49" charset="0"/>
              </a:rPr>
              <a:t>hw</a:t>
            </a:r>
            <a:r>
              <a:rPr lang="en-US" dirty="0">
                <a:latin typeface="Courier New" panose="02070309020205020404" pitchFamily="49" charset="0"/>
                <a:cs typeface="Courier New" panose="02070309020205020404" pitchFamily="49" charset="0"/>
              </a:rPr>
              <a:t>(“Sue”)       </a:t>
            </a:r>
          </a:p>
          <a:p>
            <a:pPr marL="457200" lvl="1" indent="0">
              <a:buNone/>
              <a:defRPr/>
            </a:pPr>
            <a:r>
              <a:rPr lang="en-US" dirty="0">
                <a:latin typeface="Courier New" panose="02070309020205020404" pitchFamily="49" charset="0"/>
                <a:cs typeface="Courier New" panose="02070309020205020404" pitchFamily="49" charset="0"/>
              </a:rPr>
              <a:t>answer = sum(4,7)   </a:t>
            </a:r>
            <a:r>
              <a:rPr lang="en-US" dirty="0" err="1">
                <a:latin typeface="Courier New" panose="02070309020205020404" pitchFamily="49" charset="0"/>
                <a:cs typeface="Courier New" panose="02070309020205020404" pitchFamily="49" charset="0"/>
              </a:rPr>
              <a:t>hw</a:t>
            </a:r>
            <a:r>
              <a:rPr lang="en-US" dirty="0">
                <a:latin typeface="Courier New" panose="02070309020205020404" pitchFamily="49" charset="0"/>
                <a:cs typeface="Courier New" panose="02070309020205020404" pitchFamily="49" charset="0"/>
              </a:rPr>
              <a:t>(“Sue”)</a:t>
            </a:r>
          </a:p>
          <a:p>
            <a:pPr marL="457200" lvl="1" indent="0">
              <a:buNone/>
              <a:defRPr/>
            </a:pPr>
            <a:r>
              <a:rPr lang="en-US" dirty="0">
                <a:latin typeface="Courier New" panose="02070309020205020404" pitchFamily="49" charset="0"/>
                <a:cs typeface="Courier New" panose="02070309020205020404" pitchFamily="49" charset="0"/>
              </a:rPr>
              <a:t>sum(4, 7)           print </a:t>
            </a:r>
            <a:r>
              <a:rPr lang="en-US" dirty="0" err="1">
                <a:latin typeface="Courier New" panose="02070309020205020404" pitchFamily="49" charset="0"/>
                <a:cs typeface="Courier New" panose="02070309020205020404" pitchFamily="49" charset="0"/>
              </a:rPr>
              <a:t>hw</a:t>
            </a:r>
            <a:r>
              <a:rPr lang="en-US" dirty="0">
                <a:latin typeface="Courier New" panose="02070309020205020404" pitchFamily="49" charset="0"/>
                <a:cs typeface="Courier New" panose="02070309020205020404" pitchFamily="49" charset="0"/>
              </a:rPr>
              <a:t>(“Jo”)</a:t>
            </a:r>
          </a:p>
          <a:p>
            <a:pPr>
              <a:defRPr/>
            </a:pPr>
            <a:endParaRPr lang="en-US" dirty="0">
              <a:latin typeface="Courier New" panose="02070309020205020404" pitchFamily="49" charset="0"/>
              <a:cs typeface="Courier New" panose="02070309020205020404" pitchFamily="49" charset="0"/>
            </a:endParaRPr>
          </a:p>
        </p:txBody>
      </p:sp>
      <p:cxnSp>
        <p:nvCxnSpPr>
          <p:cNvPr id="8" name="Straight Connector 7"/>
          <p:cNvCxnSpPr/>
          <p:nvPr/>
        </p:nvCxnSpPr>
        <p:spPr>
          <a:xfrm>
            <a:off x="4876800" y="4996543"/>
            <a:ext cx="0" cy="1676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1600200" y="5527826"/>
            <a:ext cx="1371600" cy="1569660"/>
          </a:xfrm>
          <a:prstGeom prst="rect">
            <a:avLst/>
          </a:prstGeom>
          <a:noFill/>
        </p:spPr>
        <p:txBody>
          <a:bodyPr wrap="square" rtlCol="0">
            <a:spAutoFit/>
          </a:bodyPr>
          <a:lstStyle/>
          <a:p>
            <a:r>
              <a:rPr lang="en-US" sz="9600" dirty="0">
                <a:solidFill>
                  <a:srgbClr val="FF0000"/>
                </a:solidFill>
              </a:rPr>
              <a:t>x</a:t>
            </a:r>
          </a:p>
        </p:txBody>
      </p:sp>
      <p:sp>
        <p:nvSpPr>
          <p:cNvPr id="6" name="TextBox 5"/>
          <p:cNvSpPr txBox="1"/>
          <p:nvPr/>
        </p:nvSpPr>
        <p:spPr>
          <a:xfrm>
            <a:off x="6569529" y="5622472"/>
            <a:ext cx="1371600" cy="1569660"/>
          </a:xfrm>
          <a:prstGeom prst="rect">
            <a:avLst/>
          </a:prstGeom>
          <a:noFill/>
        </p:spPr>
        <p:txBody>
          <a:bodyPr wrap="square" rtlCol="0">
            <a:spAutoFit/>
          </a:bodyPr>
          <a:lstStyle/>
          <a:p>
            <a:r>
              <a:rPr lang="en-US" sz="9600" dirty="0">
                <a:solidFill>
                  <a:srgbClr val="FF0000"/>
                </a:solidFill>
              </a:rPr>
              <a:t>x</a:t>
            </a:r>
          </a:p>
        </p:txBody>
      </p:sp>
      <p:sp>
        <p:nvSpPr>
          <p:cNvPr id="7" name="TextBox 6"/>
          <p:cNvSpPr txBox="1"/>
          <p:nvPr/>
        </p:nvSpPr>
        <p:spPr>
          <a:xfrm>
            <a:off x="7010400" y="4572000"/>
            <a:ext cx="1371600" cy="1569660"/>
          </a:xfrm>
          <a:prstGeom prst="rect">
            <a:avLst/>
          </a:prstGeom>
          <a:noFill/>
        </p:spPr>
        <p:txBody>
          <a:bodyPr wrap="square" rtlCol="0">
            <a:spAutoFit/>
          </a:bodyPr>
          <a:lstStyle/>
          <a:p>
            <a:r>
              <a:rPr lang="en-US" sz="9600" dirty="0">
                <a:solidFill>
                  <a:srgbClr val="FF0000"/>
                </a:solidFill>
              </a:rPr>
              <a:t>x</a:t>
            </a:r>
          </a:p>
        </p:txBody>
      </p:sp>
    </p:spTree>
    <p:extLst>
      <p:ext uri="{BB962C8B-B14F-4D97-AF65-F5344CB8AC3E}">
        <p14:creationId xmlns:p14="http://schemas.microsoft.com/office/powerpoint/2010/main" val="2020276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Detective</a:t>
            </a:r>
          </a:p>
        </p:txBody>
      </p:sp>
      <p:sp>
        <p:nvSpPr>
          <p:cNvPr id="3" name="Content Placeholder 2"/>
          <p:cNvSpPr>
            <a:spLocks noGrp="1"/>
          </p:cNvSpPr>
          <p:nvPr>
            <p:ph idx="1"/>
          </p:nvPr>
        </p:nvSpPr>
        <p:spPr/>
        <p:txBody>
          <a:bodyPr/>
          <a:lstStyle/>
          <a:p>
            <a:r>
              <a:rPr lang="en-US" dirty="0"/>
              <a:t>http://bit.ly/101f17-0907-5</a:t>
            </a:r>
          </a:p>
          <a:p>
            <a:endParaRPr lang="en-US" dirty="0"/>
          </a:p>
        </p:txBody>
      </p:sp>
      <p:sp>
        <p:nvSpPr>
          <p:cNvPr id="4" name="Footer Placeholder 3"/>
          <p:cNvSpPr>
            <a:spLocks noGrp="1"/>
          </p:cNvSpPr>
          <p:nvPr>
            <p:ph type="ftr" sz="quarter" idx="11"/>
          </p:nvPr>
        </p:nvSpPr>
        <p:spPr/>
        <p:txBody>
          <a:bodyPr/>
          <a:lstStyle/>
          <a:p>
            <a:pPr>
              <a:defRPr/>
            </a:pPr>
            <a:r>
              <a:rPr lang="en-US"/>
              <a:t>compsci 101, fall 2017</a:t>
            </a:r>
          </a:p>
        </p:txBody>
      </p:sp>
      <p:sp>
        <p:nvSpPr>
          <p:cNvPr id="5" name="Slide Number Placeholder 4"/>
          <p:cNvSpPr>
            <a:spLocks noGrp="1"/>
          </p:cNvSpPr>
          <p:nvPr>
            <p:ph type="sldNum" sz="quarter" idx="12"/>
          </p:nvPr>
        </p:nvSpPr>
        <p:spPr/>
        <p:txBody>
          <a:bodyPr/>
          <a:lstStyle/>
          <a:p>
            <a:pPr>
              <a:defRPr/>
            </a:pPr>
            <a:fld id="{FC6DB02F-6869-41A8-88A9-7B04A59444FD}" type="slidenum">
              <a:rPr lang="en-US" smtClean="0"/>
              <a:pPr>
                <a:defRPr/>
              </a:pPr>
              <a:t>18</a:t>
            </a:fld>
            <a:endParaRPr lang="en-US"/>
          </a:p>
        </p:txBody>
      </p:sp>
    </p:spTree>
    <p:extLst>
      <p:ext uri="{BB962C8B-B14F-4D97-AF65-F5344CB8AC3E}">
        <p14:creationId xmlns:p14="http://schemas.microsoft.com/office/powerpoint/2010/main" val="39518216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85800" y="-20782"/>
            <a:ext cx="7772400" cy="1143000"/>
          </a:xfrm>
        </p:spPr>
        <p:txBody>
          <a:bodyPr/>
          <a:lstStyle/>
          <a:p>
            <a:r>
              <a:rPr lang="en-US" altLang="en-US" dirty="0"/>
              <a:t>Results of Code Analysis</a:t>
            </a:r>
          </a:p>
        </p:txBody>
      </p:sp>
      <p:sp>
        <p:nvSpPr>
          <p:cNvPr id="7171" name="Content Placeholder 2"/>
          <p:cNvSpPr>
            <a:spLocks noGrp="1"/>
          </p:cNvSpPr>
          <p:nvPr>
            <p:ph idx="1"/>
          </p:nvPr>
        </p:nvSpPr>
        <p:spPr>
          <a:xfrm>
            <a:off x="685800" y="1122218"/>
            <a:ext cx="7772400" cy="4973782"/>
          </a:xfrm>
        </p:spPr>
        <p:txBody>
          <a:bodyPr/>
          <a:lstStyle/>
          <a:p>
            <a:r>
              <a:rPr lang="en-US" altLang="en-US" dirty="0"/>
              <a:t>For details on plurals: </a:t>
            </a:r>
            <a:r>
              <a:rPr lang="en-US" altLang="en-US" dirty="0">
                <a:hlinkClick r:id="rId3"/>
              </a:rPr>
              <a:t>http://bit.ly/1N49u6b</a:t>
            </a:r>
            <a:endParaRPr lang="en-US" altLang="en-US" dirty="0"/>
          </a:p>
          <a:p>
            <a:endParaRPr lang="en-US" altLang="en-US" dirty="0"/>
          </a:p>
          <a:p>
            <a:r>
              <a:rPr lang="en-US" altLang="en-US" dirty="0"/>
              <a:t>How did we call </a:t>
            </a:r>
            <a:r>
              <a:rPr lang="en-US" altLang="en-US" dirty="0">
                <a:latin typeface="Courier New" panose="02070309020205020404" pitchFamily="49" charset="0"/>
                <a:cs typeface="Courier New" panose="02070309020205020404" pitchFamily="49" charset="0"/>
              </a:rPr>
              <a:t>pluralize</a:t>
            </a:r>
            <a:r>
              <a:rPr lang="en-US" altLang="en-US" dirty="0"/>
              <a:t> many times?</a:t>
            </a:r>
          </a:p>
          <a:p>
            <a:pPr lvl="1"/>
            <a:r>
              <a:rPr lang="en-US" altLang="en-US" dirty="0"/>
              <a:t>Loop. What is an alternative?</a:t>
            </a:r>
          </a:p>
          <a:p>
            <a:endParaRPr lang="en-US" altLang="en-US" dirty="0"/>
          </a:p>
          <a:p>
            <a:r>
              <a:rPr lang="en-US" altLang="en-US" dirty="0"/>
              <a:t>What does the 'if' statement do?</a:t>
            </a:r>
          </a:p>
          <a:p>
            <a:pPr lvl="1"/>
            <a:r>
              <a:rPr lang="en-US" altLang="en-US" dirty="0"/>
              <a:t>Selects a code block to execute (more next week)</a:t>
            </a:r>
          </a:p>
          <a:p>
            <a:endParaRPr lang="en-US" altLang="en-US" dirty="0"/>
          </a:p>
          <a:p>
            <a:r>
              <a:rPr lang="en-US" altLang="en-US" dirty="0"/>
              <a:t>If you have a question? Write and run code!</a:t>
            </a:r>
          </a:p>
        </p:txBody>
      </p:sp>
      <p:sp>
        <p:nvSpPr>
          <p:cNvPr id="3" name="Slide Number Placeholder 2"/>
          <p:cNvSpPr>
            <a:spLocks noGrp="1"/>
          </p:cNvSpPr>
          <p:nvPr>
            <p:ph type="sldNum" sz="quarter" idx="12"/>
          </p:nvPr>
        </p:nvSpPr>
        <p:spPr/>
        <p:txBody>
          <a:bodyPr/>
          <a:lstStyle/>
          <a:p>
            <a:pPr>
              <a:defRPr/>
            </a:pPr>
            <a:fld id="{FC6DB02F-6869-41A8-88A9-7B04A59444FD}" type="slidenum">
              <a:rPr lang="en-US" smtClean="0"/>
              <a:pPr>
                <a:defRPr/>
              </a:pPr>
              <a:t>19</a:t>
            </a:fld>
            <a:endParaRPr lang="en-US"/>
          </a:p>
        </p:txBody>
      </p:sp>
    </p:spTree>
    <p:extLst>
      <p:ext uri="{BB962C8B-B14F-4D97-AF65-F5344CB8AC3E}">
        <p14:creationId xmlns:p14="http://schemas.microsoft.com/office/powerpoint/2010/main" val="151535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0"/>
            <a:ext cx="7772400" cy="1143000"/>
          </a:xfrm>
        </p:spPr>
        <p:txBody>
          <a:bodyPr/>
          <a:lstStyle/>
          <a:p>
            <a:pPr eaLnBrk="1" hangingPunct="1"/>
            <a:r>
              <a:rPr lang="en-US"/>
              <a:t>Announcements</a:t>
            </a:r>
          </a:p>
        </p:txBody>
      </p:sp>
      <p:sp>
        <p:nvSpPr>
          <p:cNvPr id="4099" name="Rectangle 3"/>
          <p:cNvSpPr>
            <a:spLocks noGrp="1" noChangeArrowheads="1"/>
          </p:cNvSpPr>
          <p:nvPr>
            <p:ph type="body" idx="1"/>
          </p:nvPr>
        </p:nvSpPr>
        <p:spPr>
          <a:xfrm>
            <a:off x="685800" y="1066800"/>
            <a:ext cx="8077200" cy="5029200"/>
          </a:xfrm>
        </p:spPr>
        <p:txBody>
          <a:bodyPr/>
          <a:lstStyle/>
          <a:p>
            <a:pPr eaLnBrk="1" hangingPunct="1"/>
            <a:r>
              <a:rPr lang="en-US" dirty="0"/>
              <a:t>Reading and RQ 4 due next time</a:t>
            </a:r>
          </a:p>
          <a:p>
            <a:pPr eaLnBrk="1" hangingPunct="1"/>
            <a:r>
              <a:rPr lang="en-US" dirty="0" err="1"/>
              <a:t>Asgn</a:t>
            </a:r>
            <a:r>
              <a:rPr lang="en-US" dirty="0"/>
              <a:t> 2 out, APT 1 is due Tuesday</a:t>
            </a:r>
          </a:p>
          <a:p>
            <a:pPr eaLnBrk="1" hangingPunct="1"/>
            <a:r>
              <a:rPr lang="en-US" dirty="0"/>
              <a:t>Add class/change sections? – see forms tab on</a:t>
            </a:r>
          </a:p>
          <a:p>
            <a:pPr marL="457200" lvl="1" indent="0" eaLnBrk="1" hangingPunct="1">
              <a:buNone/>
            </a:pPr>
            <a:r>
              <a:rPr lang="en-US" dirty="0"/>
              <a:t> www.cs.duke.edu/courses/compsci101/fall17</a:t>
            </a:r>
          </a:p>
          <a:p>
            <a:pPr eaLnBrk="1" hangingPunct="1"/>
            <a:r>
              <a:rPr lang="en-US" dirty="0"/>
              <a:t>Today - FTIS</a:t>
            </a:r>
          </a:p>
          <a:p>
            <a:pPr lvl="1" eaLnBrk="1" hangingPunct="1"/>
            <a:r>
              <a:rPr lang="en-US" dirty="0"/>
              <a:t>functions, parameters</a:t>
            </a:r>
          </a:p>
          <a:p>
            <a:pPr lvl="1" eaLnBrk="1" hangingPunct="1"/>
            <a:r>
              <a:rPr lang="en-US" dirty="0"/>
              <a:t>Names, types and values</a:t>
            </a:r>
          </a:p>
        </p:txBody>
      </p:sp>
      <p:sp>
        <p:nvSpPr>
          <p:cNvPr id="2" name="Footer Placeholder 1"/>
          <p:cNvSpPr>
            <a:spLocks noGrp="1"/>
          </p:cNvSpPr>
          <p:nvPr>
            <p:ph type="ftr" sz="quarter" idx="11"/>
          </p:nvPr>
        </p:nvSpPr>
        <p:spPr/>
        <p:txBody>
          <a:bodyPr/>
          <a:lstStyle/>
          <a:p>
            <a:pPr>
              <a:defRPr/>
            </a:pPr>
            <a:r>
              <a:rPr lang="en-US"/>
              <a:t>compsci 101, fall 2017</a:t>
            </a:r>
          </a:p>
        </p:txBody>
      </p:sp>
      <p:sp>
        <p:nvSpPr>
          <p:cNvPr id="3" name="Slide Number Placeholder 2"/>
          <p:cNvSpPr>
            <a:spLocks noGrp="1"/>
          </p:cNvSpPr>
          <p:nvPr>
            <p:ph type="sldNum" sz="quarter" idx="12"/>
          </p:nvPr>
        </p:nvSpPr>
        <p:spPr/>
        <p:txBody>
          <a:bodyPr/>
          <a:lstStyle/>
          <a:p>
            <a:pPr>
              <a:defRPr/>
            </a:pPr>
            <a:fld id="{FC6DB02F-6869-41A8-88A9-7B04A59444FD}" type="slidenum">
              <a:rPr lang="en-US" smtClean="0"/>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0947"/>
            <a:ext cx="7772400" cy="1143000"/>
          </a:xfrm>
        </p:spPr>
        <p:txBody>
          <a:bodyPr/>
          <a:lstStyle/>
          <a:p>
            <a:r>
              <a:rPr lang="en-US" dirty="0"/>
              <a:t>Assignment 2 out</a:t>
            </a:r>
          </a:p>
        </p:txBody>
      </p:sp>
      <p:sp>
        <p:nvSpPr>
          <p:cNvPr id="3" name="Content Placeholder 2"/>
          <p:cNvSpPr>
            <a:spLocks noGrp="1"/>
          </p:cNvSpPr>
          <p:nvPr>
            <p:ph idx="1"/>
          </p:nvPr>
        </p:nvSpPr>
        <p:spPr>
          <a:xfrm>
            <a:off x="685800" y="1981200"/>
            <a:ext cx="4343400" cy="4114800"/>
          </a:xfrm>
        </p:spPr>
        <p:txBody>
          <a:bodyPr/>
          <a:lstStyle/>
          <a:p>
            <a:r>
              <a:rPr lang="en-US" dirty="0"/>
              <a:t>Totem poles </a:t>
            </a:r>
          </a:p>
          <a:p>
            <a:pPr lvl="1"/>
            <a:r>
              <a:rPr lang="en-US" dirty="0"/>
              <a:t>printing heads</a:t>
            </a:r>
          </a:p>
          <a:p>
            <a:pPr lvl="1"/>
            <a:r>
              <a:rPr lang="en-US" dirty="0"/>
              <a:t>Functions</a:t>
            </a:r>
          </a:p>
          <a:p>
            <a:pPr lvl="1"/>
            <a:endParaRPr lang="en-US" dirty="0"/>
          </a:p>
          <a:p>
            <a:r>
              <a:rPr lang="en-US" dirty="0"/>
              <a:t>Note: You have different requirements</a:t>
            </a:r>
          </a:p>
          <a:p>
            <a:pPr marL="0" indent="0">
              <a:buNone/>
            </a:pPr>
            <a:endParaRPr lang="en-US" dirty="0"/>
          </a:p>
          <a:p>
            <a:endParaRPr lang="en-US" dirty="0"/>
          </a:p>
        </p:txBody>
      </p:sp>
      <p:sp>
        <p:nvSpPr>
          <p:cNvPr id="6" name="Slide Number Placeholder 5"/>
          <p:cNvSpPr>
            <a:spLocks noGrp="1"/>
          </p:cNvSpPr>
          <p:nvPr>
            <p:ph type="sldNum" sz="quarter" idx="12"/>
          </p:nvPr>
        </p:nvSpPr>
        <p:spPr/>
        <p:txBody>
          <a:bodyPr/>
          <a:lstStyle/>
          <a:p>
            <a:pPr>
              <a:defRPr/>
            </a:pPr>
            <a:fld id="{FC6DB02F-6869-41A8-88A9-7B04A59444FD}" type="slidenum">
              <a:rPr lang="en-US" smtClean="0"/>
              <a:pPr>
                <a:defRPr/>
              </a:pPr>
              <a:t>3</a:t>
            </a:fld>
            <a:endParaRPr lang="en-US"/>
          </a:p>
        </p:txBody>
      </p:sp>
      <p:sp>
        <p:nvSpPr>
          <p:cNvPr id="4" name="Footer Placeholder 3">
            <a:extLst>
              <a:ext uri="{FF2B5EF4-FFF2-40B4-BE49-F238E27FC236}">
                <a16:creationId xmlns:a16="http://schemas.microsoft.com/office/drawing/2014/main" id="{BCEF0D1E-25CC-4925-9C04-D0DE285ECDA2}"/>
              </a:ext>
            </a:extLst>
          </p:cNvPr>
          <p:cNvSpPr>
            <a:spLocks noGrp="1"/>
          </p:cNvSpPr>
          <p:nvPr>
            <p:ph type="ftr" sz="quarter" idx="11"/>
          </p:nvPr>
        </p:nvSpPr>
        <p:spPr/>
        <p:txBody>
          <a:bodyPr/>
          <a:lstStyle/>
          <a:p>
            <a:pPr>
              <a:defRPr/>
            </a:pPr>
            <a:r>
              <a:rPr lang="en-US"/>
              <a:t>compsci 101, fall 2017</a:t>
            </a:r>
          </a:p>
        </p:txBody>
      </p:sp>
      <p:pic>
        <p:nvPicPr>
          <p:cNvPr id="7" name="Picture 6">
            <a:extLst>
              <a:ext uri="{FF2B5EF4-FFF2-40B4-BE49-F238E27FC236}">
                <a16:creationId xmlns:a16="http://schemas.microsoft.com/office/drawing/2014/main" id="{BA684F6F-3DAF-474F-BE14-D059233B6C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05400" y="1445558"/>
            <a:ext cx="1193583" cy="4734098"/>
          </a:xfrm>
          <a:prstGeom prst="rect">
            <a:avLst/>
          </a:prstGeom>
        </p:spPr>
      </p:pic>
      <p:pic>
        <p:nvPicPr>
          <p:cNvPr id="11" name="Picture 10">
            <a:extLst>
              <a:ext uri="{FF2B5EF4-FFF2-40B4-BE49-F238E27FC236}">
                <a16:creationId xmlns:a16="http://schemas.microsoft.com/office/drawing/2014/main" id="{948232A4-F62A-4B43-9577-78B4A8472B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60644" y="1360874"/>
            <a:ext cx="1163337" cy="4840394"/>
          </a:xfrm>
          <a:prstGeom prst="rect">
            <a:avLst/>
          </a:prstGeom>
        </p:spPr>
      </p:pic>
    </p:spTree>
    <p:extLst>
      <p:ext uri="{BB962C8B-B14F-4D97-AF65-F5344CB8AC3E}">
        <p14:creationId xmlns:p14="http://schemas.microsoft.com/office/powerpoint/2010/main" val="1709741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90500"/>
            <a:ext cx="7772400" cy="571500"/>
          </a:xfrm>
        </p:spPr>
        <p:txBody>
          <a:bodyPr/>
          <a:lstStyle/>
          <a:p>
            <a:r>
              <a:rPr lang="en-US" dirty="0"/>
              <a:t>REVIEW: Solving APT BMI</a:t>
            </a:r>
          </a:p>
        </p:txBody>
      </p:sp>
      <p:sp>
        <p:nvSpPr>
          <p:cNvPr id="3" name="Content Placeholder 2"/>
          <p:cNvSpPr>
            <a:spLocks noGrp="1"/>
          </p:cNvSpPr>
          <p:nvPr>
            <p:ph idx="1"/>
          </p:nvPr>
        </p:nvSpPr>
        <p:spPr>
          <a:xfrm>
            <a:off x="685800" y="933450"/>
            <a:ext cx="7772400" cy="5772150"/>
          </a:xfrm>
        </p:spPr>
        <p:txBody>
          <a:bodyPr/>
          <a:lstStyle/>
          <a:p>
            <a:r>
              <a:rPr lang="en-US" dirty="0"/>
              <a:t>Write your code in Eclipse</a:t>
            </a:r>
          </a:p>
          <a:p>
            <a:pPr lvl="1"/>
            <a:r>
              <a:rPr lang="en-US" dirty="0"/>
              <a:t>Create python file  - </a:t>
            </a:r>
            <a:r>
              <a:rPr lang="en-US" dirty="0">
                <a:solidFill>
                  <a:srgbClr val="FF0000"/>
                </a:solidFill>
              </a:rPr>
              <a:t>with </a:t>
            </a:r>
            <a:r>
              <a:rPr lang="en-US" dirty="0" err="1">
                <a:solidFill>
                  <a:srgbClr val="FF0000"/>
                </a:solidFill>
              </a:rPr>
              <a:t>Module:Main</a:t>
            </a:r>
            <a:endParaRPr lang="en-US" dirty="0">
              <a:solidFill>
                <a:srgbClr val="FF0000"/>
              </a:solidFill>
            </a:endParaRPr>
          </a:p>
          <a:p>
            <a:pPr lvl="1"/>
            <a:r>
              <a:rPr lang="en-US" dirty="0"/>
              <a:t>Name of file important – case matters</a:t>
            </a:r>
          </a:p>
          <a:p>
            <a:pPr lvl="1"/>
            <a:r>
              <a:rPr lang="en-US" dirty="0"/>
              <a:t> name of function important – cut and paste this</a:t>
            </a:r>
          </a:p>
          <a:p>
            <a:pPr lvl="1"/>
            <a:r>
              <a:rPr lang="en-US" dirty="0"/>
              <a:t>Write your code</a:t>
            </a:r>
          </a:p>
          <a:p>
            <a:pPr lvl="1"/>
            <a:r>
              <a:rPr lang="en-US" dirty="0"/>
              <a:t>Test a few examples in Eclipse </a:t>
            </a:r>
          </a:p>
          <a:p>
            <a:r>
              <a:rPr lang="en-US" dirty="0"/>
              <a:t>Run online on using APT Tester</a:t>
            </a:r>
          </a:p>
          <a:p>
            <a:pPr lvl="1"/>
            <a:r>
              <a:rPr lang="en-US" dirty="0"/>
              <a:t>Test on examples, Debug, fix, get all </a:t>
            </a:r>
            <a:r>
              <a:rPr lang="en-US" dirty="0">
                <a:solidFill>
                  <a:srgbClr val="00B050"/>
                </a:solidFill>
              </a:rPr>
              <a:t>GREEN</a:t>
            </a:r>
            <a:endParaRPr lang="en-US" dirty="0"/>
          </a:p>
          <a:p>
            <a:r>
              <a:rPr lang="en-US" dirty="0"/>
              <a:t>Submit on APT page </a:t>
            </a:r>
          </a:p>
          <a:p>
            <a:pPr lvl="1"/>
            <a:r>
              <a:rPr lang="en-US" dirty="0"/>
              <a:t>must run again, then check score</a:t>
            </a:r>
          </a:p>
          <a:p>
            <a:pPr lvl="1"/>
            <a:r>
              <a:rPr lang="en-US" dirty="0"/>
              <a:t>Fill out REFLECT form too</a:t>
            </a:r>
          </a:p>
        </p:txBody>
      </p:sp>
      <p:sp>
        <p:nvSpPr>
          <p:cNvPr id="4" name="Slide Number Placeholder 3"/>
          <p:cNvSpPr>
            <a:spLocks noGrp="1"/>
          </p:cNvSpPr>
          <p:nvPr>
            <p:ph type="sldNum" sz="quarter" idx="12"/>
          </p:nvPr>
        </p:nvSpPr>
        <p:spPr/>
        <p:txBody>
          <a:bodyPr/>
          <a:lstStyle/>
          <a:p>
            <a:pPr>
              <a:defRPr/>
            </a:pPr>
            <a:fld id="{FC6DB02F-6869-41A8-88A9-7B04A59444FD}" type="slidenum">
              <a:rPr lang="en-US" smtClean="0"/>
              <a:pPr>
                <a:defRPr/>
              </a:pPr>
              <a:t>4</a:t>
            </a:fld>
            <a:endParaRPr lang="en-US" dirty="0"/>
          </a:p>
        </p:txBody>
      </p:sp>
    </p:spTree>
    <p:extLst>
      <p:ext uri="{BB962C8B-B14F-4D97-AF65-F5344CB8AC3E}">
        <p14:creationId xmlns:p14="http://schemas.microsoft.com/office/powerpoint/2010/main" val="2100297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a:t>Organization matters</a:t>
            </a:r>
          </a:p>
        </p:txBody>
      </p:sp>
      <p:sp>
        <p:nvSpPr>
          <p:cNvPr id="9219" name="Content Placeholder 2"/>
          <p:cNvSpPr>
            <a:spLocks noGrp="1"/>
          </p:cNvSpPr>
          <p:nvPr>
            <p:ph idx="1"/>
          </p:nvPr>
        </p:nvSpPr>
        <p:spPr/>
        <p:txBody>
          <a:bodyPr/>
          <a:lstStyle/>
          <a:p>
            <a:r>
              <a:rPr lang="en-US" altLang="en-US" sz="2400">
                <a:hlinkClick r:id="rId3"/>
              </a:rPr>
              <a:t>https://www.youtube.com/watch?v=1ve57l3c19g</a:t>
            </a:r>
            <a:endParaRPr lang="en-US" altLang="en-US" sz="2400">
              <a:hlinkClick r:id="rId4"/>
            </a:endParaRPr>
          </a:p>
          <a:p>
            <a:endParaRPr lang="en-US" altLang="en-US">
              <a:hlinkClick r:id="rId4"/>
            </a:endParaRPr>
          </a:p>
          <a:p>
            <a:endParaRPr lang="en-US" altLang="en-US">
              <a:hlinkClick r:id="rId4"/>
            </a:endParaRPr>
          </a:p>
          <a:p>
            <a:endParaRPr lang="en-US" altLang="en-US">
              <a:hlinkClick r:id="rId4"/>
            </a:endParaRPr>
          </a:p>
          <a:p>
            <a:endParaRPr lang="en-US" altLang="en-US">
              <a:hlinkClick r:id="rId4"/>
            </a:endParaRPr>
          </a:p>
        </p:txBody>
      </p:sp>
      <p:pic>
        <p:nvPicPr>
          <p:cNvPr id="9220" name="Picture 3"/>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2682875"/>
            <a:ext cx="5994400" cy="341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pPr>
              <a:defRPr/>
            </a:pPr>
            <a:r>
              <a:rPr lang="en-US"/>
              <a:t>compsci 101, fall 2017</a:t>
            </a:r>
          </a:p>
        </p:txBody>
      </p:sp>
      <p:sp>
        <p:nvSpPr>
          <p:cNvPr id="3" name="Slide Number Placeholder 2"/>
          <p:cNvSpPr>
            <a:spLocks noGrp="1"/>
          </p:cNvSpPr>
          <p:nvPr>
            <p:ph type="sldNum" sz="quarter" idx="12"/>
          </p:nvPr>
        </p:nvSpPr>
        <p:spPr/>
        <p:txBody>
          <a:bodyPr/>
          <a:lstStyle/>
          <a:p>
            <a:pPr>
              <a:defRPr/>
            </a:pPr>
            <a:fld id="{FC6DB02F-6869-41A8-88A9-7B04A59444FD}" type="slidenum">
              <a:rPr lang="en-US" smtClean="0"/>
              <a:pPr>
                <a:defRPr/>
              </a:pPr>
              <a:t>5</a:t>
            </a:fld>
            <a:endParaRPr lang="en-US"/>
          </a:p>
        </p:txBody>
      </p:sp>
    </p:spTree>
    <p:extLst>
      <p:ext uri="{BB962C8B-B14F-4D97-AF65-F5344CB8AC3E}">
        <p14:creationId xmlns:p14="http://schemas.microsoft.com/office/powerpoint/2010/main" val="301158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89271" y="34413"/>
            <a:ext cx="8991600" cy="1143000"/>
          </a:xfrm>
        </p:spPr>
        <p:txBody>
          <a:bodyPr/>
          <a:lstStyle/>
          <a:p>
            <a:r>
              <a:rPr lang="en-US" altLang="en-US" dirty="0"/>
              <a:t>APT organization, Code organization</a:t>
            </a:r>
          </a:p>
        </p:txBody>
      </p:sp>
      <p:sp>
        <p:nvSpPr>
          <p:cNvPr id="11267" name="Content Placeholder 2"/>
          <p:cNvSpPr>
            <a:spLocks noGrp="1"/>
          </p:cNvSpPr>
          <p:nvPr>
            <p:ph idx="1"/>
          </p:nvPr>
        </p:nvSpPr>
        <p:spPr>
          <a:xfrm>
            <a:off x="798871" y="1295400"/>
            <a:ext cx="7772400" cy="4114800"/>
          </a:xfrm>
        </p:spPr>
        <p:txBody>
          <a:bodyPr/>
          <a:lstStyle/>
          <a:p>
            <a:r>
              <a:rPr lang="en-US" altLang="en-US" dirty="0"/>
              <a:t>You’ve written the BMI.py APT</a:t>
            </a:r>
          </a:p>
          <a:p>
            <a:pPr lvl="1"/>
            <a:r>
              <a:rPr lang="en-US" altLang="en-US" dirty="0"/>
              <a:t>Where is that module? How do you test it?</a:t>
            </a:r>
          </a:p>
          <a:p>
            <a:pPr lvl="1"/>
            <a:r>
              <a:rPr lang="en-US" altLang="en-US" dirty="0" err="1"/>
              <a:t>PyDev</a:t>
            </a:r>
            <a:r>
              <a:rPr lang="en-US" altLang="en-US" dirty="0"/>
              <a:t> console, but then must import it</a:t>
            </a:r>
          </a:p>
          <a:p>
            <a:pPr lvl="1"/>
            <a:r>
              <a:rPr lang="en-US" altLang="en-US" dirty="0"/>
              <a:t>Adding print statements in BMI.py to test</a:t>
            </a:r>
          </a:p>
          <a:p>
            <a:r>
              <a:rPr lang="en-US" altLang="en-US" dirty="0"/>
              <a:t>Putting sentences together in order…</a:t>
            </a:r>
          </a:p>
          <a:p>
            <a:pPr lvl="1"/>
            <a:r>
              <a:rPr lang="en-US" altLang="en-US" dirty="0"/>
              <a:t>“Once upon a time…” “It was the best of times…” “</a:t>
            </a:r>
            <a:r>
              <a:rPr lang="en-US" altLang="ja-JP" dirty="0" err="1"/>
              <a:t>Aujord</a:t>
            </a:r>
            <a:r>
              <a:rPr lang="en-US" altLang="en-US" dirty="0" err="1"/>
              <a:t>’</a:t>
            </a:r>
            <a:r>
              <a:rPr lang="en-US" altLang="ja-JP" dirty="0" err="1"/>
              <a:t>hui</a:t>
            </a:r>
            <a:r>
              <a:rPr lang="en-US" altLang="ja-JP" dirty="0"/>
              <a:t> ma </a:t>
            </a:r>
            <a:r>
              <a:rPr lang="en-US" altLang="ja-JP" dirty="0" err="1"/>
              <a:t>maman</a:t>
            </a:r>
            <a:r>
              <a:rPr lang="en-US" altLang="ja-JP" dirty="0"/>
              <a:t> </a:t>
            </a:r>
            <a:r>
              <a:rPr lang="en-US" altLang="ja-JP" dirty="0" err="1"/>
              <a:t>est</a:t>
            </a:r>
            <a:r>
              <a:rPr lang="en-US" altLang="ja-JP" dirty="0"/>
              <a:t> </a:t>
            </a:r>
            <a:r>
              <a:rPr lang="en-US" altLang="ja-JP" dirty="0" err="1"/>
              <a:t>morte</a:t>
            </a:r>
            <a:r>
              <a:rPr lang="en-US" altLang="en-US" dirty="0"/>
              <a:t>”</a:t>
            </a:r>
            <a:endParaRPr lang="en-US" altLang="ja-JP" dirty="0"/>
          </a:p>
          <a:p>
            <a:r>
              <a:rPr lang="en-US" altLang="en-US" dirty="0"/>
              <a:t>Putting code together in order</a:t>
            </a:r>
          </a:p>
          <a:p>
            <a:pPr lvl="1"/>
            <a:r>
              <a:rPr lang="en-US" altLang="en-US" dirty="0"/>
              <a:t>Takes judgment and experience</a:t>
            </a:r>
          </a:p>
        </p:txBody>
      </p:sp>
      <p:sp>
        <p:nvSpPr>
          <p:cNvPr id="3" name="Slide Number Placeholder 2"/>
          <p:cNvSpPr>
            <a:spLocks noGrp="1"/>
          </p:cNvSpPr>
          <p:nvPr>
            <p:ph type="sldNum" sz="quarter" idx="12"/>
          </p:nvPr>
        </p:nvSpPr>
        <p:spPr/>
        <p:txBody>
          <a:bodyPr/>
          <a:lstStyle/>
          <a:p>
            <a:pPr>
              <a:defRPr/>
            </a:pPr>
            <a:fld id="{FC6DB02F-6869-41A8-88A9-7B04A59444FD}" type="slidenum">
              <a:rPr lang="en-US" smtClean="0"/>
              <a:pPr>
                <a:defRPr/>
              </a:pPr>
              <a:t>6</a:t>
            </a:fld>
            <a:endParaRPr lang="en-US"/>
          </a:p>
        </p:txBody>
      </p:sp>
      <p:sp>
        <p:nvSpPr>
          <p:cNvPr id="2" name="Footer Placeholder 1"/>
          <p:cNvSpPr>
            <a:spLocks noGrp="1"/>
          </p:cNvSpPr>
          <p:nvPr>
            <p:ph type="ftr" sz="quarter" idx="11"/>
          </p:nvPr>
        </p:nvSpPr>
        <p:spPr/>
        <p:txBody>
          <a:bodyPr/>
          <a:lstStyle/>
          <a:p>
            <a:pPr>
              <a:defRPr/>
            </a:pPr>
            <a:r>
              <a:rPr lang="en-US"/>
              <a:t>compsci 101, fall 2017</a:t>
            </a:r>
          </a:p>
        </p:txBody>
      </p:sp>
    </p:spTree>
    <p:extLst>
      <p:ext uri="{BB962C8B-B14F-4D97-AF65-F5344CB8AC3E}">
        <p14:creationId xmlns:p14="http://schemas.microsoft.com/office/powerpoint/2010/main" val="2170909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304800" y="304800"/>
            <a:ext cx="8534400" cy="1143000"/>
          </a:xfrm>
        </p:spPr>
        <p:txBody>
          <a:bodyPr/>
          <a:lstStyle/>
          <a:p>
            <a:r>
              <a:rPr lang="en-US" altLang="en-US" dirty="0"/>
              <a:t>Running and Understanding Code</a:t>
            </a:r>
          </a:p>
        </p:txBody>
      </p:sp>
      <p:sp>
        <p:nvSpPr>
          <p:cNvPr id="40963" name="Content Placeholder 2"/>
          <p:cNvSpPr>
            <a:spLocks noGrp="1"/>
          </p:cNvSpPr>
          <p:nvPr>
            <p:ph idx="1"/>
          </p:nvPr>
        </p:nvSpPr>
        <p:spPr>
          <a:xfrm>
            <a:off x="685800" y="1447800"/>
            <a:ext cx="7772400" cy="4114800"/>
          </a:xfrm>
        </p:spPr>
        <p:txBody>
          <a:bodyPr/>
          <a:lstStyle/>
          <a:p>
            <a:r>
              <a:rPr lang="en-US" altLang="en-US" dirty="0"/>
              <a:t>Need Python compiler/interpreter</a:t>
            </a:r>
          </a:p>
          <a:p>
            <a:pPr lvl="1"/>
            <a:r>
              <a:rPr lang="en-US" altLang="en-US" dirty="0"/>
              <a:t>We're using Canopy, includes libraries</a:t>
            </a:r>
          </a:p>
          <a:p>
            <a:r>
              <a:rPr lang="en-US" altLang="en-US" dirty="0"/>
              <a:t>Need an editor development environment</a:t>
            </a:r>
          </a:p>
          <a:p>
            <a:pPr lvl="1"/>
            <a:r>
              <a:rPr lang="en-US" altLang="en-US" dirty="0"/>
              <a:t>We use Eclipse and </a:t>
            </a:r>
            <a:r>
              <a:rPr lang="en-US" altLang="en-US" dirty="0" err="1"/>
              <a:t>PyDev</a:t>
            </a:r>
            <a:r>
              <a:rPr lang="en-US" altLang="en-US" dirty="0"/>
              <a:t>, open source and widely used, Ambient is Duke Plugin</a:t>
            </a:r>
          </a:p>
          <a:p>
            <a:r>
              <a:rPr lang="en-US" altLang="en-US" dirty="0"/>
              <a:t>You need experience thinking and coding and debugging ideas and code:</a:t>
            </a:r>
          </a:p>
          <a:p>
            <a:pPr lvl="1"/>
            <a:r>
              <a:rPr lang="en-US" altLang="en-US" dirty="0"/>
              <a:t>Installing the suite of tools can be cumbersome</a:t>
            </a:r>
          </a:p>
          <a:p>
            <a:pPr lvl="2"/>
            <a:r>
              <a:rPr lang="en-US" altLang="en-US" sz="2400" dirty="0">
                <a:solidFill>
                  <a:srgbClr val="FF0000"/>
                </a:solidFill>
              </a:rPr>
              <a:t>Persist, </a:t>
            </a:r>
            <a:r>
              <a:rPr lang="en-US" altLang="en-US" sz="2400" dirty="0" err="1">
                <a:solidFill>
                  <a:srgbClr val="FF0000"/>
                </a:solidFill>
              </a:rPr>
              <a:t>Perservere</a:t>
            </a:r>
            <a:r>
              <a:rPr lang="en-US" altLang="en-US" sz="2400" dirty="0">
                <a:solidFill>
                  <a:srgbClr val="FF0000"/>
                </a:solidFill>
              </a:rPr>
              <a:t>, Get Help, start over </a:t>
            </a:r>
            <a:r>
              <a:rPr lang="en-US" altLang="en-US" sz="2400" dirty="0">
                <a:solidFill>
                  <a:srgbClr val="FF0000"/>
                </a:solidFill>
                <a:sym typeface="Wingdings" panose="05000000000000000000" pitchFamily="2" charset="2"/>
              </a:rPr>
              <a:t></a:t>
            </a:r>
          </a:p>
          <a:p>
            <a:pPr>
              <a:buFont typeface="Monotype Sorts" charset="2"/>
              <a:buNone/>
            </a:pPr>
            <a:endParaRPr lang="en-US" altLang="en-US" dirty="0"/>
          </a:p>
        </p:txBody>
      </p:sp>
      <p:sp>
        <p:nvSpPr>
          <p:cNvPr id="2" name="Footer Placeholder 1"/>
          <p:cNvSpPr>
            <a:spLocks noGrp="1"/>
          </p:cNvSpPr>
          <p:nvPr>
            <p:ph type="ftr" sz="quarter" idx="11"/>
          </p:nvPr>
        </p:nvSpPr>
        <p:spPr/>
        <p:txBody>
          <a:bodyPr/>
          <a:lstStyle/>
          <a:p>
            <a:pPr>
              <a:defRPr/>
            </a:pPr>
            <a:r>
              <a:rPr lang="en-US"/>
              <a:t>compsci 101, fall 2017</a:t>
            </a:r>
          </a:p>
        </p:txBody>
      </p:sp>
      <p:sp>
        <p:nvSpPr>
          <p:cNvPr id="3" name="Slide Number Placeholder 2"/>
          <p:cNvSpPr>
            <a:spLocks noGrp="1"/>
          </p:cNvSpPr>
          <p:nvPr>
            <p:ph type="sldNum" sz="quarter" idx="12"/>
          </p:nvPr>
        </p:nvSpPr>
        <p:spPr/>
        <p:txBody>
          <a:bodyPr/>
          <a:lstStyle/>
          <a:p>
            <a:pPr>
              <a:defRPr/>
            </a:pPr>
            <a:fld id="{FC6DB02F-6869-41A8-88A9-7B04A59444FD}" type="slidenum">
              <a:rPr lang="en-US" smtClean="0"/>
              <a:pPr>
                <a:defRPr/>
              </a:pPr>
              <a:t>7</a:t>
            </a:fld>
            <a:endParaRPr lang="en-US"/>
          </a:p>
        </p:txBody>
      </p:sp>
    </p:spTree>
    <p:extLst>
      <p:ext uri="{BB962C8B-B14F-4D97-AF65-F5344CB8AC3E}">
        <p14:creationId xmlns:p14="http://schemas.microsoft.com/office/powerpoint/2010/main" val="2758714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096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096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096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96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096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096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a:t>Understanding terminology: code</a:t>
            </a:r>
          </a:p>
        </p:txBody>
      </p:sp>
      <p:sp>
        <p:nvSpPr>
          <p:cNvPr id="37891" name="Content Placeholder 2"/>
          <p:cNvSpPr>
            <a:spLocks noGrp="1"/>
          </p:cNvSpPr>
          <p:nvPr>
            <p:ph idx="1"/>
          </p:nvPr>
        </p:nvSpPr>
        <p:spPr/>
        <p:txBody>
          <a:bodyPr/>
          <a:lstStyle/>
          <a:p>
            <a:r>
              <a:rPr lang="en-US" altLang="en-US"/>
              <a:t>Move from "Hello World" to "Hello Around the World"</a:t>
            </a:r>
          </a:p>
          <a:p>
            <a:pPr lvl="1"/>
            <a:r>
              <a:rPr lang="en-US" altLang="en-US"/>
              <a:t>Look at Python, code, libraries</a:t>
            </a:r>
          </a:p>
          <a:p>
            <a:pPr lvl="1"/>
            <a:r>
              <a:rPr lang="en-US" altLang="en-US"/>
              <a:t>Learning (reviewing) terminology about Python</a:t>
            </a:r>
          </a:p>
          <a:p>
            <a:endParaRPr lang="en-US" altLang="en-US"/>
          </a:p>
          <a:p>
            <a:endParaRPr lang="en-US" altLang="en-US"/>
          </a:p>
        </p:txBody>
      </p:sp>
      <p:sp>
        <p:nvSpPr>
          <p:cNvPr id="37892" name="TextBox 3"/>
          <p:cNvSpPr txBox="1">
            <a:spLocks noChangeArrowheads="1"/>
          </p:cNvSpPr>
          <p:nvPr/>
        </p:nvSpPr>
        <p:spPr bwMode="auto">
          <a:xfrm>
            <a:off x="1295400" y="4175125"/>
            <a:ext cx="3694113" cy="4619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tx1"/>
              </a:buClr>
              <a:buSzPct val="75000"/>
              <a:buFont typeface="Monotype Sorts" charset="2"/>
              <a:buChar char="l"/>
              <a:defRPr sz="2800" b="1">
                <a:solidFill>
                  <a:srgbClr val="00279F"/>
                </a:solidFill>
                <a:latin typeface="Book Antiqua" panose="02040602050305030304" pitchFamily="18" charset="0"/>
                <a:ea typeface="MS PGothic" panose="020B0600070205080204" pitchFamily="34" charset="-128"/>
              </a:defRPr>
            </a:lvl1pPr>
            <a:lvl2pPr marL="742950" indent="-285750">
              <a:spcBef>
                <a:spcPct val="20000"/>
              </a:spcBef>
              <a:buClr>
                <a:srgbClr val="FC0128"/>
              </a:buClr>
              <a:buSzPct val="75000"/>
              <a:buFont typeface="Wingdings" panose="05000000000000000000" pitchFamily="2" charset="2"/>
              <a:buChar char="Ø"/>
              <a:defRPr sz="2400" b="1">
                <a:solidFill>
                  <a:schemeClr val="tx1"/>
                </a:solidFill>
                <a:latin typeface="Book Antiqua" panose="02040602050305030304" pitchFamily="18" charset="0"/>
                <a:ea typeface="MS PGothic" panose="020B0600070205080204" pitchFamily="34" charset="-128"/>
              </a:defRPr>
            </a:lvl2pPr>
            <a:lvl3pPr marL="1143000" indent="-228600">
              <a:spcBef>
                <a:spcPct val="20000"/>
              </a:spcBef>
              <a:buChar char="•"/>
              <a:defRPr sz="2000" b="1">
                <a:solidFill>
                  <a:schemeClr val="tx1"/>
                </a:solidFill>
                <a:latin typeface="Book Antiqua" panose="0204060205030503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ClrTx/>
              <a:buSzTx/>
              <a:buFontTx/>
              <a:buNone/>
            </a:pPr>
            <a:r>
              <a:rPr lang="en-US" altLang="en-US" sz="2400" b="0">
                <a:solidFill>
                  <a:schemeClr val="tx1"/>
                </a:solidFill>
                <a:latin typeface="Courier New" panose="02070309020205020404" pitchFamily="49" charset="0"/>
              </a:rPr>
              <a:t>print "hello world"</a:t>
            </a:r>
          </a:p>
        </p:txBody>
      </p:sp>
      <p:sp>
        <p:nvSpPr>
          <p:cNvPr id="37893" name="Rectangle 4"/>
          <p:cNvSpPr>
            <a:spLocks noChangeArrowheads="1"/>
          </p:cNvSpPr>
          <p:nvPr/>
        </p:nvSpPr>
        <p:spPr bwMode="auto">
          <a:xfrm>
            <a:off x="2590800" y="4865688"/>
            <a:ext cx="4055919" cy="1200329"/>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tx1"/>
              </a:buClr>
              <a:buSzPct val="75000"/>
              <a:buFont typeface="Monotype Sorts" charset="2"/>
              <a:buChar char="l"/>
              <a:defRPr sz="2800" b="1">
                <a:solidFill>
                  <a:srgbClr val="00279F"/>
                </a:solidFill>
                <a:latin typeface="Book Antiqua" panose="02040602050305030304" pitchFamily="18" charset="0"/>
                <a:ea typeface="MS PGothic" panose="020B0600070205080204" pitchFamily="34" charset="-128"/>
              </a:defRPr>
            </a:lvl1pPr>
            <a:lvl2pPr marL="742950" indent="-285750">
              <a:spcBef>
                <a:spcPct val="20000"/>
              </a:spcBef>
              <a:buClr>
                <a:srgbClr val="FC0128"/>
              </a:buClr>
              <a:buSzPct val="75000"/>
              <a:buFont typeface="Wingdings" panose="05000000000000000000" pitchFamily="2" charset="2"/>
              <a:buChar char="Ø"/>
              <a:defRPr sz="2400" b="1">
                <a:solidFill>
                  <a:schemeClr val="tx1"/>
                </a:solidFill>
                <a:latin typeface="Book Antiqua" panose="02040602050305030304" pitchFamily="18" charset="0"/>
                <a:ea typeface="MS PGothic" panose="020B0600070205080204" pitchFamily="34" charset="-128"/>
              </a:defRPr>
            </a:lvl2pPr>
            <a:lvl3pPr marL="1143000" indent="-228600">
              <a:spcBef>
                <a:spcPct val="20000"/>
              </a:spcBef>
              <a:buChar char="•"/>
              <a:defRPr sz="2000" b="1">
                <a:solidFill>
                  <a:schemeClr val="tx1"/>
                </a:solidFill>
                <a:latin typeface="Book Antiqua" panose="02040602050305030304" pitchFamily="18" charset="0"/>
                <a:ea typeface="MS PGothic"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buClrTx/>
              <a:buSzTx/>
              <a:buFontTx/>
              <a:buNone/>
            </a:pPr>
            <a:r>
              <a:rPr lang="en-US" altLang="en-US" sz="2400" b="0" dirty="0">
                <a:solidFill>
                  <a:schemeClr val="tx1"/>
                </a:solidFill>
                <a:latin typeface="Courier New" panose="02070309020205020404" pitchFamily="49" charset="0"/>
              </a:rPr>
              <a:t>f = open(</a:t>
            </a:r>
            <a:r>
              <a:rPr lang="en-US" altLang="en-US" sz="2400" b="0" i="1" dirty="0">
                <a:solidFill>
                  <a:schemeClr val="tx1"/>
                </a:solidFill>
                <a:latin typeface="Courier New" panose="02070309020205020404" pitchFamily="49" charset="0"/>
              </a:rPr>
              <a:t>"hello.txt")</a:t>
            </a:r>
          </a:p>
          <a:p>
            <a:pPr eaLnBrk="1" hangingPunct="1">
              <a:spcBef>
                <a:spcPct val="0"/>
              </a:spcBef>
              <a:buClrTx/>
              <a:buSzTx/>
              <a:buFontTx/>
              <a:buNone/>
            </a:pPr>
            <a:r>
              <a:rPr lang="en-US" altLang="en-US" sz="2400" b="0" dirty="0">
                <a:solidFill>
                  <a:schemeClr val="tx1"/>
                </a:solidFill>
                <a:latin typeface="Courier New" panose="02070309020205020404" pitchFamily="49" charset="0"/>
              </a:rPr>
              <a:t>for line in f:</a:t>
            </a:r>
          </a:p>
          <a:p>
            <a:pPr eaLnBrk="1" hangingPunct="1">
              <a:spcBef>
                <a:spcPct val="0"/>
              </a:spcBef>
              <a:buClrTx/>
              <a:buSzTx/>
              <a:buFontTx/>
              <a:buNone/>
            </a:pPr>
            <a:r>
              <a:rPr lang="en-US" altLang="en-US" sz="2400" b="0" dirty="0">
                <a:solidFill>
                  <a:schemeClr val="tx1"/>
                </a:solidFill>
                <a:latin typeface="Courier New" panose="02070309020205020404" pitchFamily="49" charset="0"/>
              </a:rPr>
              <a:t>    print line</a:t>
            </a:r>
          </a:p>
        </p:txBody>
      </p:sp>
      <p:sp>
        <p:nvSpPr>
          <p:cNvPr id="2" name="Footer Placeholder 1"/>
          <p:cNvSpPr>
            <a:spLocks noGrp="1"/>
          </p:cNvSpPr>
          <p:nvPr>
            <p:ph type="ftr" sz="quarter" idx="11"/>
          </p:nvPr>
        </p:nvSpPr>
        <p:spPr/>
        <p:txBody>
          <a:bodyPr/>
          <a:lstStyle/>
          <a:p>
            <a:pPr>
              <a:defRPr/>
            </a:pPr>
            <a:r>
              <a:rPr lang="en-US"/>
              <a:t>compsci 101, fall 2017</a:t>
            </a:r>
          </a:p>
        </p:txBody>
      </p:sp>
      <p:sp>
        <p:nvSpPr>
          <p:cNvPr id="3" name="Slide Number Placeholder 2"/>
          <p:cNvSpPr>
            <a:spLocks noGrp="1"/>
          </p:cNvSpPr>
          <p:nvPr>
            <p:ph type="sldNum" sz="quarter" idx="12"/>
          </p:nvPr>
        </p:nvSpPr>
        <p:spPr/>
        <p:txBody>
          <a:bodyPr/>
          <a:lstStyle/>
          <a:p>
            <a:pPr>
              <a:defRPr/>
            </a:pPr>
            <a:fld id="{FC6DB02F-6869-41A8-88A9-7B04A59444FD}" type="slidenum">
              <a:rPr lang="en-US" smtClean="0"/>
              <a:pPr>
                <a:defRPr/>
              </a:pPr>
              <a:t>8</a:t>
            </a:fld>
            <a:endParaRPr lang="en-US"/>
          </a:p>
        </p:txBody>
      </p:sp>
    </p:spTree>
    <p:extLst>
      <p:ext uri="{BB962C8B-B14F-4D97-AF65-F5344CB8AC3E}">
        <p14:creationId xmlns:p14="http://schemas.microsoft.com/office/powerpoint/2010/main" val="843254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Hello around world code</a:t>
            </a:r>
          </a:p>
        </p:txBody>
      </p:sp>
      <p:sp>
        <p:nvSpPr>
          <p:cNvPr id="3" name="Content Placeholder 2"/>
          <p:cNvSpPr>
            <a:spLocks noGrp="1"/>
          </p:cNvSpPr>
          <p:nvPr>
            <p:ph idx="1"/>
          </p:nvPr>
        </p:nvSpPr>
        <p:spPr/>
        <p:txBody>
          <a:bodyPr/>
          <a:lstStyle/>
          <a:p>
            <a:pPr marL="0" indent="0">
              <a:buNone/>
            </a:pPr>
            <a:r>
              <a:rPr lang="en-US" dirty="0"/>
              <a:t>              http://bit.ly/101f17-0907-1</a:t>
            </a:r>
          </a:p>
        </p:txBody>
      </p:sp>
      <p:sp>
        <p:nvSpPr>
          <p:cNvPr id="4" name="Footer Placeholder 3"/>
          <p:cNvSpPr>
            <a:spLocks noGrp="1"/>
          </p:cNvSpPr>
          <p:nvPr>
            <p:ph type="ftr" sz="quarter" idx="11"/>
          </p:nvPr>
        </p:nvSpPr>
        <p:spPr/>
        <p:txBody>
          <a:bodyPr/>
          <a:lstStyle/>
          <a:p>
            <a:pPr>
              <a:defRPr/>
            </a:pPr>
            <a:r>
              <a:rPr lang="en-US"/>
              <a:t>compsci 101, fall 2017</a:t>
            </a:r>
          </a:p>
        </p:txBody>
      </p:sp>
      <p:sp>
        <p:nvSpPr>
          <p:cNvPr id="5" name="Slide Number Placeholder 4"/>
          <p:cNvSpPr>
            <a:spLocks noGrp="1"/>
          </p:cNvSpPr>
          <p:nvPr>
            <p:ph type="sldNum" sz="quarter" idx="12"/>
          </p:nvPr>
        </p:nvSpPr>
        <p:spPr/>
        <p:txBody>
          <a:bodyPr/>
          <a:lstStyle/>
          <a:p>
            <a:pPr>
              <a:defRPr/>
            </a:pPr>
            <a:fld id="{FC6DB02F-6869-41A8-88A9-7B04A59444FD}" type="slidenum">
              <a:rPr lang="en-US" smtClean="0"/>
              <a:pPr>
                <a:defRPr/>
              </a:pPr>
              <a:t>9</a:t>
            </a:fld>
            <a:endParaRPr lang="en-US"/>
          </a:p>
        </p:txBody>
      </p:sp>
    </p:spTree>
    <p:extLst>
      <p:ext uri="{BB962C8B-B14F-4D97-AF65-F5344CB8AC3E}">
        <p14:creationId xmlns:p14="http://schemas.microsoft.com/office/powerpoint/2010/main" val="678771240"/>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7087</TotalTime>
  <Words>1484</Words>
  <Application>Microsoft Office PowerPoint</Application>
  <PresentationFormat>On-screen Show (4:3)</PresentationFormat>
  <Paragraphs>211</Paragraphs>
  <Slides>19</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MS PGothic</vt:lpstr>
      <vt:lpstr>Calibri</vt:lpstr>
      <vt:lpstr>Courier New</vt:lpstr>
      <vt:lpstr>Monotype Sorts</vt:lpstr>
      <vt:lpstr>Times New Roman</vt:lpstr>
      <vt:lpstr>Wingdings</vt:lpstr>
      <vt:lpstr>Default Design</vt:lpstr>
      <vt:lpstr>CompSci 101 Introduction to Computer Science</vt:lpstr>
      <vt:lpstr>Announcements</vt:lpstr>
      <vt:lpstr>Assignment 2 out</vt:lpstr>
      <vt:lpstr>REVIEW: Solving APT BMI</vt:lpstr>
      <vt:lpstr>Organization matters</vt:lpstr>
      <vt:lpstr>APT organization, Code organization</vt:lpstr>
      <vt:lpstr>Running and Understanding Code</vt:lpstr>
      <vt:lpstr>Understanding terminology: code</vt:lpstr>
      <vt:lpstr>Hello around world code</vt:lpstr>
      <vt:lpstr>Hello from the web bit.ly/101f17-0907-2</vt:lpstr>
      <vt:lpstr>Hello from the Web in Python</vt:lpstr>
      <vt:lpstr>Hello from the Web in Python</vt:lpstr>
      <vt:lpstr>Functions return values</vt:lpstr>
      <vt:lpstr>Functions can print info</vt:lpstr>
      <vt:lpstr>Simple Python Functions http://bit.ly/101f17-0907-3  </vt:lpstr>
      <vt:lpstr>Function – return or print? bit.ly/101f17-0907-4</vt:lpstr>
      <vt:lpstr>Function – return or print? bit.ly/101f17-0907-4</vt:lpstr>
      <vt:lpstr>Function Detective</vt:lpstr>
      <vt:lpstr>Results of Code Analysis</vt:lpstr>
    </vt:vector>
  </TitlesOfParts>
  <Company>Duke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CompSci 6 Programming Design and Analysis</dc:title>
  <dc:creator>Susan Rodger</dc:creator>
  <cp:lastModifiedBy>Susan</cp:lastModifiedBy>
  <cp:revision>93</cp:revision>
  <cp:lastPrinted>2017-09-07T14:53:16Z</cp:lastPrinted>
  <dcterms:created xsi:type="dcterms:W3CDTF">2005-08-25T14:18:45Z</dcterms:created>
  <dcterms:modified xsi:type="dcterms:W3CDTF">2017-09-07T23:19:45Z</dcterms:modified>
</cp:coreProperties>
</file>