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56" r:id="rId3"/>
    <p:sldId id="277" r:id="rId4"/>
    <p:sldId id="287" r:id="rId5"/>
    <p:sldId id="280" r:id="rId6"/>
    <p:sldId id="281" r:id="rId7"/>
    <p:sldId id="301" r:id="rId8"/>
    <p:sldId id="282" r:id="rId9"/>
    <p:sldId id="283" r:id="rId10"/>
    <p:sldId id="311" r:id="rId11"/>
    <p:sldId id="315" r:id="rId12"/>
    <p:sldId id="312" r:id="rId13"/>
    <p:sldId id="314" r:id="rId14"/>
    <p:sldId id="307" r:id="rId15"/>
    <p:sldId id="308" r:id="rId16"/>
    <p:sldId id="309" r:id="rId17"/>
    <p:sldId id="310" r:id="rId18"/>
    <p:sldId id="321" r:id="rId19"/>
    <p:sldId id="320" r:id="rId20"/>
    <p:sldId id="290" r:id="rId21"/>
    <p:sldId id="306" r:id="rId22"/>
    <p:sldId id="319" r:id="rId23"/>
    <p:sldId id="291" r:id="rId24"/>
    <p:sldId id="288" r:id="rId25"/>
    <p:sldId id="289" r:id="rId26"/>
    <p:sldId id="296" r:id="rId27"/>
    <p:sldId id="294" r:id="rId28"/>
    <p:sldId id="295" r:id="rId29"/>
    <p:sldId id="299" r:id="rId30"/>
    <p:sldId id="297" r:id="rId31"/>
    <p:sldId id="316" r:id="rId32"/>
    <p:sldId id="322" r:id="rId33"/>
    <p:sldId id="317" r:id="rId34"/>
    <p:sldId id="318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3" autoAdjust="0"/>
    <p:restoredTop sz="86524" autoAdjust="0"/>
  </p:normalViewPr>
  <p:slideViewPr>
    <p:cSldViewPr>
      <p:cViewPr varScale="1">
        <p:scale>
          <a:sx n="68" d="100"/>
          <a:sy n="68" d="100"/>
        </p:scale>
        <p:origin x="92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89FE8-A857-47B5-B8B4-1101FB1962F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59D63-2CAF-47C3-BADF-88D6CE993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Blueberry</a:t>
            </a:r>
            <a:r>
              <a:rPr lang="en-US" baseline="0" dirty="0"/>
              <a:t> pancakes, yum!</a:t>
            </a:r>
          </a:p>
          <a:p>
            <a:r>
              <a:rPr lang="en-US" baseline="0" dirty="0"/>
              <a:t>Bring Blank paper for this lecture!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link</a:t>
            </a:r>
            <a:r>
              <a:rPr lang="en-US" baseline="0" dirty="0"/>
              <a:t> is duke computer science – how would you know?</a:t>
            </a:r>
          </a:p>
          <a:p>
            <a:r>
              <a:rPr lang="en-US" baseline="0" dirty="0"/>
              <a:t>If I change the name of a file, I could change the extension, but then that file name is misleading…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5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type these in, answers on next page</a:t>
            </a:r>
          </a:p>
          <a:p>
            <a:r>
              <a:rPr lang="en-US" dirty="0"/>
              <a:t>Read about strings for next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Play between start to 1:15, then</a:t>
            </a:r>
            <a:r>
              <a:rPr lang="en-US" altLang="en-US" baseline="0" dirty="0">
                <a:latin typeface="Times New Roman" panose="02020603050405020304" pitchFamily="18" charset="0"/>
              </a:rPr>
              <a:t> nanosecond</a:t>
            </a:r>
            <a:r>
              <a:rPr lang="en-US" altLang="en-US" dirty="0">
                <a:latin typeface="Times New Roman" panose="02020603050405020304" pitchFamily="18" charset="0"/>
              </a:rPr>
              <a:t> 4 to 5:30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Craig Gentry is Duke class of 1995, then Duke Law School, then Stanford PhD in computer science, 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Second link is video about Craig’s work in cryptography. 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Luis von </a:t>
            </a:r>
            <a:r>
              <a:rPr lang="en-US" altLang="en-US" dirty="0" err="1">
                <a:latin typeface="Times New Roman" panose="02020603050405020304" pitchFamily="18" charset="0"/>
              </a:rPr>
              <a:t>Ahn</a:t>
            </a:r>
            <a:r>
              <a:rPr lang="en-US" altLang="en-US" dirty="0">
                <a:latin typeface="Times New Roman" panose="02020603050405020304" pitchFamily="18" charset="0"/>
              </a:rPr>
              <a:t> is Duke class of 2000, then CMU PD. 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See ACM website for details on others who</a:t>
            </a:r>
            <a:r>
              <a:rPr lang="en-US" altLang="en-US" baseline="0" dirty="0">
                <a:latin typeface="Times New Roman" panose="02020603050405020304" pitchFamily="18" charset="0"/>
              </a:rPr>
              <a:t> are more recent winners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88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36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have several APTs to</a:t>
            </a:r>
            <a:r>
              <a:rPr lang="en-US" baseline="0" dirty="0"/>
              <a:t> solve. It is a huge step to go from problem statement to code!</a:t>
            </a:r>
          </a:p>
          <a:p>
            <a:r>
              <a:rPr lang="en-US" baseline="0" dirty="0"/>
              <a:t>Use the seven step process</a:t>
            </a:r>
          </a:p>
          <a:p>
            <a:r>
              <a:rPr lang="en-US" baseline="0" dirty="0"/>
              <a:t>Which step is writing code? It is not step one!!!!!!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2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takes awhile to solve </a:t>
            </a:r>
          </a:p>
          <a:p>
            <a:pPr marL="228600" indent="-228600">
              <a:buAutoNum type="arabicParenR"/>
            </a:pPr>
            <a:r>
              <a:rPr lang="en-US" dirty="0"/>
              <a:t>Work</a:t>
            </a:r>
            <a:r>
              <a:rPr lang="en-US" baseline="0" dirty="0"/>
              <a:t> the example by hand with </a:t>
            </a:r>
            <a:r>
              <a:rPr lang="en-US" baseline="0" dirty="0" err="1"/>
              <a:t>pansize</a:t>
            </a:r>
            <a:r>
              <a:rPr lang="en-US" baseline="0" dirty="0"/>
              <a:t> 4 pancakes – draw a picture. How do you calculate the answer. Try the example </a:t>
            </a:r>
            <a:r>
              <a:rPr lang="en-US" baseline="0" dirty="0" err="1"/>
              <a:t>pansize</a:t>
            </a:r>
            <a:r>
              <a:rPr lang="en-US" baseline="0" dirty="0"/>
              <a:t> 2, 3 pancakes. (see notes from last semester Jan 28 code – actually me working problem, then I did the code)</a:t>
            </a:r>
          </a:p>
          <a:p>
            <a:pPr marL="228600" indent="-228600">
              <a:buAutoNum type="arabicParenR"/>
            </a:pPr>
            <a:r>
              <a:rPr lang="en-US" baseline="0" dirty="0"/>
              <a:t>Write down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45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73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in Python Tutor!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B89F-0C9C-48A3-ADA3-6E7C4A4861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Week of the Semester (TWOTS)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8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in Python Tutor!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B89F-0C9C-48A3-ADA3-6E7C4A4861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5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an APT, testing one method and it comes with free</a:t>
            </a:r>
            <a:r>
              <a:rPr lang="en-US" baseline="0" dirty="0"/>
              <a:t> tests.</a:t>
            </a:r>
          </a:p>
          <a:p>
            <a:r>
              <a:rPr lang="en-US" baseline="0" dirty="0"/>
              <a:t>YOU WILL KNOW when an APT is correct!</a:t>
            </a:r>
          </a:p>
          <a:p>
            <a:r>
              <a:rPr lang="en-US" baseline="0" dirty="0"/>
              <a:t>You may not know for an assignment. </a:t>
            </a:r>
          </a:p>
          <a:p>
            <a:r>
              <a:rPr lang="en-US" baseline="0" dirty="0"/>
              <a:t>Have not seen python tutor yet, will see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0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Trace through previous example with Python Tutor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Student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 Miller took Python book</a:t>
            </a:r>
            <a:r>
              <a:rPr lang="en-US" baseline="0" dirty="0"/>
              <a:t> from </a:t>
            </a:r>
            <a:r>
              <a:rPr lang="en-US" baseline="0" dirty="0" err="1"/>
              <a:t>Elkner</a:t>
            </a:r>
            <a:r>
              <a:rPr lang="en-US" baseline="0" dirty="0"/>
              <a:t>, Downey and Meyer and created the software for an online textbook that allows you to experiment with the python right in the book</a:t>
            </a:r>
          </a:p>
          <a:p>
            <a:r>
              <a:rPr lang="en-US" baseline="0" dirty="0"/>
              <a:t>Without him, no free book!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 Miller took Python book</a:t>
            </a:r>
            <a:r>
              <a:rPr lang="en-US" baseline="0" dirty="0"/>
              <a:t> from </a:t>
            </a:r>
            <a:r>
              <a:rPr lang="en-US" baseline="0" dirty="0" err="1"/>
              <a:t>Elkner</a:t>
            </a:r>
            <a:r>
              <a:rPr lang="en-US" baseline="0" dirty="0"/>
              <a:t>, Downey and Meyer and created the software to allow you to experiment with the python right in the book</a:t>
            </a:r>
          </a:p>
          <a:p>
            <a:r>
              <a:rPr lang="en-US" baseline="0" dirty="0"/>
              <a:t>Without him, no free book!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seven step process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Seek help (consulting hours,</a:t>
            </a:r>
            <a:r>
              <a:rPr lang="en-US" baseline="0" dirty="0"/>
              <a:t> piazza, office hours)</a:t>
            </a:r>
          </a:p>
          <a:p>
            <a:r>
              <a:rPr lang="en-US" baseline="0" dirty="0"/>
              <a:t>Start 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a file line by line, one way to process a file. However each line has its end of line marker at the right end so most likely you don’t want that and you can use the strip function on a string to remove it. </a:t>
            </a:r>
          </a:p>
          <a:p>
            <a:r>
              <a:rPr lang="en-US" dirty="0"/>
              <a:t>Note w is a string representing one line from the 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1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E8A9B-E406-46EF-A9FD-35EBD6B18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760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1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6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8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6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 101,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01f17-0907-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52.3.140.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1-vcErOPofQ" TargetMode="External"/><Relationship Id="rId5" Type="http://schemas.openxmlformats.org/officeDocument/2006/relationships/hyperlink" Target="http://www.youtube.com/watch?v=qe-zmHoPW30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zykOrh" TargetMode="External"/><Relationship Id="rId2" Type="http://schemas.openxmlformats.org/officeDocument/2006/relationships/hyperlink" Target="http://www.youtube.com/watch?v=W_gxLKSsSI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youtube.com/watch?v=4usoE981e7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01f17-0907-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943600" y="4191000"/>
            <a:ext cx="2169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Sept 12,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908995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from last time…..</a:t>
            </a:r>
            <a:br>
              <a:rPr lang="en-US" dirty="0"/>
            </a:br>
            <a:r>
              <a:rPr lang="en-US" dirty="0"/>
              <a:t>Function Detective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http://bit.ly/101f17-0907-5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__name__ == "__main__":</a:t>
            </a:r>
          </a:p>
          <a:p>
            <a:pPr marL="0" indent="0">
              <a:buNone/>
            </a:pPr>
            <a:r>
              <a:rPr lang="en-US" dirty="0"/>
              <a:t>    f = open("words.txt")</a:t>
            </a:r>
          </a:p>
          <a:p>
            <a:pPr marL="0" indent="0">
              <a:buNone/>
            </a:pPr>
            <a:r>
              <a:rPr lang="en-US" dirty="0"/>
              <a:t>    for w in f:</a:t>
            </a:r>
          </a:p>
          <a:p>
            <a:pPr marL="0" indent="0">
              <a:buNone/>
            </a:pPr>
            <a:r>
              <a:rPr lang="en-US" dirty="0"/>
              <a:t>        w = </a:t>
            </a:r>
            <a:r>
              <a:rPr lang="en-US" dirty="0" err="1"/>
              <a:t>w.strip</a:t>
            </a:r>
            <a:r>
              <a:rPr lang="en-US" dirty="0"/>
              <a:t>()          </a:t>
            </a:r>
          </a:p>
          <a:p>
            <a:pPr marL="0" indent="0">
              <a:buNone/>
            </a:pPr>
            <a:r>
              <a:rPr lang="en-US" dirty="0"/>
              <a:t>        print w, pluralize(w)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04DA5-A071-4576-9A9D-E298E3D45821}"/>
              </a:ext>
            </a:extLst>
          </p:cNvPr>
          <p:cNvSpPr txBox="1"/>
          <p:nvPr/>
        </p:nvSpPr>
        <p:spPr>
          <a:xfrm>
            <a:off x="5867400" y="3276600"/>
            <a:ext cx="189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f is the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6CC66-4331-4C77-ACE6-1D996F1328AD}"/>
              </a:ext>
            </a:extLst>
          </p:cNvPr>
          <p:cNvSpPr txBox="1"/>
          <p:nvPr/>
        </p:nvSpPr>
        <p:spPr>
          <a:xfrm>
            <a:off x="4659086" y="3890665"/>
            <a:ext cx="402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for each line in the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73D5C-0EBA-4E3B-991F-AE41D06E95BD}"/>
              </a:ext>
            </a:extLst>
          </p:cNvPr>
          <p:cNvSpPr txBox="1"/>
          <p:nvPr/>
        </p:nvSpPr>
        <p:spPr>
          <a:xfrm>
            <a:off x="4191000" y="437926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remove carriage return from 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6479F-6C74-4075-8CD0-6ED3350DE3DE}"/>
              </a:ext>
            </a:extLst>
          </p:cNvPr>
          <p:cNvSpPr txBox="1"/>
          <p:nvPr/>
        </p:nvSpPr>
        <p:spPr>
          <a:xfrm>
            <a:off x="5105400" y="499333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process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A70C2-7EB9-4468-821E-0BC3592B8859}"/>
              </a:ext>
            </a:extLst>
          </p:cNvPr>
          <p:cNvSpPr txBox="1"/>
          <p:nvPr/>
        </p:nvSpPr>
        <p:spPr>
          <a:xfrm>
            <a:off x="533400" y="5710535"/>
            <a:ext cx="803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in this example, each line happened to be just one word, #this loop iterates over lines</a:t>
            </a:r>
          </a:p>
        </p:txBody>
      </p:sp>
    </p:spTree>
    <p:extLst>
      <p:ext uri="{BB962C8B-B14F-4D97-AF65-F5344CB8AC3E}">
        <p14:creationId xmlns:p14="http://schemas.microsoft.com/office/powerpoint/2010/main" val="30297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249C-C110-41BA-B73E-56404EB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for the main</a:t>
            </a:r>
            <a:br>
              <a:rPr lang="en-US" dirty="0"/>
            </a:br>
            <a:r>
              <a:rPr lang="en-US" dirty="0"/>
              <a:t>Iterate over words, not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ED58-E1FF-4BCB-A485-F4C0DC026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__name__ == "__main__":</a:t>
            </a:r>
          </a:p>
          <a:p>
            <a:pPr marL="0" indent="0">
              <a:buNone/>
            </a:pPr>
            <a:r>
              <a:rPr lang="en-US" dirty="0"/>
              <a:t>    f = open("words.txt")</a:t>
            </a:r>
          </a:p>
          <a:p>
            <a:pPr marL="0" indent="0">
              <a:buNone/>
            </a:pPr>
            <a:r>
              <a:rPr lang="en-US" dirty="0"/>
              <a:t>    all = </a:t>
            </a:r>
            <a:r>
              <a:rPr lang="en-US" dirty="0" err="1"/>
              <a:t>f.read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wordlist = </a:t>
            </a:r>
            <a:r>
              <a:rPr lang="en-US" dirty="0" err="1"/>
              <a:t>all.split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for w in wordlist:</a:t>
            </a:r>
          </a:p>
          <a:p>
            <a:pPr marL="0" indent="0">
              <a:buNone/>
            </a:pPr>
            <a:r>
              <a:rPr lang="en-US" dirty="0"/>
              <a:t>        print w, pluralize(w)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E902C-6CE8-4C4B-BCF5-6FCCD73A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78C1B-E06C-45B3-AA80-6947F6C5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249C-C110-41BA-B73E-56404EB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for the main</a:t>
            </a:r>
            <a:br>
              <a:rPr lang="en-US" dirty="0"/>
            </a:br>
            <a:r>
              <a:rPr lang="en-US" dirty="0"/>
              <a:t>Iterate over words, not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ED58-E1FF-4BCB-A485-F4C0DC026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__name__ == "__main__":</a:t>
            </a:r>
          </a:p>
          <a:p>
            <a:pPr marL="0" indent="0">
              <a:buNone/>
            </a:pPr>
            <a:r>
              <a:rPr lang="en-US" dirty="0"/>
              <a:t>    f = open("words.txt")</a:t>
            </a:r>
          </a:p>
          <a:p>
            <a:pPr marL="0" indent="0">
              <a:buNone/>
            </a:pPr>
            <a:r>
              <a:rPr lang="en-US" dirty="0"/>
              <a:t>    all = </a:t>
            </a:r>
            <a:r>
              <a:rPr lang="en-US" dirty="0" err="1"/>
              <a:t>f.read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wordlist = </a:t>
            </a:r>
            <a:r>
              <a:rPr lang="en-US" dirty="0" err="1"/>
              <a:t>all.split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for w in wordlist:</a:t>
            </a:r>
          </a:p>
          <a:p>
            <a:pPr marL="0" indent="0">
              <a:buNone/>
            </a:pPr>
            <a:r>
              <a:rPr lang="en-US" dirty="0"/>
              <a:t>        print w, pluralize(w)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E902C-6CE8-4C4B-BCF5-6FCCD73A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78C1B-E06C-45B3-AA80-6947F6C5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C6DF8-0510-4542-A479-73BD824DA5D6}"/>
              </a:ext>
            </a:extLst>
          </p:cNvPr>
          <p:cNvSpPr txBox="1"/>
          <p:nvPr/>
        </p:nvSpPr>
        <p:spPr>
          <a:xfrm>
            <a:off x="6052457" y="2667000"/>
            <a:ext cx="189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f is the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8BCDA-9609-4F08-B00D-151622BD958E}"/>
              </a:ext>
            </a:extLst>
          </p:cNvPr>
          <p:cNvSpPr txBox="1"/>
          <p:nvPr/>
        </p:nvSpPr>
        <p:spPr>
          <a:xfrm>
            <a:off x="4397829" y="3126938"/>
            <a:ext cx="4452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all is the file as one string, carriage returns are removed!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AA5AD-C929-4307-8750-F3F076B7660B}"/>
              </a:ext>
            </a:extLst>
          </p:cNvPr>
          <p:cNvSpPr txBox="1"/>
          <p:nvPr/>
        </p:nvSpPr>
        <p:spPr>
          <a:xfrm>
            <a:off x="4572000" y="386094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split string into list of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FC3C3-1C12-4083-8266-8CCB7579F496}"/>
              </a:ext>
            </a:extLst>
          </p:cNvPr>
          <p:cNvSpPr txBox="1"/>
          <p:nvPr/>
        </p:nvSpPr>
        <p:spPr>
          <a:xfrm>
            <a:off x="5410200" y="440424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iterate over the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01B57-3416-4563-B414-6F2C6C4B73E1}"/>
              </a:ext>
            </a:extLst>
          </p:cNvPr>
          <p:cNvSpPr txBox="1"/>
          <p:nvPr/>
        </p:nvSpPr>
        <p:spPr>
          <a:xfrm>
            <a:off x="5867400" y="5029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process each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691B6-79DC-4A1E-80F0-FDF9EBA3E2BF}"/>
              </a:ext>
            </a:extLst>
          </p:cNvPr>
          <p:cNvSpPr txBox="1"/>
          <p:nvPr/>
        </p:nvSpPr>
        <p:spPr>
          <a:xfrm>
            <a:off x="304800" y="5797621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would work if there were multiple words on a line in the file</a:t>
            </a:r>
          </a:p>
        </p:txBody>
      </p:sp>
    </p:spTree>
    <p:extLst>
      <p:ext uri="{BB962C8B-B14F-4D97-AF65-F5344CB8AC3E}">
        <p14:creationId xmlns:p14="http://schemas.microsoft.com/office/powerpoint/2010/main" val="12995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Python – Names and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772400" cy="5257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dirty="0"/>
              <a:t>Names </a:t>
            </a:r>
            <a:r>
              <a:rPr lang="en-US" dirty="0" err="1"/>
              <a:t>vs</a:t>
            </a:r>
            <a:r>
              <a:rPr lang="en-US" dirty="0"/>
              <a:t> abstractions</a:t>
            </a:r>
          </a:p>
          <a:p>
            <a:pPr lvl="1">
              <a:defRPr/>
            </a:pPr>
            <a:r>
              <a:rPr lang="en-US" dirty="0"/>
              <a:t>What is </a:t>
            </a:r>
            <a:r>
              <a:rPr lang="en-US" dirty="0">
                <a:hlinkClick r:id="rId3"/>
              </a:rPr>
              <a:t>http://152.3.140.1</a:t>
            </a:r>
            <a:endParaRPr lang="en-US" dirty="0"/>
          </a:p>
          <a:p>
            <a:pPr lvl="1">
              <a:defRPr/>
            </a:pPr>
            <a:r>
              <a:rPr lang="en-US" dirty="0"/>
              <a:t>What is </a:t>
            </a:r>
            <a:r>
              <a:rPr lang="en-US" dirty="0">
                <a:hlinkClick r:id="rId4"/>
              </a:rPr>
              <a:t>http://www.amazon.com</a:t>
            </a:r>
            <a:endParaRPr lang="en-US" dirty="0"/>
          </a:p>
          <a:p>
            <a:pPr>
              <a:defRPr/>
            </a:pPr>
            <a:r>
              <a:rPr lang="en-US" dirty="0"/>
              <a:t>Types are important</a:t>
            </a:r>
          </a:p>
          <a:p>
            <a:pPr lvl="1">
              <a:defRPr/>
            </a:pPr>
            <a:r>
              <a:rPr lang="en-US" dirty="0"/>
              <a:t>What is foo.pdf, foo.mp4, foo.jpg, foo.wav</a:t>
            </a:r>
          </a:p>
          <a:p>
            <a:pPr lvl="1">
              <a:defRPr/>
            </a:pPr>
            <a:r>
              <a:rPr lang="en-US" dirty="0"/>
              <a:t>Do the file extensions guarantee file type?</a:t>
            </a:r>
          </a:p>
          <a:p>
            <a:pPr>
              <a:defRPr/>
            </a:pPr>
            <a:r>
              <a:rPr lang="en-US" dirty="0"/>
              <a:t>Python – what types are these?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first = "Susan"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x = 6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y = 3.4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compsci 101, fall 2017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C968D13-F82E-4808-A955-D5B88021BB01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9536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762000"/>
          </a:xfrm>
        </p:spPr>
        <p:txBody>
          <a:bodyPr/>
          <a:lstStyle/>
          <a:p>
            <a:r>
              <a:rPr lang="en-US" altLang="en-US"/>
              <a:t>Strings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defRPr/>
            </a:pPr>
            <a:r>
              <a:rPr lang="en-US" dirty="0"/>
              <a:t>Sequence of characters in quotes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"I" + 'Love' +  '''Python''' </a:t>
            </a:r>
          </a:p>
          <a:p>
            <a:pPr marL="0" lvl="1" indent="0">
              <a:buNone/>
              <a:defRPr/>
            </a:pPr>
            <a:r>
              <a:rPr lang="en-US" dirty="0"/>
              <a:t>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"I"    'Love'    '''Python'''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</a:rPr>
              <a:t>ILovePython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'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en-US" dirty="0"/>
              <a:t>String operators: concatenation (+), repeat(*)</a:t>
            </a:r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+ "c" * 3</a:t>
            </a:r>
          </a:p>
          <a:p>
            <a:pPr marL="0" lvl="1" indent="0"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en-US" alt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abccc</a:t>
            </a:r>
            <a:r>
              <a:rPr lang="en-US" alt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"c" * 3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abcbcbc</a:t>
            </a:r>
            <a:r>
              <a:rPr lang="en-US" alt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0A120E2-B720-4A76-8E92-4756CD8F673D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411170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762000"/>
          </a:xfrm>
        </p:spPr>
        <p:txBody>
          <a:bodyPr/>
          <a:lstStyle/>
          <a:p>
            <a:r>
              <a:rPr lang="en-US" altLang="en-US"/>
              <a:t>Strings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defRPr/>
            </a:pPr>
            <a:r>
              <a:rPr lang="en-US" dirty="0"/>
              <a:t>Sequence of characters in quotes (same result)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"I" + 'Love' +  '''Python''' </a:t>
            </a:r>
          </a:p>
          <a:p>
            <a:pPr marL="0" lvl="1" indent="0">
              <a:buNone/>
              <a:defRPr/>
            </a:pPr>
            <a:r>
              <a:rPr lang="en-US" dirty="0"/>
              <a:t>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"I"    'Love'    '''Python'''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ILovePython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en-US" dirty="0"/>
              <a:t>String operators: concatenation (+), repeat(*)</a:t>
            </a:r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+ "c" * 3</a:t>
            </a:r>
          </a:p>
          <a:p>
            <a:pPr marL="0" lvl="1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abccc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"c" * 3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abcbcbc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0A120E2-B720-4A76-8E92-4756CD8F673D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35356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Names, Types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bit.ly/101f17-0912-1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249C-C110-41BA-B73E-56404EB5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Names, Types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ED58-E1FF-4BCB-A485-F4C0DC02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500"/>
            <a:ext cx="7772400" cy="4762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import urllib2</a:t>
            </a:r>
          </a:p>
          <a:p>
            <a:pPr marL="0" indent="0">
              <a:buNone/>
            </a:pPr>
            <a:r>
              <a:rPr lang="en-US" dirty="0"/>
              <a:t>if __name__ == "__main__":</a:t>
            </a:r>
          </a:p>
          <a:p>
            <a:pPr marL="0" indent="0">
              <a:buNone/>
            </a:pPr>
            <a:r>
              <a:rPr lang="en-US" dirty="0"/>
              <a:t>    source = urllib2.urlopen(“http://.../poe.txt")</a:t>
            </a:r>
          </a:p>
          <a:p>
            <a:pPr marL="0" indent="0">
              <a:buNone/>
            </a:pPr>
            <a:r>
              <a:rPr lang="en-US" dirty="0"/>
              <a:t>    s = </a:t>
            </a:r>
            <a:r>
              <a:rPr lang="en-US" dirty="0" err="1"/>
              <a:t>source.read</a:t>
            </a:r>
            <a:r>
              <a:rPr lang="en-US" dirty="0"/>
              <a:t>()   </a:t>
            </a:r>
          </a:p>
          <a:p>
            <a:pPr marL="0" indent="0">
              <a:buNone/>
            </a:pPr>
            <a:r>
              <a:rPr lang="en-US" dirty="0"/>
              <a:t>    words = </a:t>
            </a:r>
            <a:r>
              <a:rPr lang="en-US" dirty="0" err="1"/>
              <a:t>s.split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total = </a:t>
            </a:r>
            <a:r>
              <a:rPr lang="en-US" dirty="0" err="1"/>
              <a:t>len</a:t>
            </a:r>
            <a:r>
              <a:rPr lang="en-US" dirty="0"/>
              <a:t>(s)</a:t>
            </a:r>
          </a:p>
          <a:p>
            <a:pPr marL="0" indent="0">
              <a:buNone/>
            </a:pPr>
            <a:r>
              <a:rPr lang="en-US" dirty="0"/>
              <a:t>    all = </a:t>
            </a:r>
            <a:r>
              <a:rPr lang="en-US" dirty="0" err="1"/>
              <a:t>len</a:t>
            </a:r>
            <a:r>
              <a:rPr lang="en-US" dirty="0"/>
              <a:t>(words)</a:t>
            </a:r>
          </a:p>
          <a:p>
            <a:pPr marL="0" indent="0">
              <a:buNone/>
            </a:pPr>
            <a:r>
              <a:rPr lang="en-US" dirty="0"/>
              <a:t>    print total &gt; 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E902C-6CE8-4C4B-BCF5-6FCCD73A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78C1B-E06C-45B3-AA80-6947F6C5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249C-C110-41BA-B73E-56404EB5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Names, Types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ED58-E1FF-4BCB-A485-F4C0DC02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500"/>
            <a:ext cx="7772400" cy="4762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import urllib2</a:t>
            </a:r>
          </a:p>
          <a:p>
            <a:pPr marL="0" indent="0">
              <a:buNone/>
            </a:pPr>
            <a:r>
              <a:rPr lang="en-US" dirty="0"/>
              <a:t>if __name__ == "__main__":</a:t>
            </a:r>
          </a:p>
          <a:p>
            <a:pPr marL="0" indent="0">
              <a:buNone/>
            </a:pPr>
            <a:r>
              <a:rPr lang="en-US" dirty="0"/>
              <a:t>    source = urllib2.urlopen(“http://.../poe.txt")</a:t>
            </a:r>
          </a:p>
          <a:p>
            <a:pPr marL="0" indent="0">
              <a:buNone/>
            </a:pPr>
            <a:r>
              <a:rPr lang="en-US" dirty="0"/>
              <a:t>    s = </a:t>
            </a:r>
            <a:r>
              <a:rPr lang="en-US" dirty="0" err="1"/>
              <a:t>source.read</a:t>
            </a:r>
            <a:r>
              <a:rPr lang="en-US" dirty="0"/>
              <a:t>()   </a:t>
            </a:r>
          </a:p>
          <a:p>
            <a:pPr marL="0" indent="0">
              <a:buNone/>
            </a:pPr>
            <a:r>
              <a:rPr lang="en-US" dirty="0"/>
              <a:t>    words = </a:t>
            </a:r>
            <a:r>
              <a:rPr lang="en-US" dirty="0" err="1"/>
              <a:t>s.split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total = </a:t>
            </a:r>
            <a:r>
              <a:rPr lang="en-US" dirty="0" err="1"/>
              <a:t>len</a:t>
            </a:r>
            <a:r>
              <a:rPr lang="en-US" dirty="0"/>
              <a:t>(s)</a:t>
            </a:r>
          </a:p>
          <a:p>
            <a:pPr marL="0" indent="0">
              <a:buNone/>
            </a:pPr>
            <a:r>
              <a:rPr lang="en-US" dirty="0"/>
              <a:t>    all = </a:t>
            </a:r>
            <a:r>
              <a:rPr lang="en-US" dirty="0" err="1"/>
              <a:t>len</a:t>
            </a:r>
            <a:r>
              <a:rPr lang="en-US" dirty="0"/>
              <a:t>(words)</a:t>
            </a:r>
          </a:p>
          <a:p>
            <a:pPr marL="0" indent="0">
              <a:buNone/>
            </a:pPr>
            <a:r>
              <a:rPr lang="en-US" dirty="0"/>
              <a:t>    print total &gt; 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E902C-6CE8-4C4B-BCF5-6FCCD73A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78C1B-E06C-45B3-AA80-6947F6C5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F0ECC-D741-45C8-BDE1-DB430951BFF2}"/>
              </a:ext>
            </a:extLst>
          </p:cNvPr>
          <p:cNvSpPr txBox="1"/>
          <p:nvPr/>
        </p:nvSpPr>
        <p:spPr>
          <a:xfrm>
            <a:off x="6177643" y="2245667"/>
            <a:ext cx="26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source is the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9DD28-6150-454E-93F4-C512F267DD97}"/>
              </a:ext>
            </a:extLst>
          </p:cNvPr>
          <p:cNvSpPr txBox="1"/>
          <p:nvPr/>
        </p:nvSpPr>
        <p:spPr>
          <a:xfrm>
            <a:off x="4495799" y="3157834"/>
            <a:ext cx="433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s is the file as one long string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9CFBC-4047-40A0-BA7D-F15CA388A394}"/>
              </a:ext>
            </a:extLst>
          </p:cNvPr>
          <p:cNvSpPr txBox="1"/>
          <p:nvPr/>
        </p:nvSpPr>
        <p:spPr>
          <a:xfrm>
            <a:off x="4267200" y="3817047"/>
            <a:ext cx="45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words is list of words from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A5BE7-7ED7-416A-93DE-2F92ED5FC7D9}"/>
              </a:ext>
            </a:extLst>
          </p:cNvPr>
          <p:cNvSpPr txBox="1"/>
          <p:nvPr/>
        </p:nvSpPr>
        <p:spPr>
          <a:xfrm>
            <a:off x="4256314" y="4396084"/>
            <a:ext cx="457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total is the number of char in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94E53-94FA-4EE8-898B-DB5805CE235E}"/>
              </a:ext>
            </a:extLst>
          </p:cNvPr>
          <p:cNvSpPr txBox="1"/>
          <p:nvPr/>
        </p:nvSpPr>
        <p:spPr>
          <a:xfrm>
            <a:off x="4256314" y="4956523"/>
            <a:ext cx="457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all is the number of words in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0B64C-161D-4C4B-94B8-6F7449061A90}"/>
              </a:ext>
            </a:extLst>
          </p:cNvPr>
          <p:cNvSpPr txBox="1"/>
          <p:nvPr/>
        </p:nvSpPr>
        <p:spPr>
          <a:xfrm>
            <a:off x="3897086" y="5548715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# True, more char than words!</a:t>
            </a:r>
          </a:p>
        </p:txBody>
      </p:sp>
    </p:spTree>
    <p:extLst>
      <p:ext uri="{BB962C8B-B14F-4D97-AF65-F5344CB8AC3E}">
        <p14:creationId xmlns:p14="http://schemas.microsoft.com/office/powerpoint/2010/main" val="30863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2738"/>
            <a:ext cx="8305800" cy="609600"/>
          </a:xfrm>
        </p:spPr>
        <p:txBody>
          <a:bodyPr/>
          <a:lstStyle/>
          <a:p>
            <a:r>
              <a:rPr lang="en-US" altLang="en-US" dirty="0"/>
              <a:t>Grace Murray Hopper (1906-1992)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95400"/>
            <a:ext cx="5626100" cy="2743200"/>
          </a:xfrm>
        </p:spPr>
        <p:txBody>
          <a:bodyPr/>
          <a:lstStyle/>
          <a:p>
            <a:r>
              <a:rPr lang="ja-JP" altLang="en-US" sz="2400"/>
              <a:t>“</a:t>
            </a:r>
            <a:r>
              <a:rPr lang="en-US" altLang="ja-JP" sz="2400"/>
              <a:t>third programmer on world's first large-scale digital computer</a:t>
            </a:r>
            <a:r>
              <a:rPr lang="ja-JP" altLang="en-US" sz="2400"/>
              <a:t>”</a:t>
            </a:r>
            <a:endParaRPr lang="en-US" altLang="ja-JP" sz="2400"/>
          </a:p>
          <a:p>
            <a:pPr lvl="1"/>
            <a:r>
              <a:rPr lang="en-US" altLang="en-US" sz="2000"/>
              <a:t>US Navy: Admiral</a:t>
            </a:r>
          </a:p>
          <a:p>
            <a:pPr>
              <a:buFont typeface="Monotype Sorts" charset="2"/>
              <a:buNone/>
            </a:pPr>
            <a:r>
              <a:rPr lang="ja-JP" altLang="en-US" sz="2000"/>
              <a:t>“</a:t>
            </a:r>
            <a:r>
              <a:rPr lang="en-US" altLang="ja-JP" sz="2000"/>
              <a:t>It's better to show that something can be done and apologize for not asking permission, than to try to persuade the powers that be at the beginning</a:t>
            </a:r>
            <a:r>
              <a:rPr lang="ja-JP" altLang="en-US" sz="2000"/>
              <a:t>”</a:t>
            </a:r>
            <a:endParaRPr lang="en-US" altLang="ja-JP" sz="2000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860925"/>
            <a:ext cx="17526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ClipArt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8701"/>
          <a:stretch>
            <a:fillRect/>
          </a:stretch>
        </p:blipFill>
        <p:spPr>
          <a:xfrm>
            <a:off x="6743700" y="1231900"/>
            <a:ext cx="1689100" cy="1993900"/>
          </a:xfrm>
        </p:spPr>
      </p:pic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787400" y="4114800"/>
            <a:ext cx="805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ACM Hopper award given for contributions before 35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2010: Craig Gentry: </a:t>
            </a:r>
            <a:r>
              <a:rPr lang="en-US" altLang="en-US" sz="1800" dirty="0">
                <a:hlinkClick r:id="rId5"/>
              </a:rPr>
              <a:t>http://www.youtube.com/watch?v=qe-zmHoPW30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2011: Luis von </a:t>
            </a:r>
            <a:r>
              <a:rPr lang="en-US" altLang="en-US" sz="1800" dirty="0" err="1"/>
              <a:t>Ahn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2013: Pedro </a:t>
            </a:r>
            <a:r>
              <a:rPr lang="en-US" altLang="en-US" sz="1800" dirty="0" err="1"/>
              <a:t>Felzenszwab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2014: Sylvia </a:t>
            </a:r>
            <a:r>
              <a:rPr lang="en-US" altLang="en-US" sz="1800" dirty="0" err="1"/>
              <a:t>Ratnasamy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2015: Brent Waters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079500" y="3657600"/>
            <a:ext cx="6078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chemeClr val="tx1"/>
                </a:solidFill>
                <a:hlinkClick r:id="rId6"/>
              </a:rPr>
              <a:t>https://www.youtube.com/watch?v=1-vcErOPofQ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8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Reading and RQ5 due next time</a:t>
            </a:r>
          </a:p>
          <a:p>
            <a:pPr eaLnBrk="1" hangingPunct="1"/>
            <a:r>
              <a:rPr lang="en-US" dirty="0"/>
              <a:t>Assignment 2 due Thursday</a:t>
            </a:r>
          </a:p>
          <a:p>
            <a:pPr eaLnBrk="1" hangingPunct="1"/>
            <a:r>
              <a:rPr lang="en-US" dirty="0"/>
              <a:t>APT 1 is due today, APT 2 out today</a:t>
            </a:r>
          </a:p>
          <a:p>
            <a:pPr eaLnBrk="1" hangingPunct="1"/>
            <a:r>
              <a:rPr lang="en-US" dirty="0"/>
              <a:t>Catch up Schedule on main web page</a:t>
            </a:r>
          </a:p>
          <a:p>
            <a:pPr eaLnBrk="1" hangingPunct="1"/>
            <a:r>
              <a:rPr lang="en-US" dirty="0"/>
              <a:t>Lab 3 – splicing, making decisions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 – TWOTS</a:t>
            </a:r>
          </a:p>
          <a:p>
            <a:pPr lvl="1" eaLnBrk="1" hangingPunct="1"/>
            <a:r>
              <a:rPr lang="en-US" dirty="0"/>
              <a:t>Solving problems – 7 Step process</a:t>
            </a:r>
          </a:p>
          <a:p>
            <a:pPr lvl="1" eaLnBrk="1" hangingPunct="1"/>
            <a:r>
              <a:rPr lang="en-US" dirty="0"/>
              <a:t>Decisions - if, Boolean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473923" cy="472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07C9-E48C-4344-B2AA-45B96A9F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C875C-E5E1-478B-95EF-ED143216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4AF53-CB8F-42F6-B268-3E8B8ECA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7C5B78D-9EE6-4D2F-94F7-EB460A7D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686800" cy="5295540"/>
          </a:xfrm>
        </p:spPr>
      </p:pic>
    </p:spTree>
    <p:extLst>
      <p:ext uri="{BB962C8B-B14F-4D97-AF65-F5344CB8AC3E}">
        <p14:creationId xmlns:p14="http://schemas.microsoft.com/office/powerpoint/2010/main" val="3064601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>
          <a:xfrm>
            <a:off x="685800" y="284624"/>
            <a:ext cx="7772400" cy="1143000"/>
          </a:xfrm>
        </p:spPr>
        <p:txBody>
          <a:bodyPr/>
          <a:lstStyle/>
          <a:p>
            <a:r>
              <a:rPr lang="en-US" altLang="en-US" dirty="0"/>
              <a:t>APT Pancake: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52600"/>
            <a:ext cx="18446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ontent Placeholder 8"/>
          <p:cNvSpPr>
            <a:spLocks noGrp="1"/>
          </p:cNvSpPr>
          <p:nvPr>
            <p:ph idx="1"/>
          </p:nvPr>
        </p:nvSpPr>
        <p:spPr>
          <a:xfrm>
            <a:off x="533400" y="1499625"/>
            <a:ext cx="7772400" cy="4495800"/>
          </a:xfrm>
        </p:spPr>
        <p:txBody>
          <a:bodyPr/>
          <a:lstStyle/>
          <a:p>
            <a:r>
              <a:rPr lang="en-US" altLang="en-US" sz="2800" dirty="0"/>
              <a:t>How do you solve this problem?</a:t>
            </a:r>
          </a:p>
          <a:p>
            <a:pPr lvl="1"/>
            <a:r>
              <a:rPr lang="en-US" altLang="en-US" dirty="0"/>
              <a:t>First steps: are there simple cases that can be solved immediately?</a:t>
            </a:r>
          </a:p>
          <a:p>
            <a:pPr lvl="2"/>
            <a:r>
              <a:rPr lang="en-US" altLang="en-US" dirty="0"/>
              <a:t>What are these for the pancake problem?		</a:t>
            </a:r>
          </a:p>
          <a:p>
            <a:pPr lvl="1"/>
            <a:r>
              <a:rPr lang="en-US" altLang="en-US" dirty="0"/>
              <a:t>Sometimes it helps to know if you are on track, should you use Python to check your paper and pencil work?</a:t>
            </a:r>
          </a:p>
          <a:p>
            <a:r>
              <a:rPr lang="en-US" altLang="en-US" sz="2400" dirty="0"/>
              <a:t>Get specific, solve for 5, not N</a:t>
            </a:r>
          </a:p>
          <a:p>
            <a:pPr lvl="1"/>
            <a:r>
              <a:rPr lang="en-US" altLang="en-US" dirty="0"/>
              <a:t>Fix one parameter, vary the other</a:t>
            </a:r>
          </a:p>
          <a:p>
            <a:pPr lvl="1"/>
            <a:r>
              <a:rPr lang="en-US" altLang="en-US" dirty="0"/>
              <a:t>Identify the cases and continue</a:t>
            </a: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88925"/>
            <a:ext cx="24685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7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an APT - Pancakes</a:t>
            </a:r>
            <a:br>
              <a:rPr lang="en-US" dirty="0"/>
            </a:br>
            <a:r>
              <a:rPr lang="en-US" dirty="0"/>
              <a:t>bit.ly/101f17-0912-2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271" y="2715491"/>
            <a:ext cx="5671457" cy="360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8001000" cy="1143000"/>
          </a:xfrm>
        </p:spPr>
        <p:txBody>
          <a:bodyPr/>
          <a:lstStyle/>
          <a:p>
            <a:r>
              <a:rPr lang="en-US" dirty="0"/>
              <a:t>Problem Solving to Code</a:t>
            </a:r>
            <a:br>
              <a:rPr lang="en-US" dirty="0"/>
            </a:br>
            <a:r>
              <a:rPr lang="en-US" dirty="0"/>
              <a:t>7 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 small examples by hand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down what you did in words (algorithm)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Patterns (generalize algorithm)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another example by hand (does your algorithm work? If not, go back to 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Translate to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several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Debug </a:t>
            </a:r>
            <a:r>
              <a:rPr lang="en-US" dirty="0">
                <a:solidFill>
                  <a:srgbClr val="FF0000"/>
                </a:solidFill>
              </a:rPr>
              <a:t>failed</a:t>
            </a:r>
            <a:r>
              <a:rPr lang="en-US" dirty="0"/>
              <a:t> test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Pancake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through the 7 step process….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pancakes in a two-cake pan…</a:t>
            </a:r>
          </a:p>
        </p:txBody>
      </p:sp>
      <p:sp>
        <p:nvSpPr>
          <p:cNvPr id="25603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Number of cakes in the system</a:t>
            </a:r>
          </a:p>
          <a:p>
            <a:pPr lvl="1"/>
            <a:r>
              <a:rPr lang="en-US" altLang="en-US"/>
              <a:t>First 5 minutes</a:t>
            </a:r>
          </a:p>
        </p:txBody>
      </p:sp>
      <p:sp>
        <p:nvSpPr>
          <p:cNvPr id="25604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Number of cakes in the system</a:t>
            </a:r>
          </a:p>
          <a:p>
            <a:pPr lvl="1"/>
            <a:r>
              <a:rPr lang="en-US" altLang="en-US"/>
              <a:t>Second 5 minutes</a:t>
            </a:r>
          </a:p>
        </p:txBody>
      </p:sp>
      <p:pic>
        <p:nvPicPr>
          <p:cNvPr id="256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60763"/>
            <a:ext cx="2997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670300"/>
            <a:ext cx="2951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pancakes in a two-cake pan…</a:t>
            </a:r>
          </a:p>
        </p:txBody>
      </p:sp>
      <p:sp>
        <p:nvSpPr>
          <p:cNvPr id="27651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Number of cakes in the system</a:t>
            </a:r>
          </a:p>
          <a:p>
            <a:pPr lvl="1"/>
            <a:r>
              <a:rPr lang="en-US" altLang="en-US"/>
              <a:t>Third 5 minutes</a:t>
            </a:r>
          </a:p>
        </p:txBody>
      </p:sp>
      <p:sp>
        <p:nvSpPr>
          <p:cNvPr id="27652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How many minutes to cook all three pancakes?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21100"/>
            <a:ext cx="35226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581400"/>
            <a:ext cx="270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0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n-US" sz="3600" dirty="0"/>
              <a:t>How to solve problems with different cases?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65" y="1219200"/>
            <a:ext cx="7772400" cy="4876800"/>
          </a:xfrm>
        </p:spPr>
        <p:txBody>
          <a:bodyPr/>
          <a:lstStyle/>
          <a:p>
            <a:r>
              <a:rPr lang="en-US" dirty="0"/>
              <a:t>Keep score in a video game?</a:t>
            </a:r>
          </a:p>
          <a:p>
            <a:pPr lvl="1"/>
            <a:r>
              <a:rPr lang="en-US" dirty="0"/>
              <a:t>Different points for different tasks?</a:t>
            </a:r>
          </a:p>
          <a:p>
            <a:r>
              <a:rPr lang="en-US" dirty="0"/>
              <a:t>Translate a book from English to Spanish?</a:t>
            </a:r>
          </a:p>
          <a:p>
            <a:pPr lvl="1"/>
            <a:r>
              <a:rPr lang="en-US" dirty="0"/>
              <a:t>Different words, different rules</a:t>
            </a:r>
          </a:p>
          <a:p>
            <a:r>
              <a:rPr lang="en-US" dirty="0"/>
              <a:t>Identify proteins in strands of DNA?</a:t>
            </a:r>
          </a:p>
          <a:p>
            <a:pPr lvl="1"/>
            <a:r>
              <a:rPr lang="en-US" dirty="0"/>
              <a:t>Start codon: </a:t>
            </a:r>
            <a:r>
              <a:rPr lang="en-US" dirty="0" err="1"/>
              <a:t>atg</a:t>
            </a:r>
            <a:r>
              <a:rPr lang="en-US" dirty="0"/>
              <a:t>          Stop Codon:  tag</a:t>
            </a:r>
          </a:p>
          <a:p>
            <a:r>
              <a:rPr lang="en-US" dirty="0"/>
              <a:t>Different cases with Pancake APT?</a:t>
            </a:r>
          </a:p>
          <a:p>
            <a:endParaRPr lang="en-US" dirty="0"/>
          </a:p>
          <a:p>
            <a:r>
              <a:rPr lang="en-US" dirty="0"/>
              <a:t>In Python use: if, else ,</a:t>
            </a:r>
            <a:r>
              <a:rPr lang="en-US" dirty="0" err="1"/>
              <a:t>elif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teach pancake Flipping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r>
              <a:rPr lang="en-US" altLang="en-US" sz="2400" dirty="0">
                <a:hlinkClick r:id="rId2"/>
              </a:rPr>
              <a:t>http://www.youtube.com/watch?v=W_gxLKSsSIE</a:t>
            </a:r>
            <a:endParaRPr lang="en-US" altLang="en-US" sz="2400" dirty="0"/>
          </a:p>
          <a:p>
            <a:pPr lvl="1"/>
            <a:r>
              <a:rPr lang="en-US" altLang="en-US" dirty="0"/>
              <a:t>Is this computer science? </a:t>
            </a:r>
            <a:r>
              <a:rPr lang="en-US" altLang="en-US" dirty="0">
                <a:hlinkClick r:id="rId3"/>
              </a:rPr>
              <a:t>http://bit.ly/zykOrh</a:t>
            </a:r>
            <a:endParaRPr lang="en-US" altLang="en-US" dirty="0"/>
          </a:p>
          <a:p>
            <a:pPr lvl="1"/>
            <a:r>
              <a:rPr lang="en-US" altLang="en-US" dirty="0"/>
              <a:t>For longer, more complex robotic tasks</a:t>
            </a:r>
          </a:p>
          <a:p>
            <a:pPr lvl="2"/>
            <a:r>
              <a:rPr lang="en-US" altLang="en-US" dirty="0">
                <a:hlinkClick r:id="rId4"/>
              </a:rPr>
              <a:t>http://www.youtube.com/watch?v=4usoE981e7I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Picture 6" descr="robotpancak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4" y="3876675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9" y="266700"/>
            <a:ext cx="959762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32" y="2095500"/>
            <a:ext cx="1052936" cy="1957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32" y="4065639"/>
            <a:ext cx="1126364" cy="20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06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49" y="70335"/>
            <a:ext cx="5638800" cy="891540"/>
          </a:xfrm>
        </p:spPr>
        <p:txBody>
          <a:bodyPr/>
          <a:lstStyle/>
          <a:p>
            <a:r>
              <a:rPr lang="en-US" dirty="0"/>
              <a:t>Review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78" y="815784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www.bit.ly/101f17-0912-3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4564986" cy="20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13" y="1707324"/>
            <a:ext cx="3919347" cy="33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87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6371AB-1980-4ABA-8C3E-6E921FD84FC1}"/>
              </a:ext>
            </a:extLst>
          </p:cNvPr>
          <p:cNvSpPr/>
          <p:nvPr/>
        </p:nvSpPr>
        <p:spPr>
          <a:xfrm>
            <a:off x="6019800" y="359739"/>
            <a:ext cx="2964786" cy="307520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143"/>
            <a:ext cx="5196449" cy="891540"/>
          </a:xfrm>
        </p:spPr>
        <p:txBody>
          <a:bodyPr/>
          <a:lstStyle/>
          <a:p>
            <a:r>
              <a:rPr lang="en-US" dirty="0"/>
              <a:t>Review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78" y="815784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www.bit.ly/101f17-0912-3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4564986" cy="20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13" y="1707324"/>
            <a:ext cx="3919347" cy="3381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D6309-B84B-438A-BE4C-CC4D5FD41496}"/>
              </a:ext>
            </a:extLst>
          </p:cNvPr>
          <p:cNvSpPr txBox="1"/>
          <p:nvPr/>
        </p:nvSpPr>
        <p:spPr>
          <a:xfrm>
            <a:off x="6439558" y="535021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29249-43E5-401D-B7D1-742236D1EFA7}"/>
              </a:ext>
            </a:extLst>
          </p:cNvPr>
          <p:cNvSpPr txBox="1"/>
          <p:nvPr/>
        </p:nvSpPr>
        <p:spPr>
          <a:xfrm>
            <a:off x="6439558" y="943607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GoGoGo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7F356-ED74-4048-A708-544AF56A6C60}"/>
              </a:ext>
            </a:extLst>
          </p:cNvPr>
          <p:cNvSpPr txBox="1"/>
          <p:nvPr/>
        </p:nvSpPr>
        <p:spPr>
          <a:xfrm>
            <a:off x="6439558" y="1361315"/>
            <a:ext cx="24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GoGoGoGoGo</a:t>
            </a:r>
            <a:endParaRPr lang="en-US" b="1" dirty="0"/>
          </a:p>
          <a:p>
            <a:r>
              <a:rPr lang="en-US" b="1" dirty="0"/>
              <a:t>    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F3549-26E2-49BB-A37E-20306827D087}"/>
              </a:ext>
            </a:extLst>
          </p:cNvPr>
          <p:cNvSpPr txBox="1"/>
          <p:nvPr/>
        </p:nvSpPr>
        <p:spPr>
          <a:xfrm>
            <a:off x="6439558" y="2167642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 None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A259A9-0431-48F6-B296-DBB43D63D9E1}"/>
              </a:ext>
            </a:extLst>
          </p:cNvPr>
          <p:cNvSpPr txBox="1"/>
          <p:nvPr/>
        </p:nvSpPr>
        <p:spPr>
          <a:xfrm>
            <a:off x="6443634" y="2610020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 </a:t>
            </a:r>
            <a:r>
              <a:rPr lang="en-US" b="1" dirty="0" err="1"/>
              <a:t>GoGoGoGo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8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ways can I run Python in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Eclipse</a:t>
            </a:r>
          </a:p>
          <a:p>
            <a:pPr lvl="1"/>
            <a:r>
              <a:rPr lang="en-US" dirty="0"/>
              <a:t>Complete program</a:t>
            </a:r>
          </a:p>
          <a:p>
            <a:pPr lvl="1"/>
            <a:r>
              <a:rPr lang="en-US" dirty="0"/>
              <a:t>Interactive Console</a:t>
            </a:r>
          </a:p>
          <a:p>
            <a:pPr lvl="1"/>
            <a:r>
              <a:rPr lang="en-US" dirty="0"/>
              <a:t>APT</a:t>
            </a:r>
          </a:p>
          <a:p>
            <a:r>
              <a:rPr lang="en-US" dirty="0"/>
              <a:t>Online textbook</a:t>
            </a:r>
          </a:p>
          <a:p>
            <a:pPr lvl="1"/>
            <a:r>
              <a:rPr lang="en-US" dirty="0"/>
              <a:t>We are using Python 2.7 </a:t>
            </a:r>
          </a:p>
          <a:p>
            <a:pPr marL="457200" lvl="1" indent="0">
              <a:buNone/>
            </a:pPr>
            <a:r>
              <a:rPr lang="en-US" dirty="0"/>
              <a:t>        ‘/’ (2.7)      vs      ‘//’ (3) </a:t>
            </a:r>
          </a:p>
          <a:p>
            <a:r>
              <a:rPr lang="en-US" dirty="0"/>
              <a:t>Python Tutor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7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Python Tutor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Debug/trace your code</a:t>
            </a:r>
          </a:p>
          <a:p>
            <a:r>
              <a:rPr lang="en-US" dirty="0"/>
              <a:t>Doesn’t work with input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2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4080"/>
            <a:ext cx="7772400" cy="4114800"/>
          </a:xfrm>
        </p:spPr>
        <p:txBody>
          <a:bodyPr/>
          <a:lstStyle/>
          <a:p>
            <a:r>
              <a:rPr lang="en-US" dirty="0"/>
              <a:t>Use Ambient/eclipse to submit!</a:t>
            </a:r>
          </a:p>
          <a:p>
            <a:pPr lvl="1"/>
            <a:r>
              <a:rPr lang="en-US" dirty="0"/>
              <a:t>Check if submitted with Submit History – files submitted should be listed!</a:t>
            </a:r>
          </a:p>
          <a:p>
            <a:pPr lvl="1"/>
            <a:r>
              <a:rPr lang="en-US" dirty="0"/>
              <a:t>Alternative submit – use </a:t>
            </a:r>
            <a:r>
              <a:rPr lang="en-US" dirty="0" err="1"/>
              <a:t>websubmit</a:t>
            </a:r>
            <a:r>
              <a:rPr lang="en-US" dirty="0"/>
              <a:t> – on assign tab</a:t>
            </a:r>
          </a:p>
          <a:p>
            <a:pPr lvl="1"/>
            <a:r>
              <a:rPr lang="en-US" dirty="0"/>
              <a:t>What time is it due? Thursday 11:59pm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2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37" y="266114"/>
            <a:ext cx="7772400" cy="1143000"/>
          </a:xfrm>
        </p:spPr>
        <p:txBody>
          <a:bodyPr/>
          <a:lstStyle/>
          <a:p>
            <a:r>
              <a:rPr lang="en-US" dirty="0"/>
              <a:t>Why is this person so important to this course?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Brad Mi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2687"/>
            <a:ext cx="2751097" cy="39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37" y="266114"/>
            <a:ext cx="7772400" cy="1143000"/>
          </a:xfrm>
        </p:spPr>
        <p:txBody>
          <a:bodyPr/>
          <a:lstStyle/>
          <a:p>
            <a:r>
              <a:rPr lang="en-US" dirty="0"/>
              <a:t>Why is this person so important to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31" y="3271214"/>
            <a:ext cx="4572000" cy="990600"/>
          </a:xfrm>
        </p:spPr>
        <p:txBody>
          <a:bodyPr/>
          <a:lstStyle/>
          <a:p>
            <a:r>
              <a:rPr lang="en-US" dirty="0"/>
              <a:t>Have you donated yet?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Brad Mi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2687"/>
            <a:ext cx="2751097" cy="39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for surviving in </a:t>
            </a:r>
            <a:r>
              <a:rPr lang="en-US" dirty="0" err="1"/>
              <a:t>CompSci</a:t>
            </a:r>
            <a:r>
              <a:rPr lang="en-US" dirty="0"/>
              <a:t>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02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10. Read the book and Ask questions</a:t>
            </a:r>
          </a:p>
          <a:p>
            <a:pPr marL="0" indent="0">
              <a:buNone/>
            </a:pPr>
            <a:r>
              <a:rPr lang="en-US" dirty="0"/>
              <a:t>9.   Eat lots of pizza </a:t>
            </a:r>
          </a:p>
          <a:p>
            <a:pPr marL="0" indent="0">
              <a:buNone/>
            </a:pPr>
            <a:r>
              <a:rPr lang="en-US" dirty="0"/>
              <a:t>8.   Learn how to spell Rodger</a:t>
            </a:r>
          </a:p>
          <a:p>
            <a:pPr marL="0" indent="0">
              <a:buNone/>
            </a:pPr>
            <a:r>
              <a:rPr lang="en-US" dirty="0"/>
              <a:t>7.   Understand what you turn in</a:t>
            </a:r>
          </a:p>
          <a:p>
            <a:pPr marL="0" indent="0">
              <a:buNone/>
            </a:pPr>
            <a:r>
              <a:rPr lang="en-US" dirty="0"/>
              <a:t>6.   Follow the 7 step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Check Piazza every day</a:t>
            </a:r>
          </a:p>
          <a:p>
            <a:pPr marL="0" indent="0">
              <a:buNone/>
            </a:pPr>
            <a:r>
              <a:rPr lang="en-US" dirty="0"/>
              <a:t>4. Visit your prof in her office</a:t>
            </a:r>
          </a:p>
          <a:p>
            <a:pPr marL="0" indent="0">
              <a:buNone/>
            </a:pPr>
            <a:r>
              <a:rPr lang="en-US" dirty="0"/>
              <a:t>3. Learn how to debug your programs</a:t>
            </a:r>
          </a:p>
          <a:p>
            <a:pPr marL="0" indent="0">
              <a:buNone/>
            </a:pPr>
            <a:r>
              <a:rPr lang="en-US" dirty="0"/>
              <a:t>2. Seek help (one hour rule!)</a:t>
            </a:r>
          </a:p>
          <a:p>
            <a:pPr marL="0" indent="0">
              <a:buNone/>
            </a:pPr>
            <a:r>
              <a:rPr lang="en-US" dirty="0"/>
              <a:t>1. Start programming assignments early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from last time…..</a:t>
            </a:r>
            <a:br>
              <a:rPr lang="en-US" dirty="0"/>
            </a:br>
            <a:r>
              <a:rPr lang="en-US" dirty="0"/>
              <a:t>Function Detective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http://bit.ly/101f17-0907-5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__name__ == "__main__":</a:t>
            </a:r>
          </a:p>
          <a:p>
            <a:pPr marL="0" indent="0">
              <a:buNone/>
            </a:pPr>
            <a:r>
              <a:rPr lang="en-US" dirty="0"/>
              <a:t>    f = open("words.txt")</a:t>
            </a:r>
          </a:p>
          <a:p>
            <a:pPr marL="0" indent="0">
              <a:buNone/>
            </a:pPr>
            <a:r>
              <a:rPr lang="en-US" dirty="0"/>
              <a:t>    for w in f:</a:t>
            </a:r>
          </a:p>
          <a:p>
            <a:pPr marL="0" indent="0">
              <a:buNone/>
            </a:pPr>
            <a:r>
              <a:rPr lang="en-US" dirty="0"/>
              <a:t>        w = </a:t>
            </a:r>
            <a:r>
              <a:rPr lang="en-US" dirty="0" err="1"/>
              <a:t>w.strip</a:t>
            </a:r>
            <a:r>
              <a:rPr lang="en-US" dirty="0"/>
              <a:t>()          </a:t>
            </a:r>
          </a:p>
          <a:p>
            <a:pPr marL="0" indent="0">
              <a:buNone/>
            </a:pPr>
            <a:r>
              <a:rPr lang="en-US" dirty="0"/>
              <a:t>        print w, pluralize(w)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16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16960</TotalTime>
  <Words>1996</Words>
  <Application>Microsoft Office PowerPoint</Application>
  <PresentationFormat>On-screen Show (4:3)</PresentationFormat>
  <Paragraphs>327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MS PGothic</vt:lpstr>
      <vt:lpstr>Arial</vt:lpstr>
      <vt:lpstr>Book Antiqua</vt:lpstr>
      <vt:lpstr>Calibri</vt:lpstr>
      <vt:lpstr>Calibri Light</vt:lpstr>
      <vt:lpstr>Courier New</vt:lpstr>
      <vt:lpstr>Monotype Sorts</vt:lpstr>
      <vt:lpstr>Times New Roman</vt:lpstr>
      <vt:lpstr>Wingdings</vt:lpstr>
      <vt:lpstr>Default Design</vt:lpstr>
      <vt:lpstr>Custom Design</vt:lpstr>
      <vt:lpstr>CompSci 101 Introduction to Computer Science</vt:lpstr>
      <vt:lpstr>Announcements</vt:lpstr>
      <vt:lpstr>Assignment 2</vt:lpstr>
      <vt:lpstr>Submitting Assignment 2</vt:lpstr>
      <vt:lpstr>Why is this person so important to this course?</vt:lpstr>
      <vt:lpstr>Why is this person so important to this course?</vt:lpstr>
      <vt:lpstr>Top 10 list for surviving in CompSci 101</vt:lpstr>
      <vt:lpstr>Top 10 list (cont)</vt:lpstr>
      <vt:lpstr>Finish from last time….. Function Detective</vt:lpstr>
      <vt:lpstr>Finish from last time….. Function Detective</vt:lpstr>
      <vt:lpstr>Another way for the main Iterate over words, not lines</vt:lpstr>
      <vt:lpstr>Another way for the main Iterate over words, not lines</vt:lpstr>
      <vt:lpstr>Python – Names and Types</vt:lpstr>
      <vt:lpstr>Strings</vt:lpstr>
      <vt:lpstr>Strings</vt:lpstr>
      <vt:lpstr>Names, Types and Values</vt:lpstr>
      <vt:lpstr>Names, Types and Values</vt:lpstr>
      <vt:lpstr>Names, Types and Values</vt:lpstr>
      <vt:lpstr>Grace Murray Hopper (1906-1992)</vt:lpstr>
      <vt:lpstr>PowerPoint Presentation</vt:lpstr>
      <vt:lpstr>PowerPoint Presentation</vt:lpstr>
      <vt:lpstr>APT Pancake:</vt:lpstr>
      <vt:lpstr>Solve an APT - Pancakes bit.ly/101f17-0912-2</vt:lpstr>
      <vt:lpstr>Problem Solving to Code 7 Step Process</vt:lpstr>
      <vt:lpstr>Pancake Problem</vt:lpstr>
      <vt:lpstr>Three pancakes in a two-cake pan…</vt:lpstr>
      <vt:lpstr>Three pancakes in a two-cake pan…</vt:lpstr>
      <vt:lpstr>How to solve problems with different cases?</vt:lpstr>
      <vt:lpstr>How to teach pancake Flipping</vt:lpstr>
      <vt:lpstr>Review Functions</vt:lpstr>
      <vt:lpstr>Review Functions</vt:lpstr>
      <vt:lpstr>How many ways can I run Python in this course?</vt:lpstr>
      <vt:lpstr>Use Python Tutor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104</cp:revision>
  <cp:lastPrinted>2017-09-12T15:21:42Z</cp:lastPrinted>
  <dcterms:created xsi:type="dcterms:W3CDTF">2005-08-25T14:18:45Z</dcterms:created>
  <dcterms:modified xsi:type="dcterms:W3CDTF">2017-09-12T20:35:00Z</dcterms:modified>
</cp:coreProperties>
</file>