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77" r:id="rId3"/>
    <p:sldId id="302" r:id="rId4"/>
    <p:sldId id="303" r:id="rId5"/>
    <p:sldId id="304" r:id="rId6"/>
    <p:sldId id="305" r:id="rId7"/>
    <p:sldId id="282" r:id="rId8"/>
    <p:sldId id="283" r:id="rId9"/>
    <p:sldId id="284" r:id="rId10"/>
    <p:sldId id="285" r:id="rId11"/>
    <p:sldId id="286" r:id="rId12"/>
    <p:sldId id="287" r:id="rId13"/>
    <p:sldId id="289" r:id="rId14"/>
    <p:sldId id="309" r:id="rId15"/>
    <p:sldId id="310" r:id="rId16"/>
    <p:sldId id="314" r:id="rId17"/>
    <p:sldId id="313" r:id="rId18"/>
    <p:sldId id="311" r:id="rId19"/>
    <p:sldId id="312" r:id="rId20"/>
    <p:sldId id="296" r:id="rId21"/>
    <p:sldId id="297" r:id="rId22"/>
    <p:sldId id="280" r:id="rId23"/>
    <p:sldId id="293" r:id="rId24"/>
    <p:sldId id="292" r:id="rId25"/>
    <p:sldId id="306" r:id="rId26"/>
    <p:sldId id="307" r:id="rId27"/>
    <p:sldId id="308" r:id="rId2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6" autoAdjust="0"/>
    <p:restoredTop sz="74483" autoAdjust="0"/>
  </p:normalViewPr>
  <p:slideViewPr>
    <p:cSldViewPr>
      <p:cViewPr varScale="1">
        <p:scale>
          <a:sx n="68" d="100"/>
          <a:sy n="68" d="100"/>
        </p:scale>
        <p:origin x="1412"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Times New Roman" charset="0"/>
                <a:cs typeface="Times New Roman" charset="0"/>
              </a:defRPr>
            </a:lvl1pPr>
          </a:lstStyle>
          <a:p>
            <a:pPr>
              <a:defRPr/>
            </a:pPr>
            <a:endParaRPr lang="en-US"/>
          </a:p>
        </p:txBody>
      </p:sp>
      <p:sp>
        <p:nvSpPr>
          <p:cNvPr id="16387" name="Rectangle 1027"/>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charset="0"/>
                <a:cs typeface="Times New Roman" charset="0"/>
              </a:defRPr>
            </a:lvl1pPr>
          </a:lstStyle>
          <a:p>
            <a:pPr>
              <a:defRPr/>
            </a:pPr>
            <a:endParaRPr lang="en-US"/>
          </a:p>
        </p:txBody>
      </p:sp>
      <p:sp>
        <p:nvSpPr>
          <p:cNvPr id="16388" name="Rectangle 1028"/>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Times New Roman" charset="0"/>
                <a:cs typeface="Times New Roman" charset="0"/>
              </a:defRPr>
            </a:lvl1pPr>
          </a:lstStyle>
          <a:p>
            <a:pPr>
              <a:defRPr/>
            </a:pPr>
            <a:endParaRPr lang="en-US"/>
          </a:p>
        </p:txBody>
      </p:sp>
      <p:sp>
        <p:nvSpPr>
          <p:cNvPr id="16389" name="Rectangle 1029"/>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5ED27268-EC4C-4E87-944D-E761B934C1BB}" type="slidenum">
              <a:rPr lang="en-US"/>
              <a:pPr>
                <a:defRPr/>
              </a:pPr>
              <a:t>‹#›</a:t>
            </a:fld>
            <a:endParaRPr lang="en-US"/>
          </a:p>
        </p:txBody>
      </p:sp>
    </p:spTree>
    <p:extLst>
      <p:ext uri="{BB962C8B-B14F-4D97-AF65-F5344CB8AC3E}">
        <p14:creationId xmlns:p14="http://schemas.microsoft.com/office/powerpoint/2010/main" val="1971871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643D92A1-9D15-45F3-AB4C-673B036CB898}" type="datetimeFigureOut">
              <a:rPr lang="en-US" smtClean="0"/>
              <a:t>9/13/2017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FB00FA92-53A2-4A70-B661-A3A6C6542A9E}" type="slidenum">
              <a:rPr lang="en-US" smtClean="0"/>
              <a:t>‹#›</a:t>
            </a:fld>
            <a:endParaRPr lang="en-US"/>
          </a:p>
        </p:txBody>
      </p:sp>
    </p:spTree>
    <p:extLst>
      <p:ext uri="{BB962C8B-B14F-4D97-AF65-F5344CB8AC3E}">
        <p14:creationId xmlns:p14="http://schemas.microsoft.com/office/powerpoint/2010/main" val="232582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Middle</a:t>
            </a:r>
            <a:r>
              <a:rPr lang="en-US" baseline="0" dirty="0"/>
              <a:t> of September – Sept 15</a:t>
            </a:r>
            <a:endParaRPr lang="en-US" dirty="0"/>
          </a:p>
        </p:txBody>
      </p:sp>
      <p:sp>
        <p:nvSpPr>
          <p:cNvPr id="4" name="Slide Number Placeholder 3"/>
          <p:cNvSpPr>
            <a:spLocks noGrp="1"/>
          </p:cNvSpPr>
          <p:nvPr>
            <p:ph type="sldNum" sz="quarter" idx="10"/>
          </p:nvPr>
        </p:nvSpPr>
        <p:spPr/>
        <p:txBody>
          <a:bodyPr/>
          <a:lstStyle/>
          <a:p>
            <a:fld id="{FB00FA92-53A2-4A70-B661-A3A6C6542A9E}" type="slidenum">
              <a:rPr lang="en-US" smtClean="0"/>
              <a:t>2</a:t>
            </a:fld>
            <a:endParaRPr lang="en-US"/>
          </a:p>
        </p:txBody>
      </p:sp>
    </p:spTree>
    <p:extLst>
      <p:ext uri="{BB962C8B-B14F-4D97-AF65-F5344CB8AC3E}">
        <p14:creationId xmlns:p14="http://schemas.microsoft.com/office/powerpoint/2010/main" val="2477184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Come back to this</a:t>
            </a:r>
            <a:r>
              <a:rPr lang="en-US" baseline="0" dirty="0"/>
              <a:t> a bit later. </a:t>
            </a:r>
            <a:endParaRPr lang="en-US" dirty="0"/>
          </a:p>
        </p:txBody>
      </p:sp>
      <p:sp>
        <p:nvSpPr>
          <p:cNvPr id="4" name="Slide Number Placeholder 3"/>
          <p:cNvSpPr>
            <a:spLocks noGrp="1"/>
          </p:cNvSpPr>
          <p:nvPr>
            <p:ph type="sldNum" sz="quarter" idx="10"/>
          </p:nvPr>
        </p:nvSpPr>
        <p:spPr/>
        <p:txBody>
          <a:bodyPr/>
          <a:lstStyle/>
          <a:p>
            <a:fld id="{FB00FA92-53A2-4A70-B661-A3A6C6542A9E}" type="slidenum">
              <a:rPr lang="en-US" smtClean="0"/>
              <a:t>22</a:t>
            </a:fld>
            <a:endParaRPr lang="en-US"/>
          </a:p>
        </p:txBody>
      </p:sp>
    </p:spTree>
    <p:extLst>
      <p:ext uri="{BB962C8B-B14F-4D97-AF65-F5344CB8AC3E}">
        <p14:creationId xmlns:p14="http://schemas.microsoft.com/office/powerpoint/2010/main" val="1017491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have several APTs to</a:t>
            </a:r>
            <a:r>
              <a:rPr lang="en-US" baseline="0" dirty="0"/>
              <a:t> solve. It is a huge step to go from problem statement to code!</a:t>
            </a:r>
          </a:p>
          <a:p>
            <a:r>
              <a:rPr lang="en-US" baseline="0" dirty="0"/>
              <a:t>Use the seven step process</a:t>
            </a:r>
          </a:p>
          <a:p>
            <a:r>
              <a:rPr lang="en-US" baseline="0" dirty="0"/>
              <a:t>Which step is writing code? It is not step one!!!!!!</a:t>
            </a:r>
            <a:endParaRPr lang="en-US" dirty="0"/>
          </a:p>
        </p:txBody>
      </p:sp>
      <p:sp>
        <p:nvSpPr>
          <p:cNvPr id="4" name="Slide Number Placeholder 3"/>
          <p:cNvSpPr>
            <a:spLocks noGrp="1"/>
          </p:cNvSpPr>
          <p:nvPr>
            <p:ph type="sldNum" sz="quarter" idx="10"/>
          </p:nvPr>
        </p:nvSpPr>
        <p:spPr/>
        <p:txBody>
          <a:bodyPr/>
          <a:lstStyle/>
          <a:p>
            <a:fld id="{F0C59D63-2CAF-47C3-BADF-88D6CE993637}" type="slidenum">
              <a:rPr lang="en-US" smtClean="0"/>
              <a:t>23</a:t>
            </a:fld>
            <a:endParaRPr lang="en-US"/>
          </a:p>
        </p:txBody>
      </p:sp>
    </p:spTree>
    <p:extLst>
      <p:ext uri="{BB962C8B-B14F-4D97-AF65-F5344CB8AC3E}">
        <p14:creationId xmlns:p14="http://schemas.microsoft.com/office/powerpoint/2010/main" val="1063940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Becky </a:t>
            </a:r>
            <a:r>
              <a:rPr lang="en-US" dirty="0" err="1"/>
              <a:t>DeNardis</a:t>
            </a:r>
            <a:r>
              <a:rPr lang="en-US" dirty="0"/>
              <a:t> (UTA and worked at Google two summers, then got a</a:t>
            </a:r>
            <a:r>
              <a:rPr lang="en-US" baseline="0" dirty="0"/>
              <a:t> full time job at google, valedictorian, unfortunately, she was killed by a drunk driver, some of you may have heard about her. She was incredibly passionate about computer science and passionate about helping people learn computer science). </a:t>
            </a:r>
            <a:r>
              <a:rPr lang="en-US" dirty="0"/>
              <a:t>, Deborah Nelson (rightmost</a:t>
            </a:r>
            <a:r>
              <a:rPr lang="en-US" baseline="0" dirty="0"/>
              <a:t> triplet) took </a:t>
            </a:r>
            <a:r>
              <a:rPr lang="en-US" baseline="0" dirty="0" err="1"/>
              <a:t>CompSci</a:t>
            </a:r>
            <a:r>
              <a:rPr lang="en-US" baseline="0" dirty="0"/>
              <a:t> 101 – she taught English in Turkey for a year, then went to graduate school in Human Computer Interaction, now is a User Experience Designer for </a:t>
            </a:r>
            <a:r>
              <a:rPr lang="en-US" baseline="0" dirty="0" err="1"/>
              <a:t>Blackbaud</a:t>
            </a:r>
            <a:endParaRPr 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8F52AF83-CE39-4133-889D-0DE255D856B2}" type="slidenum">
              <a:rPr lang="en-US" sz="1200"/>
              <a:pPr eaLnBrk="1" hangingPunct="1"/>
              <a:t>26</a:t>
            </a:fld>
            <a:endParaRPr lang="en-US" sz="1200"/>
          </a:p>
        </p:txBody>
      </p:sp>
    </p:spTree>
    <p:extLst>
      <p:ext uri="{BB962C8B-B14F-4D97-AF65-F5344CB8AC3E}">
        <p14:creationId xmlns:p14="http://schemas.microsoft.com/office/powerpoint/2010/main" val="2213537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15000 women in 2016!!</a:t>
            </a:r>
          </a:p>
          <a:p>
            <a:r>
              <a:rPr lang="en-US" dirty="0"/>
              <a:t>Incredible conference for women in computing. Women are a minority in computing but not here! You won’t believe all these passionate women in computing</a:t>
            </a:r>
          </a:p>
        </p:txBody>
      </p:sp>
      <p:sp>
        <p:nvSpPr>
          <p:cNvPr id="4" name="Slide Number Placeholder 3"/>
          <p:cNvSpPr>
            <a:spLocks noGrp="1"/>
          </p:cNvSpPr>
          <p:nvPr>
            <p:ph type="sldNum" sz="quarter" idx="10"/>
          </p:nvPr>
        </p:nvSpPr>
        <p:spPr/>
        <p:txBody>
          <a:bodyPr/>
          <a:lstStyle/>
          <a:p>
            <a:fld id="{FB00FA92-53A2-4A70-B661-A3A6C6542A9E}" type="slidenum">
              <a:rPr lang="en-US" smtClean="0"/>
              <a:t>27</a:t>
            </a:fld>
            <a:endParaRPr lang="en-US"/>
          </a:p>
        </p:txBody>
      </p:sp>
    </p:spTree>
    <p:extLst>
      <p:ext uri="{BB962C8B-B14F-4D97-AF65-F5344CB8AC3E}">
        <p14:creationId xmlns:p14="http://schemas.microsoft.com/office/powerpoint/2010/main" val="2453089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this in Python Tutor!</a:t>
            </a:r>
          </a:p>
        </p:txBody>
      </p:sp>
      <p:sp>
        <p:nvSpPr>
          <p:cNvPr id="4" name="Slide Number Placeholder 3"/>
          <p:cNvSpPr>
            <a:spLocks noGrp="1"/>
          </p:cNvSpPr>
          <p:nvPr>
            <p:ph type="sldNum" sz="quarter" idx="10"/>
          </p:nvPr>
        </p:nvSpPr>
        <p:spPr/>
        <p:txBody>
          <a:bodyPr/>
          <a:lstStyle/>
          <a:p>
            <a:fld id="{7585B89F-0C9C-48A3-ADA3-6E7C4A486127}" type="slidenum">
              <a:rPr lang="en-US" smtClean="0"/>
              <a:t>3</a:t>
            </a:fld>
            <a:endParaRPr lang="en-US"/>
          </a:p>
        </p:txBody>
      </p:sp>
    </p:spTree>
    <p:extLst>
      <p:ext uri="{BB962C8B-B14F-4D97-AF65-F5344CB8AC3E}">
        <p14:creationId xmlns:p14="http://schemas.microsoft.com/office/powerpoint/2010/main" val="2460647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this in Python Tutor!</a:t>
            </a:r>
          </a:p>
        </p:txBody>
      </p:sp>
      <p:sp>
        <p:nvSpPr>
          <p:cNvPr id="4" name="Slide Number Placeholder 3"/>
          <p:cNvSpPr>
            <a:spLocks noGrp="1"/>
          </p:cNvSpPr>
          <p:nvPr>
            <p:ph type="sldNum" sz="quarter" idx="10"/>
          </p:nvPr>
        </p:nvSpPr>
        <p:spPr/>
        <p:txBody>
          <a:bodyPr/>
          <a:lstStyle/>
          <a:p>
            <a:fld id="{7585B89F-0C9C-48A3-ADA3-6E7C4A486127}" type="slidenum">
              <a:rPr lang="en-US" smtClean="0"/>
              <a:t>4</a:t>
            </a:fld>
            <a:endParaRPr lang="en-US"/>
          </a:p>
        </p:txBody>
      </p:sp>
    </p:spTree>
    <p:extLst>
      <p:ext uri="{BB962C8B-B14F-4D97-AF65-F5344CB8AC3E}">
        <p14:creationId xmlns:p14="http://schemas.microsoft.com/office/powerpoint/2010/main" val="233443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an APT, testing one method and it comes with free</a:t>
            </a:r>
            <a:r>
              <a:rPr lang="en-US" baseline="0" dirty="0"/>
              <a:t> tests.</a:t>
            </a:r>
          </a:p>
          <a:p>
            <a:r>
              <a:rPr lang="en-US" baseline="0" dirty="0"/>
              <a:t>YOU WILL KNOW when an APT is correct!</a:t>
            </a:r>
          </a:p>
          <a:p>
            <a:r>
              <a:rPr lang="en-US" baseline="0" dirty="0"/>
              <a:t>You may not know for an assignment. </a:t>
            </a:r>
          </a:p>
          <a:p>
            <a:r>
              <a:rPr lang="en-US" baseline="0" dirty="0"/>
              <a:t>Have not seen python tutor yet, will see today</a:t>
            </a:r>
            <a:endParaRPr lang="en-US" dirty="0"/>
          </a:p>
        </p:txBody>
      </p:sp>
      <p:sp>
        <p:nvSpPr>
          <p:cNvPr id="4" name="Slide Number Placeholder 3"/>
          <p:cNvSpPr>
            <a:spLocks noGrp="1"/>
          </p:cNvSpPr>
          <p:nvPr>
            <p:ph type="sldNum" sz="quarter" idx="10"/>
          </p:nvPr>
        </p:nvSpPr>
        <p:spPr/>
        <p:txBody>
          <a:bodyPr/>
          <a:lstStyle/>
          <a:p>
            <a:fld id="{8D2A9354-3C73-4317-94B5-037B021CD09E}" type="slidenum">
              <a:rPr lang="en-US" smtClean="0"/>
              <a:t>5</a:t>
            </a:fld>
            <a:endParaRPr lang="en-US"/>
          </a:p>
        </p:txBody>
      </p:sp>
    </p:spTree>
    <p:extLst>
      <p:ext uri="{BB962C8B-B14F-4D97-AF65-F5344CB8AC3E}">
        <p14:creationId xmlns:p14="http://schemas.microsoft.com/office/powerpoint/2010/main" val="3416288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Trace through previous example with Python Tutor</a:t>
            </a:r>
          </a:p>
        </p:txBody>
      </p:sp>
      <p:sp>
        <p:nvSpPr>
          <p:cNvPr id="4" name="Slide Number Placeholder 3"/>
          <p:cNvSpPr>
            <a:spLocks noGrp="1"/>
          </p:cNvSpPr>
          <p:nvPr>
            <p:ph type="sldNum" sz="quarter" idx="10"/>
          </p:nvPr>
        </p:nvSpPr>
        <p:spPr/>
        <p:txBody>
          <a:bodyPr/>
          <a:lstStyle/>
          <a:p>
            <a:fld id="{F0C59D63-2CAF-47C3-BADF-88D6CE993637}" type="slidenum">
              <a:rPr lang="en-US" smtClean="0"/>
              <a:t>6</a:t>
            </a:fld>
            <a:endParaRPr lang="en-US"/>
          </a:p>
        </p:txBody>
      </p:sp>
    </p:spTree>
    <p:extLst>
      <p:ext uri="{BB962C8B-B14F-4D97-AF65-F5344CB8AC3E}">
        <p14:creationId xmlns:p14="http://schemas.microsoft.com/office/powerpoint/2010/main" val="324427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antigravity</a:t>
            </a:r>
          </a:p>
        </p:txBody>
      </p:sp>
      <p:sp>
        <p:nvSpPr>
          <p:cNvPr id="4" name="Slide Number Placeholder 3"/>
          <p:cNvSpPr>
            <a:spLocks noGrp="1"/>
          </p:cNvSpPr>
          <p:nvPr>
            <p:ph type="sldNum" sz="quarter" idx="10"/>
          </p:nvPr>
        </p:nvSpPr>
        <p:spPr/>
        <p:txBody>
          <a:bodyPr/>
          <a:lstStyle/>
          <a:p>
            <a:fld id="{314F22D7-5BB0-4780-A26F-8D62637E2FD1}" type="slidenum">
              <a:rPr lang="en-US" smtClean="0"/>
              <a:t>8</a:t>
            </a:fld>
            <a:endParaRPr lang="en-US"/>
          </a:p>
        </p:txBody>
      </p:sp>
    </p:spTree>
    <p:extLst>
      <p:ext uri="{BB962C8B-B14F-4D97-AF65-F5344CB8AC3E}">
        <p14:creationId xmlns:p14="http://schemas.microsoft.com/office/powerpoint/2010/main" val="1646026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in Python tutor</a:t>
            </a:r>
          </a:p>
          <a:p>
            <a:r>
              <a:rPr lang="en-US" dirty="0"/>
              <a:t>Ask what the purpose of answer is</a:t>
            </a:r>
          </a:p>
        </p:txBody>
      </p:sp>
      <p:sp>
        <p:nvSpPr>
          <p:cNvPr id="4" name="Slide Number Placeholder 3"/>
          <p:cNvSpPr>
            <a:spLocks noGrp="1"/>
          </p:cNvSpPr>
          <p:nvPr>
            <p:ph type="sldNum" sz="quarter" idx="10"/>
          </p:nvPr>
        </p:nvSpPr>
        <p:spPr/>
        <p:txBody>
          <a:bodyPr/>
          <a:lstStyle/>
          <a:p>
            <a:fld id="{FB00FA92-53A2-4A70-B661-A3A6C6542A9E}" type="slidenum">
              <a:rPr lang="en-US" smtClean="0"/>
              <a:t>9</a:t>
            </a:fld>
            <a:endParaRPr lang="en-US"/>
          </a:p>
        </p:txBody>
      </p:sp>
    </p:spTree>
    <p:extLst>
      <p:ext uri="{BB962C8B-B14F-4D97-AF65-F5344CB8AC3E}">
        <p14:creationId xmlns:p14="http://schemas.microsoft.com/office/powerpoint/2010/main" val="4082060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STARTED THE MAJOR LATE!</a:t>
            </a:r>
          </a:p>
          <a:p>
            <a:r>
              <a:rPr lang="en-US" dirty="0"/>
              <a:t>Julian </a:t>
            </a:r>
            <a:r>
              <a:rPr lang="en-US" dirty="0" err="1"/>
              <a:t>Genkins</a:t>
            </a:r>
            <a:r>
              <a:rPr lang="en-US" dirty="0"/>
              <a:t> – he came to Duke</a:t>
            </a:r>
            <a:r>
              <a:rPr lang="en-US" baseline="0" dirty="0"/>
              <a:t> premed. His fourth semester he took a computer science course and fell in loved it. He decided then to double major in CS and Biology. He did research with me on creating educational software. Then he took a gap year and worked at Epic for a year while he applied for med schools, and got a full scholarship to Vanderbilt. </a:t>
            </a:r>
          </a:p>
          <a:p>
            <a:r>
              <a:rPr lang="en-US" baseline="0" dirty="0"/>
              <a:t>With me just being in the hospital. It is pretty neat that  Julian contributed to the EPIC medical software that Duke uses to manage my care  while I am in the hospital. </a:t>
            </a:r>
          </a:p>
          <a:p>
            <a:r>
              <a:rPr lang="en-US" baseline="0" dirty="0"/>
              <a:t>He just wrote me </a:t>
            </a:r>
            <a:r>
              <a:rPr lang="en-US" baseline="0" dirty="0" err="1"/>
              <a:t>sept</a:t>
            </a:r>
            <a:r>
              <a:rPr lang="en-US" baseline="0" dirty="0"/>
              <a:t> 2014 and said he is on a student technology committee, focused on using technology in medical education. He is implementing new tools. “I cannot tell you how many times my experiences working on JFLAP have come in handy”</a:t>
            </a:r>
            <a:endParaRPr lang="en-US" dirty="0"/>
          </a:p>
        </p:txBody>
      </p:sp>
      <p:sp>
        <p:nvSpPr>
          <p:cNvPr id="4" name="Slide Number Placeholder 3"/>
          <p:cNvSpPr>
            <a:spLocks noGrp="1"/>
          </p:cNvSpPr>
          <p:nvPr>
            <p:ph type="sldNum" sz="quarter" idx="10"/>
          </p:nvPr>
        </p:nvSpPr>
        <p:spPr/>
        <p:txBody>
          <a:bodyPr/>
          <a:lstStyle/>
          <a:p>
            <a:fld id="{FF8B6442-2105-43BB-8548-7BD408437E04}" type="slidenum">
              <a:rPr lang="en-US" smtClean="0"/>
              <a:t>13</a:t>
            </a:fld>
            <a:endParaRPr lang="en-US"/>
          </a:p>
        </p:txBody>
      </p:sp>
    </p:spTree>
    <p:extLst>
      <p:ext uri="{BB962C8B-B14F-4D97-AF65-F5344CB8AC3E}">
        <p14:creationId xmlns:p14="http://schemas.microsoft.com/office/powerpoint/2010/main" val="287036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 you to write some specific functions and you can write other functions</a:t>
            </a:r>
          </a:p>
        </p:txBody>
      </p:sp>
      <p:sp>
        <p:nvSpPr>
          <p:cNvPr id="4" name="Slide Number Placeholder 3"/>
          <p:cNvSpPr>
            <a:spLocks noGrp="1"/>
          </p:cNvSpPr>
          <p:nvPr>
            <p:ph type="sldNum" sz="quarter" idx="10"/>
          </p:nvPr>
        </p:nvSpPr>
        <p:spPr/>
        <p:txBody>
          <a:bodyPr/>
          <a:lstStyle/>
          <a:p>
            <a:fld id="{FB00FA92-53A2-4A70-B661-A3A6C6542A9E}" type="slidenum">
              <a:rPr lang="en-US" smtClean="0"/>
              <a:t>18</a:t>
            </a:fld>
            <a:endParaRPr lang="en-US"/>
          </a:p>
        </p:txBody>
      </p:sp>
    </p:spTree>
    <p:extLst>
      <p:ext uri="{BB962C8B-B14F-4D97-AF65-F5344CB8AC3E}">
        <p14:creationId xmlns:p14="http://schemas.microsoft.com/office/powerpoint/2010/main" val="355862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fall17</a:t>
            </a:r>
          </a:p>
        </p:txBody>
      </p:sp>
      <p:sp>
        <p:nvSpPr>
          <p:cNvPr id="6" name="Rectangle 6"/>
          <p:cNvSpPr>
            <a:spLocks noGrp="1" noChangeArrowheads="1"/>
          </p:cNvSpPr>
          <p:nvPr>
            <p:ph type="sldNum" sz="quarter" idx="12"/>
          </p:nvPr>
        </p:nvSpPr>
        <p:spPr>
          <a:ln/>
        </p:spPr>
        <p:txBody>
          <a:bodyPr/>
          <a:lstStyle>
            <a:lvl1pPr>
              <a:defRPr/>
            </a:lvl1pPr>
          </a:lstStyle>
          <a:p>
            <a:pPr>
              <a:defRPr/>
            </a:pPr>
            <a:fld id="{ADD3E9C4-CC62-419B-94EA-3C3ACB7F981C}" type="slidenum">
              <a:rPr lang="en-US"/>
              <a:pPr>
                <a:defRPr/>
              </a:pPr>
              <a:t>‹#›</a:t>
            </a:fld>
            <a:endParaRPr lang="en-US"/>
          </a:p>
        </p:txBody>
      </p:sp>
    </p:spTree>
    <p:extLst>
      <p:ext uri="{BB962C8B-B14F-4D97-AF65-F5344CB8AC3E}">
        <p14:creationId xmlns:p14="http://schemas.microsoft.com/office/powerpoint/2010/main" val="113637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fall17</a:t>
            </a:r>
          </a:p>
        </p:txBody>
      </p:sp>
      <p:sp>
        <p:nvSpPr>
          <p:cNvPr id="6" name="Rectangle 6"/>
          <p:cNvSpPr>
            <a:spLocks noGrp="1" noChangeArrowheads="1"/>
          </p:cNvSpPr>
          <p:nvPr>
            <p:ph type="sldNum" sz="quarter" idx="12"/>
          </p:nvPr>
        </p:nvSpPr>
        <p:spPr>
          <a:ln/>
        </p:spPr>
        <p:txBody>
          <a:bodyPr/>
          <a:lstStyle>
            <a:lvl1pPr>
              <a:defRPr/>
            </a:lvl1pPr>
          </a:lstStyle>
          <a:p>
            <a:pPr>
              <a:defRPr/>
            </a:pPr>
            <a:fld id="{283EDA16-EE90-4E65-9C25-D045E6452874}" type="slidenum">
              <a:rPr lang="en-US"/>
              <a:pPr>
                <a:defRPr/>
              </a:pPr>
              <a:t>‹#›</a:t>
            </a:fld>
            <a:endParaRPr lang="en-US"/>
          </a:p>
        </p:txBody>
      </p:sp>
    </p:spTree>
    <p:extLst>
      <p:ext uri="{BB962C8B-B14F-4D97-AF65-F5344CB8AC3E}">
        <p14:creationId xmlns:p14="http://schemas.microsoft.com/office/powerpoint/2010/main" val="398989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fall17</a:t>
            </a:r>
          </a:p>
        </p:txBody>
      </p:sp>
      <p:sp>
        <p:nvSpPr>
          <p:cNvPr id="6" name="Rectangle 6"/>
          <p:cNvSpPr>
            <a:spLocks noGrp="1" noChangeArrowheads="1"/>
          </p:cNvSpPr>
          <p:nvPr>
            <p:ph type="sldNum" sz="quarter" idx="12"/>
          </p:nvPr>
        </p:nvSpPr>
        <p:spPr>
          <a:ln/>
        </p:spPr>
        <p:txBody>
          <a:bodyPr/>
          <a:lstStyle>
            <a:lvl1pPr>
              <a:defRPr/>
            </a:lvl1pPr>
          </a:lstStyle>
          <a:p>
            <a:pPr>
              <a:defRPr/>
            </a:pPr>
            <a:fld id="{9FE1C838-743E-46B1-9535-A8D3D4E69B0B}" type="slidenum">
              <a:rPr lang="en-US"/>
              <a:pPr>
                <a:defRPr/>
              </a:pPr>
              <a:t>‹#›</a:t>
            </a:fld>
            <a:endParaRPr lang="en-US"/>
          </a:p>
        </p:txBody>
      </p:sp>
    </p:spTree>
    <p:extLst>
      <p:ext uri="{BB962C8B-B14F-4D97-AF65-F5344CB8AC3E}">
        <p14:creationId xmlns:p14="http://schemas.microsoft.com/office/powerpoint/2010/main" val="326435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fall17</a:t>
            </a:r>
          </a:p>
        </p:txBody>
      </p:sp>
      <p:sp>
        <p:nvSpPr>
          <p:cNvPr id="6" name="Rectangle 6"/>
          <p:cNvSpPr>
            <a:spLocks noGrp="1" noChangeArrowheads="1"/>
          </p:cNvSpPr>
          <p:nvPr>
            <p:ph type="sldNum" sz="quarter" idx="12"/>
          </p:nvPr>
        </p:nvSpPr>
        <p:spPr>
          <a:ln/>
        </p:spPr>
        <p:txBody>
          <a:bodyPr/>
          <a:lstStyle>
            <a:lvl1pPr>
              <a:defRPr/>
            </a:lvl1pPr>
          </a:lstStyle>
          <a:p>
            <a:pPr>
              <a:defRPr/>
            </a:pPr>
            <a:fld id="{FC6DB02F-6869-41A8-88A9-7B04A59444FD}" type="slidenum">
              <a:rPr lang="en-US"/>
              <a:pPr>
                <a:defRPr/>
              </a:pPr>
              <a:t>‹#›</a:t>
            </a:fld>
            <a:endParaRPr lang="en-US"/>
          </a:p>
        </p:txBody>
      </p:sp>
    </p:spTree>
    <p:extLst>
      <p:ext uri="{BB962C8B-B14F-4D97-AF65-F5344CB8AC3E}">
        <p14:creationId xmlns:p14="http://schemas.microsoft.com/office/powerpoint/2010/main" val="354653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fall17</a:t>
            </a:r>
          </a:p>
        </p:txBody>
      </p:sp>
      <p:sp>
        <p:nvSpPr>
          <p:cNvPr id="6" name="Rectangle 6"/>
          <p:cNvSpPr>
            <a:spLocks noGrp="1" noChangeArrowheads="1"/>
          </p:cNvSpPr>
          <p:nvPr>
            <p:ph type="sldNum" sz="quarter" idx="12"/>
          </p:nvPr>
        </p:nvSpPr>
        <p:spPr>
          <a:ln/>
        </p:spPr>
        <p:txBody>
          <a:bodyPr/>
          <a:lstStyle>
            <a:lvl1pPr>
              <a:defRPr/>
            </a:lvl1pPr>
          </a:lstStyle>
          <a:p>
            <a:pPr>
              <a:defRPr/>
            </a:pPr>
            <a:fld id="{DB2308AB-BBD7-406C-8FE3-ABD9B60C7434}" type="slidenum">
              <a:rPr lang="en-US"/>
              <a:pPr>
                <a:defRPr/>
              </a:pPr>
              <a:t>‹#›</a:t>
            </a:fld>
            <a:endParaRPr lang="en-US"/>
          </a:p>
        </p:txBody>
      </p:sp>
    </p:spTree>
    <p:extLst>
      <p:ext uri="{BB962C8B-B14F-4D97-AF65-F5344CB8AC3E}">
        <p14:creationId xmlns:p14="http://schemas.microsoft.com/office/powerpoint/2010/main" val="48085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compsci101 fall17</a:t>
            </a:r>
          </a:p>
        </p:txBody>
      </p:sp>
      <p:sp>
        <p:nvSpPr>
          <p:cNvPr id="7" name="Rectangle 6"/>
          <p:cNvSpPr>
            <a:spLocks noGrp="1" noChangeArrowheads="1"/>
          </p:cNvSpPr>
          <p:nvPr>
            <p:ph type="sldNum" sz="quarter" idx="12"/>
          </p:nvPr>
        </p:nvSpPr>
        <p:spPr>
          <a:ln/>
        </p:spPr>
        <p:txBody>
          <a:bodyPr/>
          <a:lstStyle>
            <a:lvl1pPr>
              <a:defRPr/>
            </a:lvl1pPr>
          </a:lstStyle>
          <a:p>
            <a:pPr>
              <a:defRPr/>
            </a:pPr>
            <a:fld id="{D44E9AF7-1243-4137-A70D-606EB167409E}" type="slidenum">
              <a:rPr lang="en-US"/>
              <a:pPr>
                <a:defRPr/>
              </a:pPr>
              <a:t>‹#›</a:t>
            </a:fld>
            <a:endParaRPr lang="en-US"/>
          </a:p>
        </p:txBody>
      </p:sp>
    </p:spTree>
    <p:extLst>
      <p:ext uri="{BB962C8B-B14F-4D97-AF65-F5344CB8AC3E}">
        <p14:creationId xmlns:p14="http://schemas.microsoft.com/office/powerpoint/2010/main" val="141392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compsci101 fall17</a:t>
            </a:r>
          </a:p>
        </p:txBody>
      </p:sp>
      <p:sp>
        <p:nvSpPr>
          <p:cNvPr id="9" name="Rectangle 6"/>
          <p:cNvSpPr>
            <a:spLocks noGrp="1" noChangeArrowheads="1"/>
          </p:cNvSpPr>
          <p:nvPr>
            <p:ph type="sldNum" sz="quarter" idx="12"/>
          </p:nvPr>
        </p:nvSpPr>
        <p:spPr>
          <a:ln/>
        </p:spPr>
        <p:txBody>
          <a:bodyPr/>
          <a:lstStyle>
            <a:lvl1pPr>
              <a:defRPr/>
            </a:lvl1pPr>
          </a:lstStyle>
          <a:p>
            <a:pPr>
              <a:defRPr/>
            </a:pPr>
            <a:fld id="{31641282-F280-4848-B924-21AC7882B541}" type="slidenum">
              <a:rPr lang="en-US"/>
              <a:pPr>
                <a:defRPr/>
              </a:pPr>
              <a:t>‹#›</a:t>
            </a:fld>
            <a:endParaRPr lang="en-US"/>
          </a:p>
        </p:txBody>
      </p:sp>
    </p:spTree>
    <p:extLst>
      <p:ext uri="{BB962C8B-B14F-4D97-AF65-F5344CB8AC3E}">
        <p14:creationId xmlns:p14="http://schemas.microsoft.com/office/powerpoint/2010/main" val="241473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compsci101 fall17</a:t>
            </a:r>
          </a:p>
        </p:txBody>
      </p:sp>
      <p:sp>
        <p:nvSpPr>
          <p:cNvPr id="5" name="Rectangle 6"/>
          <p:cNvSpPr>
            <a:spLocks noGrp="1" noChangeArrowheads="1"/>
          </p:cNvSpPr>
          <p:nvPr>
            <p:ph type="sldNum" sz="quarter" idx="12"/>
          </p:nvPr>
        </p:nvSpPr>
        <p:spPr>
          <a:ln/>
        </p:spPr>
        <p:txBody>
          <a:bodyPr/>
          <a:lstStyle>
            <a:lvl1pPr>
              <a:defRPr/>
            </a:lvl1pPr>
          </a:lstStyle>
          <a:p>
            <a:pPr>
              <a:defRPr/>
            </a:pPr>
            <a:fld id="{5735C597-8985-48AF-93BD-6E14E156651C}" type="slidenum">
              <a:rPr lang="en-US"/>
              <a:pPr>
                <a:defRPr/>
              </a:pPr>
              <a:t>‹#›</a:t>
            </a:fld>
            <a:endParaRPr lang="en-US"/>
          </a:p>
        </p:txBody>
      </p:sp>
    </p:spTree>
    <p:extLst>
      <p:ext uri="{BB962C8B-B14F-4D97-AF65-F5344CB8AC3E}">
        <p14:creationId xmlns:p14="http://schemas.microsoft.com/office/powerpoint/2010/main" val="432840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compsci101 fall17</a:t>
            </a:r>
          </a:p>
        </p:txBody>
      </p:sp>
      <p:sp>
        <p:nvSpPr>
          <p:cNvPr id="4" name="Rectangle 6"/>
          <p:cNvSpPr>
            <a:spLocks noGrp="1" noChangeArrowheads="1"/>
          </p:cNvSpPr>
          <p:nvPr>
            <p:ph type="sldNum" sz="quarter" idx="12"/>
          </p:nvPr>
        </p:nvSpPr>
        <p:spPr>
          <a:ln/>
        </p:spPr>
        <p:txBody>
          <a:bodyPr/>
          <a:lstStyle>
            <a:lvl1pPr>
              <a:defRPr/>
            </a:lvl1pPr>
          </a:lstStyle>
          <a:p>
            <a:pPr>
              <a:defRPr/>
            </a:pPr>
            <a:fld id="{318FA454-7E6E-480D-86B5-CCFC570514C0}" type="slidenum">
              <a:rPr lang="en-US"/>
              <a:pPr>
                <a:defRPr/>
              </a:pPr>
              <a:t>‹#›</a:t>
            </a:fld>
            <a:endParaRPr lang="en-US"/>
          </a:p>
        </p:txBody>
      </p:sp>
    </p:spTree>
    <p:extLst>
      <p:ext uri="{BB962C8B-B14F-4D97-AF65-F5344CB8AC3E}">
        <p14:creationId xmlns:p14="http://schemas.microsoft.com/office/powerpoint/2010/main" val="61627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compsci101 fall17</a:t>
            </a:r>
          </a:p>
        </p:txBody>
      </p:sp>
      <p:sp>
        <p:nvSpPr>
          <p:cNvPr id="7" name="Rectangle 6"/>
          <p:cNvSpPr>
            <a:spLocks noGrp="1" noChangeArrowheads="1"/>
          </p:cNvSpPr>
          <p:nvPr>
            <p:ph type="sldNum" sz="quarter" idx="12"/>
          </p:nvPr>
        </p:nvSpPr>
        <p:spPr>
          <a:ln/>
        </p:spPr>
        <p:txBody>
          <a:bodyPr/>
          <a:lstStyle>
            <a:lvl1pPr>
              <a:defRPr/>
            </a:lvl1pPr>
          </a:lstStyle>
          <a:p>
            <a:pPr>
              <a:defRPr/>
            </a:pPr>
            <a:fld id="{432AA312-D4AF-4A57-A4AC-B58CF3A8AF34}" type="slidenum">
              <a:rPr lang="en-US"/>
              <a:pPr>
                <a:defRPr/>
              </a:pPr>
              <a:t>‹#›</a:t>
            </a:fld>
            <a:endParaRPr lang="en-US"/>
          </a:p>
        </p:txBody>
      </p:sp>
    </p:spTree>
    <p:extLst>
      <p:ext uri="{BB962C8B-B14F-4D97-AF65-F5344CB8AC3E}">
        <p14:creationId xmlns:p14="http://schemas.microsoft.com/office/powerpoint/2010/main" val="270805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compsci101 fall17</a:t>
            </a:r>
          </a:p>
        </p:txBody>
      </p:sp>
      <p:sp>
        <p:nvSpPr>
          <p:cNvPr id="7" name="Rectangle 6"/>
          <p:cNvSpPr>
            <a:spLocks noGrp="1" noChangeArrowheads="1"/>
          </p:cNvSpPr>
          <p:nvPr>
            <p:ph type="sldNum" sz="quarter" idx="12"/>
          </p:nvPr>
        </p:nvSpPr>
        <p:spPr>
          <a:ln/>
        </p:spPr>
        <p:txBody>
          <a:bodyPr/>
          <a:lstStyle>
            <a:lvl1pPr>
              <a:defRPr/>
            </a:lvl1pPr>
          </a:lstStyle>
          <a:p>
            <a:pPr>
              <a:defRPr/>
            </a:pPr>
            <a:fld id="{3531AA07-0B70-4E3D-84AF-4D5E92BC4971}" type="slidenum">
              <a:rPr lang="en-US"/>
              <a:pPr>
                <a:defRPr/>
              </a:pPr>
              <a:t>‹#›</a:t>
            </a:fld>
            <a:endParaRPr lang="en-US"/>
          </a:p>
        </p:txBody>
      </p:sp>
    </p:spTree>
    <p:extLst>
      <p:ext uri="{BB962C8B-B14F-4D97-AF65-F5344CB8AC3E}">
        <p14:creationId xmlns:p14="http://schemas.microsoft.com/office/powerpoint/2010/main" val="79734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cs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cs typeface="Times New Roman" charset="0"/>
              </a:defRPr>
            </a:lvl1pPr>
          </a:lstStyle>
          <a:p>
            <a:pPr>
              <a:defRPr/>
            </a:pPr>
            <a:r>
              <a:rPr lang="en-US"/>
              <a:t>compsci101 fall17</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88E8A9B-E406-46EF-A9FD-35EBD6B18A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s.duke.edu/csed/pythonapt/lastnamefirst.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95300" y="622995"/>
            <a:ext cx="8153400" cy="1981200"/>
          </a:xfrm>
        </p:spPr>
        <p:txBody>
          <a:bodyPr/>
          <a:lstStyle/>
          <a:p>
            <a:pPr eaLnBrk="1" hangingPunct="1"/>
            <a:r>
              <a:rPr lang="en-US" dirty="0" err="1"/>
              <a:t>CompSci</a:t>
            </a:r>
            <a:r>
              <a:rPr lang="en-US" dirty="0"/>
              <a:t> 101</a:t>
            </a:r>
            <a:br>
              <a:rPr lang="en-US" dirty="0"/>
            </a:br>
            <a:r>
              <a:rPr lang="en-US" dirty="0"/>
              <a:t>Introduction to Computer Science</a:t>
            </a:r>
          </a:p>
        </p:txBody>
      </p:sp>
      <p:sp>
        <p:nvSpPr>
          <p:cNvPr id="3075" name="Text Box 4"/>
          <p:cNvSpPr txBox="1">
            <a:spLocks noChangeArrowheads="1"/>
          </p:cNvSpPr>
          <p:nvPr/>
        </p:nvSpPr>
        <p:spPr bwMode="auto">
          <a:xfrm>
            <a:off x="4572000" y="3041302"/>
            <a:ext cx="206979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sz="2800" dirty="0"/>
              <a:t>Sep 14, 2017</a:t>
            </a:r>
          </a:p>
          <a:p>
            <a:pPr eaLnBrk="1" hangingPunct="1">
              <a:spcBef>
                <a:spcPct val="0"/>
              </a:spcBef>
              <a:buFontTx/>
              <a:buNone/>
            </a:pPr>
            <a:endParaRPr lang="en-US" sz="2800" dirty="0"/>
          </a:p>
          <a:p>
            <a:pPr eaLnBrk="1" hangingPunct="1">
              <a:spcBef>
                <a:spcPct val="0"/>
              </a:spcBef>
              <a:buFontTx/>
              <a:buNone/>
            </a:pPr>
            <a:r>
              <a:rPr lang="en-US" sz="2800" dirty="0"/>
              <a:t>Prof. Rodger</a:t>
            </a:r>
          </a:p>
        </p:txBody>
      </p:sp>
      <p:sp>
        <p:nvSpPr>
          <p:cNvPr id="2" name="Footer Placeholder 1"/>
          <p:cNvSpPr>
            <a:spLocks noGrp="1"/>
          </p:cNvSpPr>
          <p:nvPr>
            <p:ph type="ftr" sz="quarter" idx="11"/>
          </p:nvPr>
        </p:nvSpPr>
        <p:spPr/>
        <p:txBody>
          <a:bodyPr/>
          <a:lstStyle/>
          <a:p>
            <a:pPr>
              <a:defRPr/>
            </a:pPr>
            <a:r>
              <a:rPr lang="en-US"/>
              <a:t>compsci101 fall17</a:t>
            </a:r>
          </a:p>
        </p:txBody>
      </p:sp>
      <p:sp>
        <p:nvSpPr>
          <p:cNvPr id="3" name="Slide Number Placeholder 2"/>
          <p:cNvSpPr>
            <a:spLocks noGrp="1"/>
          </p:cNvSpPr>
          <p:nvPr>
            <p:ph type="sldNum" sz="quarter" idx="12"/>
          </p:nvPr>
        </p:nvSpPr>
        <p:spPr/>
        <p:txBody>
          <a:bodyPr/>
          <a:lstStyle/>
          <a:p>
            <a:pPr>
              <a:defRPr/>
            </a:pPr>
            <a:fld id="{ADD3E9C4-CC62-419B-94EA-3C3ACB7F981C}" type="slidenum">
              <a:rPr lang="en-US" smtClean="0"/>
              <a:pPr>
                <a:defRPr/>
              </a:pPr>
              <a:t>1</a:t>
            </a:fld>
            <a:endParaRPr lang="en-US"/>
          </a:p>
        </p:txBody>
      </p:sp>
      <p:pic>
        <p:nvPicPr>
          <p:cNvPr id="5" name="Picture 4"/>
          <p:cNvPicPr>
            <a:picLocks noChangeAspect="1"/>
          </p:cNvPicPr>
          <p:nvPr/>
        </p:nvPicPr>
        <p:blipFill>
          <a:blip r:embed="rId2"/>
          <a:stretch>
            <a:fillRect/>
          </a:stretch>
        </p:blipFill>
        <p:spPr>
          <a:xfrm>
            <a:off x="838200" y="2438400"/>
            <a:ext cx="3190875" cy="30003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148" y="0"/>
            <a:ext cx="7772400" cy="762000"/>
          </a:xfrm>
        </p:spPr>
        <p:txBody>
          <a:bodyPr/>
          <a:lstStyle/>
          <a:p>
            <a:r>
              <a:rPr lang="en-US" dirty="0"/>
              <a:t>Loop over string</a:t>
            </a:r>
          </a:p>
        </p:txBody>
      </p:sp>
      <p:sp>
        <p:nvSpPr>
          <p:cNvPr id="3" name="Content Placeholder 2"/>
          <p:cNvSpPr>
            <a:spLocks noGrp="1"/>
          </p:cNvSpPr>
          <p:nvPr>
            <p:ph idx="1"/>
          </p:nvPr>
        </p:nvSpPr>
        <p:spPr>
          <a:xfrm>
            <a:off x="685800" y="762000"/>
            <a:ext cx="8077200" cy="5334000"/>
          </a:xfrm>
        </p:spPr>
        <p:txBody>
          <a:bodyPr/>
          <a:lstStyle/>
          <a:p>
            <a:r>
              <a:rPr lang="en-US" dirty="0"/>
              <a:t>www.bit.ly/101f17-0914-2 </a:t>
            </a:r>
          </a:p>
          <a:p>
            <a:endParaRPr lang="en-US" dirty="0"/>
          </a:p>
        </p:txBody>
      </p:sp>
      <p:sp>
        <p:nvSpPr>
          <p:cNvPr id="4" name="Footer Placeholder 3"/>
          <p:cNvSpPr>
            <a:spLocks noGrp="1"/>
          </p:cNvSpPr>
          <p:nvPr>
            <p:ph type="ftr" sz="quarter" idx="11"/>
          </p:nvPr>
        </p:nvSpPr>
        <p:spPr/>
        <p:txBody>
          <a:bodyPr/>
          <a:lstStyle/>
          <a:p>
            <a:pPr>
              <a:defRPr/>
            </a:pPr>
            <a:r>
              <a:rPr lang="en-US"/>
              <a:t>compsci101 fall17</a:t>
            </a:r>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10</a:t>
            </a:fld>
            <a:endParaRPr lang="en-US"/>
          </a:p>
        </p:txBody>
      </p:sp>
      <p:pic>
        <p:nvPicPr>
          <p:cNvPr id="6" name="Picture 5"/>
          <p:cNvPicPr>
            <a:picLocks noChangeAspect="1"/>
          </p:cNvPicPr>
          <p:nvPr/>
        </p:nvPicPr>
        <p:blipFill>
          <a:blip r:embed="rId2"/>
          <a:stretch>
            <a:fillRect/>
          </a:stretch>
        </p:blipFill>
        <p:spPr>
          <a:xfrm>
            <a:off x="1600200" y="1550963"/>
            <a:ext cx="5553148" cy="4545037"/>
          </a:xfrm>
          <a:prstGeom prst="rect">
            <a:avLst/>
          </a:prstGeom>
        </p:spPr>
      </p:pic>
    </p:spTree>
    <p:extLst>
      <p:ext uri="{BB962C8B-B14F-4D97-AF65-F5344CB8AC3E}">
        <p14:creationId xmlns:p14="http://schemas.microsoft.com/office/powerpoint/2010/main" val="2551159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 over all words in a list</a:t>
            </a:r>
          </a:p>
        </p:txBody>
      </p:sp>
      <p:pic>
        <p:nvPicPr>
          <p:cNvPr id="6" name="Content Placeholder 5"/>
          <p:cNvPicPr>
            <a:picLocks noGrp="1" noChangeAspect="1"/>
          </p:cNvPicPr>
          <p:nvPr>
            <p:ph idx="1"/>
          </p:nvPr>
        </p:nvPicPr>
        <p:blipFill>
          <a:blip r:embed="rId2"/>
          <a:stretch>
            <a:fillRect/>
          </a:stretch>
        </p:blipFill>
        <p:spPr>
          <a:xfrm>
            <a:off x="1524000" y="2743200"/>
            <a:ext cx="6823911" cy="1581150"/>
          </a:xfrm>
          <a:prstGeom prst="rect">
            <a:avLst/>
          </a:prstGeom>
        </p:spPr>
      </p:pic>
      <p:sp>
        <p:nvSpPr>
          <p:cNvPr id="4" name="Footer Placeholder 3"/>
          <p:cNvSpPr>
            <a:spLocks noGrp="1"/>
          </p:cNvSpPr>
          <p:nvPr>
            <p:ph type="ftr" sz="quarter" idx="11"/>
          </p:nvPr>
        </p:nvSpPr>
        <p:spPr/>
        <p:txBody>
          <a:bodyPr/>
          <a:lstStyle/>
          <a:p>
            <a:pPr>
              <a:defRPr/>
            </a:pPr>
            <a:r>
              <a:rPr lang="en-US"/>
              <a:t>compsci101 fall17</a:t>
            </a:r>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11</a:t>
            </a:fld>
            <a:endParaRPr lang="en-US"/>
          </a:p>
        </p:txBody>
      </p:sp>
    </p:spTree>
    <p:extLst>
      <p:ext uri="{BB962C8B-B14F-4D97-AF65-F5344CB8AC3E}">
        <p14:creationId xmlns:p14="http://schemas.microsoft.com/office/powerpoint/2010/main" val="3901286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a:t>Loop over words</a:t>
            </a:r>
          </a:p>
        </p:txBody>
      </p:sp>
      <p:sp>
        <p:nvSpPr>
          <p:cNvPr id="3" name="Content Placeholder 2"/>
          <p:cNvSpPr>
            <a:spLocks noGrp="1"/>
          </p:cNvSpPr>
          <p:nvPr>
            <p:ph idx="1"/>
          </p:nvPr>
        </p:nvSpPr>
        <p:spPr>
          <a:xfrm>
            <a:off x="457200" y="914400"/>
            <a:ext cx="8001000" cy="5105400"/>
          </a:xfrm>
        </p:spPr>
        <p:txBody>
          <a:bodyPr/>
          <a:lstStyle/>
          <a:p>
            <a:r>
              <a:rPr lang="en-US" dirty="0"/>
              <a:t>www.bit.ly/101f17-0914-3</a:t>
            </a:r>
          </a:p>
        </p:txBody>
      </p:sp>
      <p:sp>
        <p:nvSpPr>
          <p:cNvPr id="4" name="Footer Placeholder 3"/>
          <p:cNvSpPr>
            <a:spLocks noGrp="1"/>
          </p:cNvSpPr>
          <p:nvPr>
            <p:ph type="ftr" sz="quarter" idx="11"/>
          </p:nvPr>
        </p:nvSpPr>
        <p:spPr/>
        <p:txBody>
          <a:bodyPr/>
          <a:lstStyle/>
          <a:p>
            <a:pPr>
              <a:defRPr/>
            </a:pPr>
            <a:r>
              <a:rPr lang="en-US"/>
              <a:t>compsci101 fall17</a:t>
            </a:r>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12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503388"/>
            <a:ext cx="6738575" cy="4745011"/>
          </a:xfrm>
          <a:prstGeom prst="rect">
            <a:avLst/>
          </a:prstGeom>
        </p:spPr>
      </p:pic>
    </p:spTree>
    <p:extLst>
      <p:ext uri="{BB962C8B-B14F-4D97-AF65-F5344CB8AC3E}">
        <p14:creationId xmlns:p14="http://schemas.microsoft.com/office/powerpoint/2010/main" val="645327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645" y="1066186"/>
            <a:ext cx="2514600" cy="1377745"/>
          </a:xfrm>
        </p:spPr>
        <p:txBody>
          <a:bodyPr/>
          <a:lstStyle/>
          <a:p>
            <a:r>
              <a:rPr lang="en-US" dirty="0"/>
              <a:t>Computer Science Alum</a:t>
            </a:r>
          </a:p>
        </p:txBody>
      </p:sp>
      <p:sp>
        <p:nvSpPr>
          <p:cNvPr id="3" name="Content Placeholder 2"/>
          <p:cNvSpPr>
            <a:spLocks noGrp="1"/>
          </p:cNvSpPr>
          <p:nvPr>
            <p:ph idx="1"/>
          </p:nvPr>
        </p:nvSpPr>
        <p:spPr>
          <a:xfrm>
            <a:off x="685800" y="3733800"/>
            <a:ext cx="7772400" cy="2928820"/>
          </a:xfrm>
        </p:spPr>
        <p:txBody>
          <a:bodyPr/>
          <a:lstStyle/>
          <a:p>
            <a:r>
              <a:rPr lang="en-US" dirty="0"/>
              <a:t>Biology and CS</a:t>
            </a:r>
          </a:p>
          <a:p>
            <a:r>
              <a:rPr lang="en-US" dirty="0"/>
              <a:t>Undergraduate Research - JFLAP</a:t>
            </a:r>
          </a:p>
          <a:p>
            <a:r>
              <a:rPr lang="en-US" dirty="0"/>
              <a:t>Epic</a:t>
            </a:r>
          </a:p>
          <a:p>
            <a:r>
              <a:rPr lang="en-US" dirty="0"/>
              <a:t>Now in Med School at Vanderbilt</a:t>
            </a:r>
          </a:p>
        </p:txBody>
      </p:sp>
      <p:pic>
        <p:nvPicPr>
          <p:cNvPr id="1026" name="Picture 2" descr="http://www.cs.duke.edu/web_resources/photos_news/362_genkins_2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4855"/>
            <a:ext cx="14478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s.duke.edu/%7Erodger/students/julianGenkinsAndRodger.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066186"/>
            <a:ext cx="4057752" cy="229026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a:t>compsci101 fall17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13</a:t>
            </a:fld>
            <a:endParaRPr lang="en-US"/>
          </a:p>
        </p:txBody>
      </p:sp>
    </p:spTree>
    <p:extLst>
      <p:ext uri="{BB962C8B-B14F-4D97-AF65-F5344CB8AC3E}">
        <p14:creationId xmlns:p14="http://schemas.microsoft.com/office/powerpoint/2010/main" val="2553851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490"/>
            <a:ext cx="7772400" cy="1143000"/>
          </a:xfrm>
        </p:spPr>
        <p:txBody>
          <a:bodyPr/>
          <a:lstStyle/>
          <a:p>
            <a:r>
              <a:rPr lang="en-US" dirty="0"/>
              <a:t>Assignment 3</a:t>
            </a:r>
            <a:br>
              <a:rPr lang="en-US" dirty="0"/>
            </a:br>
            <a:r>
              <a:rPr lang="en-US" dirty="0" err="1"/>
              <a:t>snarf</a:t>
            </a:r>
            <a:r>
              <a:rPr lang="en-US" dirty="0"/>
              <a:t> to use starter files</a:t>
            </a:r>
          </a:p>
        </p:txBody>
      </p:sp>
      <p:sp>
        <p:nvSpPr>
          <p:cNvPr id="3" name="Content Placeholder 2"/>
          <p:cNvSpPr>
            <a:spLocks noGrp="1"/>
          </p:cNvSpPr>
          <p:nvPr>
            <p:ph idx="1"/>
          </p:nvPr>
        </p:nvSpPr>
        <p:spPr/>
        <p:txBody>
          <a:bodyPr/>
          <a:lstStyle/>
          <a:p>
            <a:r>
              <a:rPr lang="en-US" dirty="0"/>
              <a:t>Turtles</a:t>
            </a:r>
          </a:p>
          <a:p>
            <a:pPr lvl="1"/>
            <a:r>
              <a:rPr lang="en-US" dirty="0"/>
              <a:t>Creative</a:t>
            </a:r>
          </a:p>
          <a:p>
            <a:endParaRPr lang="en-US" dirty="0"/>
          </a:p>
          <a:p>
            <a:pPr marL="0" indent="0">
              <a:buNone/>
            </a:pPr>
            <a:endParaRPr lang="en-US" dirty="0"/>
          </a:p>
          <a:p>
            <a:r>
              <a:rPr lang="en-US" dirty="0"/>
              <a:t>Earthquakes</a:t>
            </a:r>
          </a:p>
          <a:p>
            <a:pPr lvl="1"/>
            <a:r>
              <a:rPr lang="en-US" dirty="0"/>
              <a:t>Data from last 30 days around the world</a:t>
            </a:r>
          </a:p>
          <a:p>
            <a:pPr lvl="1"/>
            <a:r>
              <a:rPr lang="en-US" dirty="0"/>
              <a:t>Example - Find the largest earthquake</a:t>
            </a:r>
          </a:p>
        </p:txBody>
      </p:sp>
      <p:pic>
        <p:nvPicPr>
          <p:cNvPr id="1026" name="Picture 2" descr="http://www.cs.duke.edu/courses/fall14/compsci101/assign/assign3/studentSolns/studentSoln03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503" y="1600200"/>
            <a:ext cx="3743325" cy="299085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a:t>compsci101 fall17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14</a:t>
            </a:fld>
            <a:endParaRPr lang="en-US"/>
          </a:p>
        </p:txBody>
      </p:sp>
    </p:spTree>
    <p:extLst>
      <p:ext uri="{BB962C8B-B14F-4D97-AF65-F5344CB8AC3E}">
        <p14:creationId xmlns:p14="http://schemas.microsoft.com/office/powerpoint/2010/main" val="212802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A29E-2CD8-45AF-A326-411BA72B0AA5}"/>
              </a:ext>
            </a:extLst>
          </p:cNvPr>
          <p:cNvSpPr>
            <a:spLocks noGrp="1"/>
          </p:cNvSpPr>
          <p:nvPr>
            <p:ph type="title"/>
          </p:nvPr>
        </p:nvSpPr>
        <p:spPr>
          <a:xfrm>
            <a:off x="381000" y="215638"/>
            <a:ext cx="8610600" cy="774962"/>
          </a:xfrm>
        </p:spPr>
        <p:txBody>
          <a:bodyPr/>
          <a:lstStyle/>
          <a:p>
            <a:r>
              <a:rPr lang="en-US" dirty="0"/>
              <a:t>Getting Started with Earthquake part</a:t>
            </a:r>
          </a:p>
        </p:txBody>
      </p:sp>
      <p:sp>
        <p:nvSpPr>
          <p:cNvPr id="3" name="Content Placeholder 2">
            <a:extLst>
              <a:ext uri="{FF2B5EF4-FFF2-40B4-BE49-F238E27FC236}">
                <a16:creationId xmlns:a16="http://schemas.microsoft.com/office/drawing/2014/main" id="{D08876CB-44E8-4E96-88E9-B26B121BA816}"/>
              </a:ext>
            </a:extLst>
          </p:cNvPr>
          <p:cNvSpPr>
            <a:spLocks noGrp="1"/>
          </p:cNvSpPr>
          <p:nvPr>
            <p:ph idx="1"/>
          </p:nvPr>
        </p:nvSpPr>
        <p:spPr>
          <a:xfrm>
            <a:off x="685800" y="998456"/>
            <a:ext cx="7772400" cy="5257800"/>
          </a:xfrm>
        </p:spPr>
        <p:txBody>
          <a:bodyPr/>
          <a:lstStyle/>
          <a:p>
            <a:r>
              <a:rPr lang="en-US" dirty="0"/>
              <a:t>Read lines of data into a list of strings</a:t>
            </a:r>
          </a:p>
          <a:p>
            <a:endParaRPr lang="en-US" dirty="0"/>
          </a:p>
        </p:txBody>
      </p:sp>
      <p:sp>
        <p:nvSpPr>
          <p:cNvPr id="4" name="Footer Placeholder 3">
            <a:extLst>
              <a:ext uri="{FF2B5EF4-FFF2-40B4-BE49-F238E27FC236}">
                <a16:creationId xmlns:a16="http://schemas.microsoft.com/office/drawing/2014/main" id="{737A2E74-1785-4D4E-9043-9D5F68CF4330}"/>
              </a:ext>
            </a:extLst>
          </p:cNvPr>
          <p:cNvSpPr>
            <a:spLocks noGrp="1"/>
          </p:cNvSpPr>
          <p:nvPr>
            <p:ph type="ftr" sz="quarter" idx="11"/>
          </p:nvPr>
        </p:nvSpPr>
        <p:spPr/>
        <p:txBody>
          <a:bodyPr/>
          <a:lstStyle/>
          <a:p>
            <a:pPr>
              <a:defRPr/>
            </a:pPr>
            <a:r>
              <a:rPr lang="en-US"/>
              <a:t>compsci101 fall17</a:t>
            </a:r>
          </a:p>
        </p:txBody>
      </p:sp>
      <p:sp>
        <p:nvSpPr>
          <p:cNvPr id="5" name="Slide Number Placeholder 4">
            <a:extLst>
              <a:ext uri="{FF2B5EF4-FFF2-40B4-BE49-F238E27FC236}">
                <a16:creationId xmlns:a16="http://schemas.microsoft.com/office/drawing/2014/main" id="{69EB7128-D215-4461-9620-C241BF964BF2}"/>
              </a:ext>
            </a:extLst>
          </p:cNvPr>
          <p:cNvSpPr>
            <a:spLocks noGrp="1"/>
          </p:cNvSpPr>
          <p:nvPr>
            <p:ph type="sldNum" sz="quarter" idx="12"/>
          </p:nvPr>
        </p:nvSpPr>
        <p:spPr/>
        <p:txBody>
          <a:bodyPr/>
          <a:lstStyle/>
          <a:p>
            <a:pPr>
              <a:defRPr/>
            </a:pPr>
            <a:fld id="{FC6DB02F-6869-41A8-88A9-7B04A59444FD}" type="slidenum">
              <a:rPr lang="en-US" smtClean="0"/>
              <a:pPr>
                <a:defRPr/>
              </a:pPr>
              <a:t>15</a:t>
            </a:fld>
            <a:endParaRPr lang="en-US"/>
          </a:p>
        </p:txBody>
      </p:sp>
      <p:pic>
        <p:nvPicPr>
          <p:cNvPr id="12" name="Picture 11">
            <a:extLst>
              <a:ext uri="{FF2B5EF4-FFF2-40B4-BE49-F238E27FC236}">
                <a16:creationId xmlns:a16="http://schemas.microsoft.com/office/drawing/2014/main" id="{4118E9AF-7A0F-4D88-B8BF-BDFCC407B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06306"/>
            <a:ext cx="7346286" cy="4334238"/>
          </a:xfrm>
          <a:prstGeom prst="rect">
            <a:avLst/>
          </a:prstGeom>
        </p:spPr>
      </p:pic>
    </p:spTree>
    <p:extLst>
      <p:ext uri="{BB962C8B-B14F-4D97-AF65-F5344CB8AC3E}">
        <p14:creationId xmlns:p14="http://schemas.microsoft.com/office/powerpoint/2010/main" val="3579356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A29E-2CD8-45AF-A326-411BA72B0AA5}"/>
              </a:ext>
            </a:extLst>
          </p:cNvPr>
          <p:cNvSpPr>
            <a:spLocks noGrp="1"/>
          </p:cNvSpPr>
          <p:nvPr>
            <p:ph type="title"/>
          </p:nvPr>
        </p:nvSpPr>
        <p:spPr>
          <a:xfrm>
            <a:off x="381000" y="215638"/>
            <a:ext cx="8610600" cy="774962"/>
          </a:xfrm>
        </p:spPr>
        <p:txBody>
          <a:bodyPr/>
          <a:lstStyle/>
          <a:p>
            <a:r>
              <a:rPr lang="en-US" dirty="0"/>
              <a:t>Getting Started with Earthquake part</a:t>
            </a:r>
          </a:p>
        </p:txBody>
      </p:sp>
      <p:sp>
        <p:nvSpPr>
          <p:cNvPr id="3" name="Content Placeholder 2">
            <a:extLst>
              <a:ext uri="{FF2B5EF4-FFF2-40B4-BE49-F238E27FC236}">
                <a16:creationId xmlns:a16="http://schemas.microsoft.com/office/drawing/2014/main" id="{D08876CB-44E8-4E96-88E9-B26B121BA816}"/>
              </a:ext>
            </a:extLst>
          </p:cNvPr>
          <p:cNvSpPr>
            <a:spLocks noGrp="1"/>
          </p:cNvSpPr>
          <p:nvPr>
            <p:ph idx="1"/>
          </p:nvPr>
        </p:nvSpPr>
        <p:spPr>
          <a:xfrm>
            <a:off x="685800" y="998456"/>
            <a:ext cx="7772400" cy="5257800"/>
          </a:xfrm>
        </p:spPr>
        <p:txBody>
          <a:bodyPr/>
          <a:lstStyle/>
          <a:p>
            <a:r>
              <a:rPr lang="en-US" dirty="0"/>
              <a:t>Read lines of data into a list of strings</a:t>
            </a:r>
          </a:p>
          <a:p>
            <a:endParaRPr lang="en-US" dirty="0"/>
          </a:p>
        </p:txBody>
      </p:sp>
      <p:sp>
        <p:nvSpPr>
          <p:cNvPr id="4" name="Footer Placeholder 3">
            <a:extLst>
              <a:ext uri="{FF2B5EF4-FFF2-40B4-BE49-F238E27FC236}">
                <a16:creationId xmlns:a16="http://schemas.microsoft.com/office/drawing/2014/main" id="{737A2E74-1785-4D4E-9043-9D5F68CF4330}"/>
              </a:ext>
            </a:extLst>
          </p:cNvPr>
          <p:cNvSpPr>
            <a:spLocks noGrp="1"/>
          </p:cNvSpPr>
          <p:nvPr>
            <p:ph type="ftr" sz="quarter" idx="11"/>
          </p:nvPr>
        </p:nvSpPr>
        <p:spPr/>
        <p:txBody>
          <a:bodyPr/>
          <a:lstStyle/>
          <a:p>
            <a:pPr>
              <a:defRPr/>
            </a:pPr>
            <a:r>
              <a:rPr lang="en-US"/>
              <a:t>compsci101 fall17</a:t>
            </a:r>
          </a:p>
        </p:txBody>
      </p:sp>
      <p:sp>
        <p:nvSpPr>
          <p:cNvPr id="5" name="Slide Number Placeholder 4">
            <a:extLst>
              <a:ext uri="{FF2B5EF4-FFF2-40B4-BE49-F238E27FC236}">
                <a16:creationId xmlns:a16="http://schemas.microsoft.com/office/drawing/2014/main" id="{69EB7128-D215-4461-9620-C241BF964BF2}"/>
              </a:ext>
            </a:extLst>
          </p:cNvPr>
          <p:cNvSpPr>
            <a:spLocks noGrp="1"/>
          </p:cNvSpPr>
          <p:nvPr>
            <p:ph type="sldNum" sz="quarter" idx="12"/>
          </p:nvPr>
        </p:nvSpPr>
        <p:spPr/>
        <p:txBody>
          <a:bodyPr/>
          <a:lstStyle/>
          <a:p>
            <a:pPr>
              <a:defRPr/>
            </a:pPr>
            <a:fld id="{FC6DB02F-6869-41A8-88A9-7B04A59444FD}" type="slidenum">
              <a:rPr lang="en-US" smtClean="0"/>
              <a:pPr>
                <a:defRPr/>
              </a:pPr>
              <a:t>16</a:t>
            </a:fld>
            <a:endParaRPr lang="en-US"/>
          </a:p>
        </p:txBody>
      </p:sp>
      <p:pic>
        <p:nvPicPr>
          <p:cNvPr id="12" name="Picture 11">
            <a:extLst>
              <a:ext uri="{FF2B5EF4-FFF2-40B4-BE49-F238E27FC236}">
                <a16:creationId xmlns:a16="http://schemas.microsoft.com/office/drawing/2014/main" id="{4118E9AF-7A0F-4D88-B8BF-BDFCC407B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06306"/>
            <a:ext cx="7346286" cy="4334238"/>
          </a:xfrm>
          <a:prstGeom prst="rect">
            <a:avLst/>
          </a:prstGeom>
        </p:spPr>
      </p:pic>
      <p:sp>
        <p:nvSpPr>
          <p:cNvPr id="6" name="TextBox 5">
            <a:extLst>
              <a:ext uri="{FF2B5EF4-FFF2-40B4-BE49-F238E27FC236}">
                <a16:creationId xmlns:a16="http://schemas.microsoft.com/office/drawing/2014/main" id="{D40FE755-818B-4A52-8065-0E6A27A03368}"/>
              </a:ext>
            </a:extLst>
          </p:cNvPr>
          <p:cNvSpPr txBox="1"/>
          <p:nvPr/>
        </p:nvSpPr>
        <p:spPr>
          <a:xfrm>
            <a:off x="6338553" y="4191000"/>
            <a:ext cx="2334293" cy="461665"/>
          </a:xfrm>
          <a:prstGeom prst="rect">
            <a:avLst/>
          </a:prstGeom>
          <a:noFill/>
        </p:spPr>
        <p:txBody>
          <a:bodyPr wrap="none" rtlCol="0">
            <a:spAutoFit/>
          </a:bodyPr>
          <a:lstStyle/>
          <a:p>
            <a:r>
              <a:rPr lang="en-US" i="1" dirty="0">
                <a:solidFill>
                  <a:schemeClr val="accent2"/>
                </a:solidFill>
              </a:rPr>
              <a:t>Create Empty list</a:t>
            </a:r>
          </a:p>
        </p:txBody>
      </p:sp>
      <p:sp>
        <p:nvSpPr>
          <p:cNvPr id="8" name="TextBox 7">
            <a:extLst>
              <a:ext uri="{FF2B5EF4-FFF2-40B4-BE49-F238E27FC236}">
                <a16:creationId xmlns:a16="http://schemas.microsoft.com/office/drawing/2014/main" id="{1E1B15D1-FC58-4DF8-89BA-BA7948E48DCE}"/>
              </a:ext>
            </a:extLst>
          </p:cNvPr>
          <p:cNvSpPr txBox="1"/>
          <p:nvPr/>
        </p:nvSpPr>
        <p:spPr>
          <a:xfrm>
            <a:off x="6248400" y="4505677"/>
            <a:ext cx="1975028" cy="461665"/>
          </a:xfrm>
          <a:prstGeom prst="rect">
            <a:avLst/>
          </a:prstGeom>
          <a:noFill/>
        </p:spPr>
        <p:txBody>
          <a:bodyPr wrap="none" rtlCol="0">
            <a:spAutoFit/>
          </a:bodyPr>
          <a:lstStyle/>
          <a:p>
            <a:r>
              <a:rPr lang="en-US" i="1" dirty="0">
                <a:solidFill>
                  <a:schemeClr val="accent2"/>
                </a:solidFill>
              </a:rPr>
              <a:t>source is a file</a:t>
            </a:r>
          </a:p>
        </p:txBody>
      </p:sp>
      <p:sp>
        <p:nvSpPr>
          <p:cNvPr id="9" name="TextBox 8">
            <a:extLst>
              <a:ext uri="{FF2B5EF4-FFF2-40B4-BE49-F238E27FC236}">
                <a16:creationId xmlns:a16="http://schemas.microsoft.com/office/drawing/2014/main" id="{B8B5665C-ED64-4C20-830B-26226B0AC626}"/>
              </a:ext>
            </a:extLst>
          </p:cNvPr>
          <p:cNvSpPr txBox="1"/>
          <p:nvPr/>
        </p:nvSpPr>
        <p:spPr>
          <a:xfrm>
            <a:off x="5551589" y="4808204"/>
            <a:ext cx="3068469" cy="461665"/>
          </a:xfrm>
          <a:prstGeom prst="rect">
            <a:avLst/>
          </a:prstGeom>
          <a:noFill/>
        </p:spPr>
        <p:txBody>
          <a:bodyPr wrap="none" rtlCol="0">
            <a:spAutoFit/>
          </a:bodyPr>
          <a:lstStyle/>
          <a:p>
            <a:r>
              <a:rPr lang="en-US" i="1" dirty="0">
                <a:solidFill>
                  <a:schemeClr val="accent2"/>
                </a:solidFill>
              </a:rPr>
              <a:t>Iterate over lines in file</a:t>
            </a:r>
          </a:p>
        </p:txBody>
      </p:sp>
      <p:sp>
        <p:nvSpPr>
          <p:cNvPr id="10" name="TextBox 9">
            <a:extLst>
              <a:ext uri="{FF2B5EF4-FFF2-40B4-BE49-F238E27FC236}">
                <a16:creationId xmlns:a16="http://schemas.microsoft.com/office/drawing/2014/main" id="{10C601D5-A4E0-420D-8B5D-16DB6AF56A62}"/>
              </a:ext>
            </a:extLst>
          </p:cNvPr>
          <p:cNvSpPr txBox="1"/>
          <p:nvPr/>
        </p:nvSpPr>
        <p:spPr>
          <a:xfrm>
            <a:off x="4830383" y="5155901"/>
            <a:ext cx="4313617" cy="461665"/>
          </a:xfrm>
          <a:prstGeom prst="rect">
            <a:avLst/>
          </a:prstGeom>
          <a:noFill/>
        </p:spPr>
        <p:txBody>
          <a:bodyPr wrap="none" rtlCol="0">
            <a:spAutoFit/>
          </a:bodyPr>
          <a:lstStyle/>
          <a:p>
            <a:r>
              <a:rPr lang="en-US" i="1" dirty="0">
                <a:solidFill>
                  <a:schemeClr val="accent2"/>
                </a:solidFill>
              </a:rPr>
              <a:t>Remove carriage return from line</a:t>
            </a:r>
          </a:p>
        </p:txBody>
      </p:sp>
      <p:sp>
        <p:nvSpPr>
          <p:cNvPr id="11" name="TextBox 10">
            <a:extLst>
              <a:ext uri="{FF2B5EF4-FFF2-40B4-BE49-F238E27FC236}">
                <a16:creationId xmlns:a16="http://schemas.microsoft.com/office/drawing/2014/main" id="{D61FA676-E647-40E4-9471-65AB653B5968}"/>
              </a:ext>
            </a:extLst>
          </p:cNvPr>
          <p:cNvSpPr txBox="1"/>
          <p:nvPr/>
        </p:nvSpPr>
        <p:spPr>
          <a:xfrm>
            <a:off x="5067675" y="5482124"/>
            <a:ext cx="3552383" cy="461665"/>
          </a:xfrm>
          <a:prstGeom prst="rect">
            <a:avLst/>
          </a:prstGeom>
          <a:noFill/>
        </p:spPr>
        <p:txBody>
          <a:bodyPr wrap="none" rtlCol="0">
            <a:spAutoFit/>
          </a:bodyPr>
          <a:lstStyle/>
          <a:p>
            <a:r>
              <a:rPr lang="en-US" i="1" dirty="0">
                <a:solidFill>
                  <a:schemeClr val="accent2"/>
                </a:solidFill>
              </a:rPr>
              <a:t>Add line from file to the list</a:t>
            </a:r>
          </a:p>
        </p:txBody>
      </p:sp>
      <p:sp>
        <p:nvSpPr>
          <p:cNvPr id="13" name="TextBox 12">
            <a:extLst>
              <a:ext uri="{FF2B5EF4-FFF2-40B4-BE49-F238E27FC236}">
                <a16:creationId xmlns:a16="http://schemas.microsoft.com/office/drawing/2014/main" id="{6A468512-F9EF-4BAC-B1FB-9989E63F8024}"/>
              </a:ext>
            </a:extLst>
          </p:cNvPr>
          <p:cNvSpPr txBox="1"/>
          <p:nvPr/>
        </p:nvSpPr>
        <p:spPr>
          <a:xfrm>
            <a:off x="5753613" y="5795683"/>
            <a:ext cx="2704587" cy="461665"/>
          </a:xfrm>
          <a:prstGeom prst="rect">
            <a:avLst/>
          </a:prstGeom>
          <a:noFill/>
        </p:spPr>
        <p:txBody>
          <a:bodyPr wrap="none" rtlCol="0">
            <a:spAutoFit/>
          </a:bodyPr>
          <a:lstStyle/>
          <a:p>
            <a:r>
              <a:rPr lang="en-US" i="1" dirty="0">
                <a:solidFill>
                  <a:schemeClr val="accent2"/>
                </a:solidFill>
              </a:rPr>
              <a:t>Return list of strings</a:t>
            </a:r>
          </a:p>
        </p:txBody>
      </p:sp>
      <p:sp>
        <p:nvSpPr>
          <p:cNvPr id="14" name="TextBox 13">
            <a:extLst>
              <a:ext uri="{FF2B5EF4-FFF2-40B4-BE49-F238E27FC236}">
                <a16:creationId xmlns:a16="http://schemas.microsoft.com/office/drawing/2014/main" id="{F227CFDB-B611-459B-8780-0342FDA74CCF}"/>
              </a:ext>
            </a:extLst>
          </p:cNvPr>
          <p:cNvSpPr txBox="1"/>
          <p:nvPr/>
        </p:nvSpPr>
        <p:spPr>
          <a:xfrm>
            <a:off x="3706870" y="1646684"/>
            <a:ext cx="5263364" cy="461665"/>
          </a:xfrm>
          <a:prstGeom prst="rect">
            <a:avLst/>
          </a:prstGeom>
          <a:noFill/>
        </p:spPr>
        <p:txBody>
          <a:bodyPr wrap="none" rtlCol="0">
            <a:spAutoFit/>
          </a:bodyPr>
          <a:lstStyle/>
          <a:p>
            <a:r>
              <a:rPr lang="en-US" i="1" dirty="0">
                <a:solidFill>
                  <a:srgbClr val="FF0000"/>
                </a:solidFill>
              </a:rPr>
              <a:t>You must modify to put in correct format!</a:t>
            </a:r>
          </a:p>
        </p:txBody>
      </p:sp>
    </p:spTree>
    <p:extLst>
      <p:ext uri="{BB962C8B-B14F-4D97-AF65-F5344CB8AC3E}">
        <p14:creationId xmlns:p14="http://schemas.microsoft.com/office/powerpoint/2010/main" val="403584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A29E-2CD8-45AF-A326-411BA72B0AA5}"/>
              </a:ext>
            </a:extLst>
          </p:cNvPr>
          <p:cNvSpPr>
            <a:spLocks noGrp="1"/>
          </p:cNvSpPr>
          <p:nvPr>
            <p:ph type="title"/>
          </p:nvPr>
        </p:nvSpPr>
        <p:spPr>
          <a:xfrm>
            <a:off x="381000" y="215638"/>
            <a:ext cx="8610600" cy="774962"/>
          </a:xfrm>
        </p:spPr>
        <p:txBody>
          <a:bodyPr/>
          <a:lstStyle/>
          <a:p>
            <a:r>
              <a:rPr lang="en-US" dirty="0"/>
              <a:t>Getting Started with Earthquake part</a:t>
            </a:r>
          </a:p>
        </p:txBody>
      </p:sp>
      <p:sp>
        <p:nvSpPr>
          <p:cNvPr id="3" name="Content Placeholder 2">
            <a:extLst>
              <a:ext uri="{FF2B5EF4-FFF2-40B4-BE49-F238E27FC236}">
                <a16:creationId xmlns:a16="http://schemas.microsoft.com/office/drawing/2014/main" id="{D08876CB-44E8-4E96-88E9-B26B121BA816}"/>
              </a:ext>
            </a:extLst>
          </p:cNvPr>
          <p:cNvSpPr>
            <a:spLocks noGrp="1"/>
          </p:cNvSpPr>
          <p:nvPr>
            <p:ph idx="1"/>
          </p:nvPr>
        </p:nvSpPr>
        <p:spPr>
          <a:xfrm>
            <a:off x="685800" y="998456"/>
            <a:ext cx="7772400" cy="5257800"/>
          </a:xfrm>
        </p:spPr>
        <p:txBody>
          <a:bodyPr/>
          <a:lstStyle/>
          <a:p>
            <a:r>
              <a:rPr lang="en-US" dirty="0"/>
              <a:t>Here is first few lines of  the small file:</a:t>
            </a:r>
          </a:p>
          <a:p>
            <a:endParaRPr lang="en-US" dirty="0"/>
          </a:p>
          <a:p>
            <a:endParaRPr lang="en-US" dirty="0"/>
          </a:p>
          <a:p>
            <a:r>
              <a:rPr lang="en-US" dirty="0"/>
              <a:t>Read into a list, reformatting the lines</a:t>
            </a:r>
          </a:p>
          <a:p>
            <a:endParaRPr lang="en-US" dirty="0"/>
          </a:p>
          <a:p>
            <a:endParaRPr lang="en-US" dirty="0"/>
          </a:p>
          <a:p>
            <a:endParaRPr lang="en-US" dirty="0"/>
          </a:p>
          <a:p>
            <a:r>
              <a:rPr lang="en-US" dirty="0"/>
              <a:t>Write function </a:t>
            </a:r>
            <a:r>
              <a:rPr lang="en-US" dirty="0" err="1"/>
              <a:t>getParts</a:t>
            </a:r>
            <a:r>
              <a:rPr lang="en-US" dirty="0"/>
              <a:t> to get parts of a line</a:t>
            </a:r>
          </a:p>
          <a:p>
            <a:endParaRPr lang="en-US" dirty="0"/>
          </a:p>
          <a:p>
            <a:endParaRPr lang="en-US" dirty="0"/>
          </a:p>
        </p:txBody>
      </p:sp>
      <p:sp>
        <p:nvSpPr>
          <p:cNvPr id="4" name="Footer Placeholder 3">
            <a:extLst>
              <a:ext uri="{FF2B5EF4-FFF2-40B4-BE49-F238E27FC236}">
                <a16:creationId xmlns:a16="http://schemas.microsoft.com/office/drawing/2014/main" id="{737A2E74-1785-4D4E-9043-9D5F68CF4330}"/>
              </a:ext>
            </a:extLst>
          </p:cNvPr>
          <p:cNvSpPr>
            <a:spLocks noGrp="1"/>
          </p:cNvSpPr>
          <p:nvPr>
            <p:ph type="ftr" sz="quarter" idx="11"/>
          </p:nvPr>
        </p:nvSpPr>
        <p:spPr/>
        <p:txBody>
          <a:bodyPr/>
          <a:lstStyle/>
          <a:p>
            <a:pPr>
              <a:defRPr/>
            </a:pPr>
            <a:r>
              <a:rPr lang="en-US"/>
              <a:t>compsci101 fall17</a:t>
            </a:r>
          </a:p>
        </p:txBody>
      </p:sp>
      <p:sp>
        <p:nvSpPr>
          <p:cNvPr id="5" name="Slide Number Placeholder 4">
            <a:extLst>
              <a:ext uri="{FF2B5EF4-FFF2-40B4-BE49-F238E27FC236}">
                <a16:creationId xmlns:a16="http://schemas.microsoft.com/office/drawing/2014/main" id="{69EB7128-D215-4461-9620-C241BF964BF2}"/>
              </a:ext>
            </a:extLst>
          </p:cNvPr>
          <p:cNvSpPr>
            <a:spLocks noGrp="1"/>
          </p:cNvSpPr>
          <p:nvPr>
            <p:ph type="sldNum" sz="quarter" idx="12"/>
          </p:nvPr>
        </p:nvSpPr>
        <p:spPr/>
        <p:txBody>
          <a:bodyPr/>
          <a:lstStyle/>
          <a:p>
            <a:pPr>
              <a:defRPr/>
            </a:pPr>
            <a:fld id="{FC6DB02F-6869-41A8-88A9-7B04A59444FD}" type="slidenum">
              <a:rPr lang="en-US" smtClean="0"/>
              <a:pPr>
                <a:defRPr/>
              </a:pPr>
              <a:t>17</a:t>
            </a:fld>
            <a:endParaRPr lang="en-US"/>
          </a:p>
        </p:txBody>
      </p:sp>
      <p:pic>
        <p:nvPicPr>
          <p:cNvPr id="7" name="Picture 6">
            <a:extLst>
              <a:ext uri="{FF2B5EF4-FFF2-40B4-BE49-F238E27FC236}">
                <a16:creationId xmlns:a16="http://schemas.microsoft.com/office/drawing/2014/main" id="{863B816F-0D5C-42CC-A4D7-E9EB17C02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099" y="1586986"/>
            <a:ext cx="6488787" cy="1203566"/>
          </a:xfrm>
          <a:prstGeom prst="rect">
            <a:avLst/>
          </a:prstGeom>
        </p:spPr>
      </p:pic>
      <p:pic>
        <p:nvPicPr>
          <p:cNvPr id="9" name="Picture 8">
            <a:extLst>
              <a:ext uri="{FF2B5EF4-FFF2-40B4-BE49-F238E27FC236}">
                <a16:creationId xmlns:a16="http://schemas.microsoft.com/office/drawing/2014/main" id="{5B677E94-A55D-491F-A083-C70DA16E7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406626"/>
            <a:ext cx="6982113" cy="1499413"/>
          </a:xfrm>
          <a:prstGeom prst="rect">
            <a:avLst/>
          </a:prstGeom>
        </p:spPr>
      </p:pic>
      <p:pic>
        <p:nvPicPr>
          <p:cNvPr id="11" name="Picture 10">
            <a:extLst>
              <a:ext uri="{FF2B5EF4-FFF2-40B4-BE49-F238E27FC236}">
                <a16:creationId xmlns:a16="http://schemas.microsoft.com/office/drawing/2014/main" id="{E5FD0F9A-7545-445D-8DE3-FC585859DB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5897599"/>
            <a:ext cx="5759746" cy="584230"/>
          </a:xfrm>
          <a:prstGeom prst="rect">
            <a:avLst/>
          </a:prstGeom>
        </p:spPr>
      </p:pic>
    </p:spTree>
    <p:extLst>
      <p:ext uri="{BB962C8B-B14F-4D97-AF65-F5344CB8AC3E}">
        <p14:creationId xmlns:p14="http://schemas.microsoft.com/office/powerpoint/2010/main" val="3644603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348B-113D-4B57-869A-C22DCCC57EBF}"/>
              </a:ext>
            </a:extLst>
          </p:cNvPr>
          <p:cNvSpPr>
            <a:spLocks noGrp="1"/>
          </p:cNvSpPr>
          <p:nvPr>
            <p:ph type="title"/>
          </p:nvPr>
        </p:nvSpPr>
        <p:spPr>
          <a:xfrm>
            <a:off x="685800" y="381000"/>
            <a:ext cx="7772400" cy="1143000"/>
          </a:xfrm>
        </p:spPr>
        <p:txBody>
          <a:bodyPr/>
          <a:lstStyle/>
          <a:p>
            <a:r>
              <a:rPr lang="en-US" dirty="0"/>
              <a:t>Use the list to calculate facts about earthquakes</a:t>
            </a:r>
          </a:p>
        </p:txBody>
      </p:sp>
      <p:sp>
        <p:nvSpPr>
          <p:cNvPr id="3" name="Content Placeholder 2">
            <a:extLst>
              <a:ext uri="{FF2B5EF4-FFF2-40B4-BE49-F238E27FC236}">
                <a16:creationId xmlns:a16="http://schemas.microsoft.com/office/drawing/2014/main" id="{3D875FC1-6B9D-4DD8-ABDD-C35651D8064A}"/>
              </a:ext>
            </a:extLst>
          </p:cNvPr>
          <p:cNvSpPr>
            <a:spLocks noGrp="1"/>
          </p:cNvSpPr>
          <p:nvPr>
            <p:ph idx="1"/>
          </p:nvPr>
        </p:nvSpPr>
        <p:spPr>
          <a:xfrm>
            <a:off x="685800" y="1676400"/>
            <a:ext cx="7772400" cy="4419600"/>
          </a:xfrm>
        </p:spPr>
        <p:txBody>
          <a:bodyPr/>
          <a:lstStyle/>
          <a:p>
            <a:endParaRPr lang="en-US" dirty="0"/>
          </a:p>
          <a:p>
            <a:endParaRPr lang="en-US" dirty="0"/>
          </a:p>
          <a:p>
            <a:endParaRPr lang="en-US" dirty="0"/>
          </a:p>
          <a:p>
            <a:pPr marL="0" indent="0">
              <a:buNone/>
            </a:pPr>
            <a:r>
              <a:rPr lang="en-US" dirty="0">
                <a:solidFill>
                  <a:schemeClr val="bg1"/>
                </a:solidFill>
              </a:rPr>
              <a:t>Two parameters – number and list of strings</a:t>
            </a:r>
          </a:p>
          <a:p>
            <a:pPr marL="0" indent="0">
              <a:buNone/>
            </a:pPr>
            <a:r>
              <a:rPr lang="en-US" dirty="0">
                <a:solidFill>
                  <a:schemeClr val="bg1"/>
                </a:solidFill>
              </a:rPr>
              <a:t>Returns a LIST of strings that meet criteria</a:t>
            </a:r>
          </a:p>
          <a:p>
            <a:pPr marL="0" indent="0">
              <a:buNone/>
            </a:pPr>
            <a:r>
              <a:rPr lang="en-US" dirty="0">
                <a:solidFill>
                  <a:schemeClr val="bg1"/>
                </a:solidFill>
              </a:rPr>
              <a:t>Use </a:t>
            </a:r>
            <a:r>
              <a:rPr lang="en-US" dirty="0" err="1">
                <a:solidFill>
                  <a:schemeClr val="bg1"/>
                </a:solidFill>
              </a:rPr>
              <a:t>PrintQuakes</a:t>
            </a:r>
            <a:r>
              <a:rPr lang="en-US" dirty="0">
                <a:solidFill>
                  <a:schemeClr val="bg1"/>
                </a:solidFill>
              </a:rPr>
              <a:t> with the list to print</a:t>
            </a:r>
          </a:p>
        </p:txBody>
      </p:sp>
      <p:sp>
        <p:nvSpPr>
          <p:cNvPr id="4" name="Footer Placeholder 3">
            <a:extLst>
              <a:ext uri="{FF2B5EF4-FFF2-40B4-BE49-F238E27FC236}">
                <a16:creationId xmlns:a16="http://schemas.microsoft.com/office/drawing/2014/main" id="{97106E3F-9A3D-4FC7-AAC8-98A97494E8ED}"/>
              </a:ext>
            </a:extLst>
          </p:cNvPr>
          <p:cNvSpPr>
            <a:spLocks noGrp="1"/>
          </p:cNvSpPr>
          <p:nvPr>
            <p:ph type="ftr" sz="quarter" idx="11"/>
          </p:nvPr>
        </p:nvSpPr>
        <p:spPr/>
        <p:txBody>
          <a:bodyPr/>
          <a:lstStyle/>
          <a:p>
            <a:pPr>
              <a:defRPr/>
            </a:pPr>
            <a:r>
              <a:rPr lang="en-US"/>
              <a:t>compsci101 fall17</a:t>
            </a:r>
          </a:p>
        </p:txBody>
      </p:sp>
      <p:sp>
        <p:nvSpPr>
          <p:cNvPr id="5" name="Slide Number Placeholder 4">
            <a:extLst>
              <a:ext uri="{FF2B5EF4-FFF2-40B4-BE49-F238E27FC236}">
                <a16:creationId xmlns:a16="http://schemas.microsoft.com/office/drawing/2014/main" id="{46789719-741B-49A4-83CD-A6746CF7279F}"/>
              </a:ext>
            </a:extLst>
          </p:cNvPr>
          <p:cNvSpPr>
            <a:spLocks noGrp="1"/>
          </p:cNvSpPr>
          <p:nvPr>
            <p:ph type="sldNum" sz="quarter" idx="12"/>
          </p:nvPr>
        </p:nvSpPr>
        <p:spPr/>
        <p:txBody>
          <a:bodyPr/>
          <a:lstStyle/>
          <a:p>
            <a:pPr>
              <a:defRPr/>
            </a:pPr>
            <a:fld id="{FC6DB02F-6869-41A8-88A9-7B04A59444FD}" type="slidenum">
              <a:rPr lang="en-US" smtClean="0"/>
              <a:pPr>
                <a:defRPr/>
              </a:pPr>
              <a:t>18</a:t>
            </a:fld>
            <a:endParaRPr lang="en-US"/>
          </a:p>
        </p:txBody>
      </p:sp>
      <p:pic>
        <p:nvPicPr>
          <p:cNvPr id="7" name="Picture 6">
            <a:extLst>
              <a:ext uri="{FF2B5EF4-FFF2-40B4-BE49-F238E27FC236}">
                <a16:creationId xmlns:a16="http://schemas.microsoft.com/office/drawing/2014/main" id="{8253A500-C4CE-4B64-AF2A-560DDF5BF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752600"/>
            <a:ext cx="8915400" cy="1518139"/>
          </a:xfrm>
          <a:prstGeom prst="rect">
            <a:avLst/>
          </a:prstGeom>
        </p:spPr>
      </p:pic>
      <p:pic>
        <p:nvPicPr>
          <p:cNvPr id="9" name="Picture 8">
            <a:extLst>
              <a:ext uri="{FF2B5EF4-FFF2-40B4-BE49-F238E27FC236}">
                <a16:creationId xmlns:a16="http://schemas.microsoft.com/office/drawing/2014/main" id="{DA0F7ACB-C9DE-4490-BB2D-18D004853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5257800"/>
            <a:ext cx="8305800" cy="1331058"/>
          </a:xfrm>
          <a:prstGeom prst="rect">
            <a:avLst/>
          </a:prstGeom>
        </p:spPr>
      </p:pic>
    </p:spTree>
    <p:extLst>
      <p:ext uri="{BB962C8B-B14F-4D97-AF65-F5344CB8AC3E}">
        <p14:creationId xmlns:p14="http://schemas.microsoft.com/office/powerpoint/2010/main" val="3376502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0348B-113D-4B57-869A-C22DCCC57EBF}"/>
              </a:ext>
            </a:extLst>
          </p:cNvPr>
          <p:cNvSpPr>
            <a:spLocks noGrp="1"/>
          </p:cNvSpPr>
          <p:nvPr>
            <p:ph type="title"/>
          </p:nvPr>
        </p:nvSpPr>
        <p:spPr>
          <a:xfrm>
            <a:off x="685800" y="381000"/>
            <a:ext cx="7772400" cy="1143000"/>
          </a:xfrm>
        </p:spPr>
        <p:txBody>
          <a:bodyPr/>
          <a:lstStyle/>
          <a:p>
            <a:r>
              <a:rPr lang="en-US" dirty="0"/>
              <a:t>Use the list to calculate facts about earthquakes</a:t>
            </a:r>
          </a:p>
        </p:txBody>
      </p:sp>
      <p:sp>
        <p:nvSpPr>
          <p:cNvPr id="3" name="Content Placeholder 2">
            <a:extLst>
              <a:ext uri="{FF2B5EF4-FFF2-40B4-BE49-F238E27FC236}">
                <a16:creationId xmlns:a16="http://schemas.microsoft.com/office/drawing/2014/main" id="{3D875FC1-6B9D-4DD8-ABDD-C35651D8064A}"/>
              </a:ext>
            </a:extLst>
          </p:cNvPr>
          <p:cNvSpPr>
            <a:spLocks noGrp="1"/>
          </p:cNvSpPr>
          <p:nvPr>
            <p:ph idx="1"/>
          </p:nvPr>
        </p:nvSpPr>
        <p:spPr>
          <a:xfrm>
            <a:off x="685800" y="1676400"/>
            <a:ext cx="7772400" cy="4419600"/>
          </a:xfrm>
        </p:spPr>
        <p:txBody>
          <a:bodyPr/>
          <a:lstStyle/>
          <a:p>
            <a:endParaRPr lang="en-US" dirty="0"/>
          </a:p>
          <a:p>
            <a:endParaRPr lang="en-US" dirty="0"/>
          </a:p>
          <a:p>
            <a:endParaRPr lang="en-US" dirty="0"/>
          </a:p>
          <a:p>
            <a:pPr marL="0" indent="0">
              <a:buNone/>
            </a:pPr>
            <a:r>
              <a:rPr lang="en-US" dirty="0"/>
              <a:t>Two parameters – number and list of strings</a:t>
            </a:r>
          </a:p>
          <a:p>
            <a:pPr marL="0" indent="0">
              <a:buNone/>
            </a:pPr>
            <a:r>
              <a:rPr lang="en-US" dirty="0"/>
              <a:t>Returns a LIST of strings that meet criteria</a:t>
            </a:r>
          </a:p>
          <a:p>
            <a:pPr marL="0" indent="0">
              <a:buNone/>
            </a:pPr>
            <a:r>
              <a:rPr lang="en-US" dirty="0"/>
              <a:t>Use </a:t>
            </a:r>
            <a:r>
              <a:rPr lang="en-US" dirty="0" err="1"/>
              <a:t>PrintQuakes</a:t>
            </a:r>
            <a:r>
              <a:rPr lang="en-US" dirty="0"/>
              <a:t> with the list to print</a:t>
            </a:r>
          </a:p>
        </p:txBody>
      </p:sp>
      <p:sp>
        <p:nvSpPr>
          <p:cNvPr id="4" name="Footer Placeholder 3">
            <a:extLst>
              <a:ext uri="{FF2B5EF4-FFF2-40B4-BE49-F238E27FC236}">
                <a16:creationId xmlns:a16="http://schemas.microsoft.com/office/drawing/2014/main" id="{97106E3F-9A3D-4FC7-AAC8-98A97494E8ED}"/>
              </a:ext>
            </a:extLst>
          </p:cNvPr>
          <p:cNvSpPr>
            <a:spLocks noGrp="1"/>
          </p:cNvSpPr>
          <p:nvPr>
            <p:ph type="ftr" sz="quarter" idx="11"/>
          </p:nvPr>
        </p:nvSpPr>
        <p:spPr/>
        <p:txBody>
          <a:bodyPr/>
          <a:lstStyle/>
          <a:p>
            <a:pPr>
              <a:defRPr/>
            </a:pPr>
            <a:r>
              <a:rPr lang="en-US"/>
              <a:t>compsci101 fall17</a:t>
            </a:r>
          </a:p>
        </p:txBody>
      </p:sp>
      <p:sp>
        <p:nvSpPr>
          <p:cNvPr id="5" name="Slide Number Placeholder 4">
            <a:extLst>
              <a:ext uri="{FF2B5EF4-FFF2-40B4-BE49-F238E27FC236}">
                <a16:creationId xmlns:a16="http://schemas.microsoft.com/office/drawing/2014/main" id="{46789719-741B-49A4-83CD-A6746CF7279F}"/>
              </a:ext>
            </a:extLst>
          </p:cNvPr>
          <p:cNvSpPr>
            <a:spLocks noGrp="1"/>
          </p:cNvSpPr>
          <p:nvPr>
            <p:ph type="sldNum" sz="quarter" idx="12"/>
          </p:nvPr>
        </p:nvSpPr>
        <p:spPr/>
        <p:txBody>
          <a:bodyPr/>
          <a:lstStyle/>
          <a:p>
            <a:pPr>
              <a:defRPr/>
            </a:pPr>
            <a:fld id="{FC6DB02F-6869-41A8-88A9-7B04A59444FD}" type="slidenum">
              <a:rPr lang="en-US" smtClean="0"/>
              <a:pPr>
                <a:defRPr/>
              </a:pPr>
              <a:t>19</a:t>
            </a:fld>
            <a:endParaRPr lang="en-US"/>
          </a:p>
        </p:txBody>
      </p:sp>
      <p:pic>
        <p:nvPicPr>
          <p:cNvPr id="7" name="Picture 6">
            <a:extLst>
              <a:ext uri="{FF2B5EF4-FFF2-40B4-BE49-F238E27FC236}">
                <a16:creationId xmlns:a16="http://schemas.microsoft.com/office/drawing/2014/main" id="{8253A500-C4CE-4B64-AF2A-560DDF5BF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752600"/>
            <a:ext cx="8915400" cy="1518139"/>
          </a:xfrm>
          <a:prstGeom prst="rect">
            <a:avLst/>
          </a:prstGeom>
        </p:spPr>
      </p:pic>
      <p:pic>
        <p:nvPicPr>
          <p:cNvPr id="9" name="Picture 8">
            <a:extLst>
              <a:ext uri="{FF2B5EF4-FFF2-40B4-BE49-F238E27FC236}">
                <a16:creationId xmlns:a16="http://schemas.microsoft.com/office/drawing/2014/main" id="{DA0F7ACB-C9DE-4490-BB2D-18D004853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257800"/>
            <a:ext cx="8305800" cy="1331058"/>
          </a:xfrm>
          <a:prstGeom prst="rect">
            <a:avLst/>
          </a:prstGeom>
        </p:spPr>
      </p:pic>
      <p:sp>
        <p:nvSpPr>
          <p:cNvPr id="6" name="Oval 5">
            <a:extLst>
              <a:ext uri="{FF2B5EF4-FFF2-40B4-BE49-F238E27FC236}">
                <a16:creationId xmlns:a16="http://schemas.microsoft.com/office/drawing/2014/main" id="{A8F761EA-D43E-4AB6-A9DB-A3FD0CEB0D01}"/>
              </a:ext>
            </a:extLst>
          </p:cNvPr>
          <p:cNvSpPr/>
          <p:nvPr/>
        </p:nvSpPr>
        <p:spPr>
          <a:xfrm>
            <a:off x="6518635" y="1684256"/>
            <a:ext cx="2057400" cy="5334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B928631-0A66-4161-BAC6-BC4E41C23DD0}"/>
              </a:ext>
            </a:extLst>
          </p:cNvPr>
          <p:cNvSpPr/>
          <p:nvPr/>
        </p:nvSpPr>
        <p:spPr>
          <a:xfrm>
            <a:off x="4114800" y="2244969"/>
            <a:ext cx="2057400" cy="5334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38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p:spPr>
        <p:txBody>
          <a:bodyPr/>
          <a:lstStyle/>
          <a:p>
            <a:pPr eaLnBrk="1" hangingPunct="1"/>
            <a:r>
              <a:rPr lang="en-US"/>
              <a:t>Announcements</a:t>
            </a:r>
          </a:p>
        </p:txBody>
      </p:sp>
      <p:sp>
        <p:nvSpPr>
          <p:cNvPr id="4099" name="Rectangle 3"/>
          <p:cNvSpPr>
            <a:spLocks noGrp="1" noChangeArrowheads="1"/>
          </p:cNvSpPr>
          <p:nvPr>
            <p:ph type="body" idx="1"/>
          </p:nvPr>
        </p:nvSpPr>
        <p:spPr>
          <a:xfrm>
            <a:off x="685800" y="1066800"/>
            <a:ext cx="8077200" cy="5029200"/>
          </a:xfrm>
        </p:spPr>
        <p:txBody>
          <a:bodyPr/>
          <a:lstStyle/>
          <a:p>
            <a:pPr eaLnBrk="1" hangingPunct="1"/>
            <a:r>
              <a:rPr lang="en-US" dirty="0"/>
              <a:t>Reading and RQ6 due next time</a:t>
            </a:r>
          </a:p>
          <a:p>
            <a:pPr eaLnBrk="1" hangingPunct="1"/>
            <a:r>
              <a:rPr lang="en-US" dirty="0"/>
              <a:t>Assignment 2 due today, Assignment 3 out</a:t>
            </a:r>
          </a:p>
          <a:p>
            <a:pPr eaLnBrk="1" hangingPunct="1"/>
            <a:r>
              <a:rPr lang="en-US" dirty="0"/>
              <a:t>APT 2  due on Tuesday</a:t>
            </a:r>
          </a:p>
          <a:p>
            <a:pPr eaLnBrk="1" hangingPunct="1"/>
            <a:endParaRPr lang="en-US" dirty="0"/>
          </a:p>
          <a:p>
            <a:pPr eaLnBrk="1" hangingPunct="1"/>
            <a:endParaRPr lang="en-US" dirty="0"/>
          </a:p>
          <a:p>
            <a:pPr eaLnBrk="1" hangingPunct="1"/>
            <a:r>
              <a:rPr lang="en-US" dirty="0"/>
              <a:t>Today: </a:t>
            </a:r>
          </a:p>
          <a:p>
            <a:pPr lvl="1" eaLnBrk="1" hangingPunct="1"/>
            <a:r>
              <a:rPr lang="en-US" dirty="0"/>
              <a:t>Problem solving: Strings, Lists</a:t>
            </a:r>
          </a:p>
          <a:p>
            <a:pPr lvl="1" eaLnBrk="1" hangingPunct="1"/>
            <a:r>
              <a:rPr lang="en-US" dirty="0"/>
              <a:t>Looping over structures (characters, words) and building something</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2</a:t>
            </a:fld>
            <a:endParaRPr lang="en-US"/>
          </a:p>
        </p:txBody>
      </p:sp>
      <p:sp>
        <p:nvSpPr>
          <p:cNvPr id="2" name="Footer Placeholder 1">
            <a:extLst>
              <a:ext uri="{FF2B5EF4-FFF2-40B4-BE49-F238E27FC236}">
                <a16:creationId xmlns:a16="http://schemas.microsoft.com/office/drawing/2014/main" id="{EE554C77-D414-4C1E-8776-874D2C24555E}"/>
              </a:ext>
            </a:extLst>
          </p:cNvPr>
          <p:cNvSpPr>
            <a:spLocks noGrp="1"/>
          </p:cNvSpPr>
          <p:nvPr>
            <p:ph type="ftr" sz="quarter" idx="11"/>
          </p:nvPr>
        </p:nvSpPr>
        <p:spPr/>
        <p:txBody>
          <a:bodyPr/>
          <a:lstStyle/>
          <a:p>
            <a:pPr>
              <a:defRPr/>
            </a:pPr>
            <a:r>
              <a:rPr lang="en-US"/>
              <a:t>compsci101 fall17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481" y="914400"/>
            <a:ext cx="8697038" cy="4648200"/>
          </a:xfrm>
        </p:spPr>
      </p:pic>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20</a:t>
            </a:fld>
            <a:endParaRPr lang="en-US"/>
          </a:p>
        </p:txBody>
      </p:sp>
      <p:sp>
        <p:nvSpPr>
          <p:cNvPr id="3" name="Footer Placeholder 2">
            <a:extLst>
              <a:ext uri="{FF2B5EF4-FFF2-40B4-BE49-F238E27FC236}">
                <a16:creationId xmlns:a16="http://schemas.microsoft.com/office/drawing/2014/main" id="{37544223-8D31-477C-9223-5513B380855A}"/>
              </a:ext>
            </a:extLst>
          </p:cNvPr>
          <p:cNvSpPr>
            <a:spLocks noGrp="1"/>
          </p:cNvSpPr>
          <p:nvPr>
            <p:ph type="ftr" sz="quarter" idx="11"/>
          </p:nvPr>
        </p:nvSpPr>
        <p:spPr/>
        <p:txBody>
          <a:bodyPr/>
          <a:lstStyle/>
          <a:p>
            <a:pPr>
              <a:defRPr/>
            </a:pPr>
            <a:r>
              <a:rPr lang="en-US"/>
              <a:t>compsci101 fall17</a:t>
            </a:r>
          </a:p>
        </p:txBody>
      </p:sp>
    </p:spTree>
    <p:extLst>
      <p:ext uri="{BB962C8B-B14F-4D97-AF65-F5344CB8AC3E}">
        <p14:creationId xmlns:p14="http://schemas.microsoft.com/office/powerpoint/2010/main" val="1803792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28" y="685800"/>
            <a:ext cx="7772400" cy="1143000"/>
          </a:xfrm>
        </p:spPr>
        <p:txBody>
          <a:bodyPr/>
          <a:lstStyle/>
          <a:p>
            <a:endParaRPr lang="en-US"/>
          </a:p>
        </p:txBody>
      </p:sp>
      <p:sp>
        <p:nvSpPr>
          <p:cNvPr id="4" name="Footer Placeholder 3"/>
          <p:cNvSpPr>
            <a:spLocks noGrp="1"/>
          </p:cNvSpPr>
          <p:nvPr>
            <p:ph type="ftr" sz="quarter" idx="11"/>
          </p:nvPr>
        </p:nvSpPr>
        <p:spPr/>
        <p:txBody>
          <a:bodyPr/>
          <a:lstStyle/>
          <a:p>
            <a:pPr>
              <a:defRPr/>
            </a:pPr>
            <a:r>
              <a:rPr lang="en-US"/>
              <a:t>compsci101 fall17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21</a:t>
            </a:fld>
            <a:endParaRPr lang="en-US"/>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524000"/>
            <a:ext cx="8758402" cy="4040885"/>
          </a:xfrm>
        </p:spPr>
      </p:pic>
    </p:spTree>
    <p:extLst>
      <p:ext uri="{BB962C8B-B14F-4D97-AF65-F5344CB8AC3E}">
        <p14:creationId xmlns:p14="http://schemas.microsoft.com/office/powerpoint/2010/main" val="1363946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LastNameFirst</a:t>
            </a:r>
            <a:r>
              <a:rPr lang="en-US" dirty="0"/>
              <a:t> APT</a:t>
            </a:r>
          </a:p>
        </p:txBody>
      </p:sp>
      <p:sp>
        <p:nvSpPr>
          <p:cNvPr id="3" name="Content Placeholder 2"/>
          <p:cNvSpPr>
            <a:spLocks noGrp="1"/>
          </p:cNvSpPr>
          <p:nvPr>
            <p:ph idx="1"/>
          </p:nvPr>
        </p:nvSpPr>
        <p:spPr>
          <a:xfrm>
            <a:off x="381000" y="1981200"/>
            <a:ext cx="8534400" cy="4114800"/>
          </a:xfrm>
        </p:spPr>
        <p:txBody>
          <a:bodyPr/>
          <a:lstStyle/>
          <a:p>
            <a:pPr marL="0" indent="0">
              <a:buNone/>
            </a:pPr>
            <a:r>
              <a:rPr lang="en-US" sz="2800" dirty="0">
                <a:hlinkClick r:id="rId3"/>
              </a:rPr>
              <a:t>http://www.cs.duke.edu/csed/pythonapt/lastnamefirst.html</a:t>
            </a:r>
            <a:endParaRPr lang="en-US" sz="2800" dirty="0"/>
          </a:p>
          <a:p>
            <a:pPr marL="0" indent="0">
              <a:buNone/>
            </a:pPr>
            <a:endParaRPr lang="en-US" sz="2800" dirty="0"/>
          </a:p>
          <a:p>
            <a:pPr marL="0" indent="0">
              <a:buNone/>
            </a:pPr>
            <a:endParaRPr lang="en-US" sz="2800" dirty="0"/>
          </a:p>
          <a:p>
            <a:pPr marL="0" indent="0">
              <a:buNone/>
            </a:pPr>
            <a:r>
              <a:rPr lang="en-US" sz="4400" dirty="0"/>
              <a:t>Answer Questions here:</a:t>
            </a:r>
          </a:p>
          <a:p>
            <a:pPr marL="0" indent="0">
              <a:buNone/>
            </a:pPr>
            <a:endParaRPr lang="en-US" sz="2800" dirty="0"/>
          </a:p>
          <a:p>
            <a:pPr marL="0" indent="0">
              <a:buNone/>
            </a:pPr>
            <a:r>
              <a:rPr lang="en-US" sz="4400" dirty="0"/>
              <a:t>   bit.ly/101f17-0914-4</a:t>
            </a:r>
          </a:p>
          <a:p>
            <a:pPr marL="0" indent="0">
              <a:buNone/>
            </a:pPr>
            <a:endParaRPr lang="en-US" sz="2800" dirty="0"/>
          </a:p>
        </p:txBody>
      </p:sp>
      <p:sp>
        <p:nvSpPr>
          <p:cNvPr id="4" name="Footer Placeholder 3"/>
          <p:cNvSpPr>
            <a:spLocks noGrp="1"/>
          </p:cNvSpPr>
          <p:nvPr>
            <p:ph type="ftr" sz="quarter" idx="11"/>
          </p:nvPr>
        </p:nvSpPr>
        <p:spPr/>
        <p:txBody>
          <a:bodyPr/>
          <a:lstStyle/>
          <a:p>
            <a:pPr>
              <a:defRPr/>
            </a:pPr>
            <a:r>
              <a:rPr lang="en-US"/>
              <a:t>compsci101 fall17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22</a:t>
            </a:fld>
            <a:endParaRPr lang="en-US"/>
          </a:p>
        </p:txBody>
      </p:sp>
    </p:spTree>
    <p:extLst>
      <p:ext uri="{BB962C8B-B14F-4D97-AF65-F5344CB8AC3E}">
        <p14:creationId xmlns:p14="http://schemas.microsoft.com/office/powerpoint/2010/main" val="423077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8001000" cy="1143000"/>
          </a:xfrm>
        </p:spPr>
        <p:txBody>
          <a:bodyPr/>
          <a:lstStyle/>
          <a:p>
            <a:r>
              <a:rPr lang="en-US" dirty="0"/>
              <a:t>Problem Solving to Code</a:t>
            </a:r>
            <a:br>
              <a:rPr lang="en-US" dirty="0"/>
            </a:br>
            <a:r>
              <a:rPr lang="en-US" dirty="0"/>
              <a:t>7 Step Process</a:t>
            </a:r>
          </a:p>
        </p:txBody>
      </p:sp>
      <p:sp>
        <p:nvSpPr>
          <p:cNvPr id="3" name="Content Placeholder 2"/>
          <p:cNvSpPr>
            <a:spLocks noGrp="1"/>
          </p:cNvSpPr>
          <p:nvPr>
            <p:ph idx="1"/>
          </p:nvPr>
        </p:nvSpPr>
        <p:spPr>
          <a:xfrm>
            <a:off x="685800" y="1600200"/>
            <a:ext cx="7772400" cy="5105400"/>
          </a:xfrm>
        </p:spPr>
        <p:txBody>
          <a:bodyPr/>
          <a:lstStyle/>
          <a:p>
            <a:pPr marL="514350" indent="-514350">
              <a:buFont typeface="+mj-lt"/>
              <a:buAutoNum type="arabicPeriod"/>
            </a:pPr>
            <a:r>
              <a:rPr lang="en-US" dirty="0"/>
              <a:t>Work small examples by hand</a:t>
            </a:r>
          </a:p>
          <a:p>
            <a:pPr marL="514350" indent="-514350">
              <a:buFont typeface="+mj-lt"/>
              <a:buAutoNum type="arabicPeriod"/>
            </a:pPr>
            <a:r>
              <a:rPr lang="en-US" dirty="0"/>
              <a:t>Write down what you did in words (algorithm)</a:t>
            </a:r>
          </a:p>
          <a:p>
            <a:pPr marL="514350" indent="-514350">
              <a:buFont typeface="+mj-lt"/>
              <a:buAutoNum type="arabicPeriod"/>
            </a:pPr>
            <a:r>
              <a:rPr lang="en-US" dirty="0"/>
              <a:t>Find Patterns (generalize algorithm)</a:t>
            </a:r>
          </a:p>
          <a:p>
            <a:pPr marL="514350" indent="-514350">
              <a:buFont typeface="+mj-lt"/>
              <a:buAutoNum type="arabicPeriod"/>
            </a:pPr>
            <a:r>
              <a:rPr lang="en-US" dirty="0"/>
              <a:t>Work another example by hand (does your algorithm work? If not, go back to 2)</a:t>
            </a:r>
          </a:p>
          <a:p>
            <a:pPr marL="514350" indent="-514350">
              <a:buFont typeface="+mj-lt"/>
              <a:buAutoNum type="arabicPeriod"/>
            </a:pPr>
            <a:r>
              <a:rPr lang="en-US" dirty="0"/>
              <a:t>Translate to code</a:t>
            </a:r>
          </a:p>
          <a:p>
            <a:pPr marL="514350" indent="-514350">
              <a:buFont typeface="+mj-lt"/>
              <a:buAutoNum type="arabicPeriod"/>
            </a:pPr>
            <a:r>
              <a:rPr lang="en-US" dirty="0"/>
              <a:t>Test several cases</a:t>
            </a:r>
          </a:p>
          <a:p>
            <a:pPr marL="514350" indent="-514350">
              <a:buFont typeface="+mj-lt"/>
              <a:buAutoNum type="arabicPeriod"/>
            </a:pPr>
            <a:r>
              <a:rPr lang="en-US" dirty="0"/>
              <a:t>Debug </a:t>
            </a:r>
            <a:r>
              <a:rPr lang="en-US" dirty="0">
                <a:solidFill>
                  <a:srgbClr val="FF0000"/>
                </a:solidFill>
              </a:rPr>
              <a:t>failed</a:t>
            </a:r>
            <a:r>
              <a:rPr lang="en-US" dirty="0"/>
              <a:t> test cases</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23</a:t>
            </a:fld>
            <a:endParaRPr lang="en-US"/>
          </a:p>
        </p:txBody>
      </p:sp>
      <p:sp>
        <p:nvSpPr>
          <p:cNvPr id="4" name="Footer Placeholder 3">
            <a:extLst>
              <a:ext uri="{FF2B5EF4-FFF2-40B4-BE49-F238E27FC236}">
                <a16:creationId xmlns:a16="http://schemas.microsoft.com/office/drawing/2014/main" id="{6F311164-7EC2-4F09-9A48-BE7DF2911AB7}"/>
              </a:ext>
            </a:extLst>
          </p:cNvPr>
          <p:cNvSpPr>
            <a:spLocks noGrp="1"/>
          </p:cNvSpPr>
          <p:nvPr>
            <p:ph type="ftr" sz="quarter" idx="11"/>
          </p:nvPr>
        </p:nvSpPr>
        <p:spPr/>
        <p:txBody>
          <a:bodyPr/>
          <a:lstStyle/>
          <a:p>
            <a:pPr>
              <a:defRPr/>
            </a:pPr>
            <a:r>
              <a:rPr lang="en-US"/>
              <a:t>compsci101 fall17</a:t>
            </a:r>
          </a:p>
        </p:txBody>
      </p:sp>
    </p:spTree>
    <p:extLst>
      <p:ext uri="{BB962C8B-B14F-4D97-AF65-F5344CB8AC3E}">
        <p14:creationId xmlns:p14="http://schemas.microsoft.com/office/powerpoint/2010/main" val="3161187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7 step process to solve </a:t>
            </a:r>
            <a:r>
              <a:rPr lang="en-US" dirty="0" err="1"/>
              <a:t>LastName</a:t>
            </a:r>
            <a:r>
              <a:rPr lang="en-US" dirty="0"/>
              <a:t> First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compsci101 fall17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24</a:t>
            </a:fld>
            <a:endParaRPr lang="en-US"/>
          </a:p>
        </p:txBody>
      </p:sp>
    </p:spTree>
    <p:extLst>
      <p:ext uri="{BB962C8B-B14F-4D97-AF65-F5344CB8AC3E}">
        <p14:creationId xmlns:p14="http://schemas.microsoft.com/office/powerpoint/2010/main" val="1484218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3359-5604-4AE9-8755-6DA79F0B0E78}"/>
              </a:ext>
            </a:extLst>
          </p:cNvPr>
          <p:cNvSpPr>
            <a:spLocks noGrp="1"/>
          </p:cNvSpPr>
          <p:nvPr>
            <p:ph type="title"/>
          </p:nvPr>
        </p:nvSpPr>
        <p:spPr/>
        <p:txBody>
          <a:bodyPr/>
          <a:lstStyle/>
          <a:p>
            <a:r>
              <a:rPr lang="en-US" dirty="0"/>
              <a:t>Unused slides</a:t>
            </a:r>
          </a:p>
        </p:txBody>
      </p:sp>
      <p:sp>
        <p:nvSpPr>
          <p:cNvPr id="3" name="Content Placeholder 2">
            <a:extLst>
              <a:ext uri="{FF2B5EF4-FFF2-40B4-BE49-F238E27FC236}">
                <a16:creationId xmlns:a16="http://schemas.microsoft.com/office/drawing/2014/main" id="{8CCB640E-F082-4982-86FF-DE92D4E879AE}"/>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4350596E-35D5-4928-A30C-02366A52304D}"/>
              </a:ext>
            </a:extLst>
          </p:cNvPr>
          <p:cNvSpPr>
            <a:spLocks noGrp="1"/>
          </p:cNvSpPr>
          <p:nvPr>
            <p:ph type="ftr" sz="quarter" idx="11"/>
          </p:nvPr>
        </p:nvSpPr>
        <p:spPr/>
        <p:txBody>
          <a:bodyPr/>
          <a:lstStyle/>
          <a:p>
            <a:pPr>
              <a:defRPr/>
            </a:pPr>
            <a:r>
              <a:rPr lang="en-US"/>
              <a:t>compsci101 fall17</a:t>
            </a:r>
          </a:p>
        </p:txBody>
      </p:sp>
      <p:sp>
        <p:nvSpPr>
          <p:cNvPr id="5" name="Slide Number Placeholder 4">
            <a:extLst>
              <a:ext uri="{FF2B5EF4-FFF2-40B4-BE49-F238E27FC236}">
                <a16:creationId xmlns:a16="http://schemas.microsoft.com/office/drawing/2014/main" id="{724F2E51-1681-4655-BD2E-5ADD225BF4EA}"/>
              </a:ext>
            </a:extLst>
          </p:cNvPr>
          <p:cNvSpPr>
            <a:spLocks noGrp="1"/>
          </p:cNvSpPr>
          <p:nvPr>
            <p:ph type="sldNum" sz="quarter" idx="12"/>
          </p:nvPr>
        </p:nvSpPr>
        <p:spPr/>
        <p:txBody>
          <a:bodyPr/>
          <a:lstStyle/>
          <a:p>
            <a:pPr>
              <a:defRPr/>
            </a:pPr>
            <a:fld id="{FC6DB02F-6869-41A8-88A9-7B04A59444FD}" type="slidenum">
              <a:rPr lang="en-US" smtClean="0"/>
              <a:pPr>
                <a:defRPr/>
              </a:pPr>
              <a:t>25</a:t>
            </a:fld>
            <a:endParaRPr lang="en-US"/>
          </a:p>
        </p:txBody>
      </p:sp>
    </p:spTree>
    <p:extLst>
      <p:ext uri="{BB962C8B-B14F-4D97-AF65-F5344CB8AC3E}">
        <p14:creationId xmlns:p14="http://schemas.microsoft.com/office/powerpoint/2010/main" val="1922151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123825"/>
            <a:ext cx="8940800" cy="685800"/>
          </a:xfrm>
        </p:spPr>
        <p:txBody>
          <a:bodyPr/>
          <a:lstStyle/>
          <a:p>
            <a:r>
              <a:rPr lang="en-US" dirty="0"/>
              <a:t>More Computer Science Duke Alums</a:t>
            </a:r>
          </a:p>
        </p:txBody>
      </p:sp>
      <p:sp>
        <p:nvSpPr>
          <p:cNvPr id="1844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1400"/>
              <a:t>compsci101 fall17</a:t>
            </a:r>
            <a:endParaRPr lang="en-US" sz="1400" dirty="0"/>
          </a:p>
        </p:txBody>
      </p:sp>
      <p:sp>
        <p:nvSpPr>
          <p:cNvPr id="1844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4950B4CE-27D1-473F-BB6C-C49E2BD8A1E2}" type="slidenum">
              <a:rPr lang="en-US" sz="1400"/>
              <a:pPr eaLnBrk="1" hangingPunct="1"/>
              <a:t>26</a:t>
            </a:fld>
            <a:endParaRPr lang="en-US" sz="1400"/>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3000" y="1168575"/>
            <a:ext cx="2096706" cy="1719630"/>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8567" y="2028390"/>
            <a:ext cx="3790110" cy="2092609"/>
          </a:xfrm>
          <a:prstGeom prst="rect">
            <a:avLst/>
          </a:prstGeom>
        </p:spPr>
      </p:pic>
      <p:pic>
        <p:nvPicPr>
          <p:cNvPr id="1026" name="Picture 2" descr="http://www.cs.duke.edu/web_resources/photos_news/378_ghc_2011_032_500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274194"/>
            <a:ext cx="47625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54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 now for a scholarship to go to GHC 2017</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09800" y="2133600"/>
            <a:ext cx="5062428" cy="4114800"/>
          </a:xfrm>
        </p:spPr>
      </p:pic>
      <p:sp>
        <p:nvSpPr>
          <p:cNvPr id="4" name="Footer Placeholder 3"/>
          <p:cNvSpPr>
            <a:spLocks noGrp="1"/>
          </p:cNvSpPr>
          <p:nvPr>
            <p:ph type="ftr" sz="quarter" idx="11"/>
          </p:nvPr>
        </p:nvSpPr>
        <p:spPr/>
        <p:txBody>
          <a:bodyPr/>
          <a:lstStyle/>
          <a:p>
            <a:pPr>
              <a:defRPr/>
            </a:pPr>
            <a:r>
              <a:rPr lang="en-US"/>
              <a:t>compsci101 fall17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27</a:t>
            </a:fld>
            <a:endParaRPr lang="en-US"/>
          </a:p>
        </p:txBody>
      </p:sp>
    </p:spTree>
    <p:extLst>
      <p:ext uri="{BB962C8B-B14F-4D97-AF65-F5344CB8AC3E}">
        <p14:creationId xmlns:p14="http://schemas.microsoft.com/office/powerpoint/2010/main" val="2189790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49" y="70335"/>
            <a:ext cx="5638800" cy="891540"/>
          </a:xfrm>
        </p:spPr>
        <p:txBody>
          <a:bodyPr/>
          <a:lstStyle/>
          <a:p>
            <a:r>
              <a:rPr lang="en-US" dirty="0"/>
              <a:t>Review Functions</a:t>
            </a:r>
          </a:p>
        </p:txBody>
      </p:sp>
      <p:sp>
        <p:nvSpPr>
          <p:cNvPr id="3" name="Content Placeholder 2"/>
          <p:cNvSpPr>
            <a:spLocks noGrp="1"/>
          </p:cNvSpPr>
          <p:nvPr>
            <p:ph idx="1"/>
          </p:nvPr>
        </p:nvSpPr>
        <p:spPr>
          <a:xfrm>
            <a:off x="695178" y="815784"/>
            <a:ext cx="7772400" cy="4876800"/>
          </a:xfrm>
        </p:spPr>
        <p:txBody>
          <a:bodyPr/>
          <a:lstStyle/>
          <a:p>
            <a:pPr marL="0" indent="0">
              <a:buNone/>
            </a:pPr>
            <a:r>
              <a:rPr lang="en-US" dirty="0"/>
              <a:t>     www.bit.ly/101f17-0912-3 </a:t>
            </a:r>
          </a:p>
        </p:txBody>
      </p:sp>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733800"/>
            <a:ext cx="4564986" cy="2032253"/>
          </a:xfrm>
          <a:prstGeom prst="rect">
            <a:avLst/>
          </a:prstGeom>
        </p:spPr>
      </p:pic>
      <p:pic>
        <p:nvPicPr>
          <p:cNvPr id="8" name="Picture 7"/>
          <p:cNvPicPr>
            <a:picLocks noChangeAspect="1"/>
          </p:cNvPicPr>
          <p:nvPr/>
        </p:nvPicPr>
        <p:blipFill>
          <a:blip r:embed="rId4"/>
          <a:stretch>
            <a:fillRect/>
          </a:stretch>
        </p:blipFill>
        <p:spPr>
          <a:xfrm>
            <a:off x="303313" y="1707324"/>
            <a:ext cx="3919347" cy="3381510"/>
          </a:xfrm>
          <a:prstGeom prst="rect">
            <a:avLst/>
          </a:prstGeom>
        </p:spPr>
      </p:pic>
    </p:spTree>
    <p:extLst>
      <p:ext uri="{BB962C8B-B14F-4D97-AF65-F5344CB8AC3E}">
        <p14:creationId xmlns:p14="http://schemas.microsoft.com/office/powerpoint/2010/main" val="200678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26371AB-1980-4ABA-8C3E-6E921FD84FC1}"/>
              </a:ext>
            </a:extLst>
          </p:cNvPr>
          <p:cNvSpPr/>
          <p:nvPr/>
        </p:nvSpPr>
        <p:spPr>
          <a:xfrm>
            <a:off x="6019800" y="359739"/>
            <a:ext cx="2964786" cy="307520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10143"/>
            <a:ext cx="5196449" cy="891540"/>
          </a:xfrm>
        </p:spPr>
        <p:txBody>
          <a:bodyPr/>
          <a:lstStyle/>
          <a:p>
            <a:r>
              <a:rPr lang="en-US" dirty="0"/>
              <a:t>Review Functions</a:t>
            </a:r>
          </a:p>
        </p:txBody>
      </p:sp>
      <p:sp>
        <p:nvSpPr>
          <p:cNvPr id="3" name="Content Placeholder 2"/>
          <p:cNvSpPr>
            <a:spLocks noGrp="1"/>
          </p:cNvSpPr>
          <p:nvPr>
            <p:ph idx="1"/>
          </p:nvPr>
        </p:nvSpPr>
        <p:spPr>
          <a:xfrm>
            <a:off x="695178" y="815784"/>
            <a:ext cx="7772400" cy="4876800"/>
          </a:xfrm>
        </p:spPr>
        <p:txBody>
          <a:bodyPr/>
          <a:lstStyle/>
          <a:p>
            <a:pPr marL="0" indent="0">
              <a:buNone/>
            </a:pPr>
            <a:r>
              <a:rPr lang="en-US" dirty="0"/>
              <a:t>     www.bit.ly/101f17-0912-3  </a:t>
            </a:r>
          </a:p>
        </p:txBody>
      </p:sp>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4</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733800"/>
            <a:ext cx="4564986" cy="2032253"/>
          </a:xfrm>
          <a:prstGeom prst="rect">
            <a:avLst/>
          </a:prstGeom>
        </p:spPr>
      </p:pic>
      <p:pic>
        <p:nvPicPr>
          <p:cNvPr id="8" name="Picture 7"/>
          <p:cNvPicPr>
            <a:picLocks noChangeAspect="1"/>
          </p:cNvPicPr>
          <p:nvPr/>
        </p:nvPicPr>
        <p:blipFill>
          <a:blip r:embed="rId4"/>
          <a:stretch>
            <a:fillRect/>
          </a:stretch>
        </p:blipFill>
        <p:spPr>
          <a:xfrm>
            <a:off x="303313" y="1707324"/>
            <a:ext cx="3919347" cy="3381510"/>
          </a:xfrm>
          <a:prstGeom prst="rect">
            <a:avLst/>
          </a:prstGeom>
        </p:spPr>
      </p:pic>
      <p:sp>
        <p:nvSpPr>
          <p:cNvPr id="6" name="TextBox 5">
            <a:extLst>
              <a:ext uri="{FF2B5EF4-FFF2-40B4-BE49-F238E27FC236}">
                <a16:creationId xmlns:a16="http://schemas.microsoft.com/office/drawing/2014/main" id="{29ED6309-B84B-438A-BE4C-CC4D5FD41496}"/>
              </a:ext>
            </a:extLst>
          </p:cNvPr>
          <p:cNvSpPr txBox="1"/>
          <p:nvPr/>
        </p:nvSpPr>
        <p:spPr>
          <a:xfrm>
            <a:off x="6439558" y="535021"/>
            <a:ext cx="1143262" cy="461665"/>
          </a:xfrm>
          <a:prstGeom prst="rect">
            <a:avLst/>
          </a:prstGeom>
          <a:noFill/>
        </p:spPr>
        <p:txBody>
          <a:bodyPr wrap="none" rtlCol="0">
            <a:spAutoFit/>
          </a:bodyPr>
          <a:lstStyle/>
          <a:p>
            <a:r>
              <a:rPr lang="en-US" b="1" dirty="0"/>
              <a:t>Output</a:t>
            </a:r>
          </a:p>
        </p:txBody>
      </p:sp>
      <p:sp>
        <p:nvSpPr>
          <p:cNvPr id="10" name="TextBox 9">
            <a:extLst>
              <a:ext uri="{FF2B5EF4-FFF2-40B4-BE49-F238E27FC236}">
                <a16:creationId xmlns:a16="http://schemas.microsoft.com/office/drawing/2014/main" id="{62A29249-43E5-401D-B7D1-742236D1EFA7}"/>
              </a:ext>
            </a:extLst>
          </p:cNvPr>
          <p:cNvSpPr txBox="1"/>
          <p:nvPr/>
        </p:nvSpPr>
        <p:spPr>
          <a:xfrm>
            <a:off x="6439558" y="943607"/>
            <a:ext cx="1670650" cy="461665"/>
          </a:xfrm>
          <a:prstGeom prst="rect">
            <a:avLst/>
          </a:prstGeom>
          <a:noFill/>
        </p:spPr>
        <p:txBody>
          <a:bodyPr wrap="none" rtlCol="0">
            <a:spAutoFit/>
          </a:bodyPr>
          <a:lstStyle/>
          <a:p>
            <a:r>
              <a:rPr lang="en-US" b="1" dirty="0"/>
              <a:t>1. </a:t>
            </a:r>
            <a:r>
              <a:rPr lang="en-US" b="1" dirty="0" err="1"/>
              <a:t>GoGoGo</a:t>
            </a:r>
            <a:endParaRPr lang="en-US" b="1" dirty="0"/>
          </a:p>
        </p:txBody>
      </p:sp>
      <p:sp>
        <p:nvSpPr>
          <p:cNvPr id="11" name="TextBox 10">
            <a:extLst>
              <a:ext uri="{FF2B5EF4-FFF2-40B4-BE49-F238E27FC236}">
                <a16:creationId xmlns:a16="http://schemas.microsoft.com/office/drawing/2014/main" id="{89C7F356-ED74-4048-A708-544AF56A6C60}"/>
              </a:ext>
            </a:extLst>
          </p:cNvPr>
          <p:cNvSpPr txBox="1"/>
          <p:nvPr/>
        </p:nvSpPr>
        <p:spPr>
          <a:xfrm>
            <a:off x="6439558" y="1361315"/>
            <a:ext cx="2456122" cy="830997"/>
          </a:xfrm>
          <a:prstGeom prst="rect">
            <a:avLst/>
          </a:prstGeom>
          <a:noFill/>
        </p:spPr>
        <p:txBody>
          <a:bodyPr wrap="none" rtlCol="0">
            <a:spAutoFit/>
          </a:bodyPr>
          <a:lstStyle/>
          <a:p>
            <a:r>
              <a:rPr lang="en-US" b="1" dirty="0"/>
              <a:t>2. </a:t>
            </a:r>
            <a:r>
              <a:rPr lang="en-US" b="1" dirty="0" err="1"/>
              <a:t>GoGoGoGoGo</a:t>
            </a:r>
            <a:endParaRPr lang="en-US" b="1" dirty="0"/>
          </a:p>
          <a:p>
            <a:r>
              <a:rPr lang="en-US" b="1" dirty="0"/>
              <a:t>    None</a:t>
            </a:r>
          </a:p>
        </p:txBody>
      </p:sp>
      <p:sp>
        <p:nvSpPr>
          <p:cNvPr id="12" name="TextBox 11">
            <a:extLst>
              <a:ext uri="{FF2B5EF4-FFF2-40B4-BE49-F238E27FC236}">
                <a16:creationId xmlns:a16="http://schemas.microsoft.com/office/drawing/2014/main" id="{C2BF3549-26E2-49BB-A37E-20306827D087}"/>
              </a:ext>
            </a:extLst>
          </p:cNvPr>
          <p:cNvSpPr txBox="1"/>
          <p:nvPr/>
        </p:nvSpPr>
        <p:spPr>
          <a:xfrm>
            <a:off x="6439558" y="2167642"/>
            <a:ext cx="1176925" cy="461665"/>
          </a:xfrm>
          <a:prstGeom prst="rect">
            <a:avLst/>
          </a:prstGeom>
          <a:noFill/>
        </p:spPr>
        <p:txBody>
          <a:bodyPr wrap="none" rtlCol="0">
            <a:spAutoFit/>
          </a:bodyPr>
          <a:lstStyle/>
          <a:p>
            <a:r>
              <a:rPr lang="en-US" b="1" dirty="0"/>
              <a:t>3. None</a:t>
            </a:r>
          </a:p>
        </p:txBody>
      </p:sp>
      <p:sp>
        <p:nvSpPr>
          <p:cNvPr id="13" name="TextBox 12">
            <a:extLst>
              <a:ext uri="{FF2B5EF4-FFF2-40B4-BE49-F238E27FC236}">
                <a16:creationId xmlns:a16="http://schemas.microsoft.com/office/drawing/2014/main" id="{B1A259A9-0431-48F6-B296-DBB43D63D9E1}"/>
              </a:ext>
            </a:extLst>
          </p:cNvPr>
          <p:cNvSpPr txBox="1"/>
          <p:nvPr/>
        </p:nvSpPr>
        <p:spPr>
          <a:xfrm>
            <a:off x="6443634" y="2610020"/>
            <a:ext cx="2063385" cy="461665"/>
          </a:xfrm>
          <a:prstGeom prst="rect">
            <a:avLst/>
          </a:prstGeom>
          <a:noFill/>
        </p:spPr>
        <p:txBody>
          <a:bodyPr wrap="none" rtlCol="0">
            <a:spAutoFit/>
          </a:bodyPr>
          <a:lstStyle/>
          <a:p>
            <a:r>
              <a:rPr lang="en-US" b="1" dirty="0"/>
              <a:t>5. </a:t>
            </a:r>
            <a:r>
              <a:rPr lang="en-US" b="1" dirty="0" err="1"/>
              <a:t>GoGoGoGo</a:t>
            </a:r>
            <a:endParaRPr lang="en-US" b="1" dirty="0"/>
          </a:p>
        </p:txBody>
      </p:sp>
    </p:spTree>
    <p:extLst>
      <p:ext uri="{BB962C8B-B14F-4D97-AF65-F5344CB8AC3E}">
        <p14:creationId xmlns:p14="http://schemas.microsoft.com/office/powerpoint/2010/main" val="89084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ways can I run Python in this course?</a:t>
            </a:r>
          </a:p>
        </p:txBody>
      </p:sp>
      <p:sp>
        <p:nvSpPr>
          <p:cNvPr id="3" name="Content Placeholder 2"/>
          <p:cNvSpPr>
            <a:spLocks noGrp="1"/>
          </p:cNvSpPr>
          <p:nvPr>
            <p:ph idx="1"/>
          </p:nvPr>
        </p:nvSpPr>
        <p:spPr/>
        <p:txBody>
          <a:bodyPr/>
          <a:lstStyle/>
          <a:p>
            <a:r>
              <a:rPr lang="en-US" dirty="0"/>
              <a:t>Eclipse</a:t>
            </a:r>
          </a:p>
          <a:p>
            <a:pPr lvl="1"/>
            <a:r>
              <a:rPr lang="en-US" dirty="0"/>
              <a:t>Complete program</a:t>
            </a:r>
          </a:p>
          <a:p>
            <a:pPr lvl="1"/>
            <a:r>
              <a:rPr lang="en-US" dirty="0"/>
              <a:t>Interactive Console</a:t>
            </a:r>
          </a:p>
          <a:p>
            <a:pPr lvl="1"/>
            <a:r>
              <a:rPr lang="en-US" dirty="0"/>
              <a:t>APT</a:t>
            </a:r>
          </a:p>
          <a:p>
            <a:r>
              <a:rPr lang="en-US" dirty="0"/>
              <a:t>Online textbook</a:t>
            </a:r>
          </a:p>
          <a:p>
            <a:pPr lvl="1"/>
            <a:r>
              <a:rPr lang="en-US" dirty="0"/>
              <a:t>We are using Python 2.7 </a:t>
            </a:r>
          </a:p>
          <a:p>
            <a:pPr marL="457200" lvl="1" indent="0">
              <a:buNone/>
            </a:pPr>
            <a:r>
              <a:rPr lang="en-US" dirty="0"/>
              <a:t>        ‘/’ (2.7)      vs      ‘//’ (3) </a:t>
            </a:r>
          </a:p>
          <a:p>
            <a:r>
              <a:rPr lang="en-US" dirty="0"/>
              <a:t>Python Tutor</a:t>
            </a:r>
          </a:p>
        </p:txBody>
      </p:sp>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5</a:t>
            </a:fld>
            <a:endParaRPr lang="en-US"/>
          </a:p>
        </p:txBody>
      </p:sp>
    </p:spTree>
    <p:extLst>
      <p:ext uri="{BB962C8B-B14F-4D97-AF65-F5344CB8AC3E}">
        <p14:creationId xmlns:p14="http://schemas.microsoft.com/office/powerpoint/2010/main" val="2097837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Python Tutor</a:t>
            </a:r>
          </a:p>
        </p:txBody>
      </p:sp>
      <p:sp>
        <p:nvSpPr>
          <p:cNvPr id="3" name="Content Placeholder 2"/>
          <p:cNvSpPr>
            <a:spLocks noGrp="1"/>
          </p:cNvSpPr>
          <p:nvPr>
            <p:ph idx="1"/>
          </p:nvPr>
        </p:nvSpPr>
        <p:spPr/>
        <p:txBody>
          <a:bodyPr/>
          <a:lstStyle/>
          <a:p>
            <a:r>
              <a:rPr lang="en-US" dirty="0"/>
              <a:t>Debug/trace your code</a:t>
            </a:r>
          </a:p>
          <a:p>
            <a:r>
              <a:rPr lang="en-US" dirty="0"/>
              <a:t>Doesn’t work with input files</a:t>
            </a:r>
          </a:p>
        </p:txBody>
      </p:sp>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6</a:t>
            </a:fld>
            <a:endParaRPr lang="en-US"/>
          </a:p>
        </p:txBody>
      </p:sp>
    </p:spTree>
    <p:extLst>
      <p:ext uri="{BB962C8B-B14F-4D97-AF65-F5344CB8AC3E}">
        <p14:creationId xmlns:p14="http://schemas.microsoft.com/office/powerpoint/2010/main" val="2783727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65163" y="0"/>
            <a:ext cx="7772400" cy="1143000"/>
          </a:xfrm>
        </p:spPr>
        <p:txBody>
          <a:bodyPr/>
          <a:lstStyle/>
          <a:p>
            <a:r>
              <a:rPr lang="en-US"/>
              <a:t>More on Strings</a:t>
            </a:r>
          </a:p>
        </p:txBody>
      </p:sp>
      <p:sp>
        <p:nvSpPr>
          <p:cNvPr id="4099" name="Content Placeholder 2"/>
          <p:cNvSpPr>
            <a:spLocks noGrp="1"/>
          </p:cNvSpPr>
          <p:nvPr>
            <p:ph idx="1"/>
          </p:nvPr>
        </p:nvSpPr>
        <p:spPr>
          <a:xfrm>
            <a:off x="665163" y="762000"/>
            <a:ext cx="7772400" cy="4953000"/>
          </a:xfrm>
        </p:spPr>
        <p:txBody>
          <a:bodyPr/>
          <a:lstStyle/>
          <a:p>
            <a:r>
              <a:rPr lang="en-US" dirty="0"/>
              <a:t>Strings are indexed starting at 0</a:t>
            </a:r>
          </a:p>
          <a:p>
            <a:r>
              <a:rPr lang="en-US" dirty="0"/>
              <a:t>Example: </a:t>
            </a:r>
            <a:r>
              <a:rPr lang="en-US" dirty="0">
                <a:latin typeface="Courier New" panose="02070309020205020404" pitchFamily="49" charset="0"/>
                <a:cs typeface="Courier New" panose="02070309020205020404" pitchFamily="49" charset="0"/>
              </a:rPr>
              <a:t>‘word’</a:t>
            </a:r>
          </a:p>
          <a:p>
            <a:endParaRPr lang="en-US" dirty="0"/>
          </a:p>
          <a:p>
            <a:endParaRPr lang="en-US" dirty="0"/>
          </a:p>
          <a:p>
            <a:endParaRPr lang="en-US" dirty="0"/>
          </a:p>
          <a:p>
            <a:r>
              <a:rPr lang="en-US" dirty="0"/>
              <a:t>Use [x] – to refer to a particular character in word </a:t>
            </a:r>
          </a:p>
          <a:p>
            <a:r>
              <a:rPr lang="en-US" dirty="0"/>
              <a:t>Use [</a:t>
            </a:r>
            <a:r>
              <a:rPr lang="en-US" dirty="0" err="1"/>
              <a:t>x:y</a:t>
            </a:r>
            <a:r>
              <a:rPr lang="en-US" dirty="0"/>
              <a:t>] to refer to a slice of the string starting at position x and up to but not including position y. Can leave out x or y.</a:t>
            </a:r>
          </a:p>
          <a:p>
            <a:endParaRPr lang="en-US" dirty="0"/>
          </a:p>
        </p:txBody>
      </p:sp>
      <p:sp>
        <p:nvSpPr>
          <p:cNvPr id="4" name="Rectangle 3"/>
          <p:cNvSpPr/>
          <p:nvPr/>
        </p:nvSpPr>
        <p:spPr>
          <a:xfrm>
            <a:off x="2209800" y="2514600"/>
            <a:ext cx="609600" cy="609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2819400" y="2514600"/>
            <a:ext cx="609600" cy="609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448050" y="2514600"/>
            <a:ext cx="609600" cy="609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038600" y="2514600"/>
            <a:ext cx="609600" cy="609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4" name="TextBox 8"/>
          <p:cNvSpPr txBox="1">
            <a:spLocks noChangeArrowheads="1"/>
          </p:cNvSpPr>
          <p:nvPr/>
        </p:nvSpPr>
        <p:spPr bwMode="auto">
          <a:xfrm>
            <a:off x="2247900" y="24003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4000"/>
              <a:t>w</a:t>
            </a:r>
          </a:p>
        </p:txBody>
      </p:sp>
      <p:sp>
        <p:nvSpPr>
          <p:cNvPr id="4105" name="TextBox 9"/>
          <p:cNvSpPr txBox="1">
            <a:spLocks noChangeArrowheads="1"/>
          </p:cNvSpPr>
          <p:nvPr/>
        </p:nvSpPr>
        <p:spPr bwMode="auto">
          <a:xfrm>
            <a:off x="2836863" y="23876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4000"/>
              <a:t>o</a:t>
            </a:r>
          </a:p>
        </p:txBody>
      </p:sp>
      <p:sp>
        <p:nvSpPr>
          <p:cNvPr id="4106" name="TextBox 10"/>
          <p:cNvSpPr txBox="1">
            <a:spLocks noChangeArrowheads="1"/>
          </p:cNvSpPr>
          <p:nvPr/>
        </p:nvSpPr>
        <p:spPr bwMode="auto">
          <a:xfrm>
            <a:off x="3486150" y="23876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4000"/>
              <a:t>r</a:t>
            </a:r>
          </a:p>
        </p:txBody>
      </p:sp>
      <p:sp>
        <p:nvSpPr>
          <p:cNvPr id="4107" name="TextBox 11"/>
          <p:cNvSpPr txBox="1">
            <a:spLocks noChangeArrowheads="1"/>
          </p:cNvSpPr>
          <p:nvPr/>
        </p:nvSpPr>
        <p:spPr bwMode="auto">
          <a:xfrm>
            <a:off x="4076700" y="2416175"/>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4000"/>
              <a:t>d</a:t>
            </a:r>
          </a:p>
        </p:txBody>
      </p:sp>
      <p:sp>
        <p:nvSpPr>
          <p:cNvPr id="4108" name="TextBox 12"/>
          <p:cNvSpPr txBox="1">
            <a:spLocks noChangeArrowheads="1"/>
          </p:cNvSpPr>
          <p:nvPr/>
        </p:nvSpPr>
        <p:spPr bwMode="auto">
          <a:xfrm>
            <a:off x="2314575" y="3144838"/>
            <a:ext cx="2236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3200"/>
              <a:t>0    1    2    3</a:t>
            </a:r>
          </a:p>
        </p:txBody>
      </p:sp>
      <p:sp>
        <p:nvSpPr>
          <p:cNvPr id="2" name="Footer Placeholder 1"/>
          <p:cNvSpPr>
            <a:spLocks noGrp="1"/>
          </p:cNvSpPr>
          <p:nvPr>
            <p:ph type="ftr" sz="quarter" idx="11"/>
          </p:nvPr>
        </p:nvSpPr>
        <p:spPr/>
        <p:txBody>
          <a:bodyPr/>
          <a:lstStyle/>
          <a:p>
            <a:pPr>
              <a:defRPr/>
            </a:pPr>
            <a:r>
              <a:rPr lang="en-US"/>
              <a:t>compsci101 fall17</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7</a:t>
            </a:fld>
            <a:endParaRPr lang="en-US"/>
          </a:p>
        </p:txBody>
      </p:sp>
    </p:spTree>
    <p:extLst>
      <p:ext uri="{BB962C8B-B14F-4D97-AF65-F5344CB8AC3E}">
        <p14:creationId xmlns:p14="http://schemas.microsoft.com/office/powerpoint/2010/main" val="4143640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304800"/>
            <a:ext cx="7772400" cy="1143000"/>
          </a:xfrm>
        </p:spPr>
        <p:txBody>
          <a:bodyPr/>
          <a:lstStyle/>
          <a:p>
            <a:r>
              <a:rPr lang="en-US" dirty="0"/>
              <a:t>Examples</a:t>
            </a:r>
            <a:br>
              <a:rPr lang="en-US" dirty="0"/>
            </a:br>
            <a:r>
              <a:rPr lang="en-US" dirty="0"/>
              <a:t>bit.ly/101f17-0914-1</a:t>
            </a:r>
            <a:br>
              <a:rPr lang="en-US" dirty="0"/>
            </a:br>
            <a:endParaRPr lang="en-US" dirty="0"/>
          </a:p>
        </p:txBody>
      </p:sp>
      <p:sp>
        <p:nvSpPr>
          <p:cNvPr id="5123" name="Content Placeholder 2"/>
          <p:cNvSpPr>
            <a:spLocks noGrp="1"/>
          </p:cNvSpPr>
          <p:nvPr>
            <p:ph idx="1"/>
          </p:nvPr>
        </p:nvSpPr>
        <p:spPr>
          <a:xfrm>
            <a:off x="125413" y="1295400"/>
            <a:ext cx="8991600" cy="4495800"/>
          </a:xfrm>
        </p:spPr>
        <p:txBody>
          <a:bodyPr/>
          <a:lstStyle/>
          <a:p>
            <a:pPr marL="0" indent="0">
              <a:buFontTx/>
              <a:buNone/>
            </a:pPr>
            <a:r>
              <a:rPr lang="en-US" dirty="0">
                <a:latin typeface="Courier New" panose="02070309020205020404" pitchFamily="49" charset="0"/>
              </a:rPr>
              <a:t>phrase = </a:t>
            </a:r>
            <a:r>
              <a:rPr lang="en-US" i="1" dirty="0">
                <a:latin typeface="Courier New" panose="02070309020205020404" pitchFamily="49" charset="0"/>
              </a:rPr>
              <a:t>"Duke Blue Devils"</a:t>
            </a:r>
          </a:p>
          <a:p>
            <a:pPr marL="0" indent="0">
              <a:buFontTx/>
              <a:buNone/>
            </a:pPr>
            <a:r>
              <a:rPr lang="en-US" dirty="0">
                <a:latin typeface="Courier New" panose="02070309020205020404" pitchFamily="49" charset="0"/>
              </a:rPr>
              <a:t>1) </a:t>
            </a:r>
            <a:r>
              <a:rPr lang="en-US" sz="2800" dirty="0">
                <a:latin typeface="Courier New" panose="02070309020205020404" pitchFamily="49" charset="0"/>
              </a:rPr>
              <a:t>phrase[0] </a:t>
            </a:r>
            <a:r>
              <a:rPr lang="fr-FR" sz="2800" dirty="0">
                <a:latin typeface="Courier New" panose="02070309020205020404" pitchFamily="49" charset="0"/>
                <a:cs typeface="Courier New" panose="02070309020205020404" pitchFamily="49" charset="0"/>
              </a:rPr>
              <a:t>+ phrase[-3] + phrase[-2]*2</a:t>
            </a:r>
            <a:endParaRPr lang="en-US" sz="2800" dirty="0">
              <a:latin typeface="Courier New" panose="02070309020205020404" pitchFamily="49" charset="0"/>
              <a:cs typeface="Courier New" panose="02070309020205020404" pitchFamily="49" charset="0"/>
            </a:endParaRPr>
          </a:p>
          <a:p>
            <a:pPr marL="0" indent="0">
              <a:buFontTx/>
              <a:buNone/>
            </a:pPr>
            <a:r>
              <a:rPr lang="en-US" dirty="0">
                <a:latin typeface="Courier New" panose="02070309020205020404" pitchFamily="49" charset="0"/>
              </a:rPr>
              <a:t>2) phrase[5:10] + phrase[:4] 3)(</a:t>
            </a:r>
            <a:r>
              <a:rPr lang="en-US" sz="2800" dirty="0">
                <a:latin typeface="Courier New" panose="02070309020205020404" pitchFamily="49" charset="0"/>
              </a:rPr>
              <a:t>phrase[</a:t>
            </a:r>
            <a:r>
              <a:rPr lang="en-US" sz="2800" dirty="0" err="1">
                <a:latin typeface="Courier New" panose="02070309020205020404" pitchFamily="49" charset="0"/>
              </a:rPr>
              <a:t>phrase.find</a:t>
            </a:r>
            <a:r>
              <a:rPr lang="en-US" sz="2800" dirty="0">
                <a:latin typeface="Courier New" panose="02070309020205020404" pitchFamily="49" charset="0"/>
              </a:rPr>
              <a:t>(</a:t>
            </a:r>
            <a:r>
              <a:rPr lang="en-US" sz="2800" i="1" dirty="0">
                <a:latin typeface="Courier New" panose="02070309020205020404" pitchFamily="49" charset="0"/>
              </a:rPr>
              <a:t>'</a:t>
            </a:r>
            <a:r>
              <a:rPr lang="en-US" sz="2800" i="1" dirty="0" err="1">
                <a:latin typeface="Courier New" panose="02070309020205020404" pitchFamily="49" charset="0"/>
              </a:rPr>
              <a:t>ev</a:t>
            </a:r>
            <a:r>
              <a:rPr lang="en-US" sz="2800" i="1" dirty="0">
                <a:latin typeface="Courier New" panose="02070309020205020404" pitchFamily="49" charset="0"/>
              </a:rPr>
              <a:t>'):]).upper()</a:t>
            </a:r>
          </a:p>
          <a:p>
            <a:pPr marL="0" indent="0">
              <a:buFontTx/>
              <a:buNone/>
            </a:pPr>
            <a:r>
              <a:rPr lang="en-US" i="1" dirty="0">
                <a:latin typeface="Courier New" panose="02070309020205020404" pitchFamily="49" charset="0"/>
              </a:rPr>
              <a:t>4) </a:t>
            </a:r>
            <a:r>
              <a:rPr lang="en-US" dirty="0">
                <a:latin typeface="Courier New" panose="02070309020205020404" pitchFamily="49" charset="0"/>
                <a:cs typeface="Courier New" panose="02070309020205020404" pitchFamily="49" charset="0"/>
              </a:rPr>
              <a:t>phrase[-5::2] + phrase[:4:-1]</a:t>
            </a:r>
          </a:p>
        </p:txBody>
      </p:sp>
      <p:sp>
        <p:nvSpPr>
          <p:cNvPr id="2" name="TextBox 1"/>
          <p:cNvSpPr txBox="1"/>
          <p:nvPr/>
        </p:nvSpPr>
        <p:spPr>
          <a:xfrm>
            <a:off x="533400" y="5791200"/>
            <a:ext cx="1814920" cy="830997"/>
          </a:xfrm>
          <a:prstGeom prst="rect">
            <a:avLst/>
          </a:prstGeom>
          <a:noFill/>
        </p:spPr>
        <p:txBody>
          <a:bodyPr wrap="none" rtlCol="0">
            <a:spAutoFit/>
          </a:bodyPr>
          <a:lstStyle/>
          <a:p>
            <a:r>
              <a:rPr lang="en-US" dirty="0"/>
              <a:t>String fun</a:t>
            </a:r>
          </a:p>
          <a:p>
            <a:r>
              <a:rPr lang="en-US" dirty="0"/>
              <a:t>Crazy import</a:t>
            </a:r>
          </a:p>
        </p:txBody>
      </p:sp>
      <p:sp>
        <p:nvSpPr>
          <p:cNvPr id="3" name="Footer Placeholder 2"/>
          <p:cNvSpPr>
            <a:spLocks noGrp="1"/>
          </p:cNvSpPr>
          <p:nvPr>
            <p:ph type="ftr" sz="quarter" idx="11"/>
          </p:nvPr>
        </p:nvSpPr>
        <p:spPr/>
        <p:txBody>
          <a:bodyPr/>
          <a:lstStyle/>
          <a:p>
            <a:pPr>
              <a:defRPr/>
            </a:pPr>
            <a:r>
              <a:rPr lang="en-US"/>
              <a:t>compsci101 fall17</a:t>
            </a:r>
          </a:p>
        </p:txBody>
      </p:sp>
      <p:sp>
        <p:nvSpPr>
          <p:cNvPr id="4" name="Slide Number Placeholder 3"/>
          <p:cNvSpPr>
            <a:spLocks noGrp="1"/>
          </p:cNvSpPr>
          <p:nvPr>
            <p:ph type="sldNum" sz="quarter" idx="12"/>
          </p:nvPr>
        </p:nvSpPr>
        <p:spPr/>
        <p:txBody>
          <a:bodyPr/>
          <a:lstStyle/>
          <a:p>
            <a:pPr>
              <a:defRPr/>
            </a:pPr>
            <a:fld id="{FC6DB02F-6869-41A8-88A9-7B04A59444FD}" type="slidenum">
              <a:rPr lang="en-US" smtClean="0"/>
              <a:pPr>
                <a:defRPr/>
              </a:pPr>
              <a:t>8</a:t>
            </a:fld>
            <a:endParaRPr lang="en-US"/>
          </a:p>
        </p:txBody>
      </p:sp>
    </p:spTree>
    <p:extLst>
      <p:ext uri="{BB962C8B-B14F-4D97-AF65-F5344CB8AC3E}">
        <p14:creationId xmlns:p14="http://schemas.microsoft.com/office/powerpoint/2010/main" val="234274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 over all characters in a String</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compsci101 fall17</a:t>
            </a:r>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9</a:t>
            </a:fld>
            <a:endParaRPr lang="en-US" dirty="0"/>
          </a:p>
        </p:txBody>
      </p:sp>
      <p:pic>
        <p:nvPicPr>
          <p:cNvPr id="6" name="Picture 5"/>
          <p:cNvPicPr>
            <a:picLocks noChangeAspect="1"/>
          </p:cNvPicPr>
          <p:nvPr/>
        </p:nvPicPr>
        <p:blipFill>
          <a:blip r:embed="rId3"/>
          <a:stretch>
            <a:fillRect/>
          </a:stretch>
        </p:blipFill>
        <p:spPr>
          <a:xfrm>
            <a:off x="307815" y="1981200"/>
            <a:ext cx="8528370" cy="3581400"/>
          </a:xfrm>
          <a:prstGeom prst="rect">
            <a:avLst/>
          </a:prstGeom>
        </p:spPr>
      </p:pic>
    </p:spTree>
    <p:extLst>
      <p:ext uri="{BB962C8B-B14F-4D97-AF65-F5344CB8AC3E}">
        <p14:creationId xmlns:p14="http://schemas.microsoft.com/office/powerpoint/2010/main" val="3313508808"/>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19443</TotalTime>
  <Words>1136</Words>
  <Application>Microsoft Office PowerPoint</Application>
  <PresentationFormat>On-screen Show (4:3)</PresentationFormat>
  <Paragraphs>217</Paragraphs>
  <Slides>27</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Courier New</vt:lpstr>
      <vt:lpstr>Times New Roman</vt:lpstr>
      <vt:lpstr>Default Design</vt:lpstr>
      <vt:lpstr>CompSci 101 Introduction to Computer Science</vt:lpstr>
      <vt:lpstr>Announcements</vt:lpstr>
      <vt:lpstr>Review Functions</vt:lpstr>
      <vt:lpstr>Review Functions</vt:lpstr>
      <vt:lpstr>How many ways can I run Python in this course?</vt:lpstr>
      <vt:lpstr>Use Python Tutor</vt:lpstr>
      <vt:lpstr>More on Strings</vt:lpstr>
      <vt:lpstr>Examples bit.ly/101f17-0914-1 </vt:lpstr>
      <vt:lpstr>Loop over all characters in a String</vt:lpstr>
      <vt:lpstr>Loop over string</vt:lpstr>
      <vt:lpstr>Loop over all words in a list</vt:lpstr>
      <vt:lpstr>Loop over words</vt:lpstr>
      <vt:lpstr>Computer Science Alum</vt:lpstr>
      <vt:lpstr>Assignment 3 snarf to use starter files</vt:lpstr>
      <vt:lpstr>Getting Started with Earthquake part</vt:lpstr>
      <vt:lpstr>Getting Started with Earthquake part</vt:lpstr>
      <vt:lpstr>Getting Started with Earthquake part</vt:lpstr>
      <vt:lpstr>Use the list to calculate facts about earthquakes</vt:lpstr>
      <vt:lpstr>Use the list to calculate facts about earthquakes</vt:lpstr>
      <vt:lpstr>PowerPoint Presentation</vt:lpstr>
      <vt:lpstr>PowerPoint Presentation</vt:lpstr>
      <vt:lpstr>LastNameFirst APT</vt:lpstr>
      <vt:lpstr>Problem Solving to Code 7 Step Process</vt:lpstr>
      <vt:lpstr>Use 7 step process to solve LastName First</vt:lpstr>
      <vt:lpstr>Unused slides</vt:lpstr>
      <vt:lpstr>More Computer Science Duke Alums</vt:lpstr>
      <vt:lpstr>Apply now for a scholarship to go to GHC 2017</vt:lpstr>
    </vt:vector>
  </TitlesOfParts>
  <Company>Duke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CompSci 6 Programming Design and Analysis</dc:title>
  <dc:creator>Susan Rodger</dc:creator>
  <cp:lastModifiedBy>Susan</cp:lastModifiedBy>
  <cp:revision>87</cp:revision>
  <cp:lastPrinted>2017-09-14T21:35:05Z</cp:lastPrinted>
  <dcterms:created xsi:type="dcterms:W3CDTF">2005-08-25T14:18:45Z</dcterms:created>
  <dcterms:modified xsi:type="dcterms:W3CDTF">2017-09-14T21:35:19Z</dcterms:modified>
</cp:coreProperties>
</file>