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7" r:id="rId3"/>
    <p:sldId id="316" r:id="rId4"/>
    <p:sldId id="305" r:id="rId5"/>
    <p:sldId id="299" r:id="rId6"/>
    <p:sldId id="297" r:id="rId7"/>
    <p:sldId id="298" r:id="rId8"/>
    <p:sldId id="301" r:id="rId9"/>
    <p:sldId id="300" r:id="rId10"/>
    <p:sldId id="303" r:id="rId11"/>
    <p:sldId id="302" r:id="rId12"/>
    <p:sldId id="304" r:id="rId13"/>
    <p:sldId id="312" r:id="rId14"/>
    <p:sldId id="306" r:id="rId15"/>
    <p:sldId id="307" r:id="rId16"/>
    <p:sldId id="313" r:id="rId17"/>
    <p:sldId id="308" r:id="rId18"/>
    <p:sldId id="314" r:id="rId19"/>
    <p:sldId id="309" r:id="rId20"/>
    <p:sldId id="310" r:id="rId21"/>
    <p:sldId id="291" r:id="rId22"/>
    <p:sldId id="284" r:id="rId23"/>
    <p:sldId id="279" r:id="rId24"/>
    <p:sldId id="292" r:id="rId25"/>
    <p:sldId id="293" r:id="rId26"/>
    <p:sldId id="315" r:id="rId27"/>
    <p:sldId id="295" r:id="rId28"/>
    <p:sldId id="282" r:id="rId29"/>
    <p:sldId id="281" r:id="rId30"/>
    <p:sldId id="283" r:id="rId31"/>
    <p:sldId id="286" r:id="rId32"/>
    <p:sldId id="285" r:id="rId33"/>
    <p:sldId id="296" r:id="rId34"/>
    <p:sldId id="311" r:id="rId35"/>
    <p:sldId id="278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78424" autoAdjust="0"/>
  </p:normalViewPr>
  <p:slideViewPr>
    <p:cSldViewPr>
      <p:cViewPr varScale="1">
        <p:scale>
          <a:sx n="68" d="100"/>
          <a:sy n="68" d="100"/>
        </p:scale>
        <p:origin x="122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70B2D-F259-421D-8362-8E25F2FEE54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FD3A1-B582-429C-A057-3FACB625D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0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comment a function in eclipse, highlight the function and then do CTRL-</a:t>
            </a:r>
            <a:r>
              <a:rPr lang="en-US" baseline="0" dirty="0"/>
              <a:t>\</a:t>
            </a:r>
          </a:p>
          <a:p>
            <a:r>
              <a:rPr lang="en-US" baseline="0" dirty="0"/>
              <a:t>Do it again and it </a:t>
            </a:r>
            <a:r>
              <a:rPr lang="en-US" baseline="0"/>
              <a:t>is uncommented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D3A1-B582-429C-A057-3FACB625D0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6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</a:t>
            </a:r>
            <a:r>
              <a:rPr lang="en-US" baseline="0" dirty="0"/>
              <a:t> the pattern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D3A1-B582-429C-A057-3FACB625D0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4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the loop we</a:t>
            </a:r>
            <a:r>
              <a:rPr lang="en-US" dirty="0"/>
              <a:t> are iterating over the character</a:t>
            </a:r>
            <a:r>
              <a:rPr lang="en-US" baseline="0" dirty="0"/>
              <a:t>s in the word. </a:t>
            </a:r>
          </a:p>
          <a:p>
            <a:r>
              <a:rPr lang="en-US" dirty="0"/>
              <a:t>Ret is accumulating characters – building a new string</a:t>
            </a:r>
            <a:endParaRPr lang="en-US" baseline="0" dirty="0"/>
          </a:p>
          <a:p>
            <a:r>
              <a:rPr lang="en-US" dirty="0"/>
              <a:t>Consider writing a helper function!!!!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D3A1-B582-429C-A057-3FACB625D0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71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0FA92-53A2-4A70-B661-A3A6C6542A9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4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have several APTs to</a:t>
            </a:r>
            <a:r>
              <a:rPr lang="en-US" baseline="0" dirty="0"/>
              <a:t> solve. It is a huge step to go from problem statement to code!</a:t>
            </a:r>
          </a:p>
          <a:p>
            <a:r>
              <a:rPr lang="en-US" baseline="0" dirty="0"/>
              <a:t>Use the seven step process</a:t>
            </a:r>
          </a:p>
          <a:p>
            <a:r>
              <a:rPr lang="en-US" baseline="0" dirty="0"/>
              <a:t>Which step is writing code? It is not step one!!!!!!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9D63-2CAF-47C3-BADF-88D6CE9936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you ready to code it up yet? NOOOO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D3A1-B582-429C-A057-3FACB625D0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4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know your code is correct?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D3A1-B582-429C-A057-3FACB625D0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does the same thing but also prints!</a:t>
            </a:r>
          </a:p>
          <a:p>
            <a:r>
              <a:rPr lang="en-US" dirty="0"/>
              <a:t>Comment out </a:t>
            </a:r>
          </a:p>
          <a:p>
            <a:endParaRPr lang="en-US" dirty="0"/>
          </a:p>
          <a:p>
            <a:r>
              <a:rPr lang="en-US" dirty="0"/>
              <a:t>Where is the error? Is it in the calculate function? Or is it in the foo function?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D3A1-B582-429C-A057-3FACB625D0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1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 did the foundational work on VLSI design, making it possible to put thousands of logic gates on a chip. </a:t>
            </a:r>
          </a:p>
          <a:p>
            <a:r>
              <a:rPr lang="en-US" dirty="0"/>
              <a:t>One of the people who made it possible for you to have a laptop and a phone in your pocket.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D3A1-B582-429C-A057-3FACB625D0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What are the inputs, What type are you suppose to return, a list, how do you get the string into a list of three parts!</a:t>
            </a:r>
          </a:p>
          <a:p>
            <a:r>
              <a:rPr lang="en-US" dirty="0"/>
              <a:t>Use the seven steps! Work an example by hand first. How would you do it? Generalize, then code.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D3A1-B582-429C-A057-3FACB625D0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0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George Boole was a mathematician who did foundational work</a:t>
            </a:r>
            <a:r>
              <a:rPr lang="en-US" baseline="0" dirty="0"/>
              <a:t> in</a:t>
            </a:r>
            <a:r>
              <a:rPr lang="en-US" dirty="0"/>
              <a:t> Boolean algebra and Boolean logic. Boolean logic laid the foundation for the information age. How</a:t>
            </a:r>
            <a:r>
              <a:rPr lang="en-US" baseline="0" dirty="0"/>
              <a:t> computers 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D3A1-B582-429C-A057-3FACB625D0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helper function to solve problems,</a:t>
            </a:r>
            <a:r>
              <a:rPr lang="en-US" baseline="0" dirty="0"/>
              <a:t> will make your life easier!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 doesn’t work, missing a False case. All others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D3A1-B582-429C-A057-3FACB625D0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7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295400"/>
            <a:ext cx="3810000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332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18580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532728" y="3810000"/>
            <a:ext cx="21691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Sept 19,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3571901" cy="2100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1E31E4-2169-42DC-A0B5-985CE6892D92}"/>
              </a:ext>
            </a:extLst>
          </p:cNvPr>
          <p:cNvSpPr txBox="1"/>
          <p:nvPr/>
        </p:nvSpPr>
        <p:spPr>
          <a:xfrm>
            <a:off x="1129606" y="5144246"/>
            <a:ext cx="2989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EARTHQUAKE!!!!!!!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8498-CF20-4F77-8B70-C15FE689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1923"/>
            <a:ext cx="8610600" cy="1143000"/>
          </a:xfrm>
        </p:spPr>
        <p:txBody>
          <a:bodyPr/>
          <a:lstStyle/>
          <a:p>
            <a:r>
              <a:rPr lang="en-US" dirty="0"/>
              <a:t>Step 3) Find Patterns (Generalize)?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Don’t see it?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Work 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5668-3FED-4302-9AC6-B53D86FB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00200"/>
            <a:ext cx="8382000" cy="5181600"/>
          </a:xfrm>
        </p:spPr>
        <p:txBody>
          <a:bodyPr/>
          <a:lstStyle/>
          <a:p>
            <a:r>
              <a:rPr lang="en-US" dirty="0"/>
              <a:t>Name is: “Sue Mo Lucy Lo So Fa </a:t>
            </a:r>
            <a:r>
              <a:rPr lang="en-US" dirty="0" err="1"/>
              <a:t>Ti</a:t>
            </a:r>
            <a:r>
              <a:rPr lang="en-US" dirty="0"/>
              <a:t>”</a:t>
            </a:r>
          </a:p>
          <a:p>
            <a:r>
              <a:rPr lang="en-US" dirty="0" err="1"/>
              <a:t>Firstname</a:t>
            </a:r>
            <a:r>
              <a:rPr lang="en-US" dirty="0"/>
              <a:t> is “Sue”, </a:t>
            </a:r>
            <a:r>
              <a:rPr lang="en-US" dirty="0" err="1"/>
              <a:t>Lastname</a:t>
            </a:r>
            <a:r>
              <a:rPr lang="en-US" dirty="0"/>
              <a:t> is “</a:t>
            </a:r>
            <a:r>
              <a:rPr lang="en-US" dirty="0" err="1"/>
              <a:t>Ti</a:t>
            </a:r>
            <a:r>
              <a:rPr lang="en-US" dirty="0"/>
              <a:t>”</a:t>
            </a:r>
          </a:p>
          <a:p>
            <a:r>
              <a:rPr lang="en-US" dirty="0"/>
              <a:t>Middle is “Mo Lucy Lo So Fa”</a:t>
            </a:r>
          </a:p>
          <a:p>
            <a:pPr lvl="1"/>
            <a:r>
              <a:rPr lang="en-US" dirty="0"/>
              <a:t>“Mo”, </a:t>
            </a:r>
            <a:r>
              <a:rPr lang="en-US" dirty="0" err="1"/>
              <a:t>newMid</a:t>
            </a:r>
            <a:r>
              <a:rPr lang="en-US" dirty="0"/>
              <a:t> is “M.”,</a:t>
            </a:r>
          </a:p>
          <a:p>
            <a:pPr lvl="1"/>
            <a:r>
              <a:rPr lang="en-US" dirty="0"/>
              <a:t>“Lucy”, </a:t>
            </a:r>
            <a:r>
              <a:rPr lang="en-US" dirty="0" err="1"/>
              <a:t>newMid</a:t>
            </a:r>
            <a:r>
              <a:rPr lang="en-US" dirty="0"/>
              <a:t> is “M. L.”</a:t>
            </a:r>
          </a:p>
          <a:p>
            <a:pPr lvl="1"/>
            <a:r>
              <a:rPr lang="en-US" dirty="0"/>
              <a:t>“Lo”, </a:t>
            </a:r>
            <a:r>
              <a:rPr lang="en-US" dirty="0" err="1"/>
              <a:t>newMid</a:t>
            </a:r>
            <a:r>
              <a:rPr lang="en-US" dirty="0"/>
              <a:t> is “M. L. L.”</a:t>
            </a:r>
          </a:p>
          <a:p>
            <a:pPr lvl="1"/>
            <a:r>
              <a:rPr lang="en-US" dirty="0"/>
              <a:t>“So”, </a:t>
            </a:r>
            <a:r>
              <a:rPr lang="en-US" dirty="0" err="1"/>
              <a:t>newMid</a:t>
            </a:r>
            <a:r>
              <a:rPr lang="en-US" dirty="0"/>
              <a:t> is “M. L. L. S.”</a:t>
            </a:r>
          </a:p>
          <a:p>
            <a:pPr lvl="1"/>
            <a:r>
              <a:rPr lang="en-US" dirty="0"/>
              <a:t>“Fa”, </a:t>
            </a:r>
            <a:r>
              <a:rPr lang="en-US" dirty="0" err="1"/>
              <a:t>newMid</a:t>
            </a:r>
            <a:r>
              <a:rPr lang="en-US" dirty="0"/>
              <a:t> is “M. L. L. S. F.”</a:t>
            </a:r>
          </a:p>
          <a:p>
            <a:r>
              <a:rPr lang="en-US" dirty="0"/>
              <a:t>Put together: “</a:t>
            </a:r>
            <a:r>
              <a:rPr lang="en-US" dirty="0" err="1"/>
              <a:t>Ti</a:t>
            </a:r>
            <a:r>
              <a:rPr lang="en-US" dirty="0"/>
              <a:t>, Sue M. L. L. S. F.”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D160F-9BA5-448F-A8FC-96C26DE7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7CEA-7F93-4B63-9677-88B4C39C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9220200" cy="838200"/>
          </a:xfrm>
        </p:spPr>
        <p:txBody>
          <a:bodyPr/>
          <a:lstStyle/>
          <a:p>
            <a:r>
              <a:rPr lang="en-US" dirty="0"/>
              <a:t>Step 3) Find Patterns (Generalize)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F00F3-CEC9-4383-8B9F-14F4B0A1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09551"/>
            <a:ext cx="7772400" cy="5562600"/>
          </a:xfrm>
        </p:spPr>
        <p:txBody>
          <a:bodyPr/>
          <a:lstStyle/>
          <a:p>
            <a:r>
              <a:rPr lang="en-US" dirty="0"/>
              <a:t>Name is: “Moe Jess Bo Lu Yue”</a:t>
            </a:r>
          </a:p>
          <a:p>
            <a:r>
              <a:rPr lang="en-US" dirty="0" err="1"/>
              <a:t>Firstname</a:t>
            </a:r>
            <a:r>
              <a:rPr lang="en-US" dirty="0"/>
              <a:t> is first word</a:t>
            </a:r>
          </a:p>
          <a:p>
            <a:r>
              <a:rPr lang="en-US" dirty="0" err="1"/>
              <a:t>Lastname</a:t>
            </a:r>
            <a:r>
              <a:rPr lang="en-US" dirty="0"/>
              <a:t> is last word</a:t>
            </a:r>
          </a:p>
          <a:p>
            <a:r>
              <a:rPr lang="en-US" dirty="0"/>
              <a:t>Middle is string of all the middle words</a:t>
            </a:r>
          </a:p>
          <a:p>
            <a:r>
              <a:rPr lang="en-US" dirty="0"/>
              <a:t>Initialize </a:t>
            </a:r>
            <a:r>
              <a:rPr lang="en-US" dirty="0" err="1"/>
              <a:t>newMiddle</a:t>
            </a:r>
            <a:endParaRPr lang="en-US" dirty="0"/>
          </a:p>
          <a:p>
            <a:r>
              <a:rPr lang="en-US" dirty="0"/>
              <a:t>For each word in middle: </a:t>
            </a:r>
          </a:p>
          <a:p>
            <a:pPr lvl="1"/>
            <a:r>
              <a:rPr lang="en-US" dirty="0"/>
              <a:t>Add first letter of word, period and blank to </a:t>
            </a:r>
            <a:r>
              <a:rPr lang="en-US" dirty="0" err="1"/>
              <a:t>newMiddle</a:t>
            </a:r>
            <a:endParaRPr lang="en-US" dirty="0"/>
          </a:p>
          <a:p>
            <a:r>
              <a:rPr lang="en-US" dirty="0"/>
              <a:t>Build new string: </a:t>
            </a:r>
          </a:p>
          <a:p>
            <a:pPr lvl="1"/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newMiddle</a:t>
            </a:r>
            <a:endParaRPr lang="en-US" dirty="0"/>
          </a:p>
          <a:p>
            <a:r>
              <a:rPr lang="en-US" dirty="0"/>
              <a:t>Return answer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BFDF9-2D6A-4C26-B288-BDD5C4A0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0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A0AFD-77AC-42E6-A4DB-232D2D3C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/>
              <a:t>Step 4) Work another example by hand using your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94CBC-9E54-41F7-8106-CC17E4DB7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/>
              <a:t>Name = “Jo Flo Bo Yup”</a:t>
            </a:r>
          </a:p>
          <a:p>
            <a:r>
              <a:rPr lang="en-US" dirty="0" err="1"/>
              <a:t>Firstname</a:t>
            </a:r>
            <a:r>
              <a:rPr lang="en-US" dirty="0"/>
              <a:t> = “Jo”</a:t>
            </a:r>
          </a:p>
          <a:p>
            <a:r>
              <a:rPr lang="en-US" dirty="0" err="1"/>
              <a:t>Lastname</a:t>
            </a:r>
            <a:r>
              <a:rPr lang="en-US" dirty="0"/>
              <a:t> = “Yup”</a:t>
            </a:r>
          </a:p>
          <a:p>
            <a:r>
              <a:rPr lang="en-US" dirty="0"/>
              <a:t>Middle = “Flo Bo”</a:t>
            </a:r>
          </a:p>
          <a:p>
            <a:r>
              <a:rPr lang="en-US" dirty="0" err="1"/>
              <a:t>newMid</a:t>
            </a:r>
            <a:r>
              <a:rPr lang="en-US" dirty="0"/>
              <a:t> = “”</a:t>
            </a:r>
          </a:p>
          <a:p>
            <a:r>
              <a:rPr lang="en-US" dirty="0"/>
              <a:t>For word in Middle:</a:t>
            </a:r>
          </a:p>
          <a:p>
            <a:pPr lvl="1"/>
            <a:r>
              <a:rPr lang="en-US" dirty="0" err="1"/>
              <a:t>newMid</a:t>
            </a:r>
            <a:r>
              <a:rPr lang="en-US" dirty="0"/>
              <a:t> = “F.”   (first time thru loop)</a:t>
            </a:r>
          </a:p>
          <a:p>
            <a:pPr lvl="1"/>
            <a:r>
              <a:rPr lang="en-US" dirty="0" err="1"/>
              <a:t>newMid</a:t>
            </a:r>
            <a:r>
              <a:rPr lang="en-US" dirty="0"/>
              <a:t> = “F. B.” (second time thru loop)</a:t>
            </a:r>
          </a:p>
          <a:p>
            <a:r>
              <a:rPr lang="en-US" dirty="0"/>
              <a:t>Answer = “Yup, Jo F. B.”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CD17C-99A9-4683-A111-FCD209F0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7E28C-0051-4FBF-AF7C-C06D60885F78}"/>
              </a:ext>
            </a:extLst>
          </p:cNvPr>
          <p:cNvSpPr txBox="1"/>
          <p:nvPr/>
        </p:nvSpPr>
        <p:spPr>
          <a:xfrm>
            <a:off x="6096000" y="22098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IT WORKS!</a:t>
            </a:r>
          </a:p>
        </p:txBody>
      </p:sp>
    </p:spTree>
    <p:extLst>
      <p:ext uri="{BB962C8B-B14F-4D97-AF65-F5344CB8AC3E}">
        <p14:creationId xmlns:p14="http://schemas.microsoft.com/office/powerpoint/2010/main" val="5763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7CEA-7F93-4B63-9677-88B4C39C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dirty="0"/>
              <a:t>Step 5) Translate to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F00F3-CEC9-4383-8B9F-14F4B0A1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Firstname</a:t>
            </a:r>
            <a:r>
              <a:rPr lang="en-US" dirty="0">
                <a:solidFill>
                  <a:srgbClr val="FF0000"/>
                </a:solidFill>
              </a:rPr>
              <a:t> is first word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 err="1">
                <a:solidFill>
                  <a:schemeClr val="bg1"/>
                </a:solidFill>
              </a:rPr>
              <a:t>pos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err="1">
                <a:solidFill>
                  <a:schemeClr val="bg1"/>
                </a:solidFill>
              </a:rPr>
              <a:t>name.find</a:t>
            </a:r>
            <a:r>
              <a:rPr lang="en-US" dirty="0">
                <a:solidFill>
                  <a:schemeClr val="bg1"/>
                </a:solidFill>
              </a:rPr>
              <a:t>(“ “)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first = name[:</a:t>
            </a:r>
            <a:r>
              <a:rPr lang="en-US" dirty="0" err="1">
                <a:solidFill>
                  <a:schemeClr val="bg1"/>
                </a:solidFill>
              </a:rPr>
              <a:t>pos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  <a:p>
            <a:r>
              <a:rPr lang="en-US" dirty="0" err="1">
                <a:solidFill>
                  <a:srgbClr val="FF0000"/>
                </a:solidFill>
              </a:rPr>
              <a:t>Lastname</a:t>
            </a:r>
            <a:r>
              <a:rPr lang="en-US" dirty="0">
                <a:solidFill>
                  <a:srgbClr val="FF0000"/>
                </a:solidFill>
              </a:rPr>
              <a:t> is last word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bg1"/>
                </a:solidFill>
              </a:rPr>
              <a:t>rpos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err="1">
                <a:solidFill>
                  <a:schemeClr val="bg1"/>
                </a:solidFill>
              </a:rPr>
              <a:t>name.rfind</a:t>
            </a:r>
            <a:r>
              <a:rPr lang="en-US" dirty="0">
                <a:solidFill>
                  <a:schemeClr val="bg1"/>
                </a:solidFill>
              </a:rPr>
              <a:t>(“ “)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last = name[rpos+1:]</a:t>
            </a:r>
          </a:p>
          <a:p>
            <a:r>
              <a:rPr lang="en-US" dirty="0">
                <a:solidFill>
                  <a:srgbClr val="FF0000"/>
                </a:solidFill>
              </a:rPr>
              <a:t>Middle is string of all the middle words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bg1"/>
                </a:solidFill>
              </a:rPr>
              <a:t>middle = name[pos+1:rpos]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BFDF9-2D6A-4C26-B288-BDD5C4A0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7CEA-7F93-4B63-9677-88B4C39C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dirty="0"/>
              <a:t>Step 5) Translate to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F00F3-CEC9-4383-8B9F-14F4B0A1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Firstname</a:t>
            </a:r>
            <a:r>
              <a:rPr lang="en-US" dirty="0">
                <a:solidFill>
                  <a:srgbClr val="FF0000"/>
                </a:solidFill>
              </a:rPr>
              <a:t> is first word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pos</a:t>
            </a:r>
            <a:r>
              <a:rPr lang="en-US" dirty="0"/>
              <a:t> = </a:t>
            </a:r>
            <a:r>
              <a:rPr lang="en-US" dirty="0" err="1"/>
              <a:t>name.find</a:t>
            </a:r>
            <a:r>
              <a:rPr lang="en-US" dirty="0"/>
              <a:t>(“ “)</a:t>
            </a:r>
          </a:p>
          <a:p>
            <a:pPr marL="0" indent="0">
              <a:buNone/>
            </a:pPr>
            <a:r>
              <a:rPr lang="en-US" dirty="0"/>
              <a:t>    first = name[:</a:t>
            </a:r>
            <a:r>
              <a:rPr lang="en-US" dirty="0" err="1"/>
              <a:t>pos</a:t>
            </a:r>
            <a:r>
              <a:rPr lang="en-US" dirty="0"/>
              <a:t>]</a:t>
            </a:r>
          </a:p>
          <a:p>
            <a:r>
              <a:rPr lang="en-US" dirty="0" err="1">
                <a:solidFill>
                  <a:srgbClr val="FF0000"/>
                </a:solidFill>
              </a:rPr>
              <a:t>Lastname</a:t>
            </a:r>
            <a:r>
              <a:rPr lang="en-US" dirty="0">
                <a:solidFill>
                  <a:srgbClr val="FF0000"/>
                </a:solidFill>
              </a:rPr>
              <a:t> is last word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rpos</a:t>
            </a:r>
            <a:r>
              <a:rPr lang="en-US" dirty="0"/>
              <a:t> = </a:t>
            </a:r>
            <a:r>
              <a:rPr lang="en-US" dirty="0" err="1"/>
              <a:t>name.rfind</a:t>
            </a:r>
            <a:r>
              <a:rPr lang="en-US" dirty="0"/>
              <a:t>(“ “)</a:t>
            </a:r>
          </a:p>
          <a:p>
            <a:pPr marL="0" indent="0">
              <a:buNone/>
            </a:pPr>
            <a:r>
              <a:rPr lang="en-US" dirty="0"/>
              <a:t>    last = name[rpos+1:]</a:t>
            </a:r>
          </a:p>
          <a:p>
            <a:r>
              <a:rPr lang="en-US" dirty="0">
                <a:solidFill>
                  <a:srgbClr val="FF0000"/>
                </a:solidFill>
              </a:rPr>
              <a:t>Middle is string of all the middle words</a:t>
            </a:r>
          </a:p>
          <a:p>
            <a:pPr marL="0" indent="0">
              <a:buNone/>
            </a:pPr>
            <a:r>
              <a:rPr lang="en-US" dirty="0"/>
              <a:t>    middle = name[pos+1:rpos]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BFDF9-2D6A-4C26-B288-BDD5C4A0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7CEA-7F93-4B63-9677-88B4C39C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dirty="0"/>
              <a:t>Step 5) Translate to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F00F3-CEC9-4383-8B9F-14F4B0A1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Initialize </a:t>
            </a:r>
            <a:r>
              <a:rPr lang="en-US" dirty="0" err="1">
                <a:solidFill>
                  <a:srgbClr val="FF0000"/>
                </a:solidFill>
              </a:rPr>
              <a:t>newMiddle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bg1"/>
                </a:solidFill>
              </a:rPr>
              <a:t>newMiddle</a:t>
            </a:r>
            <a:r>
              <a:rPr lang="en-US" dirty="0">
                <a:solidFill>
                  <a:schemeClr val="bg1"/>
                </a:solidFill>
              </a:rPr>
              <a:t> = “”</a:t>
            </a:r>
          </a:p>
          <a:p>
            <a:r>
              <a:rPr lang="en-US" dirty="0">
                <a:solidFill>
                  <a:srgbClr val="FF0000"/>
                </a:solidFill>
              </a:rPr>
              <a:t>For each word in middle: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 first letter, period and blank to </a:t>
            </a:r>
            <a:r>
              <a:rPr lang="en-US" dirty="0" err="1">
                <a:solidFill>
                  <a:srgbClr val="FF0000"/>
                </a:solidFill>
              </a:rPr>
              <a:t>newMiddle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For word in middle: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    </a:t>
            </a:r>
            <a:r>
              <a:rPr lang="en-US" dirty="0" err="1">
                <a:solidFill>
                  <a:schemeClr val="bg1"/>
                </a:solidFill>
              </a:rPr>
              <a:t>newMiddle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err="1">
                <a:solidFill>
                  <a:schemeClr val="bg1"/>
                </a:solidFill>
              </a:rPr>
              <a:t>newMiddle</a:t>
            </a:r>
            <a:r>
              <a:rPr lang="en-US" dirty="0">
                <a:solidFill>
                  <a:schemeClr val="bg1"/>
                </a:solidFill>
              </a:rPr>
              <a:t> + word[0] + “. “</a:t>
            </a:r>
          </a:p>
          <a:p>
            <a:r>
              <a:rPr lang="en-US" dirty="0">
                <a:solidFill>
                  <a:srgbClr val="FF0000"/>
                </a:solidFill>
              </a:rPr>
              <a:t>Build new string: 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lastname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firstname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newMiddle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Answer = last + “, “ + first + </a:t>
            </a:r>
            <a:r>
              <a:rPr lang="en-US" dirty="0" err="1">
                <a:solidFill>
                  <a:schemeClr val="bg1"/>
                </a:solidFill>
              </a:rPr>
              <a:t>newMiddle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return answer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BFDF9-2D6A-4C26-B288-BDD5C4A0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7CEA-7F93-4B63-9677-88B4C39C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dirty="0"/>
              <a:t>Step 5) Translate to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F00F3-CEC9-4383-8B9F-14F4B0A1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Initialize </a:t>
            </a:r>
            <a:r>
              <a:rPr lang="en-US" dirty="0" err="1">
                <a:solidFill>
                  <a:srgbClr val="FF0000"/>
                </a:solidFill>
              </a:rPr>
              <a:t>newMiddle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newMiddle</a:t>
            </a:r>
            <a:r>
              <a:rPr lang="en-US" dirty="0"/>
              <a:t> = “”</a:t>
            </a:r>
          </a:p>
          <a:p>
            <a:r>
              <a:rPr lang="en-US" dirty="0">
                <a:solidFill>
                  <a:srgbClr val="FF0000"/>
                </a:solidFill>
              </a:rPr>
              <a:t>For each word in middle: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 first letter, period and blank to </a:t>
            </a:r>
            <a:r>
              <a:rPr lang="en-US" dirty="0" err="1">
                <a:solidFill>
                  <a:srgbClr val="FF0000"/>
                </a:solidFill>
              </a:rPr>
              <a:t>newMiddle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/>
              <a:t>for word in </a:t>
            </a:r>
            <a:r>
              <a:rPr lang="en-US" dirty="0" err="1"/>
              <a:t>middle.split</a:t>
            </a:r>
            <a:r>
              <a:rPr lang="en-US" dirty="0"/>
              <a:t>():</a:t>
            </a:r>
          </a:p>
          <a:p>
            <a:pPr marL="457200" lvl="1" indent="0">
              <a:buNone/>
            </a:pPr>
            <a:r>
              <a:rPr lang="en-US" dirty="0"/>
              <a:t>     </a:t>
            </a:r>
            <a:r>
              <a:rPr lang="en-US" dirty="0" err="1"/>
              <a:t>newMiddle</a:t>
            </a:r>
            <a:r>
              <a:rPr lang="en-US" dirty="0"/>
              <a:t> = </a:t>
            </a:r>
            <a:r>
              <a:rPr lang="en-US" dirty="0" err="1"/>
              <a:t>newMiddle</a:t>
            </a:r>
            <a:r>
              <a:rPr lang="en-US" dirty="0"/>
              <a:t> + word[0] + “. “</a:t>
            </a:r>
          </a:p>
          <a:p>
            <a:r>
              <a:rPr lang="en-US" dirty="0">
                <a:solidFill>
                  <a:srgbClr val="FF0000"/>
                </a:solidFill>
              </a:rPr>
              <a:t>Build new string: 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lastname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firstname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newMiddle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/>
              <a:t>answer = last + “, “ + first + “ “ + </a:t>
            </a:r>
            <a:r>
              <a:rPr lang="en-US" dirty="0" err="1"/>
              <a:t>newMiddle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return answer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BFDF9-2D6A-4C26-B288-BDD5C4A0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14D6-D020-4049-BAFC-E0BD8058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6) Test Several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69955-71B8-4A30-914A-715027C5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our algorithm work for?</a:t>
            </a:r>
          </a:p>
          <a:p>
            <a:r>
              <a:rPr lang="en-US" dirty="0"/>
              <a:t>Name = “Ronald McDonald”</a:t>
            </a:r>
          </a:p>
          <a:p>
            <a:r>
              <a:rPr lang="en-US" dirty="0"/>
              <a:t>Name = “Simon”</a:t>
            </a:r>
          </a:p>
          <a:p>
            <a:r>
              <a:rPr lang="en-US" dirty="0"/>
              <a:t>Name = “Felicia Mary </a:t>
            </a:r>
            <a:r>
              <a:rPr lang="en-US" dirty="0" err="1"/>
              <a:t>Moffet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Need to handle special cases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51275-AA61-4E6C-B91F-67D80809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A4243-4C62-40E1-9855-7204EFD5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8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14D6-D020-4049-BAFC-E0BD8058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6) Test Several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69955-71B8-4A30-914A-715027C5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our algorithm work for?</a:t>
            </a:r>
          </a:p>
          <a:p>
            <a:r>
              <a:rPr lang="en-US" dirty="0"/>
              <a:t>Name = “Ronald McDonald”</a:t>
            </a:r>
          </a:p>
          <a:p>
            <a:r>
              <a:rPr lang="en-US" dirty="0"/>
              <a:t>Name = “Simon”</a:t>
            </a:r>
          </a:p>
          <a:p>
            <a:r>
              <a:rPr lang="en-US" dirty="0"/>
              <a:t>Name = “Felicia Mary </a:t>
            </a:r>
            <a:r>
              <a:rPr lang="en-US" dirty="0" err="1"/>
              <a:t>Moffet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Need to handle special cases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One or two words handle first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51275-AA61-4E6C-B91F-67D80809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A4243-4C62-40E1-9855-7204EFD5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CD39E-9789-4FE9-A6E9-72FB18C8BFC1}"/>
              </a:ext>
            </a:extLst>
          </p:cNvPr>
          <p:cNvSpPr txBox="1"/>
          <p:nvPr/>
        </p:nvSpPr>
        <p:spPr>
          <a:xfrm>
            <a:off x="7010400" y="2514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BE809-D58E-4E8B-87FA-36084364E395}"/>
              </a:ext>
            </a:extLst>
          </p:cNvPr>
          <p:cNvSpPr txBox="1"/>
          <p:nvPr/>
        </p:nvSpPr>
        <p:spPr>
          <a:xfrm>
            <a:off x="7010400" y="3064347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8D8BD-A3BA-4962-BE3E-4FC3CAF783B9}"/>
              </a:ext>
            </a:extLst>
          </p:cNvPr>
          <p:cNvSpPr txBox="1"/>
          <p:nvPr/>
        </p:nvSpPr>
        <p:spPr>
          <a:xfrm>
            <a:off x="7010400" y="3679409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4273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1769-3212-4C5D-9D30-EC601291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7) Debug Failed Test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1CCF-5F02-432A-BB53-8047213D9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debug? Some tips</a:t>
            </a:r>
          </a:p>
          <a:p>
            <a:pPr lvl="1"/>
            <a:r>
              <a:rPr lang="en-US" dirty="0"/>
              <a:t>Isolate where the problem is</a:t>
            </a:r>
          </a:p>
          <a:p>
            <a:pPr lvl="1"/>
            <a:r>
              <a:rPr lang="en-US" dirty="0"/>
              <a:t>You think your code is correct, but is it? </a:t>
            </a:r>
          </a:p>
          <a:p>
            <a:pPr lvl="1"/>
            <a:r>
              <a:rPr lang="en-US" dirty="0"/>
              <a:t>Print out the value of variables. </a:t>
            </a:r>
          </a:p>
          <a:p>
            <a:pPr lvl="1"/>
            <a:r>
              <a:rPr lang="en-US" dirty="0"/>
              <a:t>Break code apart and print</a:t>
            </a:r>
          </a:p>
          <a:p>
            <a:pPr lvl="1"/>
            <a:r>
              <a:rPr lang="en-US" dirty="0"/>
              <a:t>Print, print, print</a:t>
            </a:r>
          </a:p>
          <a:p>
            <a:pPr lvl="1"/>
            <a:r>
              <a:rPr lang="en-US" dirty="0"/>
              <a:t>Identify your output</a:t>
            </a:r>
          </a:p>
          <a:p>
            <a:pPr lvl="1"/>
            <a:r>
              <a:rPr lang="en-US" dirty="0"/>
              <a:t>OR put function in Python tutor and call it on an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888F-644F-4813-8BEC-3E42AA93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4369D-BECF-45C3-AB8E-C1935E07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36171"/>
            <a:ext cx="7772400" cy="5562600"/>
          </a:xfrm>
        </p:spPr>
        <p:txBody>
          <a:bodyPr/>
          <a:lstStyle/>
          <a:p>
            <a:pPr eaLnBrk="1" hangingPunct="1"/>
            <a:r>
              <a:rPr lang="en-US" dirty="0"/>
              <a:t>Reading and RQ7 due next time</a:t>
            </a:r>
          </a:p>
          <a:p>
            <a:pPr eaLnBrk="1" hangingPunct="1"/>
            <a:r>
              <a:rPr lang="en-US" dirty="0"/>
              <a:t>Assignment 3 due Thursday</a:t>
            </a:r>
          </a:p>
          <a:p>
            <a:pPr eaLnBrk="1" hangingPunct="1"/>
            <a:r>
              <a:rPr lang="en-US" dirty="0"/>
              <a:t>APT 2 due today, APT 3 out</a:t>
            </a:r>
          </a:p>
          <a:p>
            <a:pPr eaLnBrk="1" hangingPunct="1"/>
            <a:r>
              <a:rPr lang="en-US" dirty="0"/>
              <a:t>APT Quiz 1 – Sunday -Tuesday night</a:t>
            </a:r>
          </a:p>
          <a:p>
            <a:pPr lvl="1" eaLnBrk="1" hangingPunct="1"/>
            <a:r>
              <a:rPr lang="en-US" dirty="0"/>
              <a:t>Up for about 3 days, you pick 3 hours to do it</a:t>
            </a:r>
          </a:p>
          <a:p>
            <a:pPr lvl="1" eaLnBrk="1" hangingPunct="1"/>
            <a:r>
              <a:rPr lang="en-US" dirty="0"/>
              <a:t>Practice quiz out by Friday</a:t>
            </a:r>
          </a:p>
          <a:p>
            <a:pPr eaLnBrk="1" hangingPunct="1"/>
            <a:r>
              <a:rPr lang="en-US" dirty="0"/>
              <a:t>Today</a:t>
            </a:r>
          </a:p>
          <a:p>
            <a:pPr lvl="1" eaLnBrk="1" hangingPunct="1"/>
            <a:r>
              <a:rPr lang="en-US" dirty="0"/>
              <a:t>Calculating info about earthquake data</a:t>
            </a:r>
          </a:p>
          <a:p>
            <a:pPr lvl="1" eaLnBrk="1" hangingPunct="1"/>
            <a:r>
              <a:rPr lang="en-US" dirty="0"/>
              <a:t>Really doing? (Functions, if, strings, lists)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72C4A-678B-4E79-A967-E91D9F0F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1769-3212-4C5D-9D30-EC601291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9100"/>
            <a:ext cx="7772400" cy="1143000"/>
          </a:xfrm>
        </p:spPr>
        <p:txBody>
          <a:bodyPr/>
          <a:lstStyle/>
          <a:p>
            <a:r>
              <a:rPr lang="en-US" dirty="0"/>
              <a:t>Break Code apart so you can print parts of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1CCF-5F02-432A-BB53-8047213D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return foo(y, 3, calculate(y, j))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INSTEAD:</a:t>
            </a:r>
          </a:p>
          <a:p>
            <a:pPr marL="0" indent="0">
              <a:buNone/>
            </a:pPr>
            <a:r>
              <a:rPr lang="en-US" dirty="0"/>
              <a:t>temp = calculate(</a:t>
            </a:r>
            <a:r>
              <a:rPr lang="en-US" dirty="0" err="1"/>
              <a:t>y,j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print “temp is”, temp</a:t>
            </a:r>
          </a:p>
          <a:p>
            <a:pPr marL="0" indent="0">
              <a:buNone/>
            </a:pPr>
            <a:r>
              <a:rPr lang="en-US" dirty="0"/>
              <a:t>temp2 = foo(y, 3, temp)</a:t>
            </a:r>
          </a:p>
          <a:p>
            <a:pPr marL="0" indent="0">
              <a:buNone/>
            </a:pPr>
            <a:r>
              <a:rPr lang="en-US" dirty="0"/>
              <a:t>print “temp2 is”, temp2</a:t>
            </a:r>
          </a:p>
          <a:p>
            <a:pPr marL="0" indent="0">
              <a:buNone/>
            </a:pPr>
            <a:r>
              <a:rPr lang="en-US" dirty="0"/>
              <a:t>return temp2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888F-644F-4813-8BEC-3E42AA93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4369D-BECF-45C3-AB8E-C1935E07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87AC3-E34C-4B14-9410-DE49DE73F051}"/>
              </a:ext>
            </a:extLst>
          </p:cNvPr>
          <p:cNvSpPr txBox="1"/>
          <p:nvPr/>
        </p:nvSpPr>
        <p:spPr>
          <a:xfrm>
            <a:off x="5029200" y="2667000"/>
            <a:ext cx="43140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Comment out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prints for debugging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later with #</a:t>
            </a:r>
          </a:p>
          <a:p>
            <a:r>
              <a:rPr lang="en-US" sz="3600" dirty="0">
                <a:solidFill>
                  <a:srgbClr val="FF0000"/>
                </a:solidFill>
              </a:rPr>
              <a:t>#print “temp” is temp </a:t>
            </a:r>
          </a:p>
        </p:txBody>
      </p:sp>
    </p:spTree>
    <p:extLst>
      <p:ext uri="{BB962C8B-B14F-4D97-AF65-F5344CB8AC3E}">
        <p14:creationId xmlns:p14="http://schemas.microsoft.com/office/powerpoint/2010/main" val="21617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/>
          <a:lstStyle/>
          <a:p>
            <a:r>
              <a:rPr lang="en-US" sz="3200" dirty="0"/>
              <a:t>Given a string of words, this function should return a new string with ‘s’ removed at the end of every word</a:t>
            </a:r>
            <a:br>
              <a:rPr lang="en-US" sz="3200" dirty="0"/>
            </a:br>
            <a:r>
              <a:rPr lang="en-US" sz="3200" dirty="0"/>
              <a:t>bit.ly/101f17-0919-1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23360"/>
          </a:xfrm>
        </p:spPr>
        <p:txBody>
          <a:bodyPr bIns="45720"/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removePlurals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(phrase):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answer =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phrase.split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word in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 word[-1] ==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"s":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answer = word[:-1] +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answer = word +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answer.strip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7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953000" y="193675"/>
            <a:ext cx="3601720" cy="609600"/>
          </a:xfrm>
        </p:spPr>
        <p:txBody>
          <a:bodyPr/>
          <a:lstStyle/>
          <a:p>
            <a:r>
              <a:rPr lang="en-US" altLang="en-US" dirty="0"/>
              <a:t>Lynn Conway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427990"/>
            <a:ext cx="4686300" cy="6125210"/>
          </a:xfrm>
        </p:spPr>
        <p:txBody>
          <a:bodyPr/>
          <a:lstStyle/>
          <a:p>
            <a:pPr marL="0">
              <a:spcBef>
                <a:spcPct val="0"/>
              </a:spcBef>
              <a:buFont typeface="Monotype Sorts" charset="2"/>
              <a:buNone/>
            </a:pPr>
            <a:r>
              <a:rPr lang="en-US" altLang="en-US" sz="2800" dirty="0"/>
              <a:t>See Wikipedia and lynnconway.com</a:t>
            </a:r>
          </a:p>
          <a:p>
            <a:pPr marL="0">
              <a:spcBef>
                <a:spcPct val="0"/>
              </a:spcBef>
              <a:buFont typeface="Monotype Sorts" charset="2"/>
              <a:buNone/>
            </a:pPr>
            <a:endParaRPr lang="en-US" altLang="en-US" sz="2800" dirty="0"/>
          </a:p>
          <a:p>
            <a:pPr marL="0">
              <a:spcBef>
                <a:spcPct val="0"/>
              </a:spcBef>
            </a:pPr>
            <a:r>
              <a:rPr lang="en-US" altLang="en-US" sz="2400" dirty="0"/>
              <a:t>Joined Xerox </a:t>
            </a:r>
            <a:r>
              <a:rPr lang="en-US" altLang="en-US" sz="2400" dirty="0" err="1"/>
              <a:t>Parc</a:t>
            </a:r>
            <a:r>
              <a:rPr lang="en-US" altLang="en-US" sz="2400" dirty="0"/>
              <a:t> in 1973</a:t>
            </a:r>
          </a:p>
          <a:p>
            <a:pPr marL="400050" lvl="1">
              <a:spcBef>
                <a:spcPct val="0"/>
              </a:spcBef>
            </a:pPr>
            <a:r>
              <a:rPr lang="en-US" altLang="en-US" sz="2400" dirty="0"/>
              <a:t>Revolutionized VLSI design with Carver Mead</a:t>
            </a:r>
          </a:p>
          <a:p>
            <a:pPr marL="0">
              <a:spcBef>
                <a:spcPct val="0"/>
              </a:spcBef>
            </a:pPr>
            <a:endParaRPr lang="en-US" altLang="en-US" sz="2400" dirty="0"/>
          </a:p>
          <a:p>
            <a:pPr marL="0">
              <a:spcBef>
                <a:spcPct val="0"/>
              </a:spcBef>
            </a:pPr>
            <a:r>
              <a:rPr lang="en-US" altLang="en-US" sz="2400" dirty="0"/>
              <a:t>Joined U. Michigan 1985</a:t>
            </a:r>
          </a:p>
          <a:p>
            <a:pPr marL="400050" lvl="1">
              <a:spcBef>
                <a:spcPct val="0"/>
              </a:spcBef>
            </a:pPr>
            <a:r>
              <a:rPr lang="en-US" altLang="en-US" sz="2400" dirty="0"/>
              <a:t>Professor and Dean, retired '98</a:t>
            </a:r>
          </a:p>
          <a:p>
            <a:pPr marL="400050" lvl="1">
              <a:spcBef>
                <a:spcPct val="0"/>
              </a:spcBef>
            </a:pPr>
            <a:endParaRPr lang="en-US" altLang="en-US" sz="2400" dirty="0"/>
          </a:p>
          <a:p>
            <a:pPr marL="0">
              <a:spcBef>
                <a:spcPct val="0"/>
              </a:spcBef>
            </a:pPr>
            <a:r>
              <a:rPr lang="en-US" altLang="en-US" sz="2400" dirty="0"/>
              <a:t>NAE '89, IEEE Pioneer '09</a:t>
            </a:r>
          </a:p>
          <a:p>
            <a:pPr marL="0">
              <a:spcBef>
                <a:spcPct val="0"/>
              </a:spcBef>
            </a:pPr>
            <a:endParaRPr lang="en-US" altLang="en-US" sz="2400" dirty="0"/>
          </a:p>
          <a:p>
            <a:pPr marL="0">
              <a:spcBef>
                <a:spcPct val="0"/>
              </a:spcBef>
            </a:pPr>
            <a:r>
              <a:rPr lang="en-US" altLang="en-US" sz="2400" dirty="0"/>
              <a:t>Helped invent dynamic scheduling early '60s IBM</a:t>
            </a:r>
          </a:p>
          <a:p>
            <a:pPr marL="0">
              <a:spcBef>
                <a:spcPct val="0"/>
              </a:spcBef>
            </a:pPr>
            <a:endParaRPr lang="en-US" altLang="en-US" sz="2400" dirty="0"/>
          </a:p>
          <a:p>
            <a:pPr marL="0">
              <a:spcBef>
                <a:spcPct val="0"/>
              </a:spcBef>
            </a:pPr>
            <a:r>
              <a:rPr lang="en-US" altLang="en-US" sz="2400" dirty="0"/>
              <a:t>Transgender, fired in '68</a:t>
            </a:r>
          </a:p>
          <a:p>
            <a:pPr marL="0">
              <a:spcBef>
                <a:spcPct val="0"/>
              </a:spcBef>
            </a:pPr>
            <a:endParaRPr lang="en-US" altLang="en-US" sz="2000" dirty="0"/>
          </a:p>
        </p:txBody>
      </p:sp>
      <p:sp>
        <p:nvSpPr>
          <p:cNvPr id="22532" name="ClipArt Placeholder 4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253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0" y="1905000"/>
            <a:ext cx="3175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755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490"/>
            <a:ext cx="7772400" cy="1143000"/>
          </a:xfrm>
        </p:spPr>
        <p:txBody>
          <a:bodyPr/>
          <a:lstStyle/>
          <a:p>
            <a:r>
              <a:rPr lang="en-US" dirty="0"/>
              <a:t>Assignment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Turtles</a:t>
            </a:r>
          </a:p>
          <a:p>
            <a:pPr lvl="1"/>
            <a:r>
              <a:rPr lang="en-US" dirty="0"/>
              <a:t>Creative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Earthquakes</a:t>
            </a:r>
          </a:p>
          <a:p>
            <a:pPr lvl="1"/>
            <a:r>
              <a:rPr lang="en-US" dirty="0"/>
              <a:t>Data from last 30 days around the world</a:t>
            </a:r>
          </a:p>
          <a:p>
            <a:pPr lvl="1"/>
            <a:r>
              <a:rPr lang="en-US" dirty="0"/>
              <a:t>Example - Find the largest earthquake</a:t>
            </a:r>
          </a:p>
        </p:txBody>
      </p:sp>
      <p:pic>
        <p:nvPicPr>
          <p:cNvPr id="1026" name="Picture 2" descr="http://www.cs.duke.edu/courses/fall14/compsci101/assign/assign3/studentSolns/studentSoln03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3" y="1600200"/>
            <a:ext cx="37433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84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EarthQuake</a:t>
            </a:r>
            <a:br>
              <a:rPr lang="en-US" dirty="0"/>
            </a:br>
            <a:r>
              <a:rPr lang="en-US" dirty="0"/>
              <a:t>bit.ly/101f17-0919-2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EAF40-ED16-493A-B0F6-4490AA1A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0D1911-5371-40F7-AEB7-7E2899CA2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9" y="1334482"/>
            <a:ext cx="7454061" cy="2978240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5569273-5E29-4BAB-9069-6F13EFB3E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12722"/>
            <a:ext cx="6774581" cy="2332108"/>
          </a:xfrm>
        </p:spPr>
      </p:pic>
    </p:spTree>
    <p:extLst>
      <p:ext uri="{BB962C8B-B14F-4D97-AF65-F5344CB8AC3E}">
        <p14:creationId xmlns:p14="http://schemas.microsoft.com/office/powerpoint/2010/main" val="1924634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 err="1"/>
              <a:t>EarthQuake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EAAF3-12E4-4D02-891E-000101A4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F5B137-6211-4302-BCF4-40F8C253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09553"/>
            <a:ext cx="5791200" cy="275771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EE6986A-2D29-4080-A7BC-3F7F760E1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7747414" cy="2667000"/>
          </a:xfrm>
        </p:spPr>
      </p:pic>
    </p:spTree>
    <p:extLst>
      <p:ext uri="{BB962C8B-B14F-4D97-AF65-F5344CB8AC3E}">
        <p14:creationId xmlns:p14="http://schemas.microsoft.com/office/powerpoint/2010/main" val="1323599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16A8-2B88-49A9-9EA7-D30829FD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tackle the earthquake part of assignment?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6A0B-DC16-4973-A943-7DCE1BA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534400" cy="4114800"/>
          </a:xfrm>
        </p:spPr>
        <p:txBody>
          <a:bodyPr/>
          <a:lstStyle/>
          <a:p>
            <a:r>
              <a:rPr lang="en-US" dirty="0"/>
              <a:t>Write one function at a time</a:t>
            </a:r>
          </a:p>
          <a:p>
            <a:r>
              <a:rPr lang="en-US" dirty="0"/>
              <a:t>TEST IT, make sure it works! Super important!!</a:t>
            </a:r>
          </a:p>
          <a:p>
            <a:r>
              <a:rPr lang="en-US" dirty="0"/>
              <a:t>Then move to next function</a:t>
            </a:r>
          </a:p>
          <a:p>
            <a:r>
              <a:rPr lang="en-US" b="1" dirty="0"/>
              <a:t>Example</a:t>
            </a:r>
            <a:r>
              <a:rPr lang="en-US" dirty="0"/>
              <a:t>: Write a function named </a:t>
            </a:r>
            <a:r>
              <a:rPr lang="en-US" b="1" dirty="0" err="1"/>
              <a:t>getParts</a:t>
            </a:r>
            <a:r>
              <a:rPr lang="en-US" dirty="0"/>
              <a:t>.</a:t>
            </a:r>
          </a:p>
          <a:p>
            <a:r>
              <a:rPr lang="en-US" dirty="0" err="1"/>
              <a:t>getParts</a:t>
            </a:r>
            <a:r>
              <a:rPr lang="en-US" dirty="0"/>
              <a:t>("earthquake, 1.3, 81km SSW of Kobuk, Alaska") would return</a:t>
            </a:r>
          </a:p>
          <a:p>
            <a:r>
              <a:rPr lang="en-US" dirty="0"/>
              <a:t>[1.3, "earthquake", "81km SSW of Kobuk, Alaska"]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21F59-13E3-471E-9C64-30BBA262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BC765-10C8-4AF1-B9C9-D765798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03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dirty="0"/>
              <a:t>Calling your Earthquake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5187"/>
            <a:ext cx="8077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</a:t>
            </a:r>
            <a:r>
              <a:rPr lang="en-US" dirty="0" err="1"/>
              <a:t>eqList</a:t>
            </a:r>
            <a:r>
              <a:rPr lang="en-US" dirty="0"/>
              <a:t> is a list of all the earthquakes, each earthquake is a string in the correct format.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quakes1 = </a:t>
            </a:r>
            <a:r>
              <a:rPr lang="en-US" dirty="0" err="1"/>
              <a:t>bigQuakes</a:t>
            </a:r>
            <a:r>
              <a:rPr lang="en-US" dirty="0"/>
              <a:t>(3.0, </a:t>
            </a:r>
            <a:r>
              <a:rPr lang="en-US" dirty="0" err="1"/>
              <a:t>eqList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quakes2 = </a:t>
            </a:r>
            <a:r>
              <a:rPr lang="en-US" dirty="0" err="1"/>
              <a:t>locationQuakes</a:t>
            </a:r>
            <a:r>
              <a:rPr lang="en-US" dirty="0"/>
              <a:t>(“Alaska”, quakes1)</a:t>
            </a:r>
          </a:p>
          <a:p>
            <a:pPr marL="0" indent="0">
              <a:buNone/>
            </a:pPr>
            <a:r>
              <a:rPr lang="en-US" dirty="0" err="1"/>
              <a:t>printQuakes</a:t>
            </a:r>
            <a:r>
              <a:rPr lang="en-US" dirty="0"/>
              <a:t>(quakes2, 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can you say about quakes2?</a:t>
            </a:r>
          </a:p>
          <a:p>
            <a:pPr marL="0" indent="0">
              <a:buNone/>
            </a:pPr>
            <a:r>
              <a:rPr lang="en-US" dirty="0"/>
              <a:t>Type, value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8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 altLang="en-US" dirty="0"/>
              <a:t>Python if statements and Booleans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altLang="en-US" sz="2400" dirty="0"/>
              <a:t>In python we have if: else: </a:t>
            </a:r>
            <a:r>
              <a:rPr lang="en-US" altLang="en-US" sz="2400" dirty="0" err="1"/>
              <a:t>elif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400" dirty="0"/>
              <a:t>Used to guard or select block of code</a:t>
            </a:r>
          </a:p>
          <a:p>
            <a:pPr lvl="1"/>
            <a:r>
              <a:rPr lang="en-US" altLang="en-US" sz="2400" dirty="0"/>
              <a:t>If guard is True then code block, else other</a:t>
            </a:r>
          </a:p>
          <a:p>
            <a:pPr lvl="1"/>
            <a:endParaRPr lang="en-US" altLang="en-US" sz="2400" dirty="0"/>
          </a:p>
          <a:p>
            <a:r>
              <a:rPr lang="en-US" altLang="en-US" sz="2400" dirty="0"/>
              <a:t>What type of expression used in if/</a:t>
            </a:r>
            <a:r>
              <a:rPr lang="en-US" altLang="en-US" sz="2400" dirty="0" err="1"/>
              <a:t>elif</a:t>
            </a:r>
            <a:r>
              <a:rPr lang="en-US" altLang="en-US" sz="2400" dirty="0"/>
              <a:t> tests?</a:t>
            </a:r>
          </a:p>
          <a:p>
            <a:pPr lvl="1"/>
            <a:r>
              <a:rPr lang="en-US" altLang="en-US" sz="2400" dirty="0"/>
              <a:t>==, &lt;=, &lt;, &gt;, &gt;=, !=, and, or, not, in</a:t>
            </a:r>
          </a:p>
          <a:p>
            <a:pPr lvl="1"/>
            <a:r>
              <a:rPr lang="en-US" altLang="en-US" sz="2400" dirty="0"/>
              <a:t>Value of expression must be either True or False</a:t>
            </a:r>
          </a:p>
          <a:p>
            <a:pPr lvl="1"/>
            <a:r>
              <a:rPr lang="en-US" altLang="en-US" sz="2400" dirty="0"/>
              <a:t>Type is bool  -  George Boole, Boolean,</a:t>
            </a:r>
          </a:p>
          <a:p>
            <a:pPr lvl="1"/>
            <a:endParaRPr lang="en-US" altLang="en-US" sz="2400" dirty="0"/>
          </a:p>
          <a:p>
            <a:r>
              <a:rPr lang="en-US" altLang="en-US" sz="2400" dirty="0"/>
              <a:t>Examples with if</a:t>
            </a:r>
          </a:p>
          <a:p>
            <a:pPr lvl="1"/>
            <a:r>
              <a:rPr lang="en-US" altLang="en-US" sz="2400" dirty="0"/>
              <a:t>String starts with vowel </a:t>
            </a:r>
          </a:p>
          <a:p>
            <a:pPr marL="457200" lvl="1" indent="0">
              <a:buNone/>
            </a:pPr>
            <a:r>
              <a:rPr lang="en-US" altLang="en-US" sz="2400" dirty="0"/>
              <a:t>    (useful for APT Emphasize)</a:t>
            </a:r>
          </a:p>
        </p:txBody>
      </p:sp>
      <p:pic>
        <p:nvPicPr>
          <p:cNvPr id="8194" name="Picture 2" descr="George Boole 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72" y="4572000"/>
            <a:ext cx="1568428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52400" y="169707"/>
            <a:ext cx="5143500" cy="1144270"/>
          </a:xfrm>
        </p:spPr>
        <p:txBody>
          <a:bodyPr/>
          <a:lstStyle/>
          <a:p>
            <a:r>
              <a:rPr lang="en-US" altLang="en-US" sz="3200" dirty="0"/>
              <a:t>Four versions of </a:t>
            </a:r>
            <a:r>
              <a:rPr lang="en-US" altLang="en-US" sz="3200" dirty="0" err="1"/>
              <a:t>isVowel</a:t>
            </a:r>
            <a:r>
              <a:rPr lang="en-US" altLang="en-US" sz="3200" dirty="0"/>
              <a:t>?</a:t>
            </a:r>
            <a:br>
              <a:rPr lang="en-US" altLang="en-US" sz="3200" dirty="0"/>
            </a:br>
            <a:r>
              <a:rPr lang="en-US" altLang="en-US" sz="3200" dirty="0"/>
              <a:t>bit.ly/101f17-0919-3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2933700" cy="45339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>
              <a:buFont typeface="Monotype Sorts" charset="0"/>
              <a:buNone/>
              <a:defRPr/>
            </a:pPr>
            <a:r>
              <a:rPr lang="en-US" sz="2000" b="1" dirty="0" err="1">
                <a:latin typeface="Courier New"/>
                <a:ea typeface="ＭＳ Ｐゴシック" pitchFamily="-65" charset="-128"/>
                <a:cs typeface="Courier New"/>
              </a:rPr>
              <a:t>def</a:t>
            </a: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2000" b="1" dirty="0" err="1">
                <a:latin typeface="Courier New"/>
                <a:ea typeface="ＭＳ Ｐゴシック" pitchFamily="-65" charset="-128"/>
                <a:cs typeface="Courier New"/>
              </a:rPr>
              <a:t>isVowel</a:t>
            </a: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(</a:t>
            </a:r>
            <a:r>
              <a:rPr lang="en-US" sz="2000" b="1" dirty="0" err="1">
                <a:latin typeface="Courier New"/>
                <a:ea typeface="ＭＳ Ｐゴシック" pitchFamily="-65" charset="-128"/>
                <a:cs typeface="Courier New"/>
              </a:rPr>
              <a:t>ch</a:t>
            </a: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):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  if </a:t>
            </a:r>
            <a:r>
              <a:rPr lang="en-US" sz="2000" b="1" dirty="0" err="1">
                <a:latin typeface="Courier New"/>
                <a:ea typeface="ＭＳ Ｐゴシック" pitchFamily="-65" charset="-128"/>
                <a:cs typeface="Courier New"/>
              </a:rPr>
              <a:t>ch</a:t>
            </a: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=='e':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     return True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  if </a:t>
            </a:r>
            <a:r>
              <a:rPr lang="en-US" sz="2000" b="1" dirty="0" err="1">
                <a:latin typeface="Courier New"/>
                <a:ea typeface="ＭＳ Ｐゴシック" pitchFamily="-65" charset="-128"/>
                <a:cs typeface="Courier New"/>
              </a:rPr>
              <a:t>ch</a:t>
            </a: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== 'a':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     return True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  if </a:t>
            </a:r>
            <a:r>
              <a:rPr lang="en-US" sz="2000" b="1" dirty="0" err="1">
                <a:latin typeface="Courier New"/>
                <a:ea typeface="ＭＳ Ｐゴシック" pitchFamily="-65" charset="-128"/>
                <a:cs typeface="Courier New"/>
              </a:rPr>
              <a:t>ch</a:t>
            </a: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== '</a:t>
            </a:r>
            <a:r>
              <a:rPr lang="en-US" sz="2000" b="1" dirty="0" err="1">
                <a:latin typeface="Courier New"/>
                <a:ea typeface="ＭＳ Ｐゴシック" pitchFamily="-65" charset="-128"/>
                <a:cs typeface="Courier New"/>
              </a:rPr>
              <a:t>i</a:t>
            </a: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':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     return True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  if </a:t>
            </a:r>
            <a:r>
              <a:rPr lang="en-US" sz="2000" b="1" dirty="0" err="1">
                <a:latin typeface="Courier New"/>
                <a:ea typeface="ＭＳ Ｐゴシック" pitchFamily="-65" charset="-128"/>
                <a:cs typeface="Courier New"/>
              </a:rPr>
              <a:t>ch</a:t>
            </a: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== 'o':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     return True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  if </a:t>
            </a:r>
            <a:r>
              <a:rPr lang="en-US" sz="2000" b="1" dirty="0" err="1">
                <a:latin typeface="Courier New"/>
                <a:ea typeface="ＭＳ Ｐゴシック" pitchFamily="-65" charset="-128"/>
                <a:cs typeface="Courier New"/>
              </a:rPr>
              <a:t>ch</a:t>
            </a: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== 'u':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     return True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b="1" dirty="0">
                <a:latin typeface="Courier New"/>
                <a:ea typeface="ＭＳ Ｐゴシック" pitchFamily="-65" charset="-128"/>
                <a:cs typeface="Courier New"/>
              </a:rPr>
              <a:t>   return False</a:t>
            </a:r>
          </a:p>
        </p:txBody>
      </p:sp>
      <p:sp>
        <p:nvSpPr>
          <p:cNvPr id="16388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304800"/>
            <a:ext cx="3860800" cy="16002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Monotype Sorts" charset="2"/>
              <a:buNone/>
            </a:pPr>
            <a:r>
              <a:rPr lang="en-US" alt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isVowel</a:t>
            </a:r>
            <a:r>
              <a:rPr lang="en-US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Font typeface="Monotype Sorts" charset="2"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 = "</a:t>
            </a:r>
            <a:r>
              <a:rPr lang="en-US" alt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aeiou</a:t>
            </a:r>
            <a:r>
              <a:rPr lang="en-US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".count(</a:t>
            </a:r>
            <a:r>
              <a:rPr lang="en-US" alt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Monotype Sorts" charset="2"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c &gt; 0:</a:t>
            </a:r>
          </a:p>
          <a:p>
            <a:pPr marL="0" indent="0">
              <a:buFont typeface="Monotype Sorts" charset="2"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 True</a:t>
            </a:r>
          </a:p>
          <a:p>
            <a:pPr marL="0" indent="0">
              <a:buFont typeface="Monotype Sorts" charset="2"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</p:txBody>
      </p:sp>
      <p:sp>
        <p:nvSpPr>
          <p:cNvPr id="16389" name="Content Placeholder 4"/>
          <p:cNvSpPr txBox="1">
            <a:spLocks/>
          </p:cNvSpPr>
          <p:nvPr/>
        </p:nvSpPr>
        <p:spPr bwMode="auto">
          <a:xfrm>
            <a:off x="4197350" y="2499636"/>
            <a:ext cx="5067300" cy="914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800" b="1">
                <a:solidFill>
                  <a:srgbClr val="00279F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C0128"/>
              </a:buClr>
              <a:buSzPct val="75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isVowel</a:t>
            </a: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>
              <a:buFont typeface="Monotype Sorts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"</a:t>
            </a:r>
            <a:r>
              <a:rPr lang="en-US" alt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aeiou</a:t>
            </a: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".count(</a:t>
            </a:r>
            <a:r>
              <a:rPr lang="en-US" alt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 0</a:t>
            </a:r>
            <a:endParaRPr lang="en-US" altLang="en-US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019550" y="4115284"/>
            <a:ext cx="5067300" cy="205167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800" b="1">
                <a:solidFill>
                  <a:srgbClr val="00279F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C0128"/>
              </a:buClr>
              <a:buSzPct val="75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isVowel</a:t>
            </a: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alt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"</a:t>
            </a:r>
            <a:r>
              <a:rPr lang="en-US" alt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aeiou</a:t>
            </a: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</a:t>
            </a:r>
          </a:p>
          <a:p>
            <a:pPr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 True</a:t>
            </a:r>
          </a:p>
          <a:p>
            <a:pPr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else:</a:t>
            </a:r>
          </a:p>
          <a:p>
            <a:pPr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 False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849" y="1193990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7366" y="1155445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2156" y="353505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51" y="2167370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9AF7-1243-4137-A70D-606EB167409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4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2CCC-1AAE-460B-903C-25AE9E3B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4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36DB-242E-4CCF-87A1-8D8524853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– indexing and splicing (like strings!)</a:t>
            </a:r>
          </a:p>
          <a:p>
            <a:r>
              <a:rPr lang="en-US" dirty="0"/>
              <a:t>Processing a data file</a:t>
            </a:r>
          </a:p>
          <a:p>
            <a:pPr lvl="1"/>
            <a:r>
              <a:rPr lang="en-US" dirty="0"/>
              <a:t>Putting each line from file in a different form </a:t>
            </a:r>
          </a:p>
          <a:p>
            <a:pPr lvl="1"/>
            <a:r>
              <a:rPr lang="en-US" dirty="0"/>
              <a:t>Writing functions to calculate information about the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6C587-4207-42B6-9117-FA1EA949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E0D18-6463-45A1-83FC-D0095F23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5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altLang="en-US" dirty="0"/>
              <a:t>Anatomy of a Python String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r>
              <a:rPr lang="en-US" altLang="en-US" sz="2800" dirty="0"/>
              <a:t>String is a sequence of characters</a:t>
            </a:r>
          </a:p>
          <a:p>
            <a:pPr lvl="1"/>
            <a:r>
              <a:rPr lang="en-US" altLang="en-US" sz="2000" dirty="0"/>
              <a:t>Functions we can apply to sequences: </a:t>
            </a:r>
            <a:r>
              <a:rPr lang="en-US" altLang="en-US" sz="2000" dirty="0" err="1"/>
              <a:t>len</a:t>
            </a:r>
            <a:r>
              <a:rPr lang="en-US" altLang="en-US" sz="2000" dirty="0"/>
              <a:t>, slice [:], others</a:t>
            </a:r>
          </a:p>
          <a:p>
            <a:pPr lvl="1"/>
            <a:r>
              <a:rPr lang="en-US" altLang="en-US" sz="2000" dirty="0"/>
              <a:t>Methods applied to strings [specific to strings]</a:t>
            </a:r>
          </a:p>
          <a:p>
            <a:pPr lvl="2"/>
            <a:r>
              <a:rPr lang="en-US" altLang="en-US" dirty="0" err="1"/>
              <a:t>st.split</a:t>
            </a:r>
            <a:r>
              <a:rPr lang="en-US" altLang="en-US" dirty="0"/>
              <a:t>(), </a:t>
            </a:r>
            <a:r>
              <a:rPr lang="en-US" altLang="en-US" dirty="0" err="1"/>
              <a:t>st.startswith</a:t>
            </a:r>
            <a:r>
              <a:rPr lang="en-US" altLang="en-US" dirty="0"/>
              <a:t>(), </a:t>
            </a:r>
            <a:r>
              <a:rPr lang="en-US" altLang="en-US" dirty="0" err="1"/>
              <a:t>st.strip</a:t>
            </a:r>
            <a:r>
              <a:rPr lang="en-US" altLang="en-US" dirty="0"/>
              <a:t>(), </a:t>
            </a:r>
            <a:r>
              <a:rPr lang="en-US" altLang="en-US" dirty="0" err="1"/>
              <a:t>st.lower</a:t>
            </a:r>
            <a:r>
              <a:rPr lang="en-US" altLang="en-US" dirty="0"/>
              <a:t>(), …</a:t>
            </a:r>
          </a:p>
          <a:p>
            <a:pPr lvl="2"/>
            <a:r>
              <a:rPr lang="en-US" altLang="en-US" dirty="0" err="1"/>
              <a:t>st.find</a:t>
            </a:r>
            <a:r>
              <a:rPr lang="en-US" altLang="en-US" dirty="0"/>
              <a:t>(), </a:t>
            </a:r>
            <a:r>
              <a:rPr lang="en-US" altLang="en-US" dirty="0" err="1"/>
              <a:t>st.count</a:t>
            </a:r>
            <a:r>
              <a:rPr lang="en-US" altLang="en-US" dirty="0"/>
              <a:t>()</a:t>
            </a:r>
          </a:p>
          <a:p>
            <a:r>
              <a:rPr lang="en-US" altLang="en-US" sz="2800" dirty="0"/>
              <a:t>Strings are </a:t>
            </a:r>
            <a:r>
              <a:rPr lang="en-US" altLang="en-US" sz="2800" i="1" dirty="0"/>
              <a:t>immutable</a:t>
            </a:r>
            <a:r>
              <a:rPr lang="en-US" altLang="en-US" sz="2800" dirty="0"/>
              <a:t> sequences </a:t>
            </a:r>
          </a:p>
          <a:p>
            <a:pPr lvl="1"/>
            <a:r>
              <a:rPr lang="en-US" altLang="en-US" sz="2000" dirty="0"/>
              <a:t>Characters are actually length-one strings</a:t>
            </a:r>
          </a:p>
          <a:p>
            <a:pPr lvl="1"/>
            <a:r>
              <a:rPr lang="en-US" altLang="en-US" sz="2000" dirty="0"/>
              <a:t>Cannot change a string, can only create new one</a:t>
            </a:r>
          </a:p>
          <a:p>
            <a:pPr lvl="2"/>
            <a:r>
              <a:rPr lang="en-US" altLang="en-US" dirty="0"/>
              <a:t>What does upper do? </a:t>
            </a:r>
          </a:p>
          <a:p>
            <a:pPr lvl="1"/>
            <a:r>
              <a:rPr lang="en-US" altLang="en-US" sz="2000" dirty="0"/>
              <a:t>See resources for functions/methods on strings</a:t>
            </a:r>
          </a:p>
          <a:p>
            <a:endParaRPr lang="en-US" altLang="en-US" sz="2400" dirty="0"/>
          </a:p>
          <a:p>
            <a:r>
              <a:rPr lang="en-US" altLang="en-US" sz="2400" i="1" dirty="0" err="1"/>
              <a:t>Iterable</a:t>
            </a:r>
            <a:r>
              <a:rPr lang="en-US" altLang="en-US" sz="2400" dirty="0"/>
              <a:t>: Can loop over it, </a:t>
            </a:r>
            <a:r>
              <a:rPr lang="en-US" altLang="en-US" sz="2400" i="1" dirty="0" err="1"/>
              <a:t>Indexable</a:t>
            </a:r>
            <a:r>
              <a:rPr lang="en-US" altLang="en-US" sz="2400" dirty="0"/>
              <a:t>: can slice it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1196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1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/>
              <a:t>Counting vowels in a string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685800" y="1127760"/>
            <a:ext cx="7772400" cy="4114800"/>
          </a:xfrm>
        </p:spPr>
        <p:txBody>
          <a:bodyPr/>
          <a:lstStyle/>
          <a:p>
            <a:r>
              <a:rPr lang="en-US" altLang="en-US" dirty="0"/>
              <a:t>Accumulating a count in an </a:t>
            </a:r>
            <a:r>
              <a:rPr lang="en-US" altLang="en-US" dirty="0" err="1"/>
              <a:t>int</a:t>
            </a:r>
            <a:r>
              <a:rPr lang="en-US" altLang="en-US" dirty="0"/>
              <a:t> is similar to accumulating characters in a string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Alternative version of adding: 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value += 1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2819400" y="2362200"/>
            <a:ext cx="5530681" cy="26776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800" b="1">
                <a:solidFill>
                  <a:srgbClr val="00279F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C0128"/>
              </a:buClr>
              <a:buSzPct val="75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vowelCount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(word):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   value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   for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ch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in word: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       if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isVowel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ch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           value = value + 1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   return value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11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1143000"/>
          </a:xfrm>
        </p:spPr>
        <p:txBody>
          <a:bodyPr/>
          <a:lstStyle/>
          <a:p>
            <a:r>
              <a:rPr lang="en-US" altLang="en-US" dirty="0"/>
              <a:t>Incremental + : numbers and strings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685800" y="1127760"/>
            <a:ext cx="7772400" cy="4114800"/>
          </a:xfrm>
        </p:spPr>
        <p:txBody>
          <a:bodyPr/>
          <a:lstStyle/>
          <a:p>
            <a:r>
              <a:rPr lang="en-US" altLang="en-US" dirty="0" err="1"/>
              <a:t>Wtht</a:t>
            </a:r>
            <a:r>
              <a:rPr lang="en-US" altLang="en-US" dirty="0"/>
              <a:t> </a:t>
            </a:r>
            <a:r>
              <a:rPr lang="en-US" altLang="en-US" dirty="0" err="1"/>
              <a:t>vwls</a:t>
            </a:r>
            <a:r>
              <a:rPr lang="en-US" altLang="en-US" dirty="0"/>
              <a:t> </a:t>
            </a:r>
            <a:r>
              <a:rPr lang="en-US" altLang="en-US" dirty="0" err="1"/>
              <a:t>cn</a:t>
            </a:r>
            <a:r>
              <a:rPr lang="en-US" altLang="en-US" dirty="0"/>
              <a:t> y </a:t>
            </a:r>
            <a:r>
              <a:rPr lang="en-US" altLang="en-US" dirty="0" err="1"/>
              <a:t>stll</a:t>
            </a:r>
            <a:r>
              <a:rPr lang="en-US" altLang="en-US" dirty="0"/>
              <a:t> </a:t>
            </a:r>
            <a:r>
              <a:rPr lang="en-US" altLang="en-US" dirty="0" err="1"/>
              <a:t>rd</a:t>
            </a:r>
            <a:r>
              <a:rPr lang="en-US" altLang="en-US" dirty="0"/>
              <a:t> </a:t>
            </a:r>
            <a:r>
              <a:rPr lang="en-US" altLang="en-US" dirty="0" err="1"/>
              <a:t>ths</a:t>
            </a:r>
            <a:r>
              <a:rPr lang="en-US" altLang="en-US" dirty="0"/>
              <a:t> </a:t>
            </a:r>
            <a:r>
              <a:rPr lang="en-US" altLang="en-US" dirty="0" err="1"/>
              <a:t>sntnc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Create a no-vowel version of word</a:t>
            </a:r>
          </a:p>
          <a:p>
            <a:pPr lvl="1"/>
            <a:r>
              <a:rPr lang="en-US" altLang="en-US" dirty="0"/>
              <a:t>Examine each character, if it's not a vowel …</a:t>
            </a:r>
          </a:p>
          <a:p>
            <a:pPr lvl="1"/>
            <a:r>
              <a:rPr lang="en-US" altLang="en-US" dirty="0"/>
              <a:t>Pattern of building a string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3719512" y="3692207"/>
            <a:ext cx="5161991" cy="26776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Char char="l"/>
              <a:defRPr sz="2800" b="1">
                <a:solidFill>
                  <a:srgbClr val="00279F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C0128"/>
              </a:buClr>
              <a:buSzPct val="75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noVowels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(word):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   ret = ""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   for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ch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in word: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       if not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isVowel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ch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           ret = ret +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ch</a:t>
            </a:r>
            <a:endParaRPr lang="en-US" altLang="en-US" sz="24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    return ret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73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Emphasize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helper function! </a:t>
            </a:r>
            <a:r>
              <a:rPr lang="en-US" dirty="0" err="1"/>
              <a:t>isVowel</a:t>
            </a:r>
            <a:r>
              <a:rPr lang="en-US" dirty="0"/>
              <a:t>(</a:t>
            </a:r>
            <a:r>
              <a:rPr lang="en-US" dirty="0" err="1"/>
              <a:t>ch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16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9F89-632E-4816-9D4D-234B9B3E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did not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E17D-CFE7-494F-99ED-3D9C2C650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05AD9-5F28-4B06-BF56-BAE61B58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CF8D5-B2AB-41A7-8D36-3C45CCC6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58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57" y="32825"/>
            <a:ext cx="7772400" cy="1143000"/>
          </a:xfrm>
        </p:spPr>
        <p:txBody>
          <a:bodyPr/>
          <a:lstStyle/>
          <a:p>
            <a:r>
              <a:rPr lang="en-US" dirty="0"/>
              <a:t>Turtles:  bit.ly/101s17-0202-2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985" y="1356852"/>
            <a:ext cx="4237892" cy="5105400"/>
          </a:xfrm>
        </p:spPr>
        <p:txBody>
          <a:bodyPr/>
          <a:lstStyle/>
          <a:p>
            <a:r>
              <a:rPr lang="en-US" dirty="0"/>
              <a:t>Run in eclipse</a:t>
            </a:r>
          </a:p>
          <a:p>
            <a:r>
              <a:rPr lang="en-US" dirty="0"/>
              <a:t>Make square with different sizes?</a:t>
            </a:r>
          </a:p>
          <a:p>
            <a:r>
              <a:rPr lang="en-US" dirty="0"/>
              <a:t>Make a rectangle?</a:t>
            </a:r>
          </a:p>
          <a:p>
            <a:r>
              <a:rPr lang="en-US" dirty="0"/>
              <a:t>Where is the repetition?</a:t>
            </a:r>
          </a:p>
          <a:p>
            <a:r>
              <a:rPr lang="en-US" dirty="0"/>
              <a:t>New commands:</a:t>
            </a:r>
          </a:p>
          <a:p>
            <a:r>
              <a:rPr lang="en-US" dirty="0"/>
              <a:t>up(), down(), position(), </a:t>
            </a:r>
            <a:r>
              <a:rPr lang="en-US" dirty="0" err="1"/>
              <a:t>goto</a:t>
            </a:r>
            <a:r>
              <a:rPr lang="en-US" dirty="0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46692-700E-43DD-A3DB-E0F73ACFB78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5" y="1175825"/>
            <a:ext cx="3542297" cy="51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0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E06C-6F2D-4B7D-B14C-9F9BFBC6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Stuck on solving a problem?</a:t>
            </a:r>
            <a:br>
              <a:rPr lang="en-US" dirty="0"/>
            </a:br>
            <a:r>
              <a:rPr lang="en-US" dirty="0"/>
              <a:t>Don’t know 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16B8-C36A-48D9-9413-702D7DC86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7 step process!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2561E-C0B6-41B0-AF28-CFF34FDF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59965-EFF9-466F-8F6D-60AF16C8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8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04800"/>
            <a:ext cx="8001000" cy="1143000"/>
          </a:xfrm>
        </p:spPr>
        <p:txBody>
          <a:bodyPr/>
          <a:lstStyle/>
          <a:p>
            <a:r>
              <a:rPr lang="en-US" dirty="0"/>
              <a:t>Problem Solving to Code</a:t>
            </a:r>
            <a:br>
              <a:rPr lang="en-US" dirty="0"/>
            </a:br>
            <a:r>
              <a:rPr lang="en-US" dirty="0"/>
              <a:t>7 Step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Work small examples by hand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down what you did in words (algorithm)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Patterns (generalize algorithm)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another example by hand (does your algorithm work? If not, go back to 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Translate to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several cases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Debug </a:t>
            </a:r>
            <a:r>
              <a:rPr lang="en-US" dirty="0">
                <a:solidFill>
                  <a:srgbClr val="FF0000"/>
                </a:solidFill>
              </a:rPr>
              <a:t>failed</a:t>
            </a:r>
            <a:r>
              <a:rPr lang="en-US" dirty="0"/>
              <a:t> test cases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8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1" y="914400"/>
            <a:ext cx="8697038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44223-8D31-477C-9223-5513B380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</p:spTree>
    <p:extLst>
      <p:ext uri="{BB962C8B-B14F-4D97-AF65-F5344CB8AC3E}">
        <p14:creationId xmlns:p14="http://schemas.microsoft.com/office/powerpoint/2010/main" val="180379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28" y="6858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758402" cy="4040885"/>
          </a:xfrm>
        </p:spPr>
      </p:pic>
    </p:spTree>
    <p:extLst>
      <p:ext uri="{BB962C8B-B14F-4D97-AF65-F5344CB8AC3E}">
        <p14:creationId xmlns:p14="http://schemas.microsoft.com/office/powerpoint/2010/main" val="136394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C5B3-E547-4345-891B-E9C6516C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52400"/>
            <a:ext cx="8801100" cy="762000"/>
          </a:xfrm>
        </p:spPr>
        <p:txBody>
          <a:bodyPr/>
          <a:lstStyle/>
          <a:p>
            <a:r>
              <a:rPr lang="en-US" dirty="0"/>
              <a:t>Step 1) Work small example by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8247-DE57-449C-9D31-C47FDAC5E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562600"/>
          </a:xfrm>
        </p:spPr>
        <p:txBody>
          <a:bodyPr/>
          <a:lstStyle/>
          <a:p>
            <a:r>
              <a:rPr lang="en-US" b="1" dirty="0"/>
              <a:t>name</a:t>
            </a:r>
            <a:r>
              <a:rPr lang="en-US" dirty="0"/>
              <a:t> is “Moe Jess Bo Lu Yue”</a:t>
            </a:r>
          </a:p>
          <a:p>
            <a:r>
              <a:rPr lang="en-US" b="1" dirty="0"/>
              <a:t>first</a:t>
            </a:r>
            <a:r>
              <a:rPr lang="en-US" dirty="0"/>
              <a:t> is “Moe”</a:t>
            </a:r>
          </a:p>
          <a:p>
            <a:r>
              <a:rPr lang="en-US" b="1" dirty="0"/>
              <a:t>las</a:t>
            </a:r>
            <a:r>
              <a:rPr lang="en-US" dirty="0"/>
              <a:t>t is “Yue”</a:t>
            </a:r>
          </a:p>
          <a:p>
            <a:r>
              <a:rPr lang="en-US" b="1" dirty="0"/>
              <a:t>middle</a:t>
            </a:r>
            <a:r>
              <a:rPr lang="en-US" dirty="0"/>
              <a:t> is “Jess Bo Lu”</a:t>
            </a:r>
          </a:p>
          <a:p>
            <a:pPr lvl="1"/>
            <a:r>
              <a:rPr lang="en-US" dirty="0"/>
              <a:t>“Jess” gives us “J.”</a:t>
            </a:r>
          </a:p>
          <a:p>
            <a:pPr lvl="1"/>
            <a:r>
              <a:rPr lang="en-US" dirty="0"/>
              <a:t>“Bo” gives us “B.”</a:t>
            </a:r>
          </a:p>
          <a:p>
            <a:pPr lvl="1"/>
            <a:r>
              <a:rPr lang="en-US" dirty="0"/>
              <a:t>Join together “J. B.”</a:t>
            </a:r>
          </a:p>
          <a:p>
            <a:pPr lvl="1"/>
            <a:r>
              <a:rPr lang="en-US" dirty="0"/>
              <a:t>“Lu” gives us “L.”</a:t>
            </a:r>
          </a:p>
          <a:p>
            <a:pPr lvl="1"/>
            <a:r>
              <a:rPr lang="en-US" dirty="0"/>
              <a:t>Join together “J. B. L.”</a:t>
            </a:r>
          </a:p>
          <a:p>
            <a:r>
              <a:rPr lang="en-US" dirty="0"/>
              <a:t>Last, First Middle: “Yue, Moe J. B. L.”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1B06F-C255-430F-AED5-BC01023E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7CEA-7F93-4B63-9677-88B4C39C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/>
          <a:lstStyle/>
          <a:p>
            <a:r>
              <a:rPr lang="en-US" dirty="0"/>
              <a:t>Step 2) Describe in words what you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F00F3-CEC9-4383-8B9F-14F4B0A1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r>
              <a:rPr lang="en-US" dirty="0"/>
              <a:t>Name is: “Moe Jess Bo Lu Yue”</a:t>
            </a:r>
          </a:p>
          <a:p>
            <a:r>
              <a:rPr lang="en-US" dirty="0"/>
              <a:t>Determine first name: “Moe”</a:t>
            </a:r>
          </a:p>
          <a:p>
            <a:r>
              <a:rPr lang="en-US" dirty="0"/>
              <a:t>Determine last name: “Yue”</a:t>
            </a:r>
          </a:p>
          <a:p>
            <a:r>
              <a:rPr lang="en-US" dirty="0"/>
              <a:t>Determine all middle names: “Jess Bo Lu”</a:t>
            </a:r>
          </a:p>
          <a:p>
            <a:pPr lvl="1"/>
            <a:r>
              <a:rPr lang="en-US" dirty="0"/>
              <a:t>Look at first word in middle: “Jess”</a:t>
            </a:r>
          </a:p>
          <a:p>
            <a:pPr lvl="1"/>
            <a:r>
              <a:rPr lang="en-US" dirty="0" err="1"/>
              <a:t>newMiddle</a:t>
            </a:r>
            <a:r>
              <a:rPr lang="en-US" dirty="0"/>
              <a:t> is “J.”</a:t>
            </a:r>
          </a:p>
          <a:p>
            <a:pPr lvl="1"/>
            <a:r>
              <a:rPr lang="en-US" dirty="0"/>
              <a:t>Look at second word: “Bo”</a:t>
            </a:r>
          </a:p>
          <a:p>
            <a:pPr lvl="1"/>
            <a:r>
              <a:rPr lang="en-US" dirty="0" err="1"/>
              <a:t>NewMiddle</a:t>
            </a:r>
            <a:r>
              <a:rPr lang="en-US" dirty="0"/>
              <a:t> is “J. B.”</a:t>
            </a:r>
          </a:p>
          <a:p>
            <a:pPr lvl="1"/>
            <a:r>
              <a:rPr lang="en-US" dirty="0"/>
              <a:t>Look at third word: “Lu”</a:t>
            </a:r>
          </a:p>
          <a:p>
            <a:pPr lvl="1"/>
            <a:r>
              <a:rPr lang="en-US" dirty="0" err="1"/>
              <a:t>NewMiddle</a:t>
            </a:r>
            <a:r>
              <a:rPr lang="en-US" dirty="0"/>
              <a:t> is “J. B. L.”</a:t>
            </a:r>
          </a:p>
          <a:p>
            <a:r>
              <a:rPr lang="en-US" dirty="0"/>
              <a:t>Put together last, first and </a:t>
            </a:r>
            <a:r>
              <a:rPr lang="en-US" dirty="0" err="1"/>
              <a:t>newMiddle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BFDF9-2D6A-4C26-B288-BDD5C4A0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22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5269</TotalTime>
  <Words>2249</Words>
  <Application>Microsoft Office PowerPoint</Application>
  <PresentationFormat>On-screen Show (4:3)</PresentationFormat>
  <Paragraphs>405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ＭＳ Ｐゴシック</vt:lpstr>
      <vt:lpstr>Book Antiqua</vt:lpstr>
      <vt:lpstr>Calibri</vt:lpstr>
      <vt:lpstr>Courier New</vt:lpstr>
      <vt:lpstr>Monotype Sorts</vt:lpstr>
      <vt:lpstr>Times New Roman</vt:lpstr>
      <vt:lpstr>Default Design</vt:lpstr>
      <vt:lpstr>CompSci 101 Introduction to Computer Science</vt:lpstr>
      <vt:lpstr>Announcements</vt:lpstr>
      <vt:lpstr>Lab 4 this week</vt:lpstr>
      <vt:lpstr>Stuck on solving a problem? Don’t know where to start?</vt:lpstr>
      <vt:lpstr>Problem Solving to Code 7 Step Process</vt:lpstr>
      <vt:lpstr>PowerPoint Presentation</vt:lpstr>
      <vt:lpstr>PowerPoint Presentation</vt:lpstr>
      <vt:lpstr>Step 1) Work small example by hand</vt:lpstr>
      <vt:lpstr>Step 2) Describe in words what you did</vt:lpstr>
      <vt:lpstr>Step 3) Find Patterns (Generalize)? Don’t see it? Work another example</vt:lpstr>
      <vt:lpstr>Step 3) Find Patterns (Generalize)</vt:lpstr>
      <vt:lpstr>Step 4) Work another example by hand using your algorithm</vt:lpstr>
      <vt:lpstr>Step 5) Translate to Code</vt:lpstr>
      <vt:lpstr>Step 5) Translate to Code</vt:lpstr>
      <vt:lpstr>Step 5) Translate to Code</vt:lpstr>
      <vt:lpstr>Step 5) Translate to Code</vt:lpstr>
      <vt:lpstr>Step 6) Test Several Cases</vt:lpstr>
      <vt:lpstr>Step 6) Test Several Cases</vt:lpstr>
      <vt:lpstr>Step 7) Debug Failed Test Cases</vt:lpstr>
      <vt:lpstr>Break Code apart so you can print parts of it</vt:lpstr>
      <vt:lpstr>Given a string of words, this function should return a new string with ‘s’ removed at the end of every word bit.ly/101f17-0919-1</vt:lpstr>
      <vt:lpstr>Lynn Conway</vt:lpstr>
      <vt:lpstr>Assignment 3</vt:lpstr>
      <vt:lpstr>EarthQuake bit.ly/101f17-0919-2</vt:lpstr>
      <vt:lpstr>EarthQuake (cont) </vt:lpstr>
      <vt:lpstr>How to tackle the earthquake part of assignment?</vt:lpstr>
      <vt:lpstr>Calling your Earthquake functions</vt:lpstr>
      <vt:lpstr>Python if statements and Booleans</vt:lpstr>
      <vt:lpstr>Four versions of isVowel? bit.ly/101f17-0919-3</vt:lpstr>
      <vt:lpstr>Anatomy of a Python String</vt:lpstr>
      <vt:lpstr>Counting vowels in a string</vt:lpstr>
      <vt:lpstr>Incremental + : numbers and strings</vt:lpstr>
      <vt:lpstr>APT Emphasize</vt:lpstr>
      <vt:lpstr>Slides did not use</vt:lpstr>
      <vt:lpstr>Turtles:  bit.ly/101s17-0202-2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127</cp:revision>
  <cp:lastPrinted>2017-09-19T21:09:06Z</cp:lastPrinted>
  <dcterms:created xsi:type="dcterms:W3CDTF">2005-08-25T14:18:45Z</dcterms:created>
  <dcterms:modified xsi:type="dcterms:W3CDTF">2017-09-19T21:09:16Z</dcterms:modified>
</cp:coreProperties>
</file>