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77" r:id="rId3"/>
    <p:sldId id="320" r:id="rId4"/>
    <p:sldId id="285" r:id="rId5"/>
    <p:sldId id="286" r:id="rId6"/>
    <p:sldId id="324" r:id="rId7"/>
    <p:sldId id="323" r:id="rId8"/>
    <p:sldId id="321" r:id="rId9"/>
    <p:sldId id="322" r:id="rId10"/>
    <p:sldId id="278" r:id="rId11"/>
    <p:sldId id="310" r:id="rId12"/>
    <p:sldId id="287" r:id="rId13"/>
    <p:sldId id="288" r:id="rId14"/>
    <p:sldId id="289" r:id="rId15"/>
    <p:sldId id="290" r:id="rId16"/>
    <p:sldId id="279" r:id="rId17"/>
    <p:sldId id="280" r:id="rId18"/>
    <p:sldId id="325" r:id="rId19"/>
    <p:sldId id="281" r:id="rId20"/>
    <p:sldId id="334" r:id="rId21"/>
    <p:sldId id="292" r:id="rId22"/>
    <p:sldId id="311" r:id="rId23"/>
    <p:sldId id="282" r:id="rId24"/>
    <p:sldId id="293" r:id="rId25"/>
    <p:sldId id="283" r:id="rId26"/>
    <p:sldId id="294" r:id="rId27"/>
    <p:sldId id="296" r:id="rId28"/>
    <p:sldId id="297" r:id="rId29"/>
    <p:sldId id="302" r:id="rId30"/>
    <p:sldId id="299" r:id="rId31"/>
    <p:sldId id="336" r:id="rId32"/>
    <p:sldId id="326" r:id="rId33"/>
    <p:sldId id="330" r:id="rId34"/>
    <p:sldId id="327" r:id="rId35"/>
    <p:sldId id="332" r:id="rId36"/>
    <p:sldId id="331" r:id="rId37"/>
    <p:sldId id="340" r:id="rId38"/>
    <p:sldId id="333" r:id="rId39"/>
    <p:sldId id="341" r:id="rId40"/>
    <p:sldId id="339" r:id="rId41"/>
    <p:sldId id="338" r:id="rId42"/>
    <p:sldId id="300" r:id="rId43"/>
    <p:sldId id="301" r:id="rId44"/>
    <p:sldId id="335" r:id="rId45"/>
    <p:sldId id="284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76874" autoAdjust="0"/>
  </p:normalViewPr>
  <p:slideViewPr>
    <p:cSldViewPr>
      <p:cViewPr varScale="1">
        <p:scale>
          <a:sx n="52" d="100"/>
          <a:sy n="52" d="100"/>
        </p:scale>
        <p:origin x="9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D085A-408E-4243-B8ED-888579BAC1E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BF0E-DE90-4181-BC8D-E15F53B37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19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 of Week Four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44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</a:t>
            </a:r>
            <a:r>
              <a:rPr lang="en-US" baseline="0" dirty="0"/>
              <a:t> them also </a:t>
            </a:r>
          </a:p>
          <a:p>
            <a:r>
              <a:rPr lang="en-US" baseline="0" dirty="0"/>
              <a:t>Scores +=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3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FD3A1-B582-429C-A057-3FACB625D0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96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could do it the way two slides back, but you could also build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4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94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Same idiom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Didn</a:t>
            </a:r>
            <a:r>
              <a:rPr lang="ja-JP" altLang="en-US">
                <a:latin typeface="Times New Roman" panose="02020603050405020304" pitchFamily="18" charset="0"/>
              </a:rPr>
              <a:t>’</a:t>
            </a:r>
            <a:r>
              <a:rPr lang="en-US" altLang="ja-JP">
                <a:latin typeface="Times New Roman" panose="02020603050405020304" pitchFamily="18" charset="0"/>
              </a:rPr>
              <a:t>t use join so you have an extra space,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Use join or strip, slide later also</a:t>
            </a:r>
          </a:p>
        </p:txBody>
      </p:sp>
    </p:spTree>
    <p:extLst>
      <p:ext uri="{BB962C8B-B14F-4D97-AF65-F5344CB8AC3E}">
        <p14:creationId xmlns:p14="http://schemas.microsoft.com/office/powerpoint/2010/main" val="39572127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Same idiom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Didn</a:t>
            </a:r>
            <a:r>
              <a:rPr lang="ja-JP" altLang="en-US">
                <a:latin typeface="Times New Roman" panose="02020603050405020304" pitchFamily="18" charset="0"/>
              </a:rPr>
              <a:t>’</a:t>
            </a:r>
            <a:r>
              <a:rPr lang="en-US" altLang="ja-JP">
                <a:latin typeface="Times New Roman" panose="02020603050405020304" pitchFamily="18" charset="0"/>
              </a:rPr>
              <a:t>t use join so you have an extra space, 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Use join or strip, slide later also</a:t>
            </a:r>
          </a:p>
        </p:txBody>
      </p:sp>
    </p:spTree>
    <p:extLst>
      <p:ext uri="{BB962C8B-B14F-4D97-AF65-F5344CB8AC3E}">
        <p14:creationId xmlns:p14="http://schemas.microsoft.com/office/powerpoint/2010/main" val="3355652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notice that I need the letter before to answer if I want the letter for the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71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Make it look like something you know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Now solve txtmsg with code!!!!</a:t>
            </a:r>
          </a:p>
        </p:txBody>
      </p:sp>
    </p:spTree>
    <p:extLst>
      <p:ext uri="{BB962C8B-B14F-4D97-AF65-F5344CB8AC3E}">
        <p14:creationId xmlns:p14="http://schemas.microsoft.com/office/powerpoint/2010/main" val="2695454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Use join here</a:t>
            </a:r>
          </a:p>
        </p:txBody>
      </p:sp>
    </p:spTree>
    <p:extLst>
      <p:ext uri="{BB962C8B-B14F-4D97-AF65-F5344CB8AC3E}">
        <p14:creationId xmlns:p14="http://schemas.microsoft.com/office/powerpoint/2010/main" val="2006748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develop this further in the </a:t>
            </a:r>
            <a:r>
              <a:rPr lang="en-US"/>
              <a:t>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will recruit</a:t>
            </a:r>
            <a:r>
              <a:rPr lang="en-US" baseline="0" dirty="0"/>
              <a:t> more tutors if they do not have enough . </a:t>
            </a:r>
          </a:p>
          <a:p>
            <a:r>
              <a:rPr lang="en-US" baseline="0" dirty="0"/>
              <a:t>Bring form by and I will sign it. </a:t>
            </a:r>
          </a:p>
          <a:p>
            <a:r>
              <a:rPr lang="en-US" baseline="0" dirty="0"/>
              <a:t>This class is different than others, you may have never needed a tutor before.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6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with APTS, you just need to call the</a:t>
            </a:r>
            <a:r>
              <a:rPr lang="en-US" baseline="0" dirty="0"/>
              <a:t>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6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the loop we</a:t>
            </a:r>
            <a:r>
              <a:rPr lang="en-US" dirty="0"/>
              <a:t> are iterating over the character</a:t>
            </a:r>
            <a:r>
              <a:rPr lang="en-US" baseline="0" dirty="0"/>
              <a:t>s in the word. </a:t>
            </a:r>
          </a:p>
          <a:p>
            <a:r>
              <a:rPr lang="en-US" dirty="0"/>
              <a:t>Ret is accumulating characters – building a new string</a:t>
            </a:r>
            <a:endParaRPr lang="en-US" baseline="0" dirty="0"/>
          </a:p>
          <a:p>
            <a:r>
              <a:rPr lang="en-US" dirty="0"/>
              <a:t>Consider writing a helper function!!!!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FD3A1-B582-429C-A057-3FACB625D0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02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</a:t>
            </a:r>
            <a:r>
              <a:rPr lang="en-US" baseline="0" dirty="0"/>
              <a:t> the pattern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FD3A1-B582-429C-A057-3FACB625D0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54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9641C-A320-41DC-B18A-D385932714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51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9641C-A320-41DC-B18A-D385932714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2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28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</a:t>
            </a:r>
            <a:r>
              <a:rPr lang="en-US" baseline="0" dirty="0"/>
              <a:t> them also </a:t>
            </a:r>
          </a:p>
          <a:p>
            <a:r>
              <a:rPr lang="en-US" baseline="0" dirty="0"/>
              <a:t>Scores +=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4BF0E-DE90-4181-BC8D-E15F53B37B2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7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duke.edu/csed/pythonapt/txtmsg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8096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800600" y="3733799"/>
            <a:ext cx="206979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Sep 21,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30"/>
          <p:cNvSpPr txBox="1">
            <a:spLocks noChangeArrowheads="1"/>
          </p:cNvSpPr>
          <p:nvPr/>
        </p:nvSpPr>
        <p:spPr bwMode="auto">
          <a:xfrm>
            <a:off x="457200" y="2877504"/>
            <a:ext cx="381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 dirty="0"/>
              <a:t>score = [10,8,10,9]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289B42-96CE-4BEB-962D-627B2156F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233995"/>
            <a:ext cx="2819400" cy="17201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43000"/>
          </a:xfrm>
        </p:spPr>
        <p:txBody>
          <a:bodyPr/>
          <a:lstStyle/>
          <a:p>
            <a:r>
              <a:rPr lang="en-US" dirty="0"/>
              <a:t>String Functions – What is output?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0"/>
            <a:ext cx="8608894" cy="399858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</p:spTree>
    <p:extLst>
      <p:ext uri="{BB962C8B-B14F-4D97-AF65-F5344CB8AC3E}">
        <p14:creationId xmlns:p14="http://schemas.microsoft.com/office/powerpoint/2010/main" val="68627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43000"/>
          </a:xfrm>
        </p:spPr>
        <p:txBody>
          <a:bodyPr/>
          <a:lstStyle/>
          <a:p>
            <a:r>
              <a:rPr lang="en-US" dirty="0"/>
              <a:t>String Functions – What is output?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0"/>
            <a:ext cx="8608894" cy="399858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9796" y="2438400"/>
            <a:ext cx="4079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Darth </a:t>
            </a:r>
            <a:r>
              <a:rPr lang="en-US" sz="3200" dirty="0" err="1">
                <a:solidFill>
                  <a:srgbClr val="FF0000"/>
                </a:solidFill>
              </a:rPr>
              <a:t>Vater</a:t>
            </a:r>
            <a:r>
              <a:rPr lang="en-US" sz="3200" dirty="0">
                <a:solidFill>
                  <a:srgbClr val="FF0000"/>
                </a:solidFill>
              </a:rPr>
              <a:t> Darth </a:t>
            </a:r>
            <a:r>
              <a:rPr lang="en-US" sz="3200" dirty="0" err="1">
                <a:solidFill>
                  <a:srgbClr val="FF0000"/>
                </a:solidFill>
              </a:rPr>
              <a:t>Vater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0688" y="3452389"/>
            <a:ext cx="2190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mippippippi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6006" y="4614831"/>
            <a:ext cx="45886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Desth</a:t>
            </a:r>
            <a:r>
              <a:rPr lang="en-US" sz="3200" dirty="0">
                <a:solidFill>
                  <a:srgbClr val="FF0000"/>
                </a:solidFill>
              </a:rPr>
              <a:t> Voter </a:t>
            </a:r>
            <a:r>
              <a:rPr lang="en-US" sz="3200" dirty="0" err="1">
                <a:solidFill>
                  <a:srgbClr val="FF0000"/>
                </a:solidFill>
              </a:rPr>
              <a:t>es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Desth</a:t>
            </a:r>
            <a:r>
              <a:rPr lang="en-US" sz="3200" dirty="0">
                <a:solidFill>
                  <a:srgbClr val="FF0000"/>
                </a:solidFill>
              </a:rPr>
              <a:t> Voter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461" y="5556499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013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00100"/>
          </a:xfrm>
        </p:spPr>
        <p:txBody>
          <a:bodyPr/>
          <a:lstStyle/>
          <a:p>
            <a:r>
              <a:rPr lang="en-US"/>
              <a:t>Making Decisions</a:t>
            </a:r>
          </a:p>
        </p:txBody>
      </p:sp>
      <p:sp>
        <p:nvSpPr>
          <p:cNvPr id="4" name="Diamond 3"/>
          <p:cNvSpPr/>
          <p:nvPr/>
        </p:nvSpPr>
        <p:spPr>
          <a:xfrm>
            <a:off x="3200400" y="1905000"/>
            <a:ext cx="2362200" cy="1828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Question?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3505200"/>
            <a:ext cx="1905000" cy="838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extrusionClr>
                <a:schemeClr val="tx1"/>
              </a:extrusionClr>
            </a:sp3d>
          </a:bodyPr>
          <a:lstStyle/>
          <a:p>
            <a:pPr algn="ctr"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if block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34200" y="2819400"/>
            <a:ext cx="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5562600" y="2819400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06900" y="3733800"/>
            <a:ext cx="0" cy="16002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06900" y="4343400"/>
            <a:ext cx="2527300" cy="533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13"/>
          <p:cNvSpPr txBox="1">
            <a:spLocks noChangeArrowheads="1"/>
          </p:cNvSpPr>
          <p:nvPr/>
        </p:nvSpPr>
        <p:spPr bwMode="auto">
          <a:xfrm>
            <a:off x="5688013" y="2214563"/>
            <a:ext cx="754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True</a:t>
            </a:r>
          </a:p>
        </p:txBody>
      </p:sp>
      <p:sp>
        <p:nvSpPr>
          <p:cNvPr id="4106" name="TextBox 14"/>
          <p:cNvSpPr txBox="1">
            <a:spLocks noChangeArrowheads="1"/>
          </p:cNvSpPr>
          <p:nvPr/>
        </p:nvSpPr>
        <p:spPr bwMode="auto">
          <a:xfrm>
            <a:off x="3429000" y="3932238"/>
            <a:ext cx="833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/>
              <a:t>False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06900" y="1104900"/>
            <a:ext cx="0" cy="8001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Making Decisions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562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if </a:t>
            </a:r>
            <a:r>
              <a:rPr lang="en-US" i="1" dirty="0"/>
              <a:t>condition1</a:t>
            </a:r>
            <a:r>
              <a:rPr lang="en-US" dirty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dirty="0"/>
              <a:t>Block of code to do if condition is true</a:t>
            </a:r>
          </a:p>
          <a:p>
            <a:pPr marL="0" indent="0">
              <a:buFontTx/>
              <a:buNone/>
              <a:defRPr/>
            </a:pP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i="1" dirty="0"/>
              <a:t>condition2</a:t>
            </a:r>
            <a:r>
              <a:rPr lang="en-US" dirty="0"/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/>
              <a:t>Block of code to do if condition1 false, condition2 is true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else: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/>
              <a:t>Block of code to do if other conditions false</a:t>
            </a:r>
          </a:p>
          <a:p>
            <a:pPr>
              <a:defRPr/>
            </a:pPr>
            <a:endParaRPr lang="en-US" i="1" dirty="0"/>
          </a:p>
          <a:p>
            <a:pPr>
              <a:defRPr/>
            </a:pPr>
            <a:r>
              <a:rPr lang="en-US" dirty="0"/>
              <a:t>Can have many </a:t>
            </a:r>
            <a:r>
              <a:rPr lang="en-US" dirty="0" err="1"/>
              <a:t>elifs</a:t>
            </a:r>
            <a:r>
              <a:rPr lang="en-US" dirty="0"/>
              <a:t>, leave out </a:t>
            </a:r>
            <a:r>
              <a:rPr lang="en-US" dirty="0" err="1"/>
              <a:t>elif</a:t>
            </a:r>
            <a:r>
              <a:rPr lang="en-US" dirty="0"/>
              <a:t>, leave out else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4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98090" y="0"/>
            <a:ext cx="7772400" cy="1143000"/>
          </a:xfrm>
        </p:spPr>
        <p:txBody>
          <a:bodyPr/>
          <a:lstStyle/>
          <a:p>
            <a:r>
              <a:rPr lang="en-US" dirty="0"/>
              <a:t>Making Decisions tools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257800"/>
          </a:xfrm>
        </p:spPr>
        <p:txBody>
          <a:bodyPr/>
          <a:lstStyle/>
          <a:p>
            <a:r>
              <a:rPr lang="en-US" dirty="0"/>
              <a:t>Boolean values: True, False</a:t>
            </a:r>
          </a:p>
          <a:p>
            <a:r>
              <a:rPr lang="en-US" dirty="0"/>
              <a:t>Boolean operators: and, or, not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Relational operators: &lt;, &lt;=, &gt;, &gt;=</a:t>
            </a:r>
          </a:p>
          <a:p>
            <a:r>
              <a:rPr lang="en-US" dirty="0"/>
              <a:t>Equality operators: ==,  !=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87587"/>
              </p:ext>
            </p:extLst>
          </p:nvPr>
        </p:nvGraphicFramePr>
        <p:xfrm>
          <a:off x="1447800" y="2743200"/>
          <a:ext cx="5943600" cy="1849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904">
                <a:tc>
                  <a:txBody>
                    <a:bodyPr/>
                    <a:lstStyle/>
                    <a:p>
                      <a:r>
                        <a:rPr lang="en-US" sz="1800" dirty="0"/>
                        <a:t>      X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    Y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X </a:t>
                      </a:r>
                      <a:r>
                        <a:rPr lang="en-US" sz="1800" baseline="0" dirty="0"/>
                        <a:t> and  Y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X  or  Y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/>
                        <a:t>   True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True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True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True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23">
                <a:tc>
                  <a:txBody>
                    <a:bodyPr/>
                    <a:lstStyle/>
                    <a:p>
                      <a:r>
                        <a:rPr lang="en-US" sz="1800" dirty="0"/>
                        <a:t>   True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True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/>
                        <a:t>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True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True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4">
                <a:tc>
                  <a:txBody>
                    <a:bodyPr/>
                    <a:lstStyle/>
                    <a:p>
                      <a:r>
                        <a:rPr lang="en-US" sz="1800" dirty="0"/>
                        <a:t>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False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    False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846" y="0"/>
            <a:ext cx="5600354" cy="1143000"/>
          </a:xfrm>
        </p:spPr>
        <p:txBody>
          <a:bodyPr/>
          <a:lstStyle/>
          <a:p>
            <a:r>
              <a:rPr lang="en-US" dirty="0"/>
              <a:t>bit.ly/101f17-0921-2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2695951" cy="31341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723838"/>
            <a:ext cx="2476846" cy="31341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769" y="1647895"/>
            <a:ext cx="2476846" cy="4877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259" y="1143000"/>
            <a:ext cx="2619741" cy="538237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6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953000"/>
          </a:xfrm>
        </p:spPr>
        <p:txBody>
          <a:bodyPr/>
          <a:lstStyle/>
          <a:p>
            <a:pPr>
              <a:defRPr/>
            </a:pPr>
            <a:r>
              <a:rPr lang="en-US" dirty="0"/>
              <a:t>A list is a collection of objects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scores = [99, 78, 91, 84]</a:t>
            </a:r>
          </a:p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allAboutMe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[“Mo”,25, “934-1234”]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club=[‘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Mo’,‘Jo’,‘Po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’, ‘Flo’, ‘Bo’]</a:t>
            </a:r>
          </a:p>
          <a:p>
            <a:pPr>
              <a:defRPr/>
            </a:pPr>
            <a:r>
              <a:rPr lang="en-US" dirty="0"/>
              <a:t>Lists are </a:t>
            </a:r>
            <a:r>
              <a:rPr lang="en-US" i="1" dirty="0"/>
              <a:t>mutable</a:t>
            </a:r>
            <a:r>
              <a:rPr lang="en-US" dirty="0"/>
              <a:t> – use [</a:t>
            </a:r>
            <a:r>
              <a:rPr lang="en-US" dirty="0" err="1"/>
              <a:t>num</a:t>
            </a:r>
            <a:r>
              <a:rPr lang="en-US" dirty="0"/>
              <a:t>] to change a value</a:t>
            </a:r>
          </a:p>
          <a:p>
            <a:pPr>
              <a:defRPr/>
            </a:pPr>
            <a:r>
              <a:rPr lang="en-US" dirty="0"/>
              <a:t>Lists are indexed starting at 0, or -1 from the end</a:t>
            </a:r>
          </a:p>
          <a:p>
            <a:pPr>
              <a:defRPr/>
            </a:pPr>
            <a:r>
              <a:rPr lang="en-US" dirty="0"/>
              <a:t>Functions: max, min, </a:t>
            </a:r>
            <a:r>
              <a:rPr lang="en-US" dirty="0" err="1"/>
              <a:t>len</a:t>
            </a:r>
            <a:r>
              <a:rPr lang="en-US" dirty="0"/>
              <a:t>, sum</a:t>
            </a:r>
          </a:p>
          <a:p>
            <a:pPr>
              <a:defRPr/>
            </a:pPr>
            <a:r>
              <a:rPr lang="en-US" dirty="0"/>
              <a:t>Slice lists [:]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59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/>
              <a:t>List Examples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077200" cy="5715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 = [10, 8, 10, 9]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scores[2] = 5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max(scores),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(scores) 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sum(scores)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scores[1:]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scores[1], scores[-1]</a:t>
            </a:r>
          </a:p>
          <a:p>
            <a:pPr marL="0" indent="0">
              <a:buFontTx/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scores.append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(4)  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 += [5]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85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/>
              <a:t>List Examples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077200" cy="5715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 = [10, 8, 10, 9]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scores[2] = 5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max(scores),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(scores) 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sum(scores)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scores[1:]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scores[1], scores[-1]</a:t>
            </a:r>
          </a:p>
          <a:p>
            <a:pPr marL="0" indent="0">
              <a:buFontTx/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scores.append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(4)  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scores += [5]</a:t>
            </a:r>
          </a:p>
          <a:p>
            <a:pPr marL="0" indent="0">
              <a:buFont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scores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127E47-463D-4BFD-B736-C60674FCFC2B}"/>
              </a:ext>
            </a:extLst>
          </p:cNvPr>
          <p:cNvSpPr txBox="1"/>
          <p:nvPr/>
        </p:nvSpPr>
        <p:spPr>
          <a:xfrm>
            <a:off x="6629400" y="1513007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[10, 8, 10, 9]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F7BA14-5B0A-4FFE-AD15-BDC1B89FE67E}"/>
              </a:ext>
            </a:extLst>
          </p:cNvPr>
          <p:cNvSpPr txBox="1"/>
          <p:nvPr/>
        </p:nvSpPr>
        <p:spPr>
          <a:xfrm>
            <a:off x="6629400" y="2399437"/>
            <a:ext cx="2098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[10, 8, 5, 9]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CB9648-14A9-4B99-A8CC-E1BCF4356D10}"/>
              </a:ext>
            </a:extLst>
          </p:cNvPr>
          <p:cNvSpPr txBox="1"/>
          <p:nvPr/>
        </p:nvSpPr>
        <p:spPr>
          <a:xfrm>
            <a:off x="7169079" y="29934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10, 4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71369A-1A20-4F8B-9964-33CF460B09CB}"/>
              </a:ext>
            </a:extLst>
          </p:cNvPr>
          <p:cNvSpPr txBox="1"/>
          <p:nvPr/>
        </p:nvSpPr>
        <p:spPr>
          <a:xfrm>
            <a:off x="7176023" y="344212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5A18D7-C87A-4464-9E78-072476A7F40E}"/>
              </a:ext>
            </a:extLst>
          </p:cNvPr>
          <p:cNvSpPr txBox="1"/>
          <p:nvPr/>
        </p:nvSpPr>
        <p:spPr>
          <a:xfrm>
            <a:off x="6785020" y="3967743"/>
            <a:ext cx="1483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[8, 5, 9]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EC787E-08CA-4972-8292-72099F3E4EBE}"/>
              </a:ext>
            </a:extLst>
          </p:cNvPr>
          <p:cNvSpPr txBox="1"/>
          <p:nvPr/>
        </p:nvSpPr>
        <p:spPr>
          <a:xfrm>
            <a:off x="7066599" y="4513708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8, 9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0734F7-650A-47CC-82F1-243DE0CA37AD}"/>
              </a:ext>
            </a:extLst>
          </p:cNvPr>
          <p:cNvSpPr txBox="1"/>
          <p:nvPr/>
        </p:nvSpPr>
        <p:spPr>
          <a:xfrm>
            <a:off x="5768167" y="5985750"/>
            <a:ext cx="29193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[10, 8, 5, 9, 4, 5]</a:t>
            </a:r>
          </a:p>
        </p:txBody>
      </p:sp>
    </p:spTree>
    <p:extLst>
      <p:ext uri="{BB962C8B-B14F-4D97-AF65-F5344CB8AC3E}">
        <p14:creationId xmlns:p14="http://schemas.microsoft.com/office/powerpoint/2010/main" val="252017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41338" y="207963"/>
            <a:ext cx="7772400" cy="669925"/>
          </a:xfrm>
        </p:spPr>
        <p:txBody>
          <a:bodyPr/>
          <a:lstStyle/>
          <a:p>
            <a:r>
              <a:rPr lang="en-US"/>
              <a:t>List before/after modification</a:t>
            </a:r>
          </a:p>
        </p:txBody>
      </p:sp>
      <p:sp>
        <p:nvSpPr>
          <p:cNvPr id="9219" name="TextBox 30"/>
          <p:cNvSpPr txBox="1">
            <a:spLocks noChangeArrowheads="1"/>
          </p:cNvSpPr>
          <p:nvPr/>
        </p:nvSpPr>
        <p:spPr bwMode="auto">
          <a:xfrm>
            <a:off x="4800600" y="2087563"/>
            <a:ext cx="3810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 dirty="0"/>
              <a:t>score = [10,8,10,9]</a:t>
            </a:r>
          </a:p>
        </p:txBody>
      </p:sp>
      <p:sp>
        <p:nvSpPr>
          <p:cNvPr id="9220" name="TextBox 31"/>
          <p:cNvSpPr txBox="1">
            <a:spLocks noChangeArrowheads="1"/>
          </p:cNvSpPr>
          <p:nvPr/>
        </p:nvSpPr>
        <p:spPr bwMode="auto">
          <a:xfrm>
            <a:off x="4800600" y="38989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/>
              <a:t>score [2] = 5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17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21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113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20988" y="1479550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5" name="TextBox 11"/>
          <p:cNvSpPr txBox="1">
            <a:spLocks noChangeArrowheads="1"/>
          </p:cNvSpPr>
          <p:nvPr/>
        </p:nvSpPr>
        <p:spPr bwMode="auto">
          <a:xfrm>
            <a:off x="1638300" y="2620963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3735388" y="2689225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382588" y="26225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28" name="TextBox 12"/>
          <p:cNvSpPr txBox="1">
            <a:spLocks noChangeArrowheads="1"/>
          </p:cNvSpPr>
          <p:nvPr/>
        </p:nvSpPr>
        <p:spPr bwMode="auto">
          <a:xfrm>
            <a:off x="2536825" y="2774950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992188" y="1785938"/>
            <a:ext cx="304800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225" idx="0"/>
          </p:cNvCxnSpPr>
          <p:nvPr/>
        </p:nvCxnSpPr>
        <p:spPr>
          <a:xfrm flipH="1">
            <a:off x="1905000" y="1785938"/>
            <a:ext cx="1588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228" idx="0"/>
          </p:cNvCxnSpPr>
          <p:nvPr/>
        </p:nvCxnSpPr>
        <p:spPr>
          <a:xfrm>
            <a:off x="2536825" y="1873250"/>
            <a:ext cx="3619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82938" y="1873250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12"/>
          <p:cNvSpPr txBox="1">
            <a:spLocks noChangeArrowheads="1"/>
          </p:cNvSpPr>
          <p:nvPr/>
        </p:nvSpPr>
        <p:spPr bwMode="auto">
          <a:xfrm>
            <a:off x="1092200" y="898525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dirty="0"/>
              <a:t>0    1    2    3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18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2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114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21000" y="4079875"/>
            <a:ext cx="609600" cy="609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8" name="TextBox 11"/>
          <p:cNvSpPr txBox="1">
            <a:spLocks noChangeArrowheads="1"/>
          </p:cNvSpPr>
          <p:nvPr/>
        </p:nvSpPr>
        <p:spPr bwMode="auto">
          <a:xfrm>
            <a:off x="1738313" y="52212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8</a:t>
            </a:r>
          </a:p>
        </p:txBody>
      </p:sp>
      <p:sp>
        <p:nvSpPr>
          <p:cNvPr id="9239" name="TextBox 11"/>
          <p:cNvSpPr txBox="1">
            <a:spLocks noChangeArrowheads="1"/>
          </p:cNvSpPr>
          <p:nvPr/>
        </p:nvSpPr>
        <p:spPr bwMode="auto">
          <a:xfrm>
            <a:off x="3835400" y="5289550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9</a:t>
            </a:r>
          </a:p>
        </p:txBody>
      </p:sp>
      <p:sp>
        <p:nvSpPr>
          <p:cNvPr id="9240" name="TextBox 44"/>
          <p:cNvSpPr txBox="1">
            <a:spLocks noChangeArrowheads="1"/>
          </p:cNvSpPr>
          <p:nvPr/>
        </p:nvSpPr>
        <p:spPr bwMode="auto">
          <a:xfrm>
            <a:off x="482600" y="5222875"/>
            <a:ext cx="7239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sp>
        <p:nvSpPr>
          <p:cNvPr id="9241" name="TextBox 45"/>
          <p:cNvSpPr txBox="1">
            <a:spLocks noChangeArrowheads="1"/>
          </p:cNvSpPr>
          <p:nvPr/>
        </p:nvSpPr>
        <p:spPr bwMode="auto">
          <a:xfrm>
            <a:off x="2806700" y="5434013"/>
            <a:ext cx="72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1092200" y="4384675"/>
            <a:ext cx="304800" cy="8366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9238" idx="0"/>
          </p:cNvCxnSpPr>
          <p:nvPr/>
        </p:nvCxnSpPr>
        <p:spPr>
          <a:xfrm flipH="1">
            <a:off x="2005013" y="4386263"/>
            <a:ext cx="1587" cy="835025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282950" y="4473575"/>
            <a:ext cx="704850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5" name="TextBox 12"/>
          <p:cNvSpPr txBox="1">
            <a:spLocks noChangeArrowheads="1"/>
          </p:cNvSpPr>
          <p:nvPr/>
        </p:nvSpPr>
        <p:spPr bwMode="auto">
          <a:xfrm>
            <a:off x="1193800" y="3498850"/>
            <a:ext cx="223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dirty="0"/>
              <a:t>0    1    2    3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459038" y="4473575"/>
            <a:ext cx="157162" cy="901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7" name="TextBox 11"/>
          <p:cNvSpPr txBox="1">
            <a:spLocks noChangeArrowheads="1"/>
          </p:cNvSpPr>
          <p:nvPr/>
        </p:nvSpPr>
        <p:spPr bwMode="auto">
          <a:xfrm>
            <a:off x="2171700" y="5399088"/>
            <a:ext cx="53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/>
              <a:t>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1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305800" cy="5638800"/>
          </a:xfrm>
        </p:spPr>
        <p:txBody>
          <a:bodyPr/>
          <a:lstStyle/>
          <a:p>
            <a:pPr eaLnBrk="1" hangingPunct="1"/>
            <a:r>
              <a:rPr lang="en-US" dirty="0"/>
              <a:t>Reading and RQ8 due next time</a:t>
            </a:r>
          </a:p>
          <a:p>
            <a:pPr eaLnBrk="1" hangingPunct="1"/>
            <a:r>
              <a:rPr lang="en-US" dirty="0"/>
              <a:t>Assignment 3 due tonight</a:t>
            </a:r>
          </a:p>
          <a:p>
            <a:pPr lvl="1" eaLnBrk="1" hangingPunct="1"/>
            <a:r>
              <a:rPr lang="en-US" dirty="0"/>
              <a:t>Assignment 4 out, due Oct. 3</a:t>
            </a:r>
          </a:p>
          <a:p>
            <a:pPr eaLnBrk="1" hangingPunct="1"/>
            <a:r>
              <a:rPr lang="en-US" dirty="0"/>
              <a:t>APT 3 is due on Tuesday</a:t>
            </a:r>
          </a:p>
          <a:p>
            <a:pPr eaLnBrk="1" hangingPunct="1"/>
            <a:r>
              <a:rPr lang="en-US" dirty="0"/>
              <a:t>APT Quiz 1 take Sunday-Wednesday 11:59pm</a:t>
            </a:r>
          </a:p>
          <a:p>
            <a:pPr lvl="1" eaLnBrk="1" hangingPunct="1"/>
            <a:r>
              <a:rPr lang="en-US" dirty="0"/>
              <a:t>practice APT quiz available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</a:t>
            </a:r>
          </a:p>
          <a:p>
            <a:pPr lvl="1" eaLnBrk="1" hangingPunct="1"/>
            <a:r>
              <a:rPr lang="en-US" dirty="0"/>
              <a:t>Breaking apart and putting back together. </a:t>
            </a:r>
          </a:p>
          <a:p>
            <a:pPr lvl="1" eaLnBrk="1" hangingPunct="1"/>
            <a:r>
              <a:rPr lang="en-US" dirty="0"/>
              <a:t>Thinking about solving assignments, </a:t>
            </a:r>
            <a:r>
              <a:rPr lang="en-US" dirty="0" err="1"/>
              <a:t>apts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6801-3211-44A9-84CB-63F50E6D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49" y="4119"/>
            <a:ext cx="7772400" cy="910281"/>
          </a:xfrm>
        </p:spPr>
        <p:txBody>
          <a:bodyPr/>
          <a:lstStyle/>
          <a:p>
            <a:r>
              <a:rPr lang="en-US" dirty="0"/>
              <a:t>More List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C445-A187-4988-BC82-46BB2C5FC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638800"/>
          </a:xfrm>
        </p:spPr>
        <p:txBody>
          <a:bodyPr/>
          <a:lstStyle/>
          <a:p>
            <a:r>
              <a:rPr lang="en-US" sz="2800" dirty="0"/>
              <a:t>phrase = "earthquake, 1.3, 81km SSW of Kobuk, Alaska"</a:t>
            </a:r>
          </a:p>
          <a:p>
            <a:r>
              <a:rPr lang="en-US" sz="3600" dirty="0" err="1"/>
              <a:t>phrase.split</a:t>
            </a:r>
            <a:r>
              <a:rPr lang="en-US" sz="3600" dirty="0"/>
              <a:t>(“ ,“) vs </a:t>
            </a:r>
            <a:r>
              <a:rPr lang="en-US" sz="3600" dirty="0" err="1"/>
              <a:t>phrase.split</a:t>
            </a:r>
            <a:r>
              <a:rPr lang="en-US" sz="3600" dirty="0"/>
              <a:t>() vs </a:t>
            </a:r>
            <a:r>
              <a:rPr lang="en-US" sz="3600" dirty="0" err="1"/>
              <a:t>phrase.split</a:t>
            </a:r>
            <a:r>
              <a:rPr lang="en-US" sz="3600" dirty="0"/>
              <a:t>(“a”)</a:t>
            </a:r>
          </a:p>
          <a:p>
            <a:r>
              <a:rPr lang="en-US" sz="3600" dirty="0"/>
              <a:t>phrase = “Duke will beat UNC”</a:t>
            </a:r>
          </a:p>
          <a:p>
            <a:r>
              <a:rPr lang="en-US" sz="3600" dirty="0" err="1"/>
              <a:t>alist</a:t>
            </a:r>
            <a:r>
              <a:rPr lang="en-US" sz="3600" dirty="0"/>
              <a:t> = </a:t>
            </a:r>
            <a:r>
              <a:rPr lang="en-US" sz="3600" dirty="0" err="1"/>
              <a:t>phrase.split</a:t>
            </a:r>
            <a:r>
              <a:rPr lang="en-US" sz="3600" dirty="0"/>
              <a:t>()</a:t>
            </a:r>
          </a:p>
          <a:p>
            <a:r>
              <a:rPr lang="en-US" sz="3600" dirty="0"/>
              <a:t>‘ ‘.join(</a:t>
            </a:r>
            <a:r>
              <a:rPr lang="en-US" sz="3600" dirty="0" err="1"/>
              <a:t>alist</a:t>
            </a:r>
            <a:r>
              <a:rPr lang="en-US" sz="3600" dirty="0"/>
              <a:t>)  vs ‘+’.join(</a:t>
            </a:r>
            <a:r>
              <a:rPr lang="en-US" sz="3600" dirty="0" err="1"/>
              <a:t>alist</a:t>
            </a:r>
            <a:r>
              <a:rPr lang="en-US" sz="3600" dirty="0"/>
              <a:t>) vs “</a:t>
            </a:r>
            <a:r>
              <a:rPr lang="en-US" sz="3600" dirty="0" err="1"/>
              <a:t>YES”.join</a:t>
            </a:r>
            <a:r>
              <a:rPr lang="en-US" sz="3600" dirty="0"/>
              <a:t>(</a:t>
            </a:r>
            <a:r>
              <a:rPr lang="en-US" sz="3600" dirty="0" err="1"/>
              <a:t>alist</a:t>
            </a:r>
            <a:r>
              <a:rPr lang="en-US" sz="3600" dirty="0"/>
              <a:t>)</a:t>
            </a:r>
          </a:p>
          <a:p>
            <a:r>
              <a:rPr lang="en-US" sz="3600" dirty="0"/>
              <a:t>append vs += [item]</a:t>
            </a:r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6CCFE-72F9-4A9F-A362-AB0601C4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4E0FB-4973-4C3E-9B12-0D947E3B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31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pattern of accumulation</a:t>
            </a:r>
            <a:br>
              <a:rPr lang="en-US" dirty="0"/>
            </a:br>
            <a:r>
              <a:rPr lang="en-US" i="1" dirty="0"/>
              <a:t>for item in something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Summing to tally a count	 </a:t>
            </a:r>
          </a:p>
          <a:p>
            <a:pPr marL="457200" lvl="1" indent="0">
              <a:buNone/>
            </a:pPr>
            <a:r>
              <a:rPr lang="en-US" dirty="0"/>
              <a:t>  value += 1</a:t>
            </a:r>
          </a:p>
          <a:p>
            <a:r>
              <a:rPr lang="en-US" dirty="0"/>
              <a:t>Building a new string by concatenating</a:t>
            </a:r>
          </a:p>
          <a:p>
            <a:pPr marL="457200" lvl="1" indent="0">
              <a:buNone/>
            </a:pPr>
            <a:r>
              <a:rPr lang="en-US" dirty="0" err="1"/>
              <a:t>str</a:t>
            </a:r>
            <a:r>
              <a:rPr lang="en-US" dirty="0"/>
              <a:t> += </a:t>
            </a:r>
            <a:r>
              <a:rPr lang="en-US" dirty="0" err="1"/>
              <a:t>ch</a:t>
            </a:r>
            <a:endParaRPr lang="en-US" dirty="0"/>
          </a:p>
          <a:p>
            <a:r>
              <a:rPr lang="en-US" dirty="0"/>
              <a:t>Building a new list by appending </a:t>
            </a:r>
          </a:p>
          <a:p>
            <a:pPr marL="457200" lvl="1" indent="0">
              <a:buNone/>
            </a:pPr>
            <a:r>
              <a:rPr lang="en-US" dirty="0" err="1"/>
              <a:t>lst.append</a:t>
            </a:r>
            <a:r>
              <a:rPr lang="en-US" dirty="0"/>
              <a:t>(element)</a:t>
            </a: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marL="457200" lvl="1" indent="0">
              <a:buNone/>
            </a:pPr>
            <a:r>
              <a:rPr lang="en-US" dirty="0" err="1"/>
              <a:t>lst</a:t>
            </a:r>
            <a:r>
              <a:rPr lang="en-US" dirty="0"/>
              <a:t> += [element]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34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pattern of accumulation</a:t>
            </a:r>
            <a:br>
              <a:rPr lang="en-US" dirty="0"/>
            </a:br>
            <a:r>
              <a:rPr lang="en-US" i="1" dirty="0"/>
              <a:t>for item in something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Summing to tally a count	 </a:t>
            </a:r>
          </a:p>
          <a:p>
            <a:pPr marL="457200" lvl="1" indent="0">
              <a:buNone/>
            </a:pPr>
            <a:r>
              <a:rPr lang="en-US" dirty="0"/>
              <a:t>  value += 1</a:t>
            </a:r>
          </a:p>
          <a:p>
            <a:r>
              <a:rPr lang="en-US" dirty="0"/>
              <a:t>Building a new string by concatenating</a:t>
            </a:r>
          </a:p>
          <a:p>
            <a:pPr marL="457200" lvl="1" indent="0">
              <a:buNone/>
            </a:pPr>
            <a:r>
              <a:rPr lang="en-US" dirty="0" err="1"/>
              <a:t>str</a:t>
            </a:r>
            <a:r>
              <a:rPr lang="en-US" dirty="0"/>
              <a:t> += </a:t>
            </a:r>
            <a:r>
              <a:rPr lang="en-US" dirty="0" err="1"/>
              <a:t>ch</a:t>
            </a:r>
            <a:endParaRPr lang="en-US" dirty="0"/>
          </a:p>
          <a:p>
            <a:r>
              <a:rPr lang="en-US" dirty="0"/>
              <a:t>Building a new list by appending </a:t>
            </a:r>
          </a:p>
          <a:p>
            <a:pPr marL="457200" lvl="1" indent="0">
              <a:buNone/>
            </a:pPr>
            <a:r>
              <a:rPr lang="en-US" dirty="0" err="1"/>
              <a:t>lst.append</a:t>
            </a:r>
            <a:r>
              <a:rPr lang="en-US" dirty="0"/>
              <a:t>(element)</a:t>
            </a: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marL="457200" lvl="1" indent="0">
              <a:buNone/>
            </a:pPr>
            <a:r>
              <a:rPr lang="en-US" dirty="0" err="1"/>
              <a:t>lst</a:t>
            </a:r>
            <a:r>
              <a:rPr lang="en-US" dirty="0"/>
              <a:t> += [element]</a:t>
            </a:r>
          </a:p>
          <a:p>
            <a:pPr marL="457200" lvl="1" indent="0">
              <a:buNone/>
            </a:pPr>
            <a:r>
              <a:rPr lang="en-US" dirty="0" err="1"/>
              <a:t>lst</a:t>
            </a:r>
            <a:r>
              <a:rPr lang="en-US" dirty="0"/>
              <a:t> = </a:t>
            </a:r>
            <a:r>
              <a:rPr lang="en-US" dirty="0" err="1"/>
              <a:t>lst</a:t>
            </a:r>
            <a:r>
              <a:rPr lang="en-US" dirty="0"/>
              <a:t> + [element]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72200" y="5710535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 the brackets!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62379" y="4800600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 no “=“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</p:spTree>
    <p:extLst>
      <p:ext uri="{BB962C8B-B14F-4D97-AF65-F5344CB8AC3E}">
        <p14:creationId xmlns:p14="http://schemas.microsoft.com/office/powerpoint/2010/main" val="787586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/>
              <a:t>Processing List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410200"/>
          </a:xfrm>
        </p:spPr>
        <p:txBody>
          <a:bodyPr/>
          <a:lstStyle/>
          <a:p>
            <a:pPr>
              <a:defRPr/>
            </a:pPr>
            <a:r>
              <a:rPr lang="en-US" dirty="0"/>
              <a:t>Process all the items in a list, one item at a time</a:t>
            </a:r>
          </a:p>
          <a:p>
            <a:pPr>
              <a:defRPr/>
            </a:pPr>
            <a:r>
              <a:rPr lang="en-US" dirty="0"/>
              <a:t>Format:      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</a:t>
            </a:r>
            <a:r>
              <a:rPr lang="en-US" dirty="0"/>
              <a:t> list: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                        process variable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</a:t>
            </a:r>
            <a:r>
              <a:rPr lang="en-US" dirty="0">
                <a:latin typeface="Courier New" pitchFamily="49" charset="0"/>
              </a:rPr>
              <a:t>sum = 0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</a:rPr>
              <a:t> = [6, 7, 3, 1, 2]  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>
                <a:latin typeface="Courier New" pitchFamily="49" charset="0"/>
              </a:rPr>
              <a:t> for value in </a:t>
            </a:r>
            <a:r>
              <a:rPr lang="en-US" sz="3200" dirty="0" err="1">
                <a:latin typeface="Courier New" pitchFamily="49" charset="0"/>
              </a:rPr>
              <a:t>nums</a:t>
            </a:r>
            <a:r>
              <a:rPr lang="en-US" sz="3200" dirty="0">
                <a:latin typeface="Courier New" pitchFamily="49" charset="0"/>
              </a:rPr>
              <a:t>: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>
                <a:latin typeface="Courier New" pitchFamily="49" charset="0"/>
              </a:rPr>
              <a:t>     sum = sum + value</a:t>
            </a:r>
          </a:p>
          <a:p>
            <a:pPr marL="457200" lvl="1" indent="0">
              <a:buFontTx/>
              <a:buNone/>
              <a:defRPr/>
            </a:pPr>
            <a:r>
              <a:rPr lang="en-US" sz="3200" dirty="0">
                <a:latin typeface="Courier New" pitchFamily="49" charset="0"/>
              </a:rPr>
              <a:t> print sum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49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list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>
                <a:latin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</a:rPr>
              <a:t> = [6, 7, 3, 1, 2]  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Courier New" pitchFamily="49" charset="0"/>
              </a:rPr>
              <a:t>print sum(</a:t>
            </a:r>
            <a:r>
              <a:rPr lang="en-US" dirty="0" err="1">
                <a:latin typeface="Courier New" pitchFamily="49" charset="0"/>
              </a:rPr>
              <a:t>nums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31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1143000"/>
          </a:xfrm>
        </p:spPr>
        <p:txBody>
          <a:bodyPr/>
          <a:lstStyle/>
          <a:p>
            <a:r>
              <a:rPr lang="en-US" dirty="0"/>
              <a:t>Problem: Sum up even numbers in list of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114800"/>
          </a:xfrm>
        </p:spPr>
        <p:txBody>
          <a:bodyPr/>
          <a:lstStyle/>
          <a:p>
            <a:r>
              <a:rPr lang="en-US" dirty="0"/>
              <a:t>Could do it similar to two slides back</a:t>
            </a:r>
          </a:p>
          <a:p>
            <a:r>
              <a:rPr lang="en-US" dirty="0"/>
              <a:t>OR Build a list of the correct numbers, then sum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87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r>
              <a:rPr lang="en-US" dirty="0"/>
              <a:t>How to build list of evens and sum?</a:t>
            </a:r>
            <a:br>
              <a:rPr lang="en-US" dirty="0"/>
            </a:br>
            <a:r>
              <a:rPr lang="en-US" dirty="0"/>
              <a:t>bit.ly/101f17-0921-3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sumUpEven</a:t>
            </a:r>
            <a:r>
              <a:rPr lang="en-US" dirty="0"/>
              <a:t>(</a:t>
            </a:r>
            <a:r>
              <a:rPr lang="en-US" dirty="0" err="1"/>
              <a:t>nums</a:t>
            </a:r>
            <a:r>
              <a:rPr lang="en-US" dirty="0"/>
              <a:t>)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     answer = </a:t>
            </a:r>
            <a:r>
              <a:rPr lang="en-US" i="1" dirty="0"/>
              <a:t>question1</a:t>
            </a:r>
          </a:p>
          <a:p>
            <a:pPr marL="0" indent="0">
              <a:buNone/>
            </a:pPr>
            <a:r>
              <a:rPr lang="en-US" dirty="0"/>
              <a:t>     for item in </a:t>
            </a:r>
            <a:r>
              <a:rPr lang="en-US" dirty="0" err="1"/>
              <a:t>nums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if </a:t>
            </a:r>
            <a:r>
              <a:rPr lang="en-US" i="1" dirty="0"/>
              <a:t>question2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i="1" dirty="0"/>
              <a:t>question3</a:t>
            </a:r>
          </a:p>
          <a:p>
            <a:pPr marL="0" indent="0">
              <a:buNone/>
            </a:pPr>
            <a:r>
              <a:rPr lang="en-US" dirty="0"/>
              <a:t>     return </a:t>
            </a:r>
            <a:r>
              <a:rPr lang="en-US" i="1" dirty="0"/>
              <a:t>question4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614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73405" y="264319"/>
            <a:ext cx="7772400" cy="1143000"/>
          </a:xfrm>
        </p:spPr>
        <p:txBody>
          <a:bodyPr/>
          <a:lstStyle/>
          <a:p>
            <a:r>
              <a:rPr lang="en-US" altLang="en-US" dirty="0"/>
              <a:t>From APT 3 - </a:t>
            </a:r>
            <a:r>
              <a:rPr lang="en-US" altLang="en-US" dirty="0" err="1"/>
              <a:t>TxMsg</a:t>
            </a:r>
            <a:endParaRPr lang="en-US" altLang="en-US" dirty="0"/>
          </a:p>
        </p:txBody>
      </p:sp>
      <p:pic>
        <p:nvPicPr>
          <p:cNvPr id="92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3138" y="1779588"/>
            <a:ext cx="7342187" cy="4327525"/>
          </a:xfrm>
        </p:spPr>
      </p:pic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393700" y="1192213"/>
            <a:ext cx="84820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solidFill>
                  <a:schemeClr val="tx1"/>
                </a:solidFill>
                <a:latin typeface="Courier New" panose="02070309020205020404" pitchFamily="49" charset="0"/>
                <a:hlinkClick r:id="rId3"/>
              </a:rPr>
              <a:t>http://www.cs.duke.edu/csed/pythonapt/txmsg.html</a:t>
            </a:r>
            <a:r>
              <a:rPr lang="en-US" altLang="en-US" sz="220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25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4343400" cy="1143000"/>
          </a:xfrm>
        </p:spPr>
        <p:txBody>
          <a:bodyPr/>
          <a:lstStyle/>
          <a:p>
            <a:r>
              <a:rPr lang="en-US" altLang="en-US" dirty="0"/>
              <a:t>Examples</a:t>
            </a:r>
          </a:p>
        </p:txBody>
      </p:sp>
      <p:pic>
        <p:nvPicPr>
          <p:cNvPr id="1024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79913" y="696913"/>
            <a:ext cx="3830637" cy="5399087"/>
          </a:xfrm>
        </p:spPr>
      </p:pic>
      <p:sp>
        <p:nvSpPr>
          <p:cNvPr id="10244" name="Content Placeholder 4"/>
          <p:cNvSpPr txBox="1">
            <a:spLocks/>
          </p:cNvSpPr>
          <p:nvPr/>
        </p:nvSpPr>
        <p:spPr bwMode="auto">
          <a:xfrm>
            <a:off x="727076" y="2667000"/>
            <a:ext cx="3652837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Do one by hand?</a:t>
            </a:r>
          </a:p>
          <a:p>
            <a:r>
              <a:rPr lang="en-US" altLang="en-US" dirty="0"/>
              <a:t>Explain to partner?</a:t>
            </a:r>
          </a:p>
          <a:p>
            <a:r>
              <a:rPr lang="en-US" altLang="en-US" dirty="0"/>
              <a:t>Identify </a:t>
            </a:r>
            <a:r>
              <a:rPr lang="en-US" altLang="en-US" dirty="0" err="1"/>
              <a:t>Pythonic</a:t>
            </a:r>
            <a:r>
              <a:rPr lang="en-US" altLang="en-US" dirty="0"/>
              <a:t>/programming challenges?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25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73100" y="167640"/>
            <a:ext cx="7772400" cy="1143000"/>
          </a:xfrm>
        </p:spPr>
        <p:txBody>
          <a:bodyPr/>
          <a:lstStyle/>
          <a:p>
            <a:r>
              <a:rPr lang="en-US" altLang="en-US" dirty="0"/>
              <a:t>Debugging APTs: Going green</a:t>
            </a:r>
          </a:p>
        </p:txBody>
      </p:sp>
      <p:sp>
        <p:nvSpPr>
          <p:cNvPr id="19458" name="Content Placeholder 4"/>
          <p:cNvSpPr>
            <a:spLocks noGrp="1"/>
          </p:cNvSpPr>
          <p:nvPr>
            <p:ph idx="1"/>
          </p:nvPr>
        </p:nvSpPr>
        <p:spPr>
          <a:xfrm>
            <a:off x="673100" y="1295400"/>
            <a:ext cx="7835900" cy="5029200"/>
          </a:xfrm>
        </p:spPr>
        <p:txBody>
          <a:bodyPr/>
          <a:lstStyle/>
          <a:p>
            <a:r>
              <a:rPr lang="en-US" altLang="en-US" dirty="0" err="1"/>
              <a:t>TxMsg</a:t>
            </a:r>
            <a:r>
              <a:rPr lang="en-US" altLang="en-US" dirty="0"/>
              <a:t> APT: from ideas to code to green</a:t>
            </a:r>
          </a:p>
          <a:p>
            <a:pPr lvl="1"/>
            <a:r>
              <a:rPr lang="en-US" altLang="en-US" sz="2000" dirty="0"/>
              <a:t>What are the main parts of solving this problem?</a:t>
            </a:r>
          </a:p>
          <a:p>
            <a:pPr lvl="1"/>
            <a:r>
              <a:rPr lang="en-US" altLang="en-US" sz="2000" dirty="0"/>
              <a:t>Transform words in original string</a:t>
            </a:r>
          </a:p>
          <a:p>
            <a:pPr lvl="2"/>
            <a:r>
              <a:rPr lang="en-US" altLang="en-US" sz="2000" dirty="0"/>
              <a:t>Abstract that away at first</a:t>
            </a:r>
          </a:p>
          <a:p>
            <a:pPr lvl="1"/>
            <a:r>
              <a:rPr lang="en-US" altLang="en-US" sz="2000" dirty="0"/>
              <a:t>Finding words in original string</a:t>
            </a:r>
          </a:p>
          <a:p>
            <a:pPr lvl="2"/>
            <a:r>
              <a:rPr lang="en-US" altLang="en-US" sz="2000" dirty="0"/>
              <a:t>How do we do this?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Monotype Sorts" charset="2"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getMessage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(original):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 = ""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</a:rPr>
              <a:t>for word in                  :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ret = ret + " " + transform(word)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return ret   #initial space?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33800" y="5029200"/>
            <a:ext cx="3140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chemeClr val="bg1"/>
                </a:solidFill>
                <a:latin typeface="Courier New" panose="02070309020205020404" pitchFamily="49" charset="0"/>
              </a:rPr>
              <a:t>original.split</a:t>
            </a:r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</a:rPr>
              <a:t>()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7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62000"/>
          </a:xfrm>
        </p:spPr>
        <p:txBody>
          <a:bodyPr/>
          <a:lstStyle/>
          <a:p>
            <a:r>
              <a:rPr lang="en-US" dirty="0"/>
              <a:t>Assignment 4 out today, due Oct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23109"/>
            <a:ext cx="7772400" cy="5782491"/>
          </a:xfrm>
        </p:spPr>
        <p:txBody>
          <a:bodyPr/>
          <a:lstStyle/>
          <a:p>
            <a:r>
              <a:rPr lang="en-US" b="1" dirty="0"/>
              <a:t>Transform 1</a:t>
            </a:r>
            <a:r>
              <a:rPr lang="en-US" dirty="0"/>
              <a:t> – </a:t>
            </a:r>
            <a:r>
              <a:rPr lang="en-US" dirty="0" err="1"/>
              <a:t>PigLatin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The angry bear climbed the tree.</a:t>
            </a:r>
          </a:p>
          <a:p>
            <a:pPr marL="0" indent="0">
              <a:buNone/>
            </a:pPr>
            <a:r>
              <a:rPr lang="en-US" i="1" dirty="0"/>
              <a:t>    </a:t>
            </a:r>
            <a:r>
              <a:rPr lang="en-US" i="1" dirty="0">
                <a:solidFill>
                  <a:srgbClr val="FF0000"/>
                </a:solidFill>
              </a:rPr>
              <a:t>e-</a:t>
            </a:r>
            <a:r>
              <a:rPr lang="en-US" i="1" dirty="0" err="1">
                <a:solidFill>
                  <a:srgbClr val="FF0000"/>
                </a:solidFill>
              </a:rPr>
              <a:t>thay</a:t>
            </a:r>
            <a:r>
              <a:rPr lang="en-US" i="1" dirty="0">
                <a:solidFill>
                  <a:srgbClr val="FF0000"/>
                </a:solidFill>
              </a:rPr>
              <a:t> angry-way ear-bay imbed-clay                                   e- </a:t>
            </a:r>
            <a:r>
              <a:rPr lang="en-US" i="1" dirty="0" err="1">
                <a:solidFill>
                  <a:srgbClr val="FF0000"/>
                </a:solidFill>
              </a:rPr>
              <a:t>thay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ee</a:t>
            </a:r>
            <a:r>
              <a:rPr lang="en-US" i="1" dirty="0">
                <a:solidFill>
                  <a:srgbClr val="FF0000"/>
                </a:solidFill>
              </a:rPr>
              <a:t>.-tray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  </a:t>
            </a:r>
            <a:r>
              <a:rPr lang="en-US" dirty="0">
                <a:solidFill>
                  <a:schemeClr val="accent2"/>
                </a:solidFill>
                <a:sym typeface="Wingdings" panose="05000000000000000000" pitchFamily="2" charset="2"/>
              </a:rPr>
              <a:t>The angry bear climbed the tree.</a:t>
            </a: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r>
              <a:rPr lang="en-US" b="1" dirty="0"/>
              <a:t>Transform 2 </a:t>
            </a:r>
            <a:r>
              <a:rPr lang="en-US" dirty="0"/>
              <a:t>– Caesar Cipher encryption</a:t>
            </a:r>
          </a:p>
          <a:p>
            <a:pPr marL="0" indent="0">
              <a:buNone/>
            </a:pPr>
            <a:r>
              <a:rPr lang="en-US" dirty="0"/>
              <a:t>The angry bear climbed the tree.</a:t>
            </a:r>
          </a:p>
          <a:p>
            <a:pPr marL="0" indent="0">
              <a:buNone/>
            </a:pPr>
            <a:r>
              <a:rPr lang="en-US" i="1" dirty="0" err="1">
                <a:solidFill>
                  <a:srgbClr val="FF0000"/>
                </a:solidFill>
              </a:rPr>
              <a:t>Aol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hunyf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ilhy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jsptilk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aol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ayll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accent2"/>
                </a:solidFill>
                <a:sym typeface="Wingdings" panose="05000000000000000000" pitchFamily="2" charset="2"/>
              </a:rPr>
              <a:t>The angry bear climbed the tree.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7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73100" y="167640"/>
            <a:ext cx="7772400" cy="1143000"/>
          </a:xfrm>
        </p:spPr>
        <p:txBody>
          <a:bodyPr/>
          <a:lstStyle/>
          <a:p>
            <a:r>
              <a:rPr lang="en-US" altLang="en-US" dirty="0"/>
              <a:t>Debugging APTs: Going green</a:t>
            </a:r>
          </a:p>
        </p:txBody>
      </p:sp>
      <p:sp>
        <p:nvSpPr>
          <p:cNvPr id="19458" name="Content Placeholder 4"/>
          <p:cNvSpPr>
            <a:spLocks noGrp="1"/>
          </p:cNvSpPr>
          <p:nvPr>
            <p:ph idx="1"/>
          </p:nvPr>
        </p:nvSpPr>
        <p:spPr>
          <a:xfrm>
            <a:off x="673100" y="1295400"/>
            <a:ext cx="7835900" cy="5029200"/>
          </a:xfrm>
        </p:spPr>
        <p:txBody>
          <a:bodyPr/>
          <a:lstStyle/>
          <a:p>
            <a:r>
              <a:rPr lang="en-US" altLang="en-US" dirty="0" err="1"/>
              <a:t>TxMsg</a:t>
            </a:r>
            <a:r>
              <a:rPr lang="en-US" altLang="en-US" dirty="0"/>
              <a:t> APT: from ideas to code to green</a:t>
            </a:r>
          </a:p>
          <a:p>
            <a:pPr lvl="1"/>
            <a:r>
              <a:rPr lang="en-US" altLang="en-US" sz="2000" dirty="0"/>
              <a:t>What are the main parts of solving this problem?</a:t>
            </a:r>
          </a:p>
          <a:p>
            <a:pPr lvl="1"/>
            <a:r>
              <a:rPr lang="en-US" altLang="en-US" sz="2000" dirty="0"/>
              <a:t>Transform words in original string</a:t>
            </a:r>
          </a:p>
          <a:p>
            <a:pPr lvl="2"/>
            <a:r>
              <a:rPr lang="en-US" altLang="en-US" sz="2000" dirty="0"/>
              <a:t>Abstract that away at first</a:t>
            </a:r>
          </a:p>
          <a:p>
            <a:pPr lvl="1"/>
            <a:r>
              <a:rPr lang="en-US" altLang="en-US" sz="2000" dirty="0"/>
              <a:t>Finding words in original string</a:t>
            </a:r>
          </a:p>
          <a:p>
            <a:pPr lvl="2"/>
            <a:r>
              <a:rPr lang="en-US" altLang="en-US" sz="2000" dirty="0"/>
              <a:t>How do we do this?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Monotype Sorts" charset="2"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getMessage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(original):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 = ""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for word in                  :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ret = ret + " " + transform(word)</a:t>
            </a:r>
          </a:p>
          <a:p>
            <a:pPr>
              <a:spcBef>
                <a:spcPct val="0"/>
              </a:spcBef>
              <a:buFont typeface="Monotype Sort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return ret   #initial space?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33800" y="5029200"/>
            <a:ext cx="3140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original.split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E9475-FDFF-43E1-9E87-937A3DFA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helper function </a:t>
            </a:r>
            <a:r>
              <a:rPr lang="en-US" i="1" dirty="0"/>
              <a:t>transform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E8F42-FB02-4827-937A-22708BE4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How? </a:t>
            </a:r>
          </a:p>
          <a:p>
            <a:r>
              <a:rPr lang="en-US" dirty="0"/>
              <a:t>Use seven steps</a:t>
            </a:r>
          </a:p>
          <a:p>
            <a:r>
              <a:rPr lang="en-US" dirty="0"/>
              <a:t>Work an example by hand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07851-CD6B-4E02-B583-DE8250FB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859F1-0D36-4D63-890D-F45CE56B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1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F6DBD-93DC-4605-A13E-54A6642F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685800"/>
          </a:xfrm>
        </p:spPr>
        <p:txBody>
          <a:bodyPr/>
          <a:lstStyle/>
          <a:p>
            <a:r>
              <a:rPr lang="en-US" sz="2800" b="1" dirty="0"/>
              <a:t>Transform word - Step 1: work small example by hand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8145D-47EB-4A59-9C4A-165F5EB0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029200"/>
          </a:xfrm>
        </p:spPr>
        <p:txBody>
          <a:bodyPr/>
          <a:lstStyle/>
          <a:p>
            <a:r>
              <a:rPr lang="en-US" dirty="0"/>
              <a:t>Word is “please”</a:t>
            </a:r>
          </a:p>
          <a:p>
            <a:r>
              <a:rPr lang="en-US" dirty="0"/>
              <a:t>Letter is ‘p’, YES</a:t>
            </a:r>
          </a:p>
          <a:p>
            <a:r>
              <a:rPr lang="en-US" dirty="0"/>
              <a:t>answer is “p”</a:t>
            </a:r>
          </a:p>
          <a:p>
            <a:r>
              <a:rPr lang="en-US" dirty="0"/>
              <a:t>Letter is ‘l’, NO</a:t>
            </a:r>
          </a:p>
          <a:p>
            <a:r>
              <a:rPr lang="en-US" dirty="0"/>
              <a:t>Letter is ‘e’, NO</a:t>
            </a:r>
          </a:p>
          <a:p>
            <a:r>
              <a:rPr lang="en-US" dirty="0"/>
              <a:t>Letter is ‘a’, NO</a:t>
            </a:r>
          </a:p>
          <a:p>
            <a:r>
              <a:rPr lang="en-US" dirty="0"/>
              <a:t>Letter is ‘s’, YES</a:t>
            </a:r>
          </a:p>
          <a:p>
            <a:r>
              <a:rPr lang="en-US" dirty="0"/>
              <a:t>answer is “</a:t>
            </a:r>
            <a:r>
              <a:rPr lang="en-US" dirty="0" err="1"/>
              <a:t>ps</a:t>
            </a:r>
            <a:r>
              <a:rPr lang="en-US" dirty="0"/>
              <a:t>”</a:t>
            </a:r>
          </a:p>
          <a:p>
            <a:r>
              <a:rPr lang="en-US" dirty="0"/>
              <a:t>Letter is ‘e’, NO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09A8D-8BCE-472F-A9B6-D75B8547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9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F6DBD-93DC-4605-A13E-54A6642F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685800"/>
          </a:xfrm>
        </p:spPr>
        <p:txBody>
          <a:bodyPr/>
          <a:lstStyle/>
          <a:p>
            <a:r>
              <a:rPr lang="en-US" sz="3600" b="1" dirty="0"/>
              <a:t>Step 2: Describe what you did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8145D-47EB-4A59-9C4A-165F5EB0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5791200"/>
          </a:xfrm>
        </p:spPr>
        <p:txBody>
          <a:bodyPr/>
          <a:lstStyle/>
          <a:p>
            <a:r>
              <a:rPr lang="en-US" dirty="0"/>
              <a:t>Word is “please”, create an empty answer </a:t>
            </a:r>
          </a:p>
          <a:p>
            <a:r>
              <a:rPr lang="en-US" dirty="0"/>
              <a:t>Letter is ‘p’, consonant, no letter before, YES</a:t>
            </a:r>
          </a:p>
          <a:p>
            <a:r>
              <a:rPr lang="en-US" dirty="0"/>
              <a:t>Add ‘p’ to answer</a:t>
            </a:r>
          </a:p>
          <a:p>
            <a:r>
              <a:rPr lang="en-US" dirty="0"/>
              <a:t>Letter is ‘l’, consonant, letter before “p”, NO</a:t>
            </a:r>
          </a:p>
          <a:p>
            <a:r>
              <a:rPr lang="en-US" dirty="0"/>
              <a:t>Letter is ‘e’, vowel,  letter before ‘l’, NO</a:t>
            </a:r>
          </a:p>
          <a:p>
            <a:r>
              <a:rPr lang="en-US" dirty="0"/>
              <a:t>Letter is ‘a’, vowel,  letter before ‘e’, NO</a:t>
            </a:r>
          </a:p>
          <a:p>
            <a:r>
              <a:rPr lang="en-US" dirty="0"/>
              <a:t>Letter is ‘s’, consonant, letter before ‘a’, YES</a:t>
            </a:r>
          </a:p>
          <a:p>
            <a:r>
              <a:rPr lang="en-US" dirty="0"/>
              <a:t>Add ‘s’ to answer </a:t>
            </a:r>
          </a:p>
          <a:p>
            <a:r>
              <a:rPr lang="en-US" dirty="0"/>
              <a:t>Letter is ‘e’, vowel, letter before ‘s’, NO</a:t>
            </a:r>
          </a:p>
          <a:p>
            <a:r>
              <a:rPr lang="en-US" dirty="0"/>
              <a:t>Answer is “</a:t>
            </a:r>
            <a:r>
              <a:rPr lang="en-US" dirty="0" err="1"/>
              <a:t>ps</a:t>
            </a:r>
            <a:r>
              <a:rPr lang="en-US" dirty="0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09A8D-8BCE-472F-A9B6-D75B8547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3: Find Pattern and generalize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Need letter before, pick “a” </a:t>
            </a:r>
          </a:p>
          <a:p>
            <a:pPr marL="0" indent="0">
              <a:buNone/>
            </a:pPr>
            <a:r>
              <a:rPr lang="en-US" dirty="0"/>
              <a:t>answer is empty</a:t>
            </a:r>
          </a:p>
          <a:p>
            <a:pPr marL="0" indent="0">
              <a:buNone/>
            </a:pPr>
            <a:r>
              <a:rPr lang="en-US" dirty="0"/>
              <a:t>for each letter in word</a:t>
            </a:r>
          </a:p>
          <a:p>
            <a:pPr marL="457200" lvl="1" indent="0">
              <a:buNone/>
            </a:pPr>
            <a:r>
              <a:rPr lang="en-US" dirty="0"/>
              <a:t>If it is a </a:t>
            </a:r>
            <a:r>
              <a:rPr lang="en-US" b="1" dirty="0"/>
              <a:t>consonant</a:t>
            </a:r>
            <a:r>
              <a:rPr lang="en-US" dirty="0"/>
              <a:t>, and the </a:t>
            </a:r>
            <a:r>
              <a:rPr lang="en-US" b="1" dirty="0"/>
              <a:t>letter before </a:t>
            </a:r>
            <a:r>
              <a:rPr lang="en-US" dirty="0"/>
              <a:t>is a vowel, then add the letter to the answer</a:t>
            </a:r>
          </a:p>
          <a:p>
            <a:pPr marL="457200" lvl="1" indent="0">
              <a:buNone/>
            </a:pPr>
            <a:r>
              <a:rPr lang="en-US" dirty="0"/>
              <a:t>This letter is now the letter before</a:t>
            </a:r>
          </a:p>
          <a:p>
            <a:pPr marL="0" indent="0">
              <a:buNone/>
            </a:pPr>
            <a:r>
              <a:rPr lang="en-US" dirty="0"/>
              <a:t>return answer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F61F7-A56F-470A-90AA-2820A9D1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68" y="190500"/>
            <a:ext cx="7772400" cy="647700"/>
          </a:xfrm>
        </p:spPr>
        <p:txBody>
          <a:bodyPr/>
          <a:lstStyle/>
          <a:p>
            <a:r>
              <a:rPr lang="en-US" dirty="0"/>
              <a:t>Step 4 – Work 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3A9E2-9A08-4441-B2ED-FC9C73C77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8534400" cy="5486400"/>
          </a:xfrm>
        </p:spPr>
        <p:txBody>
          <a:bodyPr/>
          <a:lstStyle/>
          <a:p>
            <a:r>
              <a:rPr lang="en-US" dirty="0"/>
              <a:t>Word is message</a:t>
            </a:r>
          </a:p>
          <a:p>
            <a:r>
              <a:rPr lang="en-US" dirty="0"/>
              <a:t>Letter is ‘m’, before is ‘a’, add ‘m’ to answer</a:t>
            </a:r>
          </a:p>
          <a:p>
            <a:r>
              <a:rPr lang="en-US" dirty="0"/>
              <a:t>Letter is ‘e’, before is ‘m’, NO </a:t>
            </a:r>
          </a:p>
          <a:p>
            <a:r>
              <a:rPr lang="en-US" dirty="0"/>
              <a:t>Letter is ‘s’, before is ‘e’, add ‘s’ to answer</a:t>
            </a:r>
          </a:p>
          <a:p>
            <a:r>
              <a:rPr lang="en-US" dirty="0"/>
              <a:t>Letter is ‘s’, before is ‘s’, NO</a:t>
            </a:r>
          </a:p>
          <a:p>
            <a:r>
              <a:rPr lang="en-US" dirty="0"/>
              <a:t>Letter is ‘a’, before is ‘s’, NO</a:t>
            </a:r>
          </a:p>
          <a:p>
            <a:r>
              <a:rPr lang="en-US" dirty="0"/>
              <a:t>Letter is ‘g’, before is ‘a’, add ‘g’ to answer</a:t>
            </a:r>
          </a:p>
          <a:p>
            <a:r>
              <a:rPr lang="en-US" dirty="0"/>
              <a:t>Letter is ‘e’, before is ‘g’, NO</a:t>
            </a:r>
          </a:p>
          <a:p>
            <a:r>
              <a:rPr lang="en-US" dirty="0"/>
              <a:t>Answer is “</a:t>
            </a:r>
            <a:r>
              <a:rPr lang="en-US" dirty="0" err="1"/>
              <a:t>msg</a:t>
            </a:r>
            <a:r>
              <a:rPr lang="en-US" dirty="0"/>
              <a:t>”                 WORKS!!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DF2E1-E56B-419D-B2D6-3A16B9545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47D3-12CA-4C92-87D9-60874223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1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 Letter before is “a”       # start with a vowel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before = ‘a’</a:t>
            </a:r>
          </a:p>
          <a:p>
            <a:pPr marL="0" indent="0">
              <a:buNone/>
            </a:pPr>
            <a:r>
              <a:rPr lang="en-US" dirty="0"/>
              <a:t># answer is empty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answer = ‘’</a:t>
            </a:r>
          </a:p>
          <a:p>
            <a:pPr marL="0" indent="0">
              <a:buNone/>
            </a:pPr>
            <a:r>
              <a:rPr lang="en-US" dirty="0"/>
              <a:t># for each letter in word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for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r>
              <a:rPr lang="en-US" dirty="0">
                <a:solidFill>
                  <a:schemeClr val="bg1"/>
                </a:solidFill>
              </a:rPr>
              <a:t> in word: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69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# Letter before is “a”       # start with a vowel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before = ‘a’</a:t>
            </a:r>
          </a:p>
          <a:p>
            <a:pPr marL="0" indent="0">
              <a:buNone/>
            </a:pPr>
            <a:r>
              <a:rPr lang="en-US" dirty="0"/>
              <a:t># answer is empty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answer = ‘’</a:t>
            </a:r>
          </a:p>
          <a:p>
            <a:pPr marL="0" indent="0">
              <a:buNone/>
            </a:pPr>
            <a:r>
              <a:rPr lang="en-US" dirty="0"/>
              <a:t># for each letter in word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r>
              <a:rPr lang="en-US" dirty="0">
                <a:solidFill>
                  <a:srgbClr val="FF0000"/>
                </a:solidFill>
              </a:rPr>
              <a:t> in word: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 (code)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#If it is a consonant, and the letter before is a #vowel, then add the letter to the answer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if !(</a:t>
            </a:r>
            <a:r>
              <a:rPr lang="en-US" dirty="0" err="1">
                <a:solidFill>
                  <a:schemeClr val="bg1"/>
                </a:solidFill>
              </a:rPr>
              <a:t>isVowel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r>
              <a:rPr lang="en-US" dirty="0">
                <a:solidFill>
                  <a:schemeClr val="bg1"/>
                </a:solidFill>
              </a:rPr>
              <a:t>)) and </a:t>
            </a:r>
            <a:r>
              <a:rPr lang="en-US" dirty="0" err="1">
                <a:solidFill>
                  <a:schemeClr val="bg1"/>
                </a:solidFill>
              </a:rPr>
              <a:t>isVowel</a:t>
            </a:r>
            <a:r>
              <a:rPr lang="en-US" dirty="0">
                <a:solidFill>
                  <a:schemeClr val="bg1"/>
                </a:solidFill>
              </a:rPr>
              <a:t>(before):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     answer +=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dirty="0"/>
              <a:t>#This letter is now the letter before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before = </a:t>
            </a:r>
            <a:r>
              <a:rPr lang="en-US" dirty="0" err="1">
                <a:solidFill>
                  <a:schemeClr val="bg1"/>
                </a:solidFill>
              </a:rPr>
              <a:t>ch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/>
              <a:t># return answer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return answer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098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40BF-6C7D-45A5-928D-95FA8D24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/>
              <a:t>Step 5: Translate to Code (code)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8DAA-4ADF-44B1-AC88-19EB7B03F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#If it is a consonant, and the letter before is a #vowel, then add the letter to the answer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if !(</a:t>
            </a:r>
            <a:r>
              <a:rPr lang="en-US" dirty="0" err="1">
                <a:solidFill>
                  <a:srgbClr val="FF0000"/>
                </a:solidFill>
              </a:rPr>
              <a:t>isVowel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r>
              <a:rPr lang="en-US" dirty="0">
                <a:solidFill>
                  <a:srgbClr val="FF0000"/>
                </a:solidFill>
              </a:rPr>
              <a:t>)) and </a:t>
            </a:r>
            <a:r>
              <a:rPr lang="en-US" dirty="0" err="1">
                <a:solidFill>
                  <a:srgbClr val="FF0000"/>
                </a:solidFill>
              </a:rPr>
              <a:t>isVowel</a:t>
            </a:r>
            <a:r>
              <a:rPr lang="en-US" dirty="0">
                <a:solidFill>
                  <a:srgbClr val="FF0000"/>
                </a:solidFill>
              </a:rPr>
              <a:t>(before):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 answer +=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#This letter is now the letter before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before = </a:t>
            </a:r>
            <a:r>
              <a:rPr lang="en-US" dirty="0" err="1">
                <a:solidFill>
                  <a:srgbClr val="FF0000"/>
                </a:solidFill>
              </a:rPr>
              <a:t>ch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# return answer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return answer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3039-8B93-4A4B-B2C9-06222DA6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6BE4-12C0-402C-B65F-AC35695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3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850" y="838200"/>
            <a:ext cx="7772400" cy="5791200"/>
          </a:xfrm>
        </p:spPr>
        <p:txBody>
          <a:bodyPr/>
          <a:lstStyle/>
          <a:p>
            <a:r>
              <a:rPr lang="en-US" dirty="0"/>
              <a:t>Consider a peer tutor – one hour of one on one help a week. </a:t>
            </a:r>
          </a:p>
          <a:p>
            <a:pPr lvl="1"/>
            <a:r>
              <a:rPr lang="en-US" dirty="0"/>
              <a:t>Many take advantage of this</a:t>
            </a:r>
          </a:p>
          <a:p>
            <a:pPr lvl="1"/>
            <a:r>
              <a:rPr lang="en-US" dirty="0"/>
              <a:t>contact peer tutoring center</a:t>
            </a:r>
          </a:p>
          <a:p>
            <a:endParaRPr lang="en-US" dirty="0"/>
          </a:p>
          <a:p>
            <a:r>
              <a:rPr lang="en-US" dirty="0"/>
              <a:t>Are you getting too much help? </a:t>
            </a:r>
          </a:p>
          <a:p>
            <a:pPr lvl="1"/>
            <a:r>
              <a:rPr lang="en-US" dirty="0"/>
              <a:t>After solving APT </a:t>
            </a:r>
          </a:p>
          <a:p>
            <a:pPr lvl="1"/>
            <a:r>
              <a:rPr lang="en-US" dirty="0"/>
              <a:t>Can you solve again with a blank sheet of paper or blank file and no help? </a:t>
            </a:r>
          </a:p>
          <a:p>
            <a:pPr lvl="1"/>
            <a:endParaRPr lang="en-US" dirty="0"/>
          </a:p>
          <a:p>
            <a:r>
              <a:rPr lang="en-US" dirty="0"/>
              <a:t>Are you using 7 step process to solve?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3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DAA1-0892-4046-82AC-538BDA311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our program work for?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F73D6-F450-448C-A906-D72DC415F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5332"/>
            <a:ext cx="8382000" cy="4114800"/>
          </a:xfrm>
        </p:spPr>
        <p:txBody>
          <a:bodyPr/>
          <a:lstStyle/>
          <a:p>
            <a:r>
              <a:rPr lang="en-US" sz="4000" dirty="0"/>
              <a:t>STRING       GET       SHOULD GET</a:t>
            </a:r>
          </a:p>
          <a:p>
            <a:r>
              <a:rPr lang="en-US" sz="4000" dirty="0"/>
              <a:t>green</a:t>
            </a:r>
          </a:p>
          <a:p>
            <a:r>
              <a:rPr lang="en-US" sz="4000" dirty="0"/>
              <a:t>apple</a:t>
            </a:r>
          </a:p>
          <a:p>
            <a:r>
              <a:rPr lang="en-US" sz="4000" dirty="0"/>
              <a:t>a</a:t>
            </a:r>
          </a:p>
          <a:p>
            <a:r>
              <a:rPr lang="en-US" sz="4000" dirty="0" err="1"/>
              <a:t>aeiuo</a:t>
            </a:r>
            <a:endParaRPr lang="en-US" sz="4000" dirty="0"/>
          </a:p>
          <a:p>
            <a:r>
              <a:rPr lang="en-US" sz="4000" dirty="0" err="1"/>
              <a:t>grrr</a:t>
            </a:r>
            <a:endParaRPr lang="en-US" sz="4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4B273-F021-407E-ABF5-7E4B1792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5855B-D3A9-4433-9400-6397459B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385E8-069D-42AF-8BE0-3679F2B3876C}"/>
              </a:ext>
            </a:extLst>
          </p:cNvPr>
          <p:cNvSpPr txBox="1"/>
          <p:nvPr/>
        </p:nvSpPr>
        <p:spPr>
          <a:xfrm>
            <a:off x="3886200" y="2099513"/>
            <a:ext cx="3826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chemeClr val="bg1"/>
                </a:solidFill>
              </a:rPr>
              <a:t>gn</a:t>
            </a:r>
            <a:r>
              <a:rPr lang="en-US" sz="4000" dirty="0">
                <a:solidFill>
                  <a:schemeClr val="bg1"/>
                </a:solidFill>
              </a:rPr>
              <a:t>                 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FF5811-1294-4C2D-93CE-4E3960F8A76F}"/>
              </a:ext>
            </a:extLst>
          </p:cNvPr>
          <p:cNvSpPr txBox="1"/>
          <p:nvPr/>
        </p:nvSpPr>
        <p:spPr>
          <a:xfrm>
            <a:off x="3848960" y="3542732"/>
            <a:ext cx="4075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                     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B907B-EB02-4828-9423-66101975AF8E}"/>
              </a:ext>
            </a:extLst>
          </p:cNvPr>
          <p:cNvSpPr txBox="1"/>
          <p:nvPr/>
        </p:nvSpPr>
        <p:spPr>
          <a:xfrm>
            <a:off x="3912973" y="2800369"/>
            <a:ext cx="3800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                   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5A0DFF-2FF8-4D25-9C88-FFBF89FD8EB0}"/>
              </a:ext>
            </a:extLst>
          </p:cNvPr>
          <p:cNvSpPr txBox="1"/>
          <p:nvPr/>
        </p:nvSpPr>
        <p:spPr>
          <a:xfrm>
            <a:off x="3848960" y="4278065"/>
            <a:ext cx="499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                      </a:t>
            </a:r>
            <a:r>
              <a:rPr lang="en-US" sz="4000" dirty="0" err="1">
                <a:solidFill>
                  <a:schemeClr val="bg1"/>
                </a:solidFill>
              </a:rPr>
              <a:t>aeiou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A4FDE9-BDAB-4484-B680-3C5F7603C65F}"/>
              </a:ext>
            </a:extLst>
          </p:cNvPr>
          <p:cNvSpPr txBox="1"/>
          <p:nvPr/>
        </p:nvSpPr>
        <p:spPr>
          <a:xfrm>
            <a:off x="3886200" y="5013398"/>
            <a:ext cx="4083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                    YES</a:t>
            </a:r>
          </a:p>
        </p:txBody>
      </p:sp>
    </p:spTree>
    <p:extLst>
      <p:ext uri="{BB962C8B-B14F-4D97-AF65-F5344CB8AC3E}">
        <p14:creationId xmlns:p14="http://schemas.microsoft.com/office/powerpoint/2010/main" val="28249573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DAA1-0892-4046-82AC-538BDA311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our program work for?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F73D6-F450-448C-A906-D72DC415F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5332"/>
            <a:ext cx="8382000" cy="4114800"/>
          </a:xfrm>
        </p:spPr>
        <p:txBody>
          <a:bodyPr/>
          <a:lstStyle/>
          <a:p>
            <a:r>
              <a:rPr lang="en-US" sz="4000" dirty="0"/>
              <a:t>STRING       GET       SHOULD GET</a:t>
            </a:r>
          </a:p>
          <a:p>
            <a:r>
              <a:rPr lang="en-US" sz="4000" dirty="0"/>
              <a:t>green</a:t>
            </a:r>
          </a:p>
          <a:p>
            <a:r>
              <a:rPr lang="en-US" sz="4000" dirty="0"/>
              <a:t>apple</a:t>
            </a:r>
          </a:p>
          <a:p>
            <a:r>
              <a:rPr lang="en-US" sz="4000" dirty="0"/>
              <a:t>a</a:t>
            </a:r>
          </a:p>
          <a:p>
            <a:r>
              <a:rPr lang="en-US" sz="4000" dirty="0" err="1"/>
              <a:t>aeiuo</a:t>
            </a:r>
            <a:endParaRPr lang="en-US" sz="4000" dirty="0"/>
          </a:p>
          <a:p>
            <a:r>
              <a:rPr lang="en-US" sz="4000" dirty="0" err="1"/>
              <a:t>grrr</a:t>
            </a:r>
            <a:endParaRPr lang="en-US" sz="4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4B273-F021-407E-ABF5-7E4B1792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5855B-D3A9-4433-9400-6397459B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385E8-069D-42AF-8BE0-3679F2B3876C}"/>
              </a:ext>
            </a:extLst>
          </p:cNvPr>
          <p:cNvSpPr txBox="1"/>
          <p:nvPr/>
        </p:nvSpPr>
        <p:spPr>
          <a:xfrm>
            <a:off x="3883971" y="2156769"/>
            <a:ext cx="3826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gn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                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FF5811-1294-4C2D-93CE-4E3960F8A76F}"/>
              </a:ext>
            </a:extLst>
          </p:cNvPr>
          <p:cNvSpPr txBox="1"/>
          <p:nvPr/>
        </p:nvSpPr>
        <p:spPr>
          <a:xfrm>
            <a:off x="3848960" y="3660564"/>
            <a:ext cx="4075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                    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B907B-EB02-4828-9423-66101975AF8E}"/>
              </a:ext>
            </a:extLst>
          </p:cNvPr>
          <p:cNvSpPr txBox="1"/>
          <p:nvPr/>
        </p:nvSpPr>
        <p:spPr>
          <a:xfrm>
            <a:off x="3910744" y="2873355"/>
            <a:ext cx="3800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 </a:t>
            </a:r>
            <a:r>
              <a:rPr lang="en-US" sz="4000" dirty="0">
                <a:solidFill>
                  <a:srgbClr val="FF0000"/>
                </a:solidFill>
              </a:rPr>
              <a:t>                  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5A0DFF-2FF8-4D25-9C88-FFBF89FD8EB0}"/>
              </a:ext>
            </a:extLst>
          </p:cNvPr>
          <p:cNvSpPr txBox="1"/>
          <p:nvPr/>
        </p:nvSpPr>
        <p:spPr>
          <a:xfrm>
            <a:off x="3848960" y="4305512"/>
            <a:ext cx="499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                      </a:t>
            </a:r>
            <a:r>
              <a:rPr lang="en-US" sz="4000" dirty="0" err="1">
                <a:solidFill>
                  <a:srgbClr val="FF0000"/>
                </a:solidFill>
              </a:rPr>
              <a:t>aeiou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A4FDE9-BDAB-4484-B680-3C5F7603C65F}"/>
              </a:ext>
            </a:extLst>
          </p:cNvPr>
          <p:cNvSpPr txBox="1"/>
          <p:nvPr/>
        </p:nvSpPr>
        <p:spPr>
          <a:xfrm>
            <a:off x="3886200" y="5013398"/>
            <a:ext cx="4083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g </a:t>
            </a:r>
            <a:r>
              <a:rPr lang="en-US" sz="4000" dirty="0">
                <a:solidFill>
                  <a:srgbClr val="FF0000"/>
                </a:solidFill>
              </a:rPr>
              <a:t>                   YES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2C89A8-1781-470C-BB99-F9433F18AEB1}"/>
              </a:ext>
            </a:extLst>
          </p:cNvPr>
          <p:cNvSpPr txBox="1"/>
          <p:nvPr/>
        </p:nvSpPr>
        <p:spPr>
          <a:xfrm>
            <a:off x="374213" y="5879304"/>
            <a:ext cx="759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Handle special cases first, maybe write a function for some?</a:t>
            </a:r>
          </a:p>
        </p:txBody>
      </p:sp>
    </p:spTree>
    <p:extLst>
      <p:ext uri="{BB962C8B-B14F-4D97-AF65-F5344CB8AC3E}">
        <p14:creationId xmlns:p14="http://schemas.microsoft.com/office/powerpoint/2010/main" val="355794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use helper function 'transform'?</a:t>
            </a:r>
          </a:p>
        </p:txBody>
      </p:sp>
      <p:sp>
        <p:nvSpPr>
          <p:cNvPr id="15363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Structure of code is easier to reason about</a:t>
            </a:r>
          </a:p>
          <a:p>
            <a:pPr lvl="1"/>
            <a:r>
              <a:rPr lang="en-US" altLang="en-US" dirty="0"/>
              <a:t>Harder to develop this way at the beginning</a:t>
            </a:r>
          </a:p>
          <a:p>
            <a:pPr lvl="1"/>
            <a:r>
              <a:rPr lang="en-US" altLang="en-US" dirty="0"/>
              <a:t>Similar to accumulate loop, build on what we know</a:t>
            </a:r>
          </a:p>
          <a:p>
            <a:endParaRPr lang="en-US" altLang="en-US" dirty="0"/>
          </a:p>
          <a:p>
            <a:r>
              <a:rPr lang="en-US" altLang="en-US" dirty="0"/>
              <a:t>We can debug pieces independently</a:t>
            </a:r>
          </a:p>
          <a:p>
            <a:pPr lvl="1"/>
            <a:r>
              <a:rPr lang="en-US" altLang="en-US" dirty="0"/>
              <a:t>What if transform returns "" for every string?</a:t>
            </a:r>
          </a:p>
          <a:p>
            <a:pPr lvl="1"/>
            <a:r>
              <a:rPr lang="en-US" altLang="en-US" dirty="0"/>
              <a:t>Can we test transform independently of </a:t>
            </a:r>
            <a:r>
              <a:rPr lang="en-US" altLang="en-US" dirty="0" err="1">
                <a:latin typeface="Courier New" panose="02070309020205020404" pitchFamily="49" charset="0"/>
              </a:rPr>
              <a:t>getMessage</a:t>
            </a:r>
            <a:r>
              <a:rPr lang="en-US" altLang="en-US" dirty="0"/>
              <a:t>?</a:t>
            </a:r>
          </a:p>
          <a:p>
            <a:pPr lvl="1"/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B59D43-9B73-435A-8FEF-E3D06C5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</p:spTree>
    <p:extLst>
      <p:ext uri="{BB962C8B-B14F-4D97-AF65-F5344CB8AC3E}">
        <p14:creationId xmlns:p14="http://schemas.microsoft.com/office/powerpoint/2010/main" val="42725360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Python via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9246704" cy="4114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In the loop for </a:t>
            </a:r>
            <a:r>
              <a:rPr lang="en-US" dirty="0" err="1">
                <a:ea typeface="ＭＳ Ｐゴシック" charset="0"/>
              </a:rPr>
              <a:t>TxMsg</a:t>
            </a:r>
            <a:r>
              <a:rPr lang="en-US" dirty="0">
                <a:ea typeface="ＭＳ Ｐゴシック" charset="0"/>
              </a:rPr>
              <a:t> we saw: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ourier New" charset="0"/>
                <a:ea typeface="ＭＳ Ｐゴシック" charset="0"/>
              </a:rPr>
              <a:t>   ret = ret + " " + transform(word)</a:t>
            </a:r>
            <a:endParaRPr lang="en-US" dirty="0">
              <a:ea typeface="ＭＳ Ｐゴシック" charset="0"/>
            </a:endParaRPr>
          </a:p>
          <a:p>
            <a:pPr marL="457200" lvl="1" indent="0">
              <a:buNone/>
              <a:defRPr/>
            </a:pPr>
            <a:r>
              <a:rPr lang="en-US" dirty="0"/>
              <a:t>- Why does this leave "extra" space at front?</a:t>
            </a:r>
          </a:p>
          <a:p>
            <a:pPr marL="457200" lvl="1" indent="0">
              <a:buNone/>
              <a:defRPr/>
            </a:pPr>
            <a:r>
              <a:rPr lang="en-US" dirty="0"/>
              <a:t>- Eliminate with </a:t>
            </a:r>
            <a:r>
              <a:rPr lang="en-US" dirty="0" err="1">
                <a:latin typeface="Courier New"/>
                <a:cs typeface="Courier New"/>
              </a:rPr>
              <a:t>ret.strip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</a:rPr>
              <a:t>Alternate: collect transform words in list, use join to return</a:t>
            </a:r>
          </a:p>
          <a:p>
            <a:pPr marL="457200" lvl="1" indent="0">
              <a:buNone/>
              <a:defRPr/>
            </a:pPr>
            <a:r>
              <a:rPr lang="en-US" dirty="0"/>
              <a:t>Rather than construct string via accumulation and concatenation, construct list with append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223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2A41-4F22-4582-92A3-DC7666040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 below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7E030-654F-416D-8D16-A4EF007A1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DBF4-2358-474E-AC21-09423691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FE838-9B19-48BE-AF8A-F77BA2A0C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091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What is length of longest string in list of strings?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0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-8238"/>
            <a:ext cx="8001000" cy="1143000"/>
          </a:xfrm>
        </p:spPr>
        <p:txBody>
          <a:bodyPr/>
          <a:lstStyle/>
          <a:p>
            <a:r>
              <a:rPr lang="en-US" dirty="0"/>
              <a:t>Are you Learning How to Debug?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27" y="1134762"/>
            <a:ext cx="7772400" cy="4732638"/>
          </a:xfrm>
        </p:spPr>
        <p:txBody>
          <a:bodyPr/>
          <a:lstStyle/>
          <a:p>
            <a:r>
              <a:rPr lang="en-US" dirty="0"/>
              <a:t>Do a little bit at a time, make sure it works!</a:t>
            </a:r>
          </a:p>
          <a:p>
            <a:r>
              <a:rPr lang="en-US" dirty="0"/>
              <a:t>Print is your friend! </a:t>
            </a:r>
          </a:p>
          <a:p>
            <a:r>
              <a:rPr lang="en-US" dirty="0"/>
              <a:t>Create variables!</a:t>
            </a:r>
          </a:p>
          <a:p>
            <a:r>
              <a:rPr lang="en-US" dirty="0"/>
              <a:t>Isolate the problem </a:t>
            </a:r>
          </a:p>
          <a:p>
            <a:pPr lvl="1"/>
            <a:r>
              <a:rPr lang="en-US" dirty="0"/>
              <a:t>Comment out sections until you can isolate where the problem is</a:t>
            </a:r>
          </a:p>
          <a:p>
            <a:r>
              <a:rPr lang="en-US" dirty="0"/>
              <a:t>Python Tutor – trace</a:t>
            </a:r>
          </a:p>
          <a:p>
            <a:pPr lvl="1"/>
            <a:r>
              <a:rPr lang="en-US" dirty="0"/>
              <a:t>Doesn’t work with files but comment out file and create variable with sample input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7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>
          <a:xfrm>
            <a:off x="190500" y="0"/>
            <a:ext cx="8763000" cy="1143000"/>
          </a:xfrm>
        </p:spPr>
        <p:txBody>
          <a:bodyPr/>
          <a:lstStyle/>
          <a:p>
            <a:r>
              <a:rPr lang="en-US" altLang="en-US" dirty="0"/>
              <a:t>Incremental + : numbers and strings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>
          <a:xfrm>
            <a:off x="685800" y="1127760"/>
            <a:ext cx="7772400" cy="4114800"/>
          </a:xfrm>
        </p:spPr>
        <p:txBody>
          <a:bodyPr/>
          <a:lstStyle/>
          <a:p>
            <a:r>
              <a:rPr lang="en-US" altLang="en-US" dirty="0" err="1"/>
              <a:t>Wtht</a:t>
            </a:r>
            <a:r>
              <a:rPr lang="en-US" altLang="en-US" dirty="0"/>
              <a:t> </a:t>
            </a:r>
            <a:r>
              <a:rPr lang="en-US" altLang="en-US" dirty="0" err="1"/>
              <a:t>vwls</a:t>
            </a:r>
            <a:r>
              <a:rPr lang="en-US" altLang="en-US" dirty="0"/>
              <a:t> </a:t>
            </a:r>
            <a:r>
              <a:rPr lang="en-US" altLang="en-US" dirty="0" err="1"/>
              <a:t>cn</a:t>
            </a:r>
            <a:r>
              <a:rPr lang="en-US" altLang="en-US" dirty="0"/>
              <a:t> y </a:t>
            </a:r>
            <a:r>
              <a:rPr lang="en-US" altLang="en-US" dirty="0" err="1"/>
              <a:t>stll</a:t>
            </a:r>
            <a:r>
              <a:rPr lang="en-US" altLang="en-US" dirty="0"/>
              <a:t> </a:t>
            </a:r>
            <a:r>
              <a:rPr lang="en-US" altLang="en-US" dirty="0" err="1"/>
              <a:t>rd</a:t>
            </a:r>
            <a:r>
              <a:rPr lang="en-US" altLang="en-US" dirty="0"/>
              <a:t> </a:t>
            </a:r>
            <a:r>
              <a:rPr lang="en-US" altLang="en-US" dirty="0" err="1"/>
              <a:t>ths</a:t>
            </a:r>
            <a:r>
              <a:rPr lang="en-US" altLang="en-US" dirty="0"/>
              <a:t> </a:t>
            </a:r>
            <a:r>
              <a:rPr lang="en-US" altLang="en-US" dirty="0" err="1"/>
              <a:t>sntnc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/>
              <a:t>Create a no-vowel version of word</a:t>
            </a:r>
          </a:p>
          <a:p>
            <a:pPr lvl="1"/>
            <a:r>
              <a:rPr lang="en-US" altLang="en-US" dirty="0"/>
              <a:t>Examine each character, if it's not a vowel …</a:t>
            </a:r>
          </a:p>
          <a:p>
            <a:pPr lvl="1"/>
            <a:r>
              <a:rPr lang="en-US" altLang="en-US" dirty="0"/>
              <a:t>Pattern of building a string</a:t>
            </a:r>
          </a:p>
        </p:txBody>
      </p:sp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3719512" y="3692207"/>
            <a:ext cx="5161991" cy="26776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noVowels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(word):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 = ""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for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in word: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if not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isVowel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ret = ret +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return ret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7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/>
              <a:t>Counting vowels in a string</a:t>
            </a:r>
          </a:p>
        </p:txBody>
      </p:sp>
      <p:sp>
        <p:nvSpPr>
          <p:cNvPr id="24579" name="Content Placeholder 5"/>
          <p:cNvSpPr>
            <a:spLocks noGrp="1"/>
          </p:cNvSpPr>
          <p:nvPr>
            <p:ph idx="1"/>
          </p:nvPr>
        </p:nvSpPr>
        <p:spPr>
          <a:xfrm>
            <a:off x="685800" y="1127760"/>
            <a:ext cx="7772400" cy="4114800"/>
          </a:xfrm>
        </p:spPr>
        <p:txBody>
          <a:bodyPr/>
          <a:lstStyle/>
          <a:p>
            <a:r>
              <a:rPr lang="en-US" altLang="en-US" dirty="0"/>
              <a:t>Accumulating a count in an </a:t>
            </a:r>
            <a:r>
              <a:rPr lang="en-US" altLang="en-US" dirty="0" err="1"/>
              <a:t>int</a:t>
            </a:r>
            <a:r>
              <a:rPr lang="en-US" altLang="en-US" dirty="0"/>
              <a:t> is similar to accumulating characters in a string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Alternative version of adding: </a:t>
            </a:r>
          </a:p>
          <a:p>
            <a:pPr marL="0" indent="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value += 1</a:t>
            </a: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2819400" y="2362200"/>
            <a:ext cx="5530681" cy="26776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  <a:defRPr sz="2800" b="1">
                <a:solidFill>
                  <a:srgbClr val="00279F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C0128"/>
              </a:buClr>
              <a:buSzPct val="75000"/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vowelCount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(word):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value =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for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in word: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if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isVowel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ch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        value = value + 1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   return value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11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 Questions</a:t>
            </a:r>
            <a:br>
              <a:rPr lang="en-US" dirty="0"/>
            </a:br>
            <a:r>
              <a:rPr lang="en-US" dirty="0"/>
              <a:t>bit.ly/101f17-0921-1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583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70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of all the earthquakes</a:t>
            </a:r>
          </a:p>
          <a:p>
            <a:r>
              <a:rPr lang="en-US" dirty="0">
                <a:solidFill>
                  <a:srgbClr val="FF0000"/>
                </a:solidFill>
              </a:rPr>
              <a:t>FILTER</a:t>
            </a:r>
            <a:r>
              <a:rPr lang="en-US" dirty="0"/>
              <a:t> – those magnitude 2.0 or greater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List of earthquakes 2.0 or greater</a:t>
            </a:r>
          </a:p>
          <a:p>
            <a:r>
              <a:rPr lang="en-US" dirty="0">
                <a:solidFill>
                  <a:srgbClr val="FF0000"/>
                </a:solidFill>
              </a:rPr>
              <a:t>FILTER</a:t>
            </a:r>
            <a:r>
              <a:rPr lang="en-US" dirty="0"/>
              <a:t> – those earthquakes in Alaska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List of earthquakes from Alaska 2.0 or greater</a:t>
            </a:r>
          </a:p>
          <a:p>
            <a:endParaRPr lang="en-US" dirty="0"/>
          </a:p>
          <a:p>
            <a:r>
              <a:rPr lang="en-US" dirty="0"/>
              <a:t>NOTE you still have a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6728</TotalTime>
  <Words>2482</Words>
  <Application>Microsoft Office PowerPoint</Application>
  <PresentationFormat>On-screen Show (4:3)</PresentationFormat>
  <Paragraphs>509</Paragraphs>
  <Slides>45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ＭＳ Ｐゴシック</vt:lpstr>
      <vt:lpstr>ＭＳ Ｐゴシック</vt:lpstr>
      <vt:lpstr>Book Antiqua</vt:lpstr>
      <vt:lpstr>Calibri</vt:lpstr>
      <vt:lpstr>Courier New</vt:lpstr>
      <vt:lpstr>Monotype Sorts</vt:lpstr>
      <vt:lpstr>Times New Roman</vt:lpstr>
      <vt:lpstr>Wingdings</vt:lpstr>
      <vt:lpstr>Default Design</vt:lpstr>
      <vt:lpstr>CompSci 101 Introduction to Computer Science</vt:lpstr>
      <vt:lpstr>Announcements</vt:lpstr>
      <vt:lpstr>Assignment 4 out today, due Oct 3</vt:lpstr>
      <vt:lpstr>Getting help</vt:lpstr>
      <vt:lpstr>Are you Learning How to Debug?</vt:lpstr>
      <vt:lpstr>Incremental + : numbers and strings</vt:lpstr>
      <vt:lpstr>Counting vowels in a string</vt:lpstr>
      <vt:lpstr>Assignment 3 Questions bit.ly/101f17-0921-1</vt:lpstr>
      <vt:lpstr>Filtering data</vt:lpstr>
      <vt:lpstr>String Functions – What is output? </vt:lpstr>
      <vt:lpstr>String Functions – What is output? </vt:lpstr>
      <vt:lpstr>Making Decisions</vt:lpstr>
      <vt:lpstr>Making Decisions in Python</vt:lpstr>
      <vt:lpstr>Making Decisions tools</vt:lpstr>
      <vt:lpstr>bit.ly/101f17-0921-2</vt:lpstr>
      <vt:lpstr>Lists</vt:lpstr>
      <vt:lpstr>List Examples</vt:lpstr>
      <vt:lpstr>List Examples</vt:lpstr>
      <vt:lpstr>List before/after modification</vt:lpstr>
      <vt:lpstr>More List Examples</vt:lpstr>
      <vt:lpstr>Design pattern of accumulation for item in something</vt:lpstr>
      <vt:lpstr>Design pattern of accumulation for item in something</vt:lpstr>
      <vt:lpstr>Processing List Items</vt:lpstr>
      <vt:lpstr>Learn list functions</vt:lpstr>
      <vt:lpstr>Problem: Sum up even numbers in list of numbers</vt:lpstr>
      <vt:lpstr>How to build list of evens and sum? bit.ly/101f17-0921-3</vt:lpstr>
      <vt:lpstr>From APT 3 - TxMsg</vt:lpstr>
      <vt:lpstr>Examples</vt:lpstr>
      <vt:lpstr>Debugging APTs: Going green</vt:lpstr>
      <vt:lpstr>Debugging APTs: Going green</vt:lpstr>
      <vt:lpstr>Write helper function transform</vt:lpstr>
      <vt:lpstr>Transform word - Step 1: work small example by hand</vt:lpstr>
      <vt:lpstr>Step 2: Describe what you did</vt:lpstr>
      <vt:lpstr>Step 3: Find Pattern and generalize</vt:lpstr>
      <vt:lpstr>Step 4 – Work another example</vt:lpstr>
      <vt:lpstr>Step 5: Translate to Code</vt:lpstr>
      <vt:lpstr>Step 5: Translate to Code</vt:lpstr>
      <vt:lpstr>Step 5: Translate to Code (code)</vt:lpstr>
      <vt:lpstr>Step 5: Translate to Code (code)</vt:lpstr>
      <vt:lpstr>Will our program work for? </vt:lpstr>
      <vt:lpstr>Will our program work for? </vt:lpstr>
      <vt:lpstr>Why use helper function 'transform'?</vt:lpstr>
      <vt:lpstr>Python via Problem Solving</vt:lpstr>
      <vt:lpstr>Extra slides below here</vt:lpstr>
      <vt:lpstr>Problem: What is length of longest string in list of strings?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108</cp:revision>
  <cp:lastPrinted>2017-02-07T14:39:39Z</cp:lastPrinted>
  <dcterms:created xsi:type="dcterms:W3CDTF">2005-08-25T14:18:45Z</dcterms:created>
  <dcterms:modified xsi:type="dcterms:W3CDTF">2017-09-21T15:49:55Z</dcterms:modified>
</cp:coreProperties>
</file>