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7" r:id="rId3"/>
    <p:sldId id="279" r:id="rId4"/>
    <p:sldId id="278" r:id="rId5"/>
    <p:sldId id="280" r:id="rId6"/>
    <p:sldId id="305" r:id="rId7"/>
    <p:sldId id="306" r:id="rId8"/>
    <p:sldId id="307" r:id="rId9"/>
    <p:sldId id="308" r:id="rId10"/>
    <p:sldId id="309" r:id="rId11"/>
    <p:sldId id="281" r:id="rId12"/>
    <p:sldId id="284" r:id="rId13"/>
    <p:sldId id="285" r:id="rId14"/>
    <p:sldId id="287" r:id="rId15"/>
    <p:sldId id="288" r:id="rId16"/>
    <p:sldId id="289" r:id="rId17"/>
    <p:sldId id="290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10" r:id="rId30"/>
    <p:sldId id="311" r:id="rId31"/>
    <p:sldId id="304" r:id="rId3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34" autoAdjust="0"/>
    <p:restoredTop sz="82972" autoAdjust="0"/>
  </p:normalViewPr>
  <p:slideViewPr>
    <p:cSldViewPr>
      <p:cViewPr varScale="1">
        <p:scale>
          <a:sx n="57" d="100"/>
          <a:sy n="57" d="100"/>
        </p:scale>
        <p:origin x="23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2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51CF6-40CB-40D1-996E-9287795C02E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C6F76-1EB9-465C-8912-AD68735E6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15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Given a problem – do need a loop or an if? If a loop,</a:t>
            </a:r>
            <a:r>
              <a:rPr lang="en-US" baseline="0" dirty="0"/>
              <a:t> what do you want to loop over? Understand the accumulator pattern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C6F76-1EB9-465C-8912-AD68735E66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220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First one reads from file line by line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f.read() – files as a string </a:t>
            </a:r>
          </a:p>
          <a:p>
            <a:endParaRPr lang="en-US" altLang="en-US">
              <a:latin typeface="Times New Roman" panose="02020603050405020304" pitchFamily="18" charset="0"/>
            </a:endParaRPr>
          </a:p>
          <a:p>
            <a:r>
              <a:rPr lang="en-US" altLang="en-US">
                <a:latin typeface="Times New Roman" panose="02020603050405020304" pitchFamily="18" charset="0"/>
              </a:rPr>
              <a:t>Fname – program dies</a:t>
            </a:r>
          </a:p>
        </p:txBody>
      </p:sp>
    </p:spTree>
    <p:extLst>
      <p:ext uri="{BB962C8B-B14F-4D97-AF65-F5344CB8AC3E}">
        <p14:creationId xmlns:p14="http://schemas.microsoft.com/office/powerpoint/2010/main" val="34684751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</a:rPr>
              <a:t>Have any questions about any of this? let them answer questions about it, then go over it</a:t>
            </a:r>
          </a:p>
          <a:p>
            <a:endParaRPr lang="en-US" altLang="en-US" dirty="0">
              <a:latin typeface="Times New Roman" panose="02020603050405020304" pitchFamily="18" charset="0"/>
            </a:endParaRPr>
          </a:p>
          <a:p>
            <a:endParaRPr lang="en-US" altLang="en-US" dirty="0">
              <a:latin typeface="Times New Roman" panose="02020603050405020304" pitchFamily="18" charset="0"/>
            </a:endParaRPr>
          </a:p>
          <a:p>
            <a:endParaRPr lang="en-US" altLang="en-US" dirty="0">
              <a:latin typeface="Times New Roman" panose="02020603050405020304" pitchFamily="18" charset="0"/>
            </a:endParaRPr>
          </a:p>
          <a:p>
            <a:endParaRPr lang="en-US" altLang="en-US" dirty="0">
              <a:latin typeface="Times New Roman" panose="02020603050405020304" pitchFamily="18" charset="0"/>
            </a:endParaRPr>
          </a:p>
          <a:p>
            <a:endParaRPr lang="en-US" altLang="en-US" dirty="0">
              <a:latin typeface="Times New Roman" panose="02020603050405020304" pitchFamily="18" charset="0"/>
            </a:endParaRPr>
          </a:p>
          <a:p>
            <a:endParaRPr lang="en-US" altLang="en-US" dirty="0">
              <a:latin typeface="Times New Roman" panose="02020603050405020304" pitchFamily="18" charset="0"/>
            </a:endParaRPr>
          </a:p>
          <a:p>
            <a:r>
              <a:rPr lang="en-US" altLang="en-US" dirty="0">
                <a:latin typeface="Times New Roman" panose="02020603050405020304" pitchFamily="18" charset="0"/>
              </a:rPr>
              <a:t>See there is an error, not counting spaces</a:t>
            </a:r>
          </a:p>
        </p:txBody>
      </p:sp>
    </p:spTree>
    <p:extLst>
      <p:ext uri="{BB962C8B-B14F-4D97-AF65-F5344CB8AC3E}">
        <p14:creationId xmlns:p14="http://schemas.microsoft.com/office/powerpoint/2010/main" val="29996087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C6F76-1EB9-465C-8912-AD68735E66D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67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Chefs are also designing , you need to be able to 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Biscuit recipe from grandmother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Coder vs programmer – want you to be creative</a:t>
            </a:r>
          </a:p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4706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From the assignment page (READ)</a:t>
            </a:r>
          </a:p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9867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What do you ignore at first </a:t>
            </a:r>
          </a:p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5063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Like we did with </a:t>
            </a:r>
            <a:r>
              <a:rPr lang="en-US" dirty="0" err="1"/>
              <a:t>textmessage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C6F76-1EB9-465C-8912-AD68735E66D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096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piglatinToLine</a:t>
            </a:r>
            <a:r>
              <a:rPr lang="en-US" dirty="0"/>
              <a:t> should be almost identical to </a:t>
            </a:r>
            <a:r>
              <a:rPr lang="en-US" dirty="0" err="1"/>
              <a:t>lineToPiglatin</a:t>
            </a:r>
            <a:r>
              <a:rPr lang="en-US" dirty="0"/>
              <a:t>!!!!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C6F76-1EB9-465C-8912-AD68735E66D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611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C6F76-1EB9-465C-8912-AD68735E66D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357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time back to apt </a:t>
            </a:r>
            <a:r>
              <a:rPr lang="en-US" dirty="0" err="1"/>
              <a:t>txtmsg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C6F76-1EB9-465C-8912-AD68735E66D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32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wrong?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Last line should be:    </a:t>
            </a:r>
            <a:r>
              <a:rPr lang="en-US" baseline="0" dirty="0"/>
              <a:t> return max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C6F76-1EB9-465C-8912-AD68735E66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425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shown but you will get some matches, especially small words</a:t>
            </a:r>
          </a:p>
          <a:p>
            <a:r>
              <a:rPr lang="en-US" dirty="0"/>
              <a:t>You may not match every word in the line that translates, depends on if that word happens to be in the file. </a:t>
            </a:r>
          </a:p>
          <a:p>
            <a:r>
              <a:rPr lang="en-US" dirty="0"/>
              <a:t>You could use a dictionary, but turns out a file of English words (not all, but a lot, probably works)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C6F76-1EB9-465C-8912-AD68735E66D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667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If time back to apt </a:t>
            </a:r>
            <a:r>
              <a:rPr lang="en-US" dirty="0" err="1"/>
              <a:t>txtmsg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C6F76-1EB9-465C-8912-AD68735E66D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68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Range creates a list, use it with a for loop</a:t>
            </a:r>
          </a:p>
          <a:p>
            <a:r>
              <a:rPr lang="en-US" dirty="0"/>
              <a:t>Crazy import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C6F76-1EB9-465C-8912-AD68735E66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41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are we starting the range at 1 instead of 0? There is nothing before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C6F76-1EB9-465C-8912-AD68735E66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39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don’t need to keep track of the letter before, because we have the index.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C6F76-1EB9-465C-8912-AD68735E66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11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Solve this one way, then have them answer questions on the next sheet</a:t>
            </a:r>
          </a:p>
          <a:p>
            <a:r>
              <a:rPr lang="en-US" dirty="0"/>
              <a:t>Go over the code for </a:t>
            </a:r>
            <a:r>
              <a:rPr lang="en-US" dirty="0" err="1"/>
              <a:t>lengthLongestWord</a:t>
            </a:r>
            <a:r>
              <a:rPr lang="en-US" dirty="0"/>
              <a:t> and </a:t>
            </a:r>
            <a:r>
              <a:rPr lang="en-US" dirty="0" err="1"/>
              <a:t>countWords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C6F76-1EB9-465C-8912-AD68735E66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97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C6F76-1EB9-465C-8912-AD68735E66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01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C6F76-1EB9-465C-8912-AD68735E66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15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</a:rPr>
              <a:t>“a” – append to file</a:t>
            </a:r>
          </a:p>
          <a:p>
            <a:r>
              <a:rPr lang="en-US" altLang="en-US" dirty="0" err="1">
                <a:latin typeface="Times New Roman" panose="02020603050405020304" pitchFamily="18" charset="0"/>
              </a:rPr>
              <a:t>DON’t</a:t>
            </a:r>
            <a:r>
              <a:rPr lang="en-US" altLang="en-US" dirty="0">
                <a:latin typeface="Times New Roman" panose="02020603050405020304" pitchFamily="18" charset="0"/>
              </a:rPr>
              <a:t> tell them on quiz  - “w” – if already exists erases file and starts from scratch</a:t>
            </a:r>
          </a:p>
          <a:p>
            <a:r>
              <a:rPr lang="en-US" altLang="en-US" dirty="0">
                <a:latin typeface="Times New Roman" panose="02020603050405020304" pitchFamily="18" charset="0"/>
              </a:rPr>
              <a:t>Limit of how many files you can have open – so make sure you close the file – at scale matters</a:t>
            </a:r>
          </a:p>
        </p:txBody>
      </p:sp>
    </p:spTree>
    <p:extLst>
      <p:ext uri="{BB962C8B-B14F-4D97-AF65-F5344CB8AC3E}">
        <p14:creationId xmlns:p14="http://schemas.microsoft.com/office/powerpoint/2010/main" val="2885188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96863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/>
              <a:t>CompSci</a:t>
            </a:r>
            <a:r>
              <a:rPr lang="en-US" dirty="0"/>
              <a:t> 101</a:t>
            </a:r>
            <a:br>
              <a:rPr lang="en-US" dirty="0"/>
            </a:br>
            <a:r>
              <a:rPr lang="en-US" dirty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5105400" y="3886200"/>
            <a:ext cx="216918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Sept 26, 2017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pic>
        <p:nvPicPr>
          <p:cNvPr id="24578" name="Picture 2" descr="http://1.bp.blogspot.com/-1L0BHN4Qr0s/UieG2he-AOI/AAAAAAAAAGg/Hop2r1Lg0yo/s1600/caes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74" y="2642295"/>
            <a:ext cx="4033116" cy="177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3E9C4-CC62-419B-94EA-3C3ACB7F98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D40BF-6C7D-45A5-928D-95FA8D24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/>
          <a:lstStyle/>
          <a:p>
            <a:r>
              <a:rPr lang="en-US" dirty="0"/>
              <a:t>Step 5: Translate to Code (code)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F8DAA-4ADF-44B1-AC88-19EB7B03F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#If it is a consonant, and the letter before is a #vowel, then add the letter to the answer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if !(</a:t>
            </a:r>
            <a:r>
              <a:rPr lang="en-US" dirty="0" err="1">
                <a:solidFill>
                  <a:srgbClr val="FF0000"/>
                </a:solidFill>
              </a:rPr>
              <a:t>isVowel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ch</a:t>
            </a:r>
            <a:r>
              <a:rPr lang="en-US" dirty="0">
                <a:solidFill>
                  <a:srgbClr val="FF0000"/>
                </a:solidFill>
              </a:rPr>
              <a:t>)) and </a:t>
            </a:r>
            <a:r>
              <a:rPr lang="en-US" dirty="0" err="1">
                <a:solidFill>
                  <a:srgbClr val="FF0000"/>
                </a:solidFill>
              </a:rPr>
              <a:t>isVowel</a:t>
            </a:r>
            <a:r>
              <a:rPr lang="en-US" dirty="0">
                <a:solidFill>
                  <a:srgbClr val="FF0000"/>
                </a:solidFill>
              </a:rPr>
              <a:t>(before):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      answer += </a:t>
            </a:r>
            <a:r>
              <a:rPr lang="en-US" dirty="0" err="1">
                <a:solidFill>
                  <a:srgbClr val="FF0000"/>
                </a:solidFill>
              </a:rPr>
              <a:t>ch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dirty="0"/>
              <a:t>#This letter is now the letter before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# don’t need, getting letter before earlier with index</a:t>
            </a:r>
          </a:p>
          <a:p>
            <a:pPr marL="0" indent="0">
              <a:buNone/>
            </a:pPr>
            <a:r>
              <a:rPr lang="en-US" dirty="0"/>
              <a:t># return answer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return answer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63039-8B93-4A4B-B2C9-06222DA6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101, fall17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86BE4-12C0-402C-B65F-AC35695F4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3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" y="228600"/>
            <a:ext cx="7772400" cy="1143000"/>
          </a:xfrm>
        </p:spPr>
        <p:txBody>
          <a:bodyPr/>
          <a:lstStyle/>
          <a:p>
            <a:r>
              <a:rPr lang="en-US" dirty="0"/>
              <a:t>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" y="1524000"/>
            <a:ext cx="7772400" cy="4114800"/>
          </a:xfrm>
        </p:spPr>
        <p:txBody>
          <a:bodyPr/>
          <a:lstStyle/>
          <a:p>
            <a:r>
              <a:rPr lang="en-US" dirty="0"/>
              <a:t>How do we count words in a file?</a:t>
            </a:r>
          </a:p>
          <a:p>
            <a:r>
              <a:rPr lang="en-US" dirty="0"/>
              <a:t>How do we find the length of the longest word?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wordsInFile.py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61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bit.ly/101f17-0926-2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44742"/>
            <a:ext cx="7772400" cy="5334000"/>
          </a:xfrm>
        </p:spPr>
        <p:txBody>
          <a:bodyPr/>
          <a:lstStyle/>
          <a:p>
            <a:r>
              <a:rPr lang="en-US" dirty="0"/>
              <a:t>Answer questions about computing the length of the longest word in a file</a:t>
            </a:r>
          </a:p>
          <a:p>
            <a:pPr lvl="1"/>
            <a:r>
              <a:rPr lang="en-US" dirty="0"/>
              <a:t>words is a list of strings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b="1" dirty="0" err="1"/>
              <a:t>lengthLongestWord</a:t>
            </a:r>
            <a:r>
              <a:rPr lang="en-US" b="1" dirty="0"/>
              <a:t>(words):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maxSoFar</a:t>
            </a:r>
            <a:r>
              <a:rPr lang="en-US" dirty="0"/>
              <a:t> = 0</a:t>
            </a:r>
          </a:p>
          <a:p>
            <a:pPr marL="0" indent="0">
              <a:buNone/>
            </a:pPr>
            <a:r>
              <a:rPr lang="en-US" dirty="0"/>
              <a:t>    for w in words:</a:t>
            </a:r>
          </a:p>
          <a:p>
            <a:pPr marL="0" indent="0">
              <a:buNone/>
            </a:pPr>
            <a:r>
              <a:rPr lang="en-US" dirty="0"/>
              <a:t>         if </a:t>
            </a:r>
            <a:r>
              <a:rPr lang="en-US" dirty="0" err="1"/>
              <a:t>len</a:t>
            </a:r>
            <a:r>
              <a:rPr lang="en-US" dirty="0"/>
              <a:t>(w) &gt; </a:t>
            </a:r>
            <a:r>
              <a:rPr lang="en-US" dirty="0" err="1"/>
              <a:t>maxSoFar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maxSoFar</a:t>
            </a:r>
            <a:r>
              <a:rPr lang="en-US" dirty="0"/>
              <a:t> = </a:t>
            </a:r>
            <a:r>
              <a:rPr lang="en-US" dirty="0" err="1"/>
              <a:t>len</a:t>
            </a:r>
            <a:r>
              <a:rPr lang="en-US" dirty="0"/>
              <a:t>(w)</a:t>
            </a:r>
          </a:p>
          <a:p>
            <a:pPr marL="0" indent="0">
              <a:buNone/>
            </a:pPr>
            <a:r>
              <a:rPr lang="en-US" dirty="0"/>
              <a:t>    return </a:t>
            </a:r>
            <a:r>
              <a:rPr lang="en-US" dirty="0" err="1"/>
              <a:t>maxSoFar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34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" y="228600"/>
            <a:ext cx="7772400" cy="1143000"/>
          </a:xfrm>
        </p:spPr>
        <p:txBody>
          <a:bodyPr/>
          <a:lstStyle/>
          <a:p>
            <a:r>
              <a:rPr lang="en-US" dirty="0"/>
              <a:t>More 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" y="1524000"/>
            <a:ext cx="7772400" cy="4114800"/>
          </a:xfrm>
        </p:spPr>
        <p:txBody>
          <a:bodyPr/>
          <a:lstStyle/>
          <a:p>
            <a:r>
              <a:rPr lang="en-US" dirty="0"/>
              <a:t>How do we find the longest word?</a:t>
            </a:r>
          </a:p>
          <a:p>
            <a:r>
              <a:rPr lang="en-US" dirty="0"/>
              <a:t>How do we find where the longest word is?</a:t>
            </a:r>
          </a:p>
          <a:p>
            <a:r>
              <a:rPr lang="en-US" dirty="0"/>
              <a:t>Do we read a file into a list of words? A list of lines of words?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89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839200" cy="1143000"/>
          </a:xfrm>
        </p:spPr>
        <p:txBody>
          <a:bodyPr/>
          <a:lstStyle/>
          <a:p>
            <a:r>
              <a:rPr lang="en-US" altLang="en-US" dirty="0"/>
              <a:t>Assignment 4 – </a:t>
            </a:r>
            <a:r>
              <a:rPr lang="en-US" altLang="en-US" dirty="0" err="1"/>
              <a:t>Piglatin</a:t>
            </a:r>
            <a:r>
              <a:rPr lang="en-US" altLang="en-US" dirty="0"/>
              <a:t>/Caesar</a:t>
            </a:r>
            <a:br>
              <a:rPr lang="en-US" altLang="en-US" dirty="0"/>
            </a:br>
            <a:r>
              <a:rPr lang="en-US" altLang="en-US" dirty="0"/>
              <a:t>Reading from Files, Writing to Files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Programs generate data, store for access</a:t>
            </a:r>
          </a:p>
          <a:p>
            <a:pPr lvl="1"/>
            <a:r>
              <a:rPr lang="en-US" altLang="en-US"/>
              <a:t>Notes we take, notebooks we keep</a:t>
            </a:r>
          </a:p>
          <a:p>
            <a:pPr lvl="1"/>
            <a:r>
              <a:rPr lang="en-US" altLang="en-US"/>
              <a:t>Files we make our programs create and add to</a:t>
            </a:r>
          </a:p>
          <a:p>
            <a:r>
              <a:rPr lang="en-US" altLang="en-US"/>
              <a:t>File concepts for reading and writing</a:t>
            </a:r>
          </a:p>
          <a:p>
            <a:pPr lvl="1"/>
            <a:r>
              <a:rPr lang="en-US" altLang="en-US"/>
              <a:t>Call open with a path to file, how to open?</a:t>
            </a:r>
          </a:p>
          <a:p>
            <a:pPr lvl="1"/>
            <a:r>
              <a:rPr lang="en-US" altLang="en-US"/>
              <a:t>Choice of reading, writing, appending</a:t>
            </a:r>
          </a:p>
          <a:p>
            <a:pPr lvl="1"/>
            <a:r>
              <a:rPr lang="en-US" altLang="en-US"/>
              <a:t>Read or Write (depending on "r", "a", "w")</a:t>
            </a:r>
          </a:p>
          <a:p>
            <a:pPr lvl="1"/>
            <a:r>
              <a:rPr lang="en-US" altLang="en-US"/>
              <a:t>Close the file when done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75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altLang="en-US" dirty="0"/>
              <a:t>Reading from files: </a:t>
            </a:r>
            <a:br>
              <a:rPr lang="en-US" altLang="en-US" dirty="0"/>
            </a:br>
            <a:r>
              <a:rPr lang="en-US" altLang="en-US" dirty="0"/>
              <a:t>see PiglatinTransform.py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Open file for reading</a:t>
            </a:r>
          </a:p>
          <a:p>
            <a:pPr lvl="1"/>
            <a:r>
              <a:rPr lang="en-US" altLang="en-US" dirty="0"/>
              <a:t>Read lines: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line in f:</a:t>
            </a:r>
          </a:p>
          <a:p>
            <a:pPr lvl="1"/>
            <a:r>
              <a:rPr lang="en-US" altLang="en-US" dirty="0"/>
              <a:t>Read file: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f.read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altLang="en-US" dirty="0"/>
              <a:t>Both get strings, convert as needed</a:t>
            </a:r>
          </a:p>
          <a:p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dirty="0"/>
              <a:t>If </a:t>
            </a:r>
            <a:r>
              <a:rPr lang="en-US" altLang="en-US" dirty="0" err="1"/>
              <a:t>fname</a:t>
            </a:r>
            <a:r>
              <a:rPr lang="en-US" altLang="en-US" dirty="0"/>
              <a:t> not found?</a:t>
            </a:r>
          </a:p>
          <a:p>
            <a:r>
              <a:rPr lang="en-US" altLang="en-US" dirty="0"/>
              <a:t>Type of f?</a:t>
            </a:r>
          </a:p>
          <a:p>
            <a:r>
              <a:rPr lang="en-US" altLang="en-US" dirty="0"/>
              <a:t>Type of </a:t>
            </a:r>
            <a:r>
              <a:rPr lang="en-US" altLang="en-US" dirty="0" err="1"/>
              <a:t>st</a:t>
            </a:r>
            <a:r>
              <a:rPr lang="en-US" altLang="en-US" dirty="0"/>
              <a:t>?</a:t>
            </a: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5029200" y="4386262"/>
            <a:ext cx="3878263" cy="1938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l"/>
              <a:defRPr sz="2800" b="1">
                <a:solidFill>
                  <a:srgbClr val="00279F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C0128"/>
              </a:buClr>
              <a:buSzPct val="75000"/>
              <a:buFont typeface="Wingdings" panose="05000000000000000000" pitchFamily="2" charset="2"/>
              <a:buChar char="Ø"/>
              <a:defRPr sz="24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def readFile(fname):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f = open(fname)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st = f.read()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f.close()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return st.split()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7305252-4334-470F-ADDF-337C8180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  <p:extLst>
      <p:ext uri="{BB962C8B-B14F-4D97-AF65-F5344CB8AC3E}">
        <p14:creationId xmlns:p14="http://schemas.microsoft.com/office/powerpoint/2010/main" val="3096602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04800" y="30480"/>
            <a:ext cx="8534400" cy="1143000"/>
          </a:xfrm>
        </p:spPr>
        <p:txBody>
          <a:bodyPr/>
          <a:lstStyle/>
          <a:p>
            <a:r>
              <a:rPr lang="en-US" altLang="en-US" sz="4000" dirty="0" err="1"/>
              <a:t>writefile</a:t>
            </a:r>
            <a:r>
              <a:rPr lang="en-US" altLang="en-US" sz="4000" dirty="0"/>
              <a:t> Code in PiglatinTransform.py</a:t>
            </a:r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917575" y="1131888"/>
            <a:ext cx="646430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l"/>
              <a:defRPr sz="2800" b="1">
                <a:solidFill>
                  <a:srgbClr val="00279F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C0128"/>
              </a:buClr>
              <a:buSzPct val="75000"/>
              <a:buFont typeface="Wingdings" panose="05000000000000000000" pitchFamily="2" charset="2"/>
              <a:buChar char="Ø"/>
              <a:defRPr sz="24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def writeFile(words, fname):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 LINE_SIZE = 80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s-IS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 f = open(fname,</a:t>
            </a:r>
            <a:r>
              <a:rPr lang="is-IS" altLang="en-US" sz="2400" i="1">
                <a:solidFill>
                  <a:schemeClr val="tx1"/>
                </a:solidFill>
                <a:latin typeface="Courier New" panose="02070309020205020404" pitchFamily="49" charset="0"/>
              </a:rPr>
              <a:t>"w")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 wcount =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 for word in words: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     f.write(word)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     wcount += len(word)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     if wcount + 1 &gt; LINE_SIZE: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         f.write(</a:t>
            </a:r>
            <a:r>
              <a:rPr lang="en-US" altLang="en-US" sz="2400" i="1">
                <a:solidFill>
                  <a:schemeClr val="tx1"/>
                </a:solidFill>
                <a:latin typeface="Courier New" panose="02070309020205020404" pitchFamily="49" charset="0"/>
              </a:rPr>
              <a:t>'\n')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         wcount =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     else: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         f.write(</a:t>
            </a:r>
            <a:r>
              <a:rPr lang="en-US" altLang="en-US" sz="2400" i="1">
                <a:solidFill>
                  <a:schemeClr val="tx1"/>
                </a:solidFill>
                <a:latin typeface="Courier New" panose="02070309020205020404" pitchFamily="49" charset="0"/>
              </a:rPr>
              <a:t>' ')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 f.close()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42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Questions: File writing and Transform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marL="0" indent="0">
              <a:buFont typeface="Monotype Sorts" charset="2"/>
              <a:buNone/>
            </a:pPr>
            <a:r>
              <a:rPr lang="en-US" altLang="en-US" sz="4400" dirty="0"/>
              <a:t>bit.ly/101f17-0926-3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67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17475"/>
            <a:ext cx="8839200" cy="1143000"/>
          </a:xfrm>
        </p:spPr>
        <p:txBody>
          <a:bodyPr/>
          <a:lstStyle/>
          <a:p>
            <a:r>
              <a:rPr lang="en-US" altLang="en-US" dirty="0"/>
              <a:t>How to approach a 101 Assignment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36600" y="1260475"/>
            <a:ext cx="8407400" cy="4114800"/>
          </a:xfrm>
        </p:spPr>
        <p:txBody>
          <a:bodyPr/>
          <a:lstStyle/>
          <a:p>
            <a:r>
              <a:rPr lang="en-US" altLang="en-US" dirty="0"/>
              <a:t>Programming compared to Cooking</a:t>
            </a:r>
          </a:p>
          <a:p>
            <a:pPr lvl="1"/>
            <a:r>
              <a:rPr lang="en-US" altLang="en-US" dirty="0"/>
              <a:t>Follow a recipe to create {food or masterpiece}?</a:t>
            </a:r>
          </a:p>
          <a:p>
            <a:pPr lvl="1"/>
            <a:r>
              <a:rPr lang="en-US" altLang="en-US" dirty="0"/>
              <a:t>Understand the whole project before coding</a:t>
            </a:r>
          </a:p>
          <a:p>
            <a:pPr lvl="1"/>
            <a:r>
              <a:rPr lang="en-US" altLang="en-US" dirty="0"/>
              <a:t>Know at least a few steps before coding</a:t>
            </a:r>
          </a:p>
        </p:txBody>
      </p:sp>
      <p:pic>
        <p:nvPicPr>
          <p:cNvPr id="12292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3657600"/>
            <a:ext cx="35052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0" y="3657600"/>
            <a:ext cx="34925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6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686800" cy="1143000"/>
          </a:xfrm>
        </p:spPr>
        <p:txBody>
          <a:bodyPr/>
          <a:lstStyle/>
          <a:p>
            <a:r>
              <a:rPr lang="en-US" altLang="en-US" dirty="0"/>
              <a:t>What do we learn from assignment?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We will </a:t>
            </a:r>
            <a:r>
              <a:rPr lang="en-US" altLang="en-US" dirty="0" err="1"/>
              <a:t>snarf</a:t>
            </a:r>
            <a:r>
              <a:rPr lang="en-US" altLang="en-US" dirty="0"/>
              <a:t> to get started</a:t>
            </a:r>
          </a:p>
          <a:p>
            <a:pPr lvl="1"/>
            <a:r>
              <a:rPr lang="en-US" altLang="en-US" dirty="0"/>
              <a:t>We will modify PiglatinTransform.py</a:t>
            </a:r>
          </a:p>
          <a:p>
            <a:pPr lvl="1"/>
            <a:r>
              <a:rPr lang="en-US" altLang="en-US" dirty="0"/>
              <a:t>We will create CaesarTransform.py</a:t>
            </a:r>
          </a:p>
          <a:p>
            <a:pPr lvl="1"/>
            <a:r>
              <a:rPr lang="en-US" altLang="en-US" dirty="0"/>
              <a:t>We might want to use parts of PiglatinTransform.py for CaesarTransform.py</a:t>
            </a:r>
          </a:p>
          <a:p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74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791200"/>
          </a:xfrm>
        </p:spPr>
        <p:txBody>
          <a:bodyPr/>
          <a:lstStyle/>
          <a:p>
            <a:pPr eaLnBrk="1" hangingPunct="1"/>
            <a:r>
              <a:rPr lang="en-US" dirty="0"/>
              <a:t>RQ for Thursday.</a:t>
            </a:r>
          </a:p>
          <a:p>
            <a:pPr eaLnBrk="1" hangingPunct="1"/>
            <a:r>
              <a:rPr lang="en-US" dirty="0"/>
              <a:t>Assignment 4 due next Tuesday</a:t>
            </a:r>
          </a:p>
          <a:p>
            <a:pPr eaLnBrk="1" hangingPunct="1"/>
            <a:r>
              <a:rPr lang="en-US" dirty="0"/>
              <a:t>APT 3 is due today, no new APT out</a:t>
            </a:r>
          </a:p>
          <a:p>
            <a:pPr eaLnBrk="1" hangingPunct="1"/>
            <a:r>
              <a:rPr lang="en-US" dirty="0"/>
              <a:t>APT Quiz 1 finish by Midnight Wednesday</a:t>
            </a:r>
          </a:p>
          <a:p>
            <a:pPr eaLnBrk="1" hangingPunct="1"/>
            <a:r>
              <a:rPr lang="en-US" dirty="0"/>
              <a:t>Exam 1 is  Oct 5</a:t>
            </a:r>
          </a:p>
          <a:p>
            <a:pPr eaLnBrk="1" hangingPunct="1"/>
            <a:r>
              <a:rPr lang="en-US" dirty="0"/>
              <a:t>Lab 5 this week! Legos and coding</a:t>
            </a:r>
          </a:p>
          <a:p>
            <a:pPr eaLnBrk="1" hangingPunct="1"/>
            <a:r>
              <a:rPr lang="en-US" dirty="0"/>
              <a:t>Today: problem solving with files</a:t>
            </a:r>
          </a:p>
          <a:p>
            <a:pPr lvl="1" eaLnBrk="1" hangingPunct="1"/>
            <a:r>
              <a:rPr lang="en-US" dirty="0"/>
              <a:t>largest word in file, where is largest word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AB793E-D6E5-48A9-B475-3A5FB607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91600" cy="1143000"/>
          </a:xfrm>
        </p:spPr>
        <p:txBody>
          <a:bodyPr/>
          <a:lstStyle/>
          <a:p>
            <a:r>
              <a:rPr lang="en-US" altLang="en-US" dirty="0"/>
              <a:t>What does </a:t>
            </a:r>
            <a:r>
              <a:rPr lang="en-US" altLang="en-US" i="1" dirty="0" err="1"/>
              <a:t>Howto</a:t>
            </a:r>
            <a:r>
              <a:rPr lang="en-US" altLang="en-US" dirty="0"/>
              <a:t> say about PiglatinTransform.py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en-US" dirty="0"/>
              <a:t>Lots of details on how to </a:t>
            </a:r>
            <a:r>
              <a:rPr lang="en-US" altLang="en-US" dirty="0" err="1"/>
              <a:t>pigify</a:t>
            </a:r>
            <a:r>
              <a:rPr lang="en-US" altLang="en-US" dirty="0"/>
              <a:t> a word</a:t>
            </a:r>
          </a:p>
          <a:p>
            <a:pPr lvl="1"/>
            <a:r>
              <a:rPr lang="en-US" altLang="en-US" dirty="0"/>
              <a:t>Ignore at first, make the structure of the program work</a:t>
            </a:r>
          </a:p>
          <a:p>
            <a:r>
              <a:rPr lang="en-US" altLang="en-US" dirty="0"/>
              <a:t>We have to write four functions</a:t>
            </a:r>
          </a:p>
          <a:p>
            <a:pPr lvl="1"/>
            <a:r>
              <a:rPr lang="en-US" altLang="en-US" dirty="0"/>
              <a:t>Details on function headers/prototypes given</a:t>
            </a:r>
          </a:p>
          <a:p>
            <a:pPr lvl="1"/>
            <a:r>
              <a:rPr lang="en-US" altLang="en-US" dirty="0"/>
              <a:t>Details on function functionality given</a:t>
            </a:r>
          </a:p>
          <a:p>
            <a:r>
              <a:rPr lang="en-US" altLang="en-US" dirty="0"/>
              <a:t>Types and values in main program</a:t>
            </a:r>
          </a:p>
          <a:p>
            <a:pPr lvl="1"/>
            <a:r>
              <a:rPr lang="en-US" altLang="en-US" dirty="0"/>
              <a:t>Work to understand the flow</a:t>
            </a:r>
          </a:p>
          <a:p>
            <a:pPr lvl="1"/>
            <a:r>
              <a:rPr lang="en-US" altLang="en-US" dirty="0"/>
              <a:t>Run the program, where do you start?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87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Making </a:t>
            </a:r>
            <a:r>
              <a:rPr lang="en-US" altLang="en-US" dirty="0" err="1"/>
              <a:t>lineToPiglatin</a:t>
            </a:r>
            <a:r>
              <a:rPr lang="en-US" altLang="en-US" dirty="0"/>
              <a:t> work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Make sure you understand this</a:t>
            </a:r>
          </a:p>
          <a:p>
            <a:pPr lvl="1"/>
            <a:r>
              <a:rPr lang="en-US" altLang="en-US" dirty="0"/>
              <a:t>What do you need to do so this works?</a:t>
            </a:r>
          </a:p>
          <a:p>
            <a:pPr lvl="1"/>
            <a:r>
              <a:rPr lang="en-US" altLang="en-US" dirty="0"/>
              <a:t>What is header, signature, prototype: </a:t>
            </a:r>
            <a:r>
              <a:rPr lang="en-US" altLang="en-US" dirty="0" err="1">
                <a:latin typeface="Courier New" panose="02070309020205020404" pitchFamily="49" charset="0"/>
              </a:rPr>
              <a:t>lineToPiglatin</a:t>
            </a:r>
            <a:endParaRPr lang="en-US" altLang="en-US" dirty="0">
              <a:latin typeface="Courier New" panose="02070309020205020404" pitchFamily="49" charset="0"/>
            </a:endParaRPr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1447800" y="4157008"/>
            <a:ext cx="7374135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l"/>
              <a:defRPr sz="2800" b="1">
                <a:solidFill>
                  <a:srgbClr val="00279F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C0128"/>
              </a:buClr>
              <a:buSzPct val="75000"/>
              <a:buFont typeface="Wingdings" panose="05000000000000000000" pitchFamily="2" charset="2"/>
              <a:buChar char="Ø"/>
              <a:defRPr sz="24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def 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lineToPiglatin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st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):</a:t>
            </a:r>
            <a:endParaRPr lang="en-US" altLang="en-US" sz="2400" b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   all = []</a:t>
            </a:r>
            <a:endParaRPr lang="en-US" altLang="en-US" sz="2400" b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   for word in 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st.split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():</a:t>
            </a:r>
            <a:endParaRPr lang="en-US" altLang="en-US" sz="2400" b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       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all.append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wordToPiglatin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(word))</a:t>
            </a:r>
            <a:endParaRPr lang="en-US" altLang="en-US" sz="2400" b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   return ' '.join(all)</a:t>
            </a:r>
            <a:endParaRPr lang="en-US" altLang="en-US" sz="2400" b="0" dirty="0">
              <a:solidFill>
                <a:schemeClr val="tx1"/>
              </a:solidFill>
              <a:latin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13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02920" y="304800"/>
            <a:ext cx="7772400" cy="1143000"/>
          </a:xfrm>
        </p:spPr>
        <p:txBody>
          <a:bodyPr/>
          <a:lstStyle/>
          <a:p>
            <a:r>
              <a:rPr lang="en-US" altLang="en-US" dirty="0"/>
              <a:t>Making </a:t>
            </a:r>
            <a:r>
              <a:rPr lang="en-US" altLang="en-US" dirty="0" err="1"/>
              <a:t>wordToPiglatin</a:t>
            </a:r>
            <a:r>
              <a:rPr lang="en-US" altLang="en-US" dirty="0"/>
              <a:t> work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/>
          <a:lstStyle/>
          <a:p>
            <a:r>
              <a:rPr lang="en-US" altLang="en-US" dirty="0"/>
              <a:t>Once you know what </a:t>
            </a:r>
            <a:r>
              <a:rPr lang="en-US" altLang="en-US" dirty="0" err="1"/>
              <a:t>wordToPiglatin</a:t>
            </a:r>
            <a:r>
              <a:rPr lang="en-US" altLang="en-US" dirty="0"/>
              <a:t> does, how do you implement it?</a:t>
            </a:r>
          </a:p>
          <a:p>
            <a:pPr lvl="1"/>
            <a:r>
              <a:rPr lang="en-US" altLang="en-US" dirty="0"/>
              <a:t>Review rules for </a:t>
            </a:r>
            <a:r>
              <a:rPr lang="en-US" altLang="en-US" dirty="0" err="1"/>
              <a:t>piglatin</a:t>
            </a:r>
            <a:endParaRPr lang="en-US" altLang="en-US" dirty="0"/>
          </a:p>
          <a:p>
            <a:pPr lvl="1"/>
            <a:r>
              <a:rPr lang="en-US" altLang="en-US" dirty="0"/>
              <a:t>Review code for APT you hopefully did </a:t>
            </a:r>
            <a:r>
              <a:rPr lang="en-US" altLang="en-US" dirty="0">
                <a:sym typeface="Wingdings" panose="05000000000000000000" pitchFamily="2" charset="2"/>
              </a:rPr>
              <a:t></a:t>
            </a:r>
          </a:p>
          <a:p>
            <a:endParaRPr lang="en-US" altLang="en-US" dirty="0">
              <a:sym typeface="Wingdings" panose="05000000000000000000" pitchFamily="2" charset="2"/>
            </a:endParaRPr>
          </a:p>
          <a:p>
            <a:r>
              <a:rPr lang="en-US" altLang="en-US" dirty="0">
                <a:sym typeface="Wingdings" panose="05000000000000000000" pitchFamily="2" charset="2"/>
              </a:rPr>
              <a:t>Don’t try to make every case work at once!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Start small and grow a working program.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How about first word is a vowel to begin …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Then add another case, …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4926A3B-78E9-4674-95CE-BA6AD1AFF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  <p:extLst>
      <p:ext uri="{BB962C8B-B14F-4D97-AF65-F5344CB8AC3E}">
        <p14:creationId xmlns:p14="http://schemas.microsoft.com/office/powerpoint/2010/main" val="1589955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305800" cy="1143000"/>
          </a:xfrm>
        </p:spPr>
        <p:txBody>
          <a:bodyPr/>
          <a:lstStyle/>
          <a:p>
            <a:r>
              <a:rPr lang="en-US" altLang="en-US" dirty="0"/>
              <a:t>If </a:t>
            </a:r>
            <a:r>
              <a:rPr lang="en-US" altLang="en-US" dirty="0" err="1">
                <a:latin typeface="Courier New" panose="02070309020205020404" pitchFamily="49" charset="0"/>
              </a:rPr>
              <a:t>wordToPiglatin</a:t>
            </a:r>
            <a:r>
              <a:rPr lang="en-US" altLang="en-US" dirty="0"/>
              <a:t> is done …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610600" cy="4495800"/>
          </a:xfrm>
        </p:spPr>
        <p:txBody>
          <a:bodyPr/>
          <a:lstStyle/>
          <a:p>
            <a:r>
              <a:rPr lang="en-US" altLang="en-US" dirty="0"/>
              <a:t>Get to </a:t>
            </a:r>
            <a:r>
              <a:rPr lang="en-US" altLang="en-US" dirty="0" err="1">
                <a:latin typeface="Courier New" panose="02070309020205020404" pitchFamily="49" charset="0"/>
              </a:rPr>
              <a:t>piglatinToLine</a:t>
            </a:r>
            <a:r>
              <a:rPr lang="en-US" altLang="en-US" dirty="0"/>
              <a:t> and </a:t>
            </a:r>
            <a:r>
              <a:rPr lang="en-US" altLang="en-US" dirty="0" err="1">
                <a:latin typeface="Courier New" panose="02070309020205020404" pitchFamily="49" charset="0"/>
              </a:rPr>
              <a:t>piglatinToWord</a:t>
            </a:r>
            <a:endParaRPr lang="en-US" altLang="en-US" dirty="0">
              <a:latin typeface="Courier New" panose="02070309020205020404" pitchFamily="49" charset="0"/>
            </a:endParaRPr>
          </a:p>
          <a:p>
            <a:pPr lvl="1"/>
            <a:r>
              <a:rPr lang="en-US" altLang="en-US" dirty="0"/>
              <a:t>Which will be easy? Why?</a:t>
            </a:r>
          </a:p>
          <a:p>
            <a:pPr lvl="1"/>
            <a:r>
              <a:rPr lang="en-US" altLang="en-US" dirty="0"/>
              <a:t>Can you do one easy case in </a:t>
            </a:r>
            <a:r>
              <a:rPr lang="en-US" altLang="en-US" dirty="0" err="1">
                <a:latin typeface="Courier New" panose="02070309020205020404" pitchFamily="49" charset="0"/>
              </a:rPr>
              <a:t>piglatinToWord</a:t>
            </a:r>
            <a:r>
              <a:rPr lang="en-US" altLang="en-US" dirty="0"/>
              <a:t>?</a:t>
            </a:r>
          </a:p>
          <a:p>
            <a:endParaRPr lang="en-US" altLang="en-US" dirty="0"/>
          </a:p>
          <a:p>
            <a:r>
              <a:rPr lang="en-US" altLang="en-US" dirty="0"/>
              <a:t>Why does it help to do one case at a time?</a:t>
            </a:r>
          </a:p>
          <a:p>
            <a:pPr lvl="1"/>
            <a:r>
              <a:rPr lang="en-US" altLang="en-US" dirty="0"/>
              <a:t>Builds confidence in reaching completion</a:t>
            </a:r>
          </a:p>
          <a:p>
            <a:pPr lvl="1"/>
            <a:r>
              <a:rPr lang="en-US" altLang="en-US" dirty="0"/>
              <a:t>Decreases time-to-completion: code works! Bugs easier to find.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5832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 class Questions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Monotype Sorts" charset="2"/>
              <a:buNone/>
            </a:pPr>
            <a:r>
              <a:rPr lang="en-US" altLang="en-US" sz="4000" dirty="0"/>
              <a:t>bit.ly/101f17-0926-4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42597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Cracking the Caesar Cipher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First create CaesarTransform.py</a:t>
            </a:r>
          </a:p>
          <a:p>
            <a:pPr lvl="1"/>
            <a:r>
              <a:rPr lang="en-US" altLang="en-US" dirty="0"/>
              <a:t>Where do you start?</a:t>
            </a:r>
          </a:p>
          <a:p>
            <a:pPr lvl="1"/>
            <a:r>
              <a:rPr lang="en-US" altLang="en-US" dirty="0"/>
              <a:t>What’s in the main program?</a:t>
            </a:r>
          </a:p>
          <a:p>
            <a:pPr lvl="1"/>
            <a:r>
              <a:rPr lang="en-US" altLang="en-US" dirty="0"/>
              <a:t>What’s copied from PiglatinTransform.py</a:t>
            </a:r>
          </a:p>
          <a:p>
            <a:endParaRPr lang="en-US" altLang="en-US" dirty="0"/>
          </a:p>
          <a:p>
            <a:r>
              <a:rPr lang="en-US" altLang="en-US" dirty="0"/>
              <a:t>What functions will you write first?</a:t>
            </a:r>
          </a:p>
          <a:p>
            <a:pPr lvl="1"/>
            <a:r>
              <a:rPr lang="en-US" altLang="en-US" dirty="0"/>
              <a:t>Where do you find this information?</a:t>
            </a:r>
          </a:p>
          <a:p>
            <a:pPr lvl="1"/>
            <a:r>
              <a:rPr lang="en-US" altLang="en-US" dirty="0"/>
              <a:t>What’s not clear about it?</a:t>
            </a:r>
          </a:p>
        </p:txBody>
      </p:sp>
      <p:pic>
        <p:nvPicPr>
          <p:cNvPr id="4" name="Picture 2" descr="http://1.bp.blogspot.com/-1L0BHN4Qr0s/UieG2he-AOI/AAAAAAAAAGg/Hop2r1Lg0yo/s1600/caes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362200"/>
            <a:ext cx="3118716" cy="137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817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153400" cy="1143000"/>
          </a:xfrm>
        </p:spPr>
        <p:txBody>
          <a:bodyPr/>
          <a:lstStyle/>
          <a:p>
            <a:r>
              <a:rPr lang="en-US" altLang="en-US" dirty="0"/>
              <a:t>Lots of details in making this work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838200" y="1381957"/>
            <a:ext cx="7772400" cy="4114800"/>
          </a:xfrm>
        </p:spPr>
        <p:txBody>
          <a:bodyPr/>
          <a:lstStyle/>
          <a:p>
            <a:r>
              <a:rPr lang="en-US" altLang="en-US" dirty="0"/>
              <a:t>How do you loop over characters in word?</a:t>
            </a:r>
          </a:p>
          <a:p>
            <a:pPr lvl="1"/>
            <a:r>
              <a:rPr lang="en-US" altLang="en-US" dirty="0"/>
              <a:t>Is there anything familiar here?</a:t>
            </a:r>
          </a:p>
          <a:p>
            <a:r>
              <a:rPr lang="en-US" altLang="en-US" dirty="0"/>
              <a:t>How do you know if a character is</a:t>
            </a:r>
          </a:p>
          <a:p>
            <a:pPr lvl="1"/>
            <a:r>
              <a:rPr lang="en-US" altLang="en-US" dirty="0"/>
              <a:t>Alphabetic?</a:t>
            </a:r>
          </a:p>
          <a:p>
            <a:pPr lvl="1"/>
            <a:r>
              <a:rPr lang="en-US" altLang="en-US" dirty="0"/>
              <a:t>Uppercase or lowercase?</a:t>
            </a:r>
          </a:p>
          <a:p>
            <a:pPr lvl="1"/>
            <a:r>
              <a:rPr lang="en-US" altLang="en-US" dirty="0"/>
              <a:t>A vowel or a consonant?</a:t>
            </a:r>
          </a:p>
          <a:p>
            <a:endParaRPr lang="en-US" altLang="en-US" dirty="0"/>
          </a:p>
          <a:p>
            <a:r>
              <a:rPr lang="en-US" altLang="en-US" dirty="0"/>
              <a:t>Once again: start simple, make something work, add functionality incrementally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84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do you know encryption works?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Is this a chicken and egg question?</a:t>
            </a:r>
          </a:p>
          <a:p>
            <a:pPr lvl="1"/>
            <a:r>
              <a:rPr lang="en-US" altLang="en-US" dirty="0"/>
              <a:t>Could you write decrypt first? </a:t>
            </a:r>
          </a:p>
          <a:p>
            <a:pPr lvl="1"/>
            <a:r>
              <a:rPr lang="en-US" altLang="en-US" dirty="0"/>
              <a:t>Isn’t decrypting by eyeball decryption just encrypting 26 times?</a:t>
            </a:r>
          </a:p>
          <a:p>
            <a:pPr lvl="1"/>
            <a:endParaRPr lang="en-US" altLang="en-US" dirty="0"/>
          </a:p>
          <a:p>
            <a:pPr>
              <a:buFont typeface="Monotype Sorts" charset="2"/>
              <a:buNone/>
            </a:pPr>
            <a:r>
              <a:rPr lang="en-US" altLang="en-US" sz="2000" b="0" dirty="0"/>
              <a:t>14 </a:t>
            </a:r>
            <a:r>
              <a:rPr lang="en-US" altLang="en-US" sz="2000" b="0" dirty="0" err="1"/>
              <a:t>Pljbqfjbp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fq'p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bxpv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ql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zlrkq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colj</a:t>
            </a:r>
            <a:r>
              <a:rPr lang="en-US" altLang="en-US" sz="2000" b="0" dirty="0"/>
              <a:t> 1-10, </a:t>
            </a:r>
            <a:r>
              <a:rPr lang="en-US" altLang="en-US" sz="2000" b="0" dirty="0" err="1"/>
              <a:t>yrq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klq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xitxvp</a:t>
            </a:r>
            <a:endParaRPr lang="en-US" altLang="en-US" sz="2000" b="0" dirty="0"/>
          </a:p>
          <a:p>
            <a:pPr>
              <a:buFont typeface="Monotype Sorts" charset="2"/>
              <a:buNone/>
            </a:pPr>
            <a:r>
              <a:rPr lang="en-US" altLang="en-US" sz="2000" b="0" dirty="0"/>
              <a:t>15 </a:t>
            </a:r>
            <a:r>
              <a:rPr lang="en-US" altLang="en-US" sz="2000" b="0" dirty="0" err="1"/>
              <a:t>Qmkcrgkcq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gr'q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cyqw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rm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amslr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dpmk</a:t>
            </a:r>
            <a:r>
              <a:rPr lang="en-US" altLang="en-US" sz="2000" b="0" dirty="0"/>
              <a:t> 1-10, </a:t>
            </a:r>
            <a:r>
              <a:rPr lang="en-US" altLang="en-US" sz="2000" b="0" dirty="0" err="1"/>
              <a:t>zsr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lmr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yjuywq</a:t>
            </a:r>
            <a:endParaRPr lang="en-US" altLang="en-US" sz="2000" b="0" dirty="0"/>
          </a:p>
          <a:p>
            <a:pPr>
              <a:buFont typeface="Monotype Sorts" charset="2"/>
              <a:buNone/>
            </a:pPr>
            <a:r>
              <a:rPr lang="en-US" altLang="en-US" sz="2000" b="0" dirty="0"/>
              <a:t>16 </a:t>
            </a:r>
            <a:r>
              <a:rPr lang="en-US" altLang="en-US" sz="2000" b="0" dirty="0" err="1"/>
              <a:t>Rnldshldr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hs'r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dzrx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sn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bntms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eqnl</a:t>
            </a:r>
            <a:r>
              <a:rPr lang="en-US" altLang="en-US" sz="2000" b="0" dirty="0"/>
              <a:t> 1-10, </a:t>
            </a:r>
            <a:r>
              <a:rPr lang="en-US" altLang="en-US" sz="2000" b="0" dirty="0" err="1"/>
              <a:t>ats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mns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zkvzxr</a:t>
            </a:r>
            <a:endParaRPr lang="en-US" altLang="en-US" sz="2000" b="0" dirty="0"/>
          </a:p>
          <a:p>
            <a:pPr>
              <a:buFont typeface="Monotype Sorts" charset="2"/>
              <a:buNone/>
            </a:pPr>
            <a:r>
              <a:rPr lang="en-US" altLang="en-US" sz="2000" b="0" dirty="0"/>
              <a:t>17 Sometimes it's easy to count from 1-10, but not always</a:t>
            </a:r>
          </a:p>
          <a:p>
            <a:pPr>
              <a:buFont typeface="Monotype Sorts" charset="2"/>
              <a:buNone/>
            </a:pPr>
            <a:r>
              <a:rPr lang="en-US" altLang="en-US" sz="2000" b="0" dirty="0"/>
              <a:t>18 </a:t>
            </a:r>
            <a:r>
              <a:rPr lang="en-US" altLang="en-US" sz="2000" b="0" dirty="0" err="1"/>
              <a:t>Tpnfujnft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ju't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fbtz</a:t>
            </a:r>
            <a:r>
              <a:rPr lang="en-US" altLang="en-US" sz="2000" b="0" dirty="0"/>
              <a:t> up </a:t>
            </a:r>
            <a:r>
              <a:rPr lang="en-US" altLang="en-US" sz="2000" b="0" dirty="0" err="1"/>
              <a:t>dpvou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gspn</a:t>
            </a:r>
            <a:r>
              <a:rPr lang="en-US" altLang="en-US" sz="2000" b="0" dirty="0"/>
              <a:t> 1-10, </a:t>
            </a:r>
            <a:r>
              <a:rPr lang="en-US" altLang="en-US" sz="2000" b="0" dirty="0" err="1"/>
              <a:t>cvu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opu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bmxbzt</a:t>
            </a:r>
            <a:endParaRPr lang="en-US" altLang="en-US" sz="2000" b="0" dirty="0"/>
          </a:p>
          <a:p>
            <a:pPr>
              <a:buFont typeface="Monotype Sorts" charset="2"/>
              <a:buNone/>
            </a:pPr>
            <a:r>
              <a:rPr lang="en-US" altLang="en-US" sz="2000" b="0" dirty="0"/>
              <a:t>19 </a:t>
            </a:r>
            <a:r>
              <a:rPr lang="en-US" altLang="en-US" sz="2000" b="0" dirty="0" err="1"/>
              <a:t>Uqogvkogu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kv'u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gcua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vq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eqwpv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htqo</a:t>
            </a:r>
            <a:r>
              <a:rPr lang="en-US" altLang="en-US" sz="2000" b="0" dirty="0"/>
              <a:t> 1-10, </a:t>
            </a:r>
            <a:r>
              <a:rPr lang="en-US" altLang="en-US" sz="2000" b="0" dirty="0" err="1"/>
              <a:t>dwv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pqv</a:t>
            </a:r>
            <a:r>
              <a:rPr lang="en-US" altLang="en-US" sz="2000" b="0" dirty="0"/>
              <a:t> </a:t>
            </a:r>
            <a:r>
              <a:rPr lang="en-US" altLang="en-US" sz="2000" b="0" dirty="0" err="1"/>
              <a:t>cnycau</a:t>
            </a:r>
            <a:endParaRPr lang="en-US" altLang="en-US" sz="2000" b="0" dirty="0"/>
          </a:p>
          <a:p>
            <a:br>
              <a:rPr lang="en-US" altLang="en-US" dirty="0"/>
            </a:b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AE1C26-7D1B-423E-92E6-479D6DFD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cps101 fall 2017</a:t>
            </a:r>
          </a:p>
        </p:txBody>
      </p:sp>
    </p:spTree>
    <p:extLst>
      <p:ext uri="{BB962C8B-B14F-4D97-AF65-F5344CB8AC3E}">
        <p14:creationId xmlns:p14="http://schemas.microsoft.com/office/powerpoint/2010/main" val="23914769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Can you call a function 26 times?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Encrypt using 26 shift keys and … eyeball!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Also write automatic decryption by determining which words are real words…</a:t>
            </a:r>
          </a:p>
        </p:txBody>
      </p:sp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525780" y="2849563"/>
            <a:ext cx="4424362" cy="1570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l"/>
              <a:defRPr sz="2800" b="1">
                <a:solidFill>
                  <a:srgbClr val="00279F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C0128"/>
              </a:buClr>
              <a:buSzPct val="75000"/>
              <a:buFont typeface="Wingdings" panose="05000000000000000000" pitchFamily="2" charset="2"/>
              <a:buChar char="Ø"/>
              <a:defRPr sz="24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em = #encrypted message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for n in range(26):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 sem = encrypt(em,n)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    print n,sem</a:t>
            </a:r>
          </a:p>
        </p:txBody>
      </p:sp>
      <p:pic>
        <p:nvPicPr>
          <p:cNvPr id="1026" name="Picture 2" descr="Image result for eyeb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810000"/>
            <a:ext cx="283845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457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19533-8B77-429A-B841-7D17EBA1B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Automatically determine what the key is….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53D42-DD57-4C02-BA05-E3A550F64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Translate each line 1-26</a:t>
            </a:r>
          </a:p>
          <a:p>
            <a:r>
              <a:rPr lang="en-US" dirty="0"/>
              <a:t>Which one has more English words?</a:t>
            </a:r>
          </a:p>
          <a:p>
            <a:pPr lvl="1"/>
            <a:r>
              <a:rPr lang="en-US" dirty="0"/>
              <a:t>Use a file of English words </a:t>
            </a:r>
          </a:p>
          <a:p>
            <a:pPr lvl="1"/>
            <a:r>
              <a:rPr lang="en-US" dirty="0"/>
              <a:t>Count how many are in each translation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579E17-8CEA-4950-A6AA-2476C9BBC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447352-466A-45D2-8816-DBEEDCDF4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FA0E54-301F-4971-894E-045C3445BE03}"/>
              </a:ext>
            </a:extLst>
          </p:cNvPr>
          <p:cNvSpPr/>
          <p:nvPr/>
        </p:nvSpPr>
        <p:spPr>
          <a:xfrm>
            <a:off x="152400" y="4168676"/>
            <a:ext cx="815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Monotype Sorts" charset="2"/>
              <a:buNone/>
            </a:pPr>
            <a:r>
              <a:rPr lang="en-US" altLang="en-US" dirty="0"/>
              <a:t>14 </a:t>
            </a:r>
            <a:r>
              <a:rPr lang="en-US" altLang="en-US" dirty="0" err="1"/>
              <a:t>Pljbqfjbp</a:t>
            </a:r>
            <a:r>
              <a:rPr lang="en-US" altLang="en-US" dirty="0"/>
              <a:t> </a:t>
            </a:r>
            <a:r>
              <a:rPr lang="en-US" altLang="en-US" dirty="0" err="1"/>
              <a:t>fq'p</a:t>
            </a:r>
            <a:r>
              <a:rPr lang="en-US" altLang="en-US" dirty="0"/>
              <a:t> </a:t>
            </a:r>
            <a:r>
              <a:rPr lang="en-US" altLang="en-US" dirty="0" err="1"/>
              <a:t>bxpv</a:t>
            </a:r>
            <a:r>
              <a:rPr lang="en-US" altLang="en-US" dirty="0"/>
              <a:t> </a:t>
            </a:r>
            <a:r>
              <a:rPr lang="en-US" altLang="en-US" dirty="0" err="1"/>
              <a:t>ql</a:t>
            </a:r>
            <a:r>
              <a:rPr lang="en-US" altLang="en-US" dirty="0"/>
              <a:t> </a:t>
            </a:r>
            <a:r>
              <a:rPr lang="en-US" altLang="en-US" dirty="0" err="1"/>
              <a:t>zlrkq</a:t>
            </a:r>
            <a:r>
              <a:rPr lang="en-US" altLang="en-US" dirty="0"/>
              <a:t> </a:t>
            </a:r>
            <a:r>
              <a:rPr lang="en-US" altLang="en-US" dirty="0" err="1"/>
              <a:t>colj</a:t>
            </a:r>
            <a:r>
              <a:rPr lang="en-US" altLang="en-US" dirty="0"/>
              <a:t> 1-10, </a:t>
            </a:r>
            <a:r>
              <a:rPr lang="en-US" altLang="en-US" dirty="0" err="1"/>
              <a:t>yrq</a:t>
            </a:r>
            <a:r>
              <a:rPr lang="en-US" altLang="en-US" dirty="0"/>
              <a:t> </a:t>
            </a:r>
            <a:r>
              <a:rPr lang="en-US" altLang="en-US" dirty="0" err="1"/>
              <a:t>klq</a:t>
            </a:r>
            <a:r>
              <a:rPr lang="en-US" altLang="en-US" dirty="0"/>
              <a:t> </a:t>
            </a:r>
            <a:r>
              <a:rPr lang="en-US" altLang="en-US" dirty="0" err="1"/>
              <a:t>xitxvp</a:t>
            </a:r>
            <a:endParaRPr lang="en-US" altLang="en-US" dirty="0"/>
          </a:p>
          <a:p>
            <a:pPr>
              <a:buFont typeface="Monotype Sorts" charset="2"/>
              <a:buNone/>
            </a:pPr>
            <a:r>
              <a:rPr lang="en-US" altLang="en-US" dirty="0"/>
              <a:t>15 </a:t>
            </a:r>
            <a:r>
              <a:rPr lang="en-US" altLang="en-US" dirty="0" err="1"/>
              <a:t>Qmkcrgkcq</a:t>
            </a:r>
            <a:r>
              <a:rPr lang="en-US" altLang="en-US" dirty="0"/>
              <a:t> </a:t>
            </a:r>
            <a:r>
              <a:rPr lang="en-US" altLang="en-US" dirty="0" err="1"/>
              <a:t>gr'q</a:t>
            </a:r>
            <a:r>
              <a:rPr lang="en-US" altLang="en-US" dirty="0"/>
              <a:t> </a:t>
            </a:r>
            <a:r>
              <a:rPr lang="en-US" altLang="en-US" dirty="0" err="1"/>
              <a:t>cyqw</a:t>
            </a:r>
            <a:r>
              <a:rPr lang="en-US" altLang="en-US" dirty="0"/>
              <a:t> </a:t>
            </a:r>
            <a:r>
              <a:rPr lang="en-US" altLang="en-US" dirty="0" err="1"/>
              <a:t>rm</a:t>
            </a:r>
            <a:r>
              <a:rPr lang="en-US" altLang="en-US" dirty="0"/>
              <a:t> </a:t>
            </a:r>
            <a:r>
              <a:rPr lang="en-US" altLang="en-US" dirty="0" err="1"/>
              <a:t>amslr</a:t>
            </a:r>
            <a:r>
              <a:rPr lang="en-US" altLang="en-US" dirty="0"/>
              <a:t> </a:t>
            </a:r>
            <a:r>
              <a:rPr lang="en-US" altLang="en-US" dirty="0" err="1"/>
              <a:t>dpmk</a:t>
            </a:r>
            <a:r>
              <a:rPr lang="en-US" altLang="en-US" dirty="0"/>
              <a:t> 1-10, </a:t>
            </a:r>
            <a:r>
              <a:rPr lang="en-US" altLang="en-US" dirty="0" err="1"/>
              <a:t>zsr</a:t>
            </a:r>
            <a:r>
              <a:rPr lang="en-US" altLang="en-US" dirty="0"/>
              <a:t> </a:t>
            </a:r>
            <a:r>
              <a:rPr lang="en-US" altLang="en-US" dirty="0" err="1"/>
              <a:t>lmr</a:t>
            </a:r>
            <a:r>
              <a:rPr lang="en-US" altLang="en-US" dirty="0"/>
              <a:t> </a:t>
            </a:r>
            <a:r>
              <a:rPr lang="en-US" altLang="en-US" dirty="0" err="1"/>
              <a:t>yjuywq</a:t>
            </a:r>
            <a:endParaRPr lang="en-US" altLang="en-US" dirty="0"/>
          </a:p>
          <a:p>
            <a:pPr>
              <a:buFont typeface="Monotype Sorts" charset="2"/>
              <a:buNone/>
            </a:pPr>
            <a:r>
              <a:rPr lang="en-US" altLang="en-US" dirty="0"/>
              <a:t>16 </a:t>
            </a:r>
            <a:r>
              <a:rPr lang="en-US" altLang="en-US" dirty="0" err="1"/>
              <a:t>Rnldshldr</a:t>
            </a:r>
            <a:r>
              <a:rPr lang="en-US" altLang="en-US" dirty="0"/>
              <a:t> </a:t>
            </a:r>
            <a:r>
              <a:rPr lang="en-US" altLang="en-US" dirty="0" err="1"/>
              <a:t>hs'r</a:t>
            </a:r>
            <a:r>
              <a:rPr lang="en-US" altLang="en-US" dirty="0"/>
              <a:t> </a:t>
            </a:r>
            <a:r>
              <a:rPr lang="en-US" altLang="en-US" dirty="0" err="1"/>
              <a:t>dzrx</a:t>
            </a:r>
            <a:r>
              <a:rPr lang="en-US" altLang="en-US" dirty="0"/>
              <a:t> </a:t>
            </a:r>
            <a:r>
              <a:rPr lang="en-US" altLang="en-US" dirty="0" err="1"/>
              <a:t>sn</a:t>
            </a:r>
            <a:r>
              <a:rPr lang="en-US" altLang="en-US" dirty="0"/>
              <a:t> </a:t>
            </a:r>
            <a:r>
              <a:rPr lang="en-US" altLang="en-US" dirty="0" err="1"/>
              <a:t>bntms</a:t>
            </a:r>
            <a:r>
              <a:rPr lang="en-US" altLang="en-US" dirty="0"/>
              <a:t> </a:t>
            </a:r>
            <a:r>
              <a:rPr lang="en-US" altLang="en-US" dirty="0" err="1"/>
              <a:t>eqnl</a:t>
            </a:r>
            <a:r>
              <a:rPr lang="en-US" altLang="en-US" dirty="0"/>
              <a:t> 1-10, </a:t>
            </a:r>
            <a:r>
              <a:rPr lang="en-US" altLang="en-US" dirty="0" err="1"/>
              <a:t>ats</a:t>
            </a:r>
            <a:r>
              <a:rPr lang="en-US" altLang="en-US" dirty="0"/>
              <a:t> </a:t>
            </a:r>
            <a:r>
              <a:rPr lang="en-US" altLang="en-US" dirty="0" err="1"/>
              <a:t>mns</a:t>
            </a:r>
            <a:r>
              <a:rPr lang="en-US" altLang="en-US" dirty="0"/>
              <a:t> </a:t>
            </a:r>
            <a:r>
              <a:rPr lang="en-US" altLang="en-US" dirty="0" err="1"/>
              <a:t>zkvzxr</a:t>
            </a:r>
            <a:endParaRPr lang="en-US" altLang="en-US" dirty="0"/>
          </a:p>
          <a:p>
            <a:pPr>
              <a:buFont typeface="Monotype Sorts" charset="2"/>
              <a:buNone/>
            </a:pPr>
            <a:r>
              <a:rPr lang="en-US" altLang="en-US" dirty="0"/>
              <a:t>17 Sometimes it's easy to count from 1-10, but not always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18 </a:t>
            </a:r>
            <a:r>
              <a:rPr lang="en-US" altLang="en-US" dirty="0" err="1"/>
              <a:t>Tpnfujnft</a:t>
            </a:r>
            <a:r>
              <a:rPr lang="en-US" altLang="en-US" dirty="0"/>
              <a:t> </a:t>
            </a:r>
            <a:r>
              <a:rPr lang="en-US" altLang="en-US" dirty="0" err="1"/>
              <a:t>ju't</a:t>
            </a:r>
            <a:r>
              <a:rPr lang="en-US" altLang="en-US" dirty="0"/>
              <a:t> </a:t>
            </a:r>
            <a:r>
              <a:rPr lang="en-US" altLang="en-US" dirty="0" err="1"/>
              <a:t>fbtz</a:t>
            </a:r>
            <a:r>
              <a:rPr lang="en-US" altLang="en-US" dirty="0"/>
              <a:t> up </a:t>
            </a:r>
            <a:r>
              <a:rPr lang="en-US" altLang="en-US" dirty="0" err="1"/>
              <a:t>dpvou</a:t>
            </a:r>
            <a:r>
              <a:rPr lang="en-US" altLang="en-US" dirty="0"/>
              <a:t> </a:t>
            </a:r>
            <a:r>
              <a:rPr lang="en-US" altLang="en-US" dirty="0" err="1"/>
              <a:t>gspn</a:t>
            </a:r>
            <a:r>
              <a:rPr lang="en-US" altLang="en-US" dirty="0"/>
              <a:t> 1-10, </a:t>
            </a:r>
            <a:r>
              <a:rPr lang="en-US" altLang="en-US" dirty="0" err="1"/>
              <a:t>cvu</a:t>
            </a:r>
            <a:r>
              <a:rPr lang="en-US" altLang="en-US" dirty="0"/>
              <a:t> </a:t>
            </a:r>
            <a:r>
              <a:rPr lang="en-US" altLang="en-US" dirty="0" err="1"/>
              <a:t>opu</a:t>
            </a:r>
            <a:r>
              <a:rPr lang="en-US" altLang="en-US" dirty="0"/>
              <a:t> </a:t>
            </a:r>
            <a:r>
              <a:rPr lang="en-US" altLang="en-US" dirty="0" err="1"/>
              <a:t>bmxbzt</a:t>
            </a:r>
            <a:endParaRPr lang="en-US" altLang="en-US" dirty="0"/>
          </a:p>
          <a:p>
            <a:pPr>
              <a:buFont typeface="Monotype Sorts" charset="2"/>
              <a:buNone/>
            </a:pPr>
            <a:r>
              <a:rPr lang="en-US" altLang="en-US" dirty="0"/>
              <a:t>19 </a:t>
            </a:r>
            <a:r>
              <a:rPr lang="en-US" altLang="en-US" dirty="0" err="1"/>
              <a:t>Uqogvkogu</a:t>
            </a:r>
            <a:r>
              <a:rPr lang="en-US" altLang="en-US" dirty="0"/>
              <a:t> </a:t>
            </a:r>
            <a:r>
              <a:rPr lang="en-US" altLang="en-US" dirty="0" err="1"/>
              <a:t>kv'u</a:t>
            </a:r>
            <a:r>
              <a:rPr lang="en-US" altLang="en-US" dirty="0"/>
              <a:t> </a:t>
            </a:r>
            <a:r>
              <a:rPr lang="en-US" altLang="en-US" dirty="0" err="1"/>
              <a:t>gcua</a:t>
            </a:r>
            <a:r>
              <a:rPr lang="en-US" altLang="en-US" dirty="0"/>
              <a:t> </a:t>
            </a:r>
            <a:r>
              <a:rPr lang="en-US" altLang="en-US" dirty="0" err="1"/>
              <a:t>vq</a:t>
            </a:r>
            <a:r>
              <a:rPr lang="en-US" altLang="en-US" dirty="0"/>
              <a:t> </a:t>
            </a:r>
            <a:r>
              <a:rPr lang="en-US" altLang="en-US" dirty="0" err="1"/>
              <a:t>eqwpv</a:t>
            </a:r>
            <a:r>
              <a:rPr lang="en-US" altLang="en-US" dirty="0"/>
              <a:t> </a:t>
            </a:r>
            <a:r>
              <a:rPr lang="en-US" altLang="en-US" dirty="0" err="1"/>
              <a:t>htqo</a:t>
            </a:r>
            <a:r>
              <a:rPr lang="en-US" altLang="en-US" dirty="0"/>
              <a:t> 1-10, </a:t>
            </a:r>
            <a:r>
              <a:rPr lang="en-US" altLang="en-US" dirty="0" err="1"/>
              <a:t>dwv</a:t>
            </a:r>
            <a:r>
              <a:rPr lang="en-US" altLang="en-US" dirty="0"/>
              <a:t> </a:t>
            </a:r>
            <a:r>
              <a:rPr lang="en-US" altLang="en-US" dirty="0" err="1"/>
              <a:t>pqv</a:t>
            </a:r>
            <a:r>
              <a:rPr lang="en-US" altLang="en-US" dirty="0"/>
              <a:t> </a:t>
            </a:r>
            <a:r>
              <a:rPr lang="en-US" altLang="en-US" dirty="0" err="1"/>
              <a:t>cnycau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2482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001000" cy="1143000"/>
          </a:xfrm>
        </p:spPr>
        <p:txBody>
          <a:bodyPr/>
          <a:lstStyle/>
          <a:p>
            <a:r>
              <a:rPr lang="en-US" dirty="0"/>
              <a:t>Looping over and accumulating…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initialize</a:t>
            </a:r>
          </a:p>
          <a:p>
            <a:pPr marL="0" indent="0">
              <a:buNone/>
            </a:pPr>
            <a:r>
              <a:rPr lang="en-US" dirty="0"/>
              <a:t>for variable in something:</a:t>
            </a:r>
          </a:p>
          <a:p>
            <a:pPr marL="0" indent="0">
              <a:buNone/>
            </a:pPr>
            <a:r>
              <a:rPr lang="en-US" dirty="0"/>
              <a:t>      ask question about variable?</a:t>
            </a:r>
          </a:p>
          <a:p>
            <a:pPr marL="0" indent="0">
              <a:buNone/>
            </a:pPr>
            <a:r>
              <a:rPr lang="en-US" dirty="0"/>
              <a:t>          accumulate or build a structure</a:t>
            </a:r>
          </a:p>
          <a:p>
            <a:pPr marL="0" indent="0">
              <a:buNone/>
            </a:pPr>
            <a:r>
              <a:rPr lang="en-US" dirty="0"/>
              <a:t>return answer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Loop over characters in strings, items in lists, lines in a file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416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19533-8B77-429A-B841-7D17EBA1B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Automatically determine what the key is….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53D42-DD57-4C02-BA05-E3A550F64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Translate each line 1-26</a:t>
            </a:r>
          </a:p>
          <a:p>
            <a:r>
              <a:rPr lang="en-US" dirty="0"/>
              <a:t>Which one has more English words?</a:t>
            </a:r>
          </a:p>
          <a:p>
            <a:pPr lvl="1"/>
            <a:r>
              <a:rPr lang="en-US" dirty="0"/>
              <a:t>Use a file of English words </a:t>
            </a:r>
          </a:p>
          <a:p>
            <a:pPr lvl="1"/>
            <a:r>
              <a:rPr lang="en-US" dirty="0"/>
              <a:t>Count how many are in each translation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579E17-8CEA-4950-A6AA-2476C9BBC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447352-466A-45D2-8816-DBEEDCDF4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FA0E54-301F-4971-894E-045C3445BE03}"/>
              </a:ext>
            </a:extLst>
          </p:cNvPr>
          <p:cNvSpPr/>
          <p:nvPr/>
        </p:nvSpPr>
        <p:spPr>
          <a:xfrm>
            <a:off x="152400" y="4168676"/>
            <a:ext cx="815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Monotype Sorts" charset="2"/>
              <a:buNone/>
            </a:pPr>
            <a:r>
              <a:rPr lang="en-US" altLang="en-US" dirty="0"/>
              <a:t>14 </a:t>
            </a:r>
            <a:r>
              <a:rPr lang="en-US" altLang="en-US" dirty="0" err="1"/>
              <a:t>Pljbqfjbp</a:t>
            </a:r>
            <a:r>
              <a:rPr lang="en-US" altLang="en-US" dirty="0"/>
              <a:t> </a:t>
            </a:r>
            <a:r>
              <a:rPr lang="en-US" altLang="en-US" dirty="0" err="1"/>
              <a:t>fq'p</a:t>
            </a:r>
            <a:r>
              <a:rPr lang="en-US" altLang="en-US" dirty="0"/>
              <a:t> </a:t>
            </a:r>
            <a:r>
              <a:rPr lang="en-US" altLang="en-US" dirty="0" err="1"/>
              <a:t>bxpv</a:t>
            </a:r>
            <a:r>
              <a:rPr lang="en-US" altLang="en-US" dirty="0"/>
              <a:t> </a:t>
            </a:r>
            <a:r>
              <a:rPr lang="en-US" altLang="en-US" dirty="0" err="1"/>
              <a:t>ql</a:t>
            </a:r>
            <a:r>
              <a:rPr lang="en-US" altLang="en-US" dirty="0"/>
              <a:t> </a:t>
            </a:r>
            <a:r>
              <a:rPr lang="en-US" altLang="en-US" dirty="0" err="1"/>
              <a:t>zlrkq</a:t>
            </a:r>
            <a:r>
              <a:rPr lang="en-US" altLang="en-US" dirty="0"/>
              <a:t> </a:t>
            </a:r>
            <a:r>
              <a:rPr lang="en-US" altLang="en-US" dirty="0" err="1"/>
              <a:t>colj</a:t>
            </a:r>
            <a:r>
              <a:rPr lang="en-US" altLang="en-US" dirty="0"/>
              <a:t> 1-10, </a:t>
            </a:r>
            <a:r>
              <a:rPr lang="en-US" altLang="en-US" dirty="0" err="1"/>
              <a:t>yrq</a:t>
            </a:r>
            <a:r>
              <a:rPr lang="en-US" altLang="en-US" dirty="0"/>
              <a:t> </a:t>
            </a:r>
            <a:r>
              <a:rPr lang="en-US" altLang="en-US" dirty="0" err="1"/>
              <a:t>klq</a:t>
            </a:r>
            <a:r>
              <a:rPr lang="en-US" altLang="en-US" dirty="0"/>
              <a:t> </a:t>
            </a:r>
            <a:r>
              <a:rPr lang="en-US" altLang="en-US" dirty="0" err="1"/>
              <a:t>xitxvp</a:t>
            </a:r>
            <a:endParaRPr lang="en-US" altLang="en-US" dirty="0"/>
          </a:p>
          <a:p>
            <a:pPr>
              <a:buFont typeface="Monotype Sorts" charset="2"/>
              <a:buNone/>
            </a:pPr>
            <a:r>
              <a:rPr lang="en-US" altLang="en-US" dirty="0"/>
              <a:t>15 </a:t>
            </a:r>
            <a:r>
              <a:rPr lang="en-US" altLang="en-US" dirty="0" err="1"/>
              <a:t>Qmkcrgkcq</a:t>
            </a:r>
            <a:r>
              <a:rPr lang="en-US" altLang="en-US" dirty="0"/>
              <a:t> </a:t>
            </a:r>
            <a:r>
              <a:rPr lang="en-US" altLang="en-US" dirty="0" err="1"/>
              <a:t>gr'q</a:t>
            </a:r>
            <a:r>
              <a:rPr lang="en-US" altLang="en-US" dirty="0"/>
              <a:t> </a:t>
            </a:r>
            <a:r>
              <a:rPr lang="en-US" altLang="en-US" dirty="0" err="1"/>
              <a:t>cyqw</a:t>
            </a:r>
            <a:r>
              <a:rPr lang="en-US" altLang="en-US" dirty="0"/>
              <a:t> </a:t>
            </a:r>
            <a:r>
              <a:rPr lang="en-US" altLang="en-US" dirty="0" err="1"/>
              <a:t>rm</a:t>
            </a:r>
            <a:r>
              <a:rPr lang="en-US" altLang="en-US" dirty="0"/>
              <a:t> </a:t>
            </a:r>
            <a:r>
              <a:rPr lang="en-US" altLang="en-US" dirty="0" err="1"/>
              <a:t>amslr</a:t>
            </a:r>
            <a:r>
              <a:rPr lang="en-US" altLang="en-US" dirty="0"/>
              <a:t> </a:t>
            </a:r>
            <a:r>
              <a:rPr lang="en-US" altLang="en-US" dirty="0" err="1"/>
              <a:t>dpmk</a:t>
            </a:r>
            <a:r>
              <a:rPr lang="en-US" altLang="en-US" dirty="0"/>
              <a:t> 1-10, </a:t>
            </a:r>
            <a:r>
              <a:rPr lang="en-US" altLang="en-US" dirty="0" err="1"/>
              <a:t>zsr</a:t>
            </a:r>
            <a:r>
              <a:rPr lang="en-US" altLang="en-US" dirty="0"/>
              <a:t> </a:t>
            </a:r>
            <a:r>
              <a:rPr lang="en-US" altLang="en-US" dirty="0" err="1"/>
              <a:t>lmr</a:t>
            </a:r>
            <a:r>
              <a:rPr lang="en-US" altLang="en-US" dirty="0"/>
              <a:t> </a:t>
            </a:r>
            <a:r>
              <a:rPr lang="en-US" altLang="en-US" dirty="0" err="1"/>
              <a:t>yjuywq</a:t>
            </a:r>
            <a:endParaRPr lang="en-US" altLang="en-US" dirty="0"/>
          </a:p>
          <a:p>
            <a:pPr>
              <a:buFont typeface="Monotype Sorts" charset="2"/>
              <a:buNone/>
            </a:pPr>
            <a:r>
              <a:rPr lang="en-US" altLang="en-US" dirty="0"/>
              <a:t>16 </a:t>
            </a:r>
            <a:r>
              <a:rPr lang="en-US" altLang="en-US" dirty="0" err="1"/>
              <a:t>Rnldshldr</a:t>
            </a:r>
            <a:r>
              <a:rPr lang="en-US" altLang="en-US" dirty="0"/>
              <a:t> </a:t>
            </a:r>
            <a:r>
              <a:rPr lang="en-US" altLang="en-US" dirty="0" err="1"/>
              <a:t>hs'r</a:t>
            </a:r>
            <a:r>
              <a:rPr lang="en-US" altLang="en-US" dirty="0"/>
              <a:t> </a:t>
            </a:r>
            <a:r>
              <a:rPr lang="en-US" altLang="en-US" dirty="0" err="1"/>
              <a:t>dzrx</a:t>
            </a:r>
            <a:r>
              <a:rPr lang="en-US" altLang="en-US" dirty="0"/>
              <a:t> </a:t>
            </a:r>
            <a:r>
              <a:rPr lang="en-US" altLang="en-US" dirty="0" err="1"/>
              <a:t>sn</a:t>
            </a:r>
            <a:r>
              <a:rPr lang="en-US" altLang="en-US" dirty="0"/>
              <a:t> </a:t>
            </a:r>
            <a:r>
              <a:rPr lang="en-US" altLang="en-US" dirty="0" err="1"/>
              <a:t>bntms</a:t>
            </a:r>
            <a:r>
              <a:rPr lang="en-US" altLang="en-US" dirty="0"/>
              <a:t> </a:t>
            </a:r>
            <a:r>
              <a:rPr lang="en-US" altLang="en-US" dirty="0" err="1"/>
              <a:t>eqnl</a:t>
            </a:r>
            <a:r>
              <a:rPr lang="en-US" altLang="en-US" dirty="0"/>
              <a:t> 1-10, </a:t>
            </a:r>
            <a:r>
              <a:rPr lang="en-US" altLang="en-US" dirty="0" err="1"/>
              <a:t>ats</a:t>
            </a:r>
            <a:r>
              <a:rPr lang="en-US" altLang="en-US" dirty="0"/>
              <a:t> </a:t>
            </a:r>
            <a:r>
              <a:rPr lang="en-US" altLang="en-US" dirty="0" err="1"/>
              <a:t>mns</a:t>
            </a:r>
            <a:r>
              <a:rPr lang="en-US" altLang="en-US" dirty="0"/>
              <a:t> </a:t>
            </a:r>
            <a:r>
              <a:rPr lang="en-US" altLang="en-US" dirty="0" err="1"/>
              <a:t>zkvzxr</a:t>
            </a:r>
            <a:endParaRPr lang="en-US" altLang="en-US" dirty="0"/>
          </a:p>
          <a:p>
            <a:pPr>
              <a:buFont typeface="Monotype Sorts" charset="2"/>
              <a:buNone/>
            </a:pPr>
            <a:r>
              <a:rPr lang="en-US" altLang="en-US" dirty="0"/>
              <a:t>17 Sometimes it's easy to count from 1-10, but not always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18 </a:t>
            </a:r>
            <a:r>
              <a:rPr lang="en-US" altLang="en-US" dirty="0" err="1"/>
              <a:t>Tpnfujnft</a:t>
            </a:r>
            <a:r>
              <a:rPr lang="en-US" altLang="en-US" dirty="0"/>
              <a:t> </a:t>
            </a:r>
            <a:r>
              <a:rPr lang="en-US" altLang="en-US" dirty="0" err="1"/>
              <a:t>ju't</a:t>
            </a:r>
            <a:r>
              <a:rPr lang="en-US" altLang="en-US" dirty="0"/>
              <a:t> </a:t>
            </a:r>
            <a:r>
              <a:rPr lang="en-US" altLang="en-US" dirty="0" err="1"/>
              <a:t>fbtz</a:t>
            </a:r>
            <a:r>
              <a:rPr lang="en-US" altLang="en-US" dirty="0"/>
              <a:t> up </a:t>
            </a:r>
            <a:r>
              <a:rPr lang="en-US" altLang="en-US" dirty="0" err="1"/>
              <a:t>dpvou</a:t>
            </a:r>
            <a:r>
              <a:rPr lang="en-US" altLang="en-US" dirty="0"/>
              <a:t> </a:t>
            </a:r>
            <a:r>
              <a:rPr lang="en-US" altLang="en-US" dirty="0" err="1"/>
              <a:t>gspn</a:t>
            </a:r>
            <a:r>
              <a:rPr lang="en-US" altLang="en-US" dirty="0"/>
              <a:t> 1-10, </a:t>
            </a:r>
            <a:r>
              <a:rPr lang="en-US" altLang="en-US" dirty="0" err="1"/>
              <a:t>cvu</a:t>
            </a:r>
            <a:r>
              <a:rPr lang="en-US" altLang="en-US" dirty="0"/>
              <a:t> </a:t>
            </a:r>
            <a:r>
              <a:rPr lang="en-US" altLang="en-US" dirty="0" err="1"/>
              <a:t>opu</a:t>
            </a:r>
            <a:r>
              <a:rPr lang="en-US" altLang="en-US" dirty="0"/>
              <a:t> </a:t>
            </a:r>
            <a:r>
              <a:rPr lang="en-US" altLang="en-US" dirty="0" err="1"/>
              <a:t>bmxbzt</a:t>
            </a:r>
            <a:endParaRPr lang="en-US" altLang="en-US" dirty="0"/>
          </a:p>
          <a:p>
            <a:pPr>
              <a:buFont typeface="Monotype Sorts" charset="2"/>
              <a:buNone/>
            </a:pPr>
            <a:r>
              <a:rPr lang="en-US" altLang="en-US" dirty="0"/>
              <a:t>19 </a:t>
            </a:r>
            <a:r>
              <a:rPr lang="en-US" altLang="en-US" dirty="0" err="1"/>
              <a:t>Uqogvkogu</a:t>
            </a:r>
            <a:r>
              <a:rPr lang="en-US" altLang="en-US" dirty="0"/>
              <a:t> </a:t>
            </a:r>
            <a:r>
              <a:rPr lang="en-US" altLang="en-US" dirty="0" err="1"/>
              <a:t>kv'u</a:t>
            </a:r>
            <a:r>
              <a:rPr lang="en-US" altLang="en-US" dirty="0"/>
              <a:t> </a:t>
            </a:r>
            <a:r>
              <a:rPr lang="en-US" altLang="en-US" dirty="0" err="1"/>
              <a:t>gcua</a:t>
            </a:r>
            <a:r>
              <a:rPr lang="en-US" altLang="en-US" dirty="0"/>
              <a:t> </a:t>
            </a:r>
            <a:r>
              <a:rPr lang="en-US" altLang="en-US" dirty="0" err="1"/>
              <a:t>vq</a:t>
            </a:r>
            <a:r>
              <a:rPr lang="en-US" altLang="en-US" dirty="0"/>
              <a:t> </a:t>
            </a:r>
            <a:r>
              <a:rPr lang="en-US" altLang="en-US" dirty="0" err="1"/>
              <a:t>eqwpv</a:t>
            </a:r>
            <a:r>
              <a:rPr lang="en-US" altLang="en-US" dirty="0"/>
              <a:t> </a:t>
            </a:r>
            <a:r>
              <a:rPr lang="en-US" altLang="en-US" dirty="0" err="1"/>
              <a:t>htqo</a:t>
            </a:r>
            <a:r>
              <a:rPr lang="en-US" altLang="en-US" dirty="0"/>
              <a:t> 1-10, </a:t>
            </a:r>
            <a:r>
              <a:rPr lang="en-US" altLang="en-US" dirty="0" err="1"/>
              <a:t>dwv</a:t>
            </a:r>
            <a:r>
              <a:rPr lang="en-US" altLang="en-US" dirty="0"/>
              <a:t> </a:t>
            </a:r>
            <a:r>
              <a:rPr lang="en-US" altLang="en-US" dirty="0" err="1"/>
              <a:t>pqv</a:t>
            </a:r>
            <a:r>
              <a:rPr lang="en-US" altLang="en-US" dirty="0"/>
              <a:t> </a:t>
            </a:r>
            <a:r>
              <a:rPr lang="en-US" altLang="en-US" dirty="0" err="1"/>
              <a:t>cnycau</a:t>
            </a:r>
            <a:endParaRPr lang="en-US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B68701-07B6-4DD0-9F11-8212189BCD03}"/>
              </a:ext>
            </a:extLst>
          </p:cNvPr>
          <p:cNvSpPr txBox="1"/>
          <p:nvPr/>
        </p:nvSpPr>
        <p:spPr>
          <a:xfrm>
            <a:off x="8305800" y="3819250"/>
            <a:ext cx="93647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Count</a:t>
            </a:r>
          </a:p>
          <a:p>
            <a:r>
              <a:rPr lang="en-US" dirty="0"/>
              <a:t>21</a:t>
            </a:r>
          </a:p>
          <a:p>
            <a:r>
              <a:rPr lang="en-US" dirty="0"/>
              <a:t>15</a:t>
            </a:r>
          </a:p>
          <a:p>
            <a:r>
              <a:rPr lang="en-US" dirty="0"/>
              <a:t>10</a:t>
            </a:r>
          </a:p>
          <a:p>
            <a:r>
              <a:rPr lang="en-US" dirty="0"/>
              <a:t>7698</a:t>
            </a:r>
          </a:p>
          <a:p>
            <a:r>
              <a:rPr lang="en-US" dirty="0"/>
              <a:t>24</a:t>
            </a:r>
          </a:p>
          <a:p>
            <a:r>
              <a:rPr lang="en-US" dirty="0"/>
              <a:t>17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B760C40-6014-4D9D-B794-74255E387D7C}"/>
              </a:ext>
            </a:extLst>
          </p:cNvPr>
          <p:cNvSpPr/>
          <p:nvPr/>
        </p:nvSpPr>
        <p:spPr>
          <a:xfrm>
            <a:off x="8229600" y="5257800"/>
            <a:ext cx="914400" cy="4572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5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output for assignment 4?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 with clear output that all parts of your program work.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84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2880"/>
            <a:ext cx="7772400" cy="1051560"/>
          </a:xfrm>
        </p:spPr>
        <p:txBody>
          <a:bodyPr/>
          <a:lstStyle/>
          <a:p>
            <a:r>
              <a:rPr lang="en-US" dirty="0"/>
              <a:t>Largest number in list</a:t>
            </a:r>
            <a:br>
              <a:rPr lang="en-US" dirty="0"/>
            </a:br>
            <a:r>
              <a:rPr lang="en-US" dirty="0"/>
              <a:t>bit.ly/101f17-0926-1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93520"/>
            <a:ext cx="7772400" cy="3352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biggest(numbers):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max = numbers[0]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numbers: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 max: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max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5257800"/>
            <a:ext cx="520584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x =  biggest([8, 3, 9, 1, 5, 7])</a:t>
            </a:r>
          </a:p>
          <a:p>
            <a:r>
              <a:rPr lang="en-US" sz="3200" dirty="0"/>
              <a:t>Then x is 7?    What is wrong?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32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range(5)      is     [0,1,2,3,4]</a:t>
            </a:r>
          </a:p>
          <a:p>
            <a:pPr marL="0" indent="0">
              <a:buNone/>
            </a:pPr>
            <a:r>
              <a:rPr lang="en-US" dirty="0"/>
              <a:t>range(2,6)   is      [2, 3, 4, 5]</a:t>
            </a:r>
          </a:p>
          <a:p>
            <a:pPr marL="0" indent="0">
              <a:buNone/>
            </a:pPr>
            <a:r>
              <a:rPr lang="en-US" dirty="0" err="1"/>
              <a:t>alist</a:t>
            </a:r>
            <a:r>
              <a:rPr lang="en-US" dirty="0"/>
              <a:t> = [“a”, “b”, “d”, “c”]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</a:t>
            </a:r>
            <a:r>
              <a:rPr lang="en-US" dirty="0" err="1"/>
              <a:t>len</a:t>
            </a:r>
            <a:r>
              <a:rPr lang="en-US" dirty="0"/>
              <a:t>(list)):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x = “ “.join(</a:t>
            </a:r>
            <a:r>
              <a:rPr lang="en-US" dirty="0" err="1"/>
              <a:t>alist</a:t>
            </a:r>
            <a:r>
              <a:rPr lang="en-US" dirty="0"/>
              <a:t>)     # </a:t>
            </a:r>
            <a:r>
              <a:rPr lang="en-US" dirty="0" err="1"/>
              <a:t>alist</a:t>
            </a:r>
            <a:r>
              <a:rPr lang="en-US" dirty="0"/>
              <a:t> must be list of strings</a:t>
            </a:r>
          </a:p>
          <a:p>
            <a:pPr marL="0" indent="0">
              <a:buNone/>
            </a:pPr>
            <a:r>
              <a:rPr lang="en-US" dirty="0"/>
              <a:t>y = list(“peach”)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89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AF26F-F58C-4F76-B19C-4E3E50D24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between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80940-098C-4AB6-815D-66FB2C966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alist</a:t>
            </a:r>
            <a:r>
              <a:rPr lang="en-US" dirty="0"/>
              <a:t> = ‘cannot stop </a:t>
            </a:r>
            <a:r>
              <a:rPr lang="en-US" dirty="0" err="1"/>
              <a:t>Duke’.split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for word in </a:t>
            </a:r>
            <a:r>
              <a:rPr lang="en-US" dirty="0" err="1"/>
              <a:t>alist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print word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index in range(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alist</a:t>
            </a:r>
            <a:r>
              <a:rPr lang="en-US" dirty="0"/>
              <a:t>)):</a:t>
            </a:r>
          </a:p>
          <a:p>
            <a:pPr marL="0" indent="0">
              <a:buNone/>
            </a:pPr>
            <a:r>
              <a:rPr lang="en-US" dirty="0"/>
              <a:t>     print index, </a:t>
            </a:r>
            <a:r>
              <a:rPr lang="en-US" dirty="0" err="1"/>
              <a:t>alist</a:t>
            </a:r>
            <a:r>
              <a:rPr lang="en-US" dirty="0"/>
              <a:t>[index]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to use index?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48B35A-C1B8-4D81-9CC8-36CDE3257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FC714B-AA96-4EEE-90E0-E685855D0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07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D40BF-6C7D-45A5-928D-95FA8D24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/>
          <a:lstStyle/>
          <a:p>
            <a:r>
              <a:rPr lang="en-US" dirty="0"/>
              <a:t>Back to APT </a:t>
            </a:r>
            <a:r>
              <a:rPr lang="en-US" dirty="0" err="1"/>
              <a:t>TxMsg</a:t>
            </a:r>
            <a:r>
              <a:rPr lang="en-US" dirty="0"/>
              <a:t> – with index!</a:t>
            </a:r>
            <a:br>
              <a:rPr lang="en-US" dirty="0"/>
            </a:br>
            <a:r>
              <a:rPr lang="en-US" dirty="0"/>
              <a:t>Step 5: Translate to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F8DAA-4ADF-44B1-AC88-19EB7B03F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 Letter before is “a”       # start with a vowel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before = ‘a’</a:t>
            </a:r>
          </a:p>
          <a:p>
            <a:pPr marL="0" indent="0">
              <a:buNone/>
            </a:pPr>
            <a:r>
              <a:rPr lang="en-US" dirty="0"/>
              <a:t># answer is empty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answer = ‘’</a:t>
            </a:r>
          </a:p>
          <a:p>
            <a:pPr marL="0" indent="0">
              <a:buNone/>
            </a:pPr>
            <a:r>
              <a:rPr lang="en-US" dirty="0"/>
              <a:t># for each letter in word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for </a:t>
            </a:r>
            <a:r>
              <a:rPr lang="en-US" dirty="0" err="1">
                <a:solidFill>
                  <a:schemeClr val="bg1"/>
                </a:solidFill>
              </a:rPr>
              <a:t>ch</a:t>
            </a:r>
            <a:r>
              <a:rPr lang="en-US" dirty="0">
                <a:solidFill>
                  <a:schemeClr val="bg1"/>
                </a:solidFill>
              </a:rPr>
              <a:t> in word: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63039-8B93-4A4B-B2C9-06222DA6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86BE4-12C0-402C-B65F-AC35695F4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69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D40BF-6C7D-45A5-928D-95FA8D24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/>
          <a:lstStyle/>
          <a:p>
            <a:r>
              <a:rPr lang="en-US" dirty="0"/>
              <a:t>Step 5: Translate to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F8DAA-4ADF-44B1-AC88-19EB7B03F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# Letter before is “a”       # start with a vowel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word = “a” + word   # add extra vowel to front</a:t>
            </a:r>
          </a:p>
          <a:p>
            <a:pPr marL="0" indent="0">
              <a:buNone/>
            </a:pPr>
            <a:r>
              <a:rPr lang="en-US" dirty="0"/>
              <a:t># answer is empty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answer = ‘’</a:t>
            </a:r>
          </a:p>
          <a:p>
            <a:pPr marL="0" indent="0">
              <a:buNone/>
            </a:pPr>
            <a:r>
              <a:rPr lang="en-US" dirty="0"/>
              <a:t># for each letter in word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for index in range(1, </a:t>
            </a:r>
            <a:r>
              <a:rPr lang="en-US" dirty="0" err="1">
                <a:solidFill>
                  <a:srgbClr val="FF0000"/>
                </a:solidFill>
              </a:rPr>
              <a:t>len</a:t>
            </a:r>
            <a:r>
              <a:rPr lang="en-US" dirty="0">
                <a:solidFill>
                  <a:srgbClr val="FF0000"/>
                </a:solidFill>
              </a:rPr>
              <a:t>(word)):   #indexing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</a:t>
            </a:r>
            <a:r>
              <a:rPr lang="en-US" dirty="0" err="1">
                <a:solidFill>
                  <a:srgbClr val="FF0000"/>
                </a:solidFill>
              </a:rPr>
              <a:t>ch</a:t>
            </a:r>
            <a:r>
              <a:rPr lang="en-US" dirty="0">
                <a:solidFill>
                  <a:srgbClr val="FF0000"/>
                </a:solidFill>
              </a:rPr>
              <a:t> = word[index]                # can get </a:t>
            </a:r>
            <a:r>
              <a:rPr lang="en-US" dirty="0" err="1">
                <a:solidFill>
                  <a:srgbClr val="FF0000"/>
                </a:solidFill>
              </a:rPr>
              <a:t>ch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before = word[index-1]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86BE4-12C0-402C-B65F-AC35695F4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4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D40BF-6C7D-45A5-928D-95FA8D24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/>
          <a:lstStyle/>
          <a:p>
            <a:r>
              <a:rPr lang="en-US" dirty="0"/>
              <a:t>Step 5: Translate to Code (code)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F8DAA-4ADF-44B1-AC88-19EB7B03F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#If it is a consonant, and the letter before is a #vowel, then add the letter to the answer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if !(</a:t>
            </a:r>
            <a:r>
              <a:rPr lang="en-US" dirty="0" err="1">
                <a:solidFill>
                  <a:schemeClr val="bg1"/>
                </a:solidFill>
              </a:rPr>
              <a:t>isVowel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</a:rPr>
              <a:t>ch</a:t>
            </a:r>
            <a:r>
              <a:rPr lang="en-US" dirty="0">
                <a:solidFill>
                  <a:schemeClr val="bg1"/>
                </a:solidFill>
              </a:rPr>
              <a:t>)) and </a:t>
            </a:r>
            <a:r>
              <a:rPr lang="en-US" dirty="0" err="1">
                <a:solidFill>
                  <a:schemeClr val="bg1"/>
                </a:solidFill>
              </a:rPr>
              <a:t>isVowel</a:t>
            </a:r>
            <a:r>
              <a:rPr lang="en-US" dirty="0">
                <a:solidFill>
                  <a:schemeClr val="bg1"/>
                </a:solidFill>
              </a:rPr>
              <a:t>(before):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      answer += </a:t>
            </a:r>
            <a:r>
              <a:rPr lang="en-US" dirty="0" err="1">
                <a:solidFill>
                  <a:schemeClr val="bg1"/>
                </a:solidFill>
              </a:rPr>
              <a:t>ch</a:t>
            </a:r>
            <a:endParaRPr lang="en-US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US" dirty="0"/>
              <a:t>#This letter is now the letter before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before = </a:t>
            </a:r>
            <a:r>
              <a:rPr lang="en-US" dirty="0" err="1">
                <a:solidFill>
                  <a:schemeClr val="bg1"/>
                </a:solidFill>
              </a:rPr>
              <a:t>ch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/>
              <a:t># return answer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return answer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63039-8B93-4A4B-B2C9-06222DA6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86BE4-12C0-402C-B65F-AC35695F4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0985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10969</TotalTime>
  <Words>2142</Words>
  <Application>Microsoft Office PowerPoint</Application>
  <PresentationFormat>On-screen Show (4:3)</PresentationFormat>
  <Paragraphs>375</Paragraphs>
  <Slides>31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MS PGothic</vt:lpstr>
      <vt:lpstr>Calibri</vt:lpstr>
      <vt:lpstr>Courier New</vt:lpstr>
      <vt:lpstr>Monotype Sorts</vt:lpstr>
      <vt:lpstr>Times New Roman</vt:lpstr>
      <vt:lpstr>Wingdings</vt:lpstr>
      <vt:lpstr>Default Design</vt:lpstr>
      <vt:lpstr>CompSci 101 Introduction to Computer Science</vt:lpstr>
      <vt:lpstr>Announcements</vt:lpstr>
      <vt:lpstr>Looping over and accumulating…</vt:lpstr>
      <vt:lpstr>Largest number in list bit.ly/101f17-0926-1</vt:lpstr>
      <vt:lpstr>More on lists</vt:lpstr>
      <vt:lpstr>Difference between</vt:lpstr>
      <vt:lpstr>Back to APT TxMsg – with index! Step 5: Translate to Code</vt:lpstr>
      <vt:lpstr>Step 5: Translate to Code</vt:lpstr>
      <vt:lpstr>Step 5: Translate to Code (code)</vt:lpstr>
      <vt:lpstr>Step 5: Translate to Code (code)</vt:lpstr>
      <vt:lpstr>Problem Solving</vt:lpstr>
      <vt:lpstr>bit.ly/101f17-0926-2</vt:lpstr>
      <vt:lpstr>More Problem Solving</vt:lpstr>
      <vt:lpstr>Assignment 4 – Piglatin/Caesar Reading from Files, Writing to Files</vt:lpstr>
      <vt:lpstr>Reading from files:  see PiglatinTransform.py</vt:lpstr>
      <vt:lpstr>writefile Code in PiglatinTransform.py</vt:lpstr>
      <vt:lpstr>Questions: File writing and Transform</vt:lpstr>
      <vt:lpstr>How to approach a 101 Assignment</vt:lpstr>
      <vt:lpstr>What do we learn from assignment?</vt:lpstr>
      <vt:lpstr>What does Howto say about PiglatinTransform.py</vt:lpstr>
      <vt:lpstr>Making lineToPiglatin work</vt:lpstr>
      <vt:lpstr>Making wordToPiglatin work</vt:lpstr>
      <vt:lpstr>If wordToPiglatin is done … </vt:lpstr>
      <vt:lpstr>In class Questions</vt:lpstr>
      <vt:lpstr>Cracking the Caesar Cipher</vt:lpstr>
      <vt:lpstr>Lots of details in making this work</vt:lpstr>
      <vt:lpstr>How do you know encryption works?</vt:lpstr>
      <vt:lpstr>Can you call a function 26 times?</vt:lpstr>
      <vt:lpstr>Automatically determine what the key is….</vt:lpstr>
      <vt:lpstr>Automatically determine what the key is….</vt:lpstr>
      <vt:lpstr>What do you output for assignment 4?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106</cp:revision>
  <cp:lastPrinted>2017-09-26T21:03:36Z</cp:lastPrinted>
  <dcterms:created xsi:type="dcterms:W3CDTF">2005-08-25T14:18:45Z</dcterms:created>
  <dcterms:modified xsi:type="dcterms:W3CDTF">2017-09-26T21:14:29Z</dcterms:modified>
</cp:coreProperties>
</file>