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277" r:id="rId3"/>
    <p:sldId id="321" r:id="rId4"/>
    <p:sldId id="322" r:id="rId5"/>
    <p:sldId id="324" r:id="rId6"/>
    <p:sldId id="323" r:id="rId7"/>
    <p:sldId id="326" r:id="rId8"/>
    <p:sldId id="325" r:id="rId9"/>
    <p:sldId id="296" r:id="rId10"/>
    <p:sldId id="297" r:id="rId11"/>
    <p:sldId id="298" r:id="rId12"/>
    <p:sldId id="302" r:id="rId13"/>
    <p:sldId id="299" r:id="rId14"/>
    <p:sldId id="300" r:id="rId15"/>
    <p:sldId id="303" r:id="rId16"/>
    <p:sldId id="301" r:id="rId17"/>
    <p:sldId id="304" r:id="rId18"/>
    <p:sldId id="294" r:id="rId19"/>
    <p:sldId id="306" r:id="rId20"/>
    <p:sldId id="307" r:id="rId21"/>
    <p:sldId id="308" r:id="rId22"/>
    <p:sldId id="289" r:id="rId23"/>
    <p:sldId id="291" r:id="rId24"/>
    <p:sldId id="310" r:id="rId25"/>
    <p:sldId id="311" r:id="rId26"/>
    <p:sldId id="312" r:id="rId27"/>
    <p:sldId id="293" r:id="rId28"/>
    <p:sldId id="285" r:id="rId29"/>
    <p:sldId id="278" r:id="rId30"/>
    <p:sldId id="282" r:id="rId31"/>
    <p:sldId id="281" r:id="rId32"/>
    <p:sldId id="316" r:id="rId33"/>
    <p:sldId id="315" r:id="rId34"/>
    <p:sldId id="317" r:id="rId35"/>
    <p:sldId id="320" r:id="rId36"/>
    <p:sldId id="305" r:id="rId37"/>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17" autoAdjust="0"/>
    <p:restoredTop sz="91413" autoAdjust="0"/>
  </p:normalViewPr>
  <p:slideViewPr>
    <p:cSldViewPr>
      <p:cViewPr varScale="1">
        <p:scale>
          <a:sx n="63" d="100"/>
          <a:sy n="63" d="100"/>
        </p:scale>
        <p:origin x="468"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026"/>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Times New Roman" charset="0"/>
                <a:cs typeface="Times New Roman" charset="0"/>
              </a:defRPr>
            </a:lvl1pPr>
          </a:lstStyle>
          <a:p>
            <a:pPr>
              <a:defRPr/>
            </a:pPr>
            <a:endParaRPr lang="en-US"/>
          </a:p>
        </p:txBody>
      </p:sp>
      <p:sp>
        <p:nvSpPr>
          <p:cNvPr id="16387" name="Rectangle 1027"/>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Times New Roman" charset="0"/>
                <a:cs typeface="Times New Roman" charset="0"/>
              </a:defRPr>
            </a:lvl1pPr>
          </a:lstStyle>
          <a:p>
            <a:pPr>
              <a:defRPr/>
            </a:pPr>
            <a:endParaRPr lang="en-US"/>
          </a:p>
        </p:txBody>
      </p:sp>
      <p:sp>
        <p:nvSpPr>
          <p:cNvPr id="16388" name="Rectangle 1028"/>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Times New Roman" charset="0"/>
                <a:cs typeface="Times New Roman" charset="0"/>
              </a:defRPr>
            </a:lvl1pPr>
          </a:lstStyle>
          <a:p>
            <a:pPr>
              <a:defRPr/>
            </a:pPr>
            <a:endParaRPr lang="en-US"/>
          </a:p>
        </p:txBody>
      </p:sp>
      <p:sp>
        <p:nvSpPr>
          <p:cNvPr id="16389" name="Rectangle 1029"/>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smtClean="0"/>
            </a:lvl1pPr>
          </a:lstStyle>
          <a:p>
            <a:pPr>
              <a:defRPr/>
            </a:pPr>
            <a:fld id="{5ED27268-EC4C-4E87-944D-E761B934C1BB}" type="slidenum">
              <a:rPr lang="en-US"/>
              <a:pPr>
                <a:defRPr/>
              </a:pPr>
              <a:t>‹#›</a:t>
            </a:fld>
            <a:endParaRPr lang="en-US"/>
          </a:p>
        </p:txBody>
      </p:sp>
    </p:spTree>
    <p:extLst>
      <p:ext uri="{BB962C8B-B14F-4D97-AF65-F5344CB8AC3E}">
        <p14:creationId xmlns:p14="http://schemas.microsoft.com/office/powerpoint/2010/main" val="1971871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AD6288F2-2FF6-461D-930E-FDC565245106}" type="datetimeFigureOut">
              <a:rPr lang="en-US" smtClean="0"/>
              <a:t>9/27/2017</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068F0EDB-D4D2-48EA-81F1-9C905296D15E}" type="slidenum">
              <a:rPr lang="en-US" smtClean="0"/>
              <a:t>‹#›</a:t>
            </a:fld>
            <a:endParaRPr lang="en-US"/>
          </a:p>
        </p:txBody>
      </p:sp>
    </p:spTree>
    <p:extLst>
      <p:ext uri="{BB962C8B-B14F-4D97-AF65-F5344CB8AC3E}">
        <p14:creationId xmlns:p14="http://schemas.microsoft.com/office/powerpoint/2010/main" val="1130907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F0EDB-D4D2-48EA-81F1-9C905296D15E}" type="slidenum">
              <a:rPr lang="en-US" smtClean="0"/>
              <a:t>1</a:t>
            </a:fld>
            <a:endParaRPr lang="en-US"/>
          </a:p>
        </p:txBody>
      </p:sp>
    </p:spTree>
    <p:extLst>
      <p:ext uri="{BB962C8B-B14F-4D97-AF65-F5344CB8AC3E}">
        <p14:creationId xmlns:p14="http://schemas.microsoft.com/office/powerpoint/2010/main" val="3622950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we write a program to determine if a number is prime</a:t>
            </a:r>
          </a:p>
        </p:txBody>
      </p:sp>
      <p:sp>
        <p:nvSpPr>
          <p:cNvPr id="4" name="Slide Number Placeholder 3"/>
          <p:cNvSpPr>
            <a:spLocks noGrp="1"/>
          </p:cNvSpPr>
          <p:nvPr>
            <p:ph type="sldNum" sz="quarter" idx="10"/>
          </p:nvPr>
        </p:nvSpPr>
        <p:spPr/>
        <p:txBody>
          <a:bodyPr/>
          <a:lstStyle/>
          <a:p>
            <a:fld id="{068F0EDB-D4D2-48EA-81F1-9C905296D15E}" type="slidenum">
              <a:rPr lang="en-US" smtClean="0"/>
              <a:t>17</a:t>
            </a:fld>
            <a:endParaRPr lang="en-US"/>
          </a:p>
        </p:txBody>
      </p:sp>
    </p:spTree>
    <p:extLst>
      <p:ext uri="{BB962C8B-B14F-4D97-AF65-F5344CB8AC3E}">
        <p14:creationId xmlns:p14="http://schemas.microsoft.com/office/powerpoint/2010/main" val="3095765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this one</a:t>
            </a:r>
          </a:p>
        </p:txBody>
      </p:sp>
      <p:sp>
        <p:nvSpPr>
          <p:cNvPr id="4" name="Slide Number Placeholder 3"/>
          <p:cNvSpPr>
            <a:spLocks noGrp="1"/>
          </p:cNvSpPr>
          <p:nvPr>
            <p:ph type="sldNum" sz="quarter" idx="10"/>
          </p:nvPr>
        </p:nvSpPr>
        <p:spPr/>
        <p:txBody>
          <a:bodyPr/>
          <a:lstStyle/>
          <a:p>
            <a:fld id="{068F0EDB-D4D2-48EA-81F1-9C905296D15E}" type="slidenum">
              <a:rPr lang="en-US" smtClean="0"/>
              <a:t>18</a:t>
            </a:fld>
            <a:endParaRPr lang="en-US"/>
          </a:p>
        </p:txBody>
      </p:sp>
    </p:spTree>
    <p:extLst>
      <p:ext uri="{BB962C8B-B14F-4D97-AF65-F5344CB8AC3E}">
        <p14:creationId xmlns:p14="http://schemas.microsoft.com/office/powerpoint/2010/main" val="3374556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Helper functions make your code shorter, </a:t>
            </a:r>
          </a:p>
        </p:txBody>
      </p:sp>
      <p:sp>
        <p:nvSpPr>
          <p:cNvPr id="4" name="Slide Number Placeholder 3"/>
          <p:cNvSpPr>
            <a:spLocks noGrp="1"/>
          </p:cNvSpPr>
          <p:nvPr>
            <p:ph type="sldNum" sz="quarter" idx="10"/>
          </p:nvPr>
        </p:nvSpPr>
        <p:spPr/>
        <p:txBody>
          <a:bodyPr/>
          <a:lstStyle/>
          <a:p>
            <a:fld id="{068F0EDB-D4D2-48EA-81F1-9C905296D15E}" type="slidenum">
              <a:rPr lang="en-US" smtClean="0"/>
              <a:t>19</a:t>
            </a:fld>
            <a:endParaRPr lang="en-US"/>
          </a:p>
        </p:txBody>
      </p:sp>
    </p:spTree>
    <p:extLst>
      <p:ext uri="{BB962C8B-B14F-4D97-AF65-F5344CB8AC3E}">
        <p14:creationId xmlns:p14="http://schemas.microsoft.com/office/powerpoint/2010/main" val="2129665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Helper functions make your code shorter, </a:t>
            </a:r>
          </a:p>
        </p:txBody>
      </p:sp>
      <p:sp>
        <p:nvSpPr>
          <p:cNvPr id="4" name="Slide Number Placeholder 3"/>
          <p:cNvSpPr>
            <a:spLocks noGrp="1"/>
          </p:cNvSpPr>
          <p:nvPr>
            <p:ph type="sldNum" sz="quarter" idx="10"/>
          </p:nvPr>
        </p:nvSpPr>
        <p:spPr/>
        <p:txBody>
          <a:bodyPr/>
          <a:lstStyle/>
          <a:p>
            <a:fld id="{068F0EDB-D4D2-48EA-81F1-9C905296D15E}" type="slidenum">
              <a:rPr lang="en-US" smtClean="0"/>
              <a:t>20</a:t>
            </a:fld>
            <a:endParaRPr lang="en-US"/>
          </a:p>
        </p:txBody>
      </p:sp>
    </p:spTree>
    <p:extLst>
      <p:ext uri="{BB962C8B-B14F-4D97-AF65-F5344CB8AC3E}">
        <p14:creationId xmlns:p14="http://schemas.microsoft.com/office/powerpoint/2010/main" val="4066289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numbers are you going to check?</a:t>
            </a:r>
          </a:p>
        </p:txBody>
      </p:sp>
      <p:sp>
        <p:nvSpPr>
          <p:cNvPr id="4" name="Slide Number Placeholder 3"/>
          <p:cNvSpPr>
            <a:spLocks noGrp="1"/>
          </p:cNvSpPr>
          <p:nvPr>
            <p:ph type="sldNum" sz="quarter" idx="10"/>
          </p:nvPr>
        </p:nvSpPr>
        <p:spPr/>
        <p:txBody>
          <a:bodyPr/>
          <a:lstStyle/>
          <a:p>
            <a:fld id="{068F0EDB-D4D2-48EA-81F1-9C905296D15E}" type="slidenum">
              <a:rPr lang="en-US" smtClean="0"/>
              <a:t>21</a:t>
            </a:fld>
            <a:endParaRPr lang="en-US"/>
          </a:p>
        </p:txBody>
      </p:sp>
    </p:spTree>
    <p:extLst>
      <p:ext uri="{BB962C8B-B14F-4D97-AF65-F5344CB8AC3E}">
        <p14:creationId xmlns:p14="http://schemas.microsoft.com/office/powerpoint/2010/main" val="1139221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indefinite loop you have to be getting closer and closer to stopping the loop. </a:t>
            </a:r>
          </a:p>
        </p:txBody>
      </p:sp>
      <p:sp>
        <p:nvSpPr>
          <p:cNvPr id="4" name="Slide Number Placeholder 3"/>
          <p:cNvSpPr>
            <a:spLocks noGrp="1"/>
          </p:cNvSpPr>
          <p:nvPr>
            <p:ph type="sldNum" sz="quarter" idx="10"/>
          </p:nvPr>
        </p:nvSpPr>
        <p:spPr/>
        <p:txBody>
          <a:bodyPr/>
          <a:lstStyle/>
          <a:p>
            <a:fld id="{068F0EDB-D4D2-48EA-81F1-9C905296D15E}" type="slidenum">
              <a:rPr lang="en-US" smtClean="0"/>
              <a:t>23</a:t>
            </a:fld>
            <a:endParaRPr lang="en-US"/>
          </a:p>
        </p:txBody>
      </p:sp>
    </p:spTree>
    <p:extLst>
      <p:ext uri="{BB962C8B-B14F-4D97-AF65-F5344CB8AC3E}">
        <p14:creationId xmlns:p14="http://schemas.microsoft.com/office/powerpoint/2010/main" val="1064473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a:t>
            </a:r>
            <a:r>
              <a:rPr lang="en-US" baseline="0" dirty="0"/>
              <a:t> is the update? What does this do?</a:t>
            </a:r>
            <a:endParaRPr lang="en-US" dirty="0"/>
          </a:p>
        </p:txBody>
      </p:sp>
      <p:sp>
        <p:nvSpPr>
          <p:cNvPr id="4" name="Slide Number Placeholder 3"/>
          <p:cNvSpPr>
            <a:spLocks noGrp="1"/>
          </p:cNvSpPr>
          <p:nvPr>
            <p:ph type="sldNum" sz="quarter" idx="10"/>
          </p:nvPr>
        </p:nvSpPr>
        <p:spPr/>
        <p:txBody>
          <a:bodyPr/>
          <a:lstStyle/>
          <a:p>
            <a:fld id="{BD915F71-73F6-457B-BBF0-DD58B0B171AD}" type="slidenum">
              <a:rPr lang="en-US" smtClean="0"/>
              <a:t>27</a:t>
            </a:fld>
            <a:endParaRPr lang="en-US"/>
          </a:p>
        </p:txBody>
      </p:sp>
    </p:spTree>
    <p:extLst>
      <p:ext uri="{BB962C8B-B14F-4D97-AF65-F5344CB8AC3E}">
        <p14:creationId xmlns:p14="http://schemas.microsoft.com/office/powerpoint/2010/main" val="3371842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Noam </a:t>
            </a:r>
            <a:r>
              <a:rPr lang="en-US" dirty="0" err="1"/>
              <a:t>Shazeer</a:t>
            </a:r>
            <a:r>
              <a:rPr lang="en-US" dirty="0"/>
              <a:t> (works</a:t>
            </a:r>
            <a:r>
              <a:rPr lang="en-US" baseline="0" dirty="0"/>
              <a:t> at google, sat in the front row in B101 in </a:t>
            </a:r>
            <a:r>
              <a:rPr lang="en-US" baseline="0" dirty="0" err="1"/>
              <a:t>CompSci</a:t>
            </a:r>
            <a:r>
              <a:rPr lang="en-US" baseline="0" dirty="0"/>
              <a:t> 101!)</a:t>
            </a:r>
            <a:endParaRPr lang="en-US" dirty="0"/>
          </a:p>
        </p:txBody>
      </p:sp>
      <p:sp>
        <p:nvSpPr>
          <p:cNvPr id="4" name="Slide Number Placeholder 3"/>
          <p:cNvSpPr>
            <a:spLocks noGrp="1"/>
          </p:cNvSpPr>
          <p:nvPr>
            <p:ph type="sldNum" sz="quarter" idx="10"/>
          </p:nvPr>
        </p:nvSpPr>
        <p:spPr/>
        <p:txBody>
          <a:bodyPr/>
          <a:lstStyle/>
          <a:p>
            <a:fld id="{8D2A9354-3C73-4317-94B5-037B021CD09E}" type="slidenum">
              <a:rPr lang="en-US" smtClean="0"/>
              <a:t>28</a:t>
            </a:fld>
            <a:endParaRPr lang="en-US"/>
          </a:p>
        </p:txBody>
      </p:sp>
    </p:spTree>
    <p:extLst>
      <p:ext uri="{BB962C8B-B14F-4D97-AF65-F5344CB8AC3E}">
        <p14:creationId xmlns:p14="http://schemas.microsoft.com/office/powerpoint/2010/main" val="4120198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latin typeface="Times New Roman" panose="02020603050405020304" pitchFamily="18" charset="0"/>
              </a:rPr>
              <a:t>This is the price is right game where you bid</a:t>
            </a:r>
            <a:r>
              <a:rPr lang="en-US" altLang="en-US" baseline="0" dirty="0">
                <a:latin typeface="Times New Roman" panose="02020603050405020304" pitchFamily="18" charset="0"/>
              </a:rPr>
              <a:t> to try to guess the price of an item and you get several tries.</a:t>
            </a:r>
          </a:p>
          <a:p>
            <a:r>
              <a:rPr lang="en-US" altLang="en-US" baseline="0" dirty="0">
                <a:latin typeface="Times New Roman" panose="02020603050405020304" pitchFamily="18" charset="0"/>
              </a:rPr>
              <a:t>Play the video</a:t>
            </a:r>
            <a:endParaRPr lang="en-US" altLang="en-US" dirty="0">
              <a:latin typeface="Times New Roman" panose="02020603050405020304" pitchFamily="18" charset="0"/>
            </a:endParaRPr>
          </a:p>
          <a:p>
            <a:r>
              <a:rPr lang="en-US" altLang="en-US" dirty="0">
                <a:latin typeface="Times New Roman" panose="02020603050405020304" pitchFamily="18" charset="0"/>
              </a:rPr>
              <a:t>Are these numbers reasonable? Poll the class </a:t>
            </a:r>
          </a:p>
        </p:txBody>
      </p:sp>
    </p:spTree>
    <p:extLst>
      <p:ext uri="{BB962C8B-B14F-4D97-AF65-F5344CB8AC3E}">
        <p14:creationId xmlns:p14="http://schemas.microsoft.com/office/powerpoint/2010/main" val="2271886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a:latin typeface="Times New Roman" panose="02020603050405020304" pitchFamily="18" charset="0"/>
              </a:rPr>
              <a:t>Ask for a volunteer </a:t>
            </a:r>
          </a:p>
          <a:p>
            <a:r>
              <a:rPr lang="en-US" altLang="en-US">
                <a:latin typeface="Times New Roman" panose="02020603050405020304" pitchFamily="18" charset="0"/>
              </a:rPr>
              <a:t>What is the best first guess? Second guess</a:t>
            </a:r>
          </a:p>
        </p:txBody>
      </p:sp>
    </p:spTree>
    <p:extLst>
      <p:ext uri="{BB962C8B-B14F-4D97-AF65-F5344CB8AC3E}">
        <p14:creationId xmlns:p14="http://schemas.microsoft.com/office/powerpoint/2010/main" val="3530522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latin typeface="Times New Roman" panose="02020603050405020304" pitchFamily="18" charset="0"/>
              </a:rPr>
              <a:t>Algorithm correct? Can you try all possible data? Too much!</a:t>
            </a:r>
          </a:p>
          <a:p>
            <a:r>
              <a:rPr lang="en-US" altLang="en-US" dirty="0">
                <a:latin typeface="Times New Roman" panose="02020603050405020304" pitchFamily="18" charset="0"/>
              </a:rPr>
              <a:t>Why does google care about efficiency, and what does "efficient" mean? Searching billions of webpages in no time, making the user think it's no time, even when it is, e.g., auto-complete search query and scrolling google maps. Sometimes about algorithm and sometimes about user experience and making the web more efficient</a:t>
            </a:r>
          </a:p>
          <a:p>
            <a:endParaRPr lang="en-US" altLang="en-US" dirty="0">
              <a:latin typeface="Times New Roman" panose="02020603050405020304" pitchFamily="18" charset="0"/>
            </a:endParaRPr>
          </a:p>
          <a:p>
            <a:r>
              <a:rPr lang="en-US" altLang="en-US" dirty="0">
                <a:latin typeface="Times New Roman" panose="02020603050405020304" pitchFamily="18" charset="0"/>
              </a:rPr>
              <a:t>Also efficiency of the user experience</a:t>
            </a:r>
          </a:p>
        </p:txBody>
      </p:sp>
    </p:spTree>
    <p:extLst>
      <p:ext uri="{BB962C8B-B14F-4D97-AF65-F5344CB8AC3E}">
        <p14:creationId xmlns:p14="http://schemas.microsoft.com/office/powerpoint/2010/main" val="3911945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a:latin typeface="Times New Roman" panose="02020603050405020304" pitchFamily="18" charset="0"/>
              </a:rPr>
              <a:t>The magenta/purple shows where Narten could be. After each guess, roughly in the middle, we eliminate half of the names from being the range</a:t>
            </a:r>
          </a:p>
          <a:p>
            <a:r>
              <a:rPr lang="en-US" altLang="en-US">
                <a:latin typeface="Times New Roman" panose="02020603050405020304" pitchFamily="18" charset="0"/>
              </a:rPr>
              <a:t>Of names in which Narten could be. So how many times can we cut the range in half?</a:t>
            </a:r>
          </a:p>
        </p:txBody>
      </p:sp>
    </p:spTree>
    <p:extLst>
      <p:ext uri="{BB962C8B-B14F-4D97-AF65-F5344CB8AC3E}">
        <p14:creationId xmlns:p14="http://schemas.microsoft.com/office/powerpoint/2010/main" val="2767440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a:latin typeface="Times New Roman" panose="02020603050405020304" pitchFamily="18" charset="0"/>
              </a:rPr>
              <a:t>The magenta/purple shows where Narten could be. After each guess, roughly in the middle, we eliminate half of the names from being the range</a:t>
            </a:r>
          </a:p>
          <a:p>
            <a:r>
              <a:rPr lang="en-US" altLang="en-US">
                <a:latin typeface="Times New Roman" panose="02020603050405020304" pitchFamily="18" charset="0"/>
              </a:rPr>
              <a:t>Of names in which Narten could be. So how many times can we cut the range in half?</a:t>
            </a:r>
          </a:p>
        </p:txBody>
      </p:sp>
    </p:spTree>
    <p:extLst>
      <p:ext uri="{BB962C8B-B14F-4D97-AF65-F5344CB8AC3E}">
        <p14:creationId xmlns:p14="http://schemas.microsoft.com/office/powerpoint/2010/main" val="1520946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latin typeface="Times New Roman" panose="02020603050405020304" pitchFamily="18" charset="0"/>
              </a:rPr>
              <a:t>1 sec – 10 million</a:t>
            </a:r>
          </a:p>
          <a:p>
            <a:r>
              <a:rPr lang="en-US" altLang="en-US" dirty="0">
                <a:latin typeface="Times New Roman" panose="02020603050405020304" pitchFamily="18" charset="0"/>
              </a:rPr>
              <a:t>100 sec – billion – 2 min</a:t>
            </a:r>
          </a:p>
          <a:p>
            <a:r>
              <a:rPr lang="en-US" altLang="en-US" dirty="0">
                <a:latin typeface="Times New Roman" panose="02020603050405020304" pitchFamily="18" charset="0"/>
              </a:rPr>
              <a:t>14 billion pixels in 2 hour </a:t>
            </a:r>
            <a:r>
              <a:rPr lang="en-US" altLang="en-US" dirty="0" err="1">
                <a:latin typeface="Times New Roman" panose="02020603050405020304" pitchFamily="18" charset="0"/>
              </a:rPr>
              <a:t>blu-ray</a:t>
            </a:r>
            <a:r>
              <a:rPr lang="en-US" altLang="en-US" dirty="0">
                <a:latin typeface="Times New Roman" panose="02020603050405020304" pitchFamily="18" charset="0"/>
              </a:rPr>
              <a:t> movie </a:t>
            </a:r>
          </a:p>
          <a:p>
            <a:r>
              <a:rPr lang="en-US" altLang="en-US" dirty="0">
                <a:latin typeface="Times New Roman" panose="02020603050405020304" pitchFamily="18" charset="0"/>
              </a:rPr>
              <a:t> – days to render a movie </a:t>
            </a:r>
          </a:p>
          <a:p>
            <a:endParaRPr lang="en-US" altLang="en-US" dirty="0">
              <a:latin typeface="Times New Roman" panose="02020603050405020304" pitchFamily="18" charset="0"/>
            </a:endParaRPr>
          </a:p>
          <a:p>
            <a:r>
              <a:rPr lang="en-US" altLang="en-US" dirty="0">
                <a:latin typeface="Times New Roman" panose="02020603050405020304" pitchFamily="18" charset="0"/>
              </a:rPr>
              <a:t>Faster </a:t>
            </a:r>
          </a:p>
          <a:p>
            <a:r>
              <a:rPr lang="en-US" altLang="en-US" dirty="0">
                <a:latin typeface="Times New Roman" panose="02020603050405020304" pitchFamily="18" charset="0"/>
              </a:rPr>
              <a:t>1000 – 10</a:t>
            </a:r>
          </a:p>
          <a:p>
            <a:r>
              <a:rPr lang="en-US" altLang="en-US" dirty="0">
                <a:latin typeface="Times New Roman" panose="02020603050405020304" pitchFamily="18" charset="0"/>
              </a:rPr>
              <a:t>10^6 – 20</a:t>
            </a:r>
          </a:p>
          <a:p>
            <a:r>
              <a:rPr lang="en-US" altLang="en-US" dirty="0">
                <a:latin typeface="Times New Roman" panose="02020603050405020304" pitchFamily="18" charset="0"/>
              </a:rPr>
              <a:t>10^9 – 30</a:t>
            </a:r>
          </a:p>
          <a:p>
            <a:r>
              <a:rPr lang="en-US" altLang="en-US" dirty="0">
                <a:latin typeface="Times New Roman" panose="02020603050405020304" pitchFamily="18" charset="0"/>
              </a:rPr>
              <a:t>10^12 - 40</a:t>
            </a: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852066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clever, you only have to look at a few word!</a:t>
            </a:r>
          </a:p>
        </p:txBody>
      </p:sp>
      <p:sp>
        <p:nvSpPr>
          <p:cNvPr id="4" name="Slide Number Placeholder 3"/>
          <p:cNvSpPr>
            <a:spLocks noGrp="1"/>
          </p:cNvSpPr>
          <p:nvPr>
            <p:ph type="sldNum" sz="quarter" idx="10"/>
          </p:nvPr>
        </p:nvSpPr>
        <p:spPr/>
        <p:txBody>
          <a:bodyPr/>
          <a:lstStyle/>
          <a:p>
            <a:fld id="{57F2B36E-C143-46CE-9511-47422826D5BB}" type="slidenum">
              <a:rPr lang="en-US" smtClean="0"/>
              <a:t>15</a:t>
            </a:fld>
            <a:endParaRPr lang="en-US"/>
          </a:p>
        </p:txBody>
      </p:sp>
    </p:spTree>
    <p:extLst>
      <p:ext uri="{BB962C8B-B14F-4D97-AF65-F5344CB8AC3E}">
        <p14:creationId xmlns:p14="http://schemas.microsoft.com/office/powerpoint/2010/main" val="394181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clever, you only have to look at a few word!</a:t>
            </a:r>
          </a:p>
        </p:txBody>
      </p:sp>
      <p:sp>
        <p:nvSpPr>
          <p:cNvPr id="4" name="Slide Number Placeholder 3"/>
          <p:cNvSpPr>
            <a:spLocks noGrp="1"/>
          </p:cNvSpPr>
          <p:nvPr>
            <p:ph type="sldNum" sz="quarter" idx="10"/>
          </p:nvPr>
        </p:nvSpPr>
        <p:spPr/>
        <p:txBody>
          <a:bodyPr/>
          <a:lstStyle/>
          <a:p>
            <a:fld id="{57F2B36E-C143-46CE-9511-47422826D5BB}" type="slidenum">
              <a:rPr lang="en-US" smtClean="0"/>
              <a:t>16</a:t>
            </a:fld>
            <a:endParaRPr lang="en-US"/>
          </a:p>
        </p:txBody>
      </p:sp>
    </p:spTree>
    <p:extLst>
      <p:ext uri="{BB962C8B-B14F-4D97-AF65-F5344CB8AC3E}">
        <p14:creationId xmlns:p14="http://schemas.microsoft.com/office/powerpoint/2010/main" val="2506353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compsci 101, fall 2017</a:t>
            </a:r>
          </a:p>
        </p:txBody>
      </p:sp>
      <p:sp>
        <p:nvSpPr>
          <p:cNvPr id="6" name="Rectangle 6"/>
          <p:cNvSpPr>
            <a:spLocks noGrp="1" noChangeArrowheads="1"/>
          </p:cNvSpPr>
          <p:nvPr>
            <p:ph type="sldNum" sz="quarter" idx="12"/>
          </p:nvPr>
        </p:nvSpPr>
        <p:spPr>
          <a:ln/>
        </p:spPr>
        <p:txBody>
          <a:bodyPr/>
          <a:lstStyle>
            <a:lvl1pPr>
              <a:defRPr/>
            </a:lvl1pPr>
          </a:lstStyle>
          <a:p>
            <a:pPr>
              <a:defRPr/>
            </a:pPr>
            <a:fld id="{ADD3E9C4-CC62-419B-94EA-3C3ACB7F981C}" type="slidenum">
              <a:rPr lang="en-US"/>
              <a:pPr>
                <a:defRPr/>
              </a:pPr>
              <a:t>‹#›</a:t>
            </a:fld>
            <a:endParaRPr lang="en-US"/>
          </a:p>
        </p:txBody>
      </p:sp>
    </p:spTree>
    <p:extLst>
      <p:ext uri="{BB962C8B-B14F-4D97-AF65-F5344CB8AC3E}">
        <p14:creationId xmlns:p14="http://schemas.microsoft.com/office/powerpoint/2010/main" val="113637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compsci 101, fall 2017</a:t>
            </a:r>
          </a:p>
        </p:txBody>
      </p:sp>
      <p:sp>
        <p:nvSpPr>
          <p:cNvPr id="6" name="Rectangle 6"/>
          <p:cNvSpPr>
            <a:spLocks noGrp="1" noChangeArrowheads="1"/>
          </p:cNvSpPr>
          <p:nvPr>
            <p:ph type="sldNum" sz="quarter" idx="12"/>
          </p:nvPr>
        </p:nvSpPr>
        <p:spPr>
          <a:ln/>
        </p:spPr>
        <p:txBody>
          <a:bodyPr/>
          <a:lstStyle>
            <a:lvl1pPr>
              <a:defRPr/>
            </a:lvl1pPr>
          </a:lstStyle>
          <a:p>
            <a:pPr>
              <a:defRPr/>
            </a:pPr>
            <a:fld id="{283EDA16-EE90-4E65-9C25-D045E6452874}" type="slidenum">
              <a:rPr lang="en-US"/>
              <a:pPr>
                <a:defRPr/>
              </a:pPr>
              <a:t>‹#›</a:t>
            </a:fld>
            <a:endParaRPr lang="en-US"/>
          </a:p>
        </p:txBody>
      </p:sp>
    </p:spTree>
    <p:extLst>
      <p:ext uri="{BB962C8B-B14F-4D97-AF65-F5344CB8AC3E}">
        <p14:creationId xmlns:p14="http://schemas.microsoft.com/office/powerpoint/2010/main" val="398989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compsci 101, fall 2017</a:t>
            </a:r>
          </a:p>
        </p:txBody>
      </p:sp>
      <p:sp>
        <p:nvSpPr>
          <p:cNvPr id="6" name="Rectangle 6"/>
          <p:cNvSpPr>
            <a:spLocks noGrp="1" noChangeArrowheads="1"/>
          </p:cNvSpPr>
          <p:nvPr>
            <p:ph type="sldNum" sz="quarter" idx="12"/>
          </p:nvPr>
        </p:nvSpPr>
        <p:spPr>
          <a:ln/>
        </p:spPr>
        <p:txBody>
          <a:bodyPr/>
          <a:lstStyle>
            <a:lvl1pPr>
              <a:defRPr/>
            </a:lvl1pPr>
          </a:lstStyle>
          <a:p>
            <a:pPr>
              <a:defRPr/>
            </a:pPr>
            <a:fld id="{9FE1C838-743E-46B1-9535-A8D3D4E69B0B}" type="slidenum">
              <a:rPr lang="en-US"/>
              <a:pPr>
                <a:defRPr/>
              </a:pPr>
              <a:t>‹#›</a:t>
            </a:fld>
            <a:endParaRPr lang="en-US"/>
          </a:p>
        </p:txBody>
      </p:sp>
    </p:spTree>
    <p:extLst>
      <p:ext uri="{BB962C8B-B14F-4D97-AF65-F5344CB8AC3E}">
        <p14:creationId xmlns:p14="http://schemas.microsoft.com/office/powerpoint/2010/main" val="3264351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compsci 101, fall 2017</a:t>
            </a:r>
          </a:p>
        </p:txBody>
      </p:sp>
      <p:sp>
        <p:nvSpPr>
          <p:cNvPr id="6" name="Rectangle 6"/>
          <p:cNvSpPr>
            <a:spLocks noGrp="1" noChangeArrowheads="1"/>
          </p:cNvSpPr>
          <p:nvPr>
            <p:ph type="sldNum" sz="quarter" idx="12"/>
          </p:nvPr>
        </p:nvSpPr>
        <p:spPr>
          <a:ln/>
        </p:spPr>
        <p:txBody>
          <a:bodyPr/>
          <a:lstStyle>
            <a:lvl1pPr>
              <a:defRPr/>
            </a:lvl1pPr>
          </a:lstStyle>
          <a:p>
            <a:pPr>
              <a:defRPr/>
            </a:pPr>
            <a:fld id="{FC6DB02F-6869-41A8-88A9-7B04A59444FD}" type="slidenum">
              <a:rPr lang="en-US"/>
              <a:pPr>
                <a:defRPr/>
              </a:pPr>
              <a:t>‹#›</a:t>
            </a:fld>
            <a:endParaRPr lang="en-US"/>
          </a:p>
        </p:txBody>
      </p:sp>
    </p:spTree>
    <p:extLst>
      <p:ext uri="{BB962C8B-B14F-4D97-AF65-F5344CB8AC3E}">
        <p14:creationId xmlns:p14="http://schemas.microsoft.com/office/powerpoint/2010/main" val="3546539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compsci 101, fall 2017</a:t>
            </a:r>
          </a:p>
        </p:txBody>
      </p:sp>
      <p:sp>
        <p:nvSpPr>
          <p:cNvPr id="6" name="Rectangle 6"/>
          <p:cNvSpPr>
            <a:spLocks noGrp="1" noChangeArrowheads="1"/>
          </p:cNvSpPr>
          <p:nvPr>
            <p:ph type="sldNum" sz="quarter" idx="12"/>
          </p:nvPr>
        </p:nvSpPr>
        <p:spPr>
          <a:ln/>
        </p:spPr>
        <p:txBody>
          <a:bodyPr/>
          <a:lstStyle>
            <a:lvl1pPr>
              <a:defRPr/>
            </a:lvl1pPr>
          </a:lstStyle>
          <a:p>
            <a:pPr>
              <a:defRPr/>
            </a:pPr>
            <a:fld id="{DB2308AB-BBD7-406C-8FE3-ABD9B60C7434}" type="slidenum">
              <a:rPr lang="en-US"/>
              <a:pPr>
                <a:defRPr/>
              </a:pPr>
              <a:t>‹#›</a:t>
            </a:fld>
            <a:endParaRPr lang="en-US"/>
          </a:p>
        </p:txBody>
      </p:sp>
    </p:spTree>
    <p:extLst>
      <p:ext uri="{BB962C8B-B14F-4D97-AF65-F5344CB8AC3E}">
        <p14:creationId xmlns:p14="http://schemas.microsoft.com/office/powerpoint/2010/main" val="48085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compsci 101, fall 2017</a:t>
            </a:r>
          </a:p>
        </p:txBody>
      </p:sp>
      <p:sp>
        <p:nvSpPr>
          <p:cNvPr id="7" name="Rectangle 6"/>
          <p:cNvSpPr>
            <a:spLocks noGrp="1" noChangeArrowheads="1"/>
          </p:cNvSpPr>
          <p:nvPr>
            <p:ph type="sldNum" sz="quarter" idx="12"/>
          </p:nvPr>
        </p:nvSpPr>
        <p:spPr>
          <a:ln/>
        </p:spPr>
        <p:txBody>
          <a:bodyPr/>
          <a:lstStyle>
            <a:lvl1pPr>
              <a:defRPr/>
            </a:lvl1pPr>
          </a:lstStyle>
          <a:p>
            <a:pPr>
              <a:defRPr/>
            </a:pPr>
            <a:fld id="{D44E9AF7-1243-4137-A70D-606EB167409E}" type="slidenum">
              <a:rPr lang="en-US"/>
              <a:pPr>
                <a:defRPr/>
              </a:pPr>
              <a:t>‹#›</a:t>
            </a:fld>
            <a:endParaRPr lang="en-US"/>
          </a:p>
        </p:txBody>
      </p:sp>
    </p:spTree>
    <p:extLst>
      <p:ext uri="{BB962C8B-B14F-4D97-AF65-F5344CB8AC3E}">
        <p14:creationId xmlns:p14="http://schemas.microsoft.com/office/powerpoint/2010/main" val="141392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compsci 101, fall 2017</a:t>
            </a:r>
          </a:p>
        </p:txBody>
      </p:sp>
      <p:sp>
        <p:nvSpPr>
          <p:cNvPr id="9" name="Rectangle 6"/>
          <p:cNvSpPr>
            <a:spLocks noGrp="1" noChangeArrowheads="1"/>
          </p:cNvSpPr>
          <p:nvPr>
            <p:ph type="sldNum" sz="quarter" idx="12"/>
          </p:nvPr>
        </p:nvSpPr>
        <p:spPr>
          <a:ln/>
        </p:spPr>
        <p:txBody>
          <a:bodyPr/>
          <a:lstStyle>
            <a:lvl1pPr>
              <a:defRPr/>
            </a:lvl1pPr>
          </a:lstStyle>
          <a:p>
            <a:pPr>
              <a:defRPr/>
            </a:pPr>
            <a:fld id="{31641282-F280-4848-B924-21AC7882B541}" type="slidenum">
              <a:rPr lang="en-US"/>
              <a:pPr>
                <a:defRPr/>
              </a:pPr>
              <a:t>‹#›</a:t>
            </a:fld>
            <a:endParaRPr lang="en-US"/>
          </a:p>
        </p:txBody>
      </p:sp>
    </p:spTree>
    <p:extLst>
      <p:ext uri="{BB962C8B-B14F-4D97-AF65-F5344CB8AC3E}">
        <p14:creationId xmlns:p14="http://schemas.microsoft.com/office/powerpoint/2010/main" val="2414733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compsci 101, fall 2017</a:t>
            </a:r>
          </a:p>
        </p:txBody>
      </p:sp>
      <p:sp>
        <p:nvSpPr>
          <p:cNvPr id="5" name="Rectangle 6"/>
          <p:cNvSpPr>
            <a:spLocks noGrp="1" noChangeArrowheads="1"/>
          </p:cNvSpPr>
          <p:nvPr>
            <p:ph type="sldNum" sz="quarter" idx="12"/>
          </p:nvPr>
        </p:nvSpPr>
        <p:spPr>
          <a:ln/>
        </p:spPr>
        <p:txBody>
          <a:bodyPr/>
          <a:lstStyle>
            <a:lvl1pPr>
              <a:defRPr/>
            </a:lvl1pPr>
          </a:lstStyle>
          <a:p>
            <a:pPr>
              <a:defRPr/>
            </a:pPr>
            <a:fld id="{5735C597-8985-48AF-93BD-6E14E156651C}" type="slidenum">
              <a:rPr lang="en-US"/>
              <a:pPr>
                <a:defRPr/>
              </a:pPr>
              <a:t>‹#›</a:t>
            </a:fld>
            <a:endParaRPr lang="en-US"/>
          </a:p>
        </p:txBody>
      </p:sp>
    </p:spTree>
    <p:extLst>
      <p:ext uri="{BB962C8B-B14F-4D97-AF65-F5344CB8AC3E}">
        <p14:creationId xmlns:p14="http://schemas.microsoft.com/office/powerpoint/2010/main" val="432840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compsci 101, fall 2017</a:t>
            </a:r>
          </a:p>
        </p:txBody>
      </p:sp>
      <p:sp>
        <p:nvSpPr>
          <p:cNvPr id="4" name="Rectangle 6"/>
          <p:cNvSpPr>
            <a:spLocks noGrp="1" noChangeArrowheads="1"/>
          </p:cNvSpPr>
          <p:nvPr>
            <p:ph type="sldNum" sz="quarter" idx="12"/>
          </p:nvPr>
        </p:nvSpPr>
        <p:spPr>
          <a:ln/>
        </p:spPr>
        <p:txBody>
          <a:bodyPr/>
          <a:lstStyle>
            <a:lvl1pPr>
              <a:defRPr/>
            </a:lvl1pPr>
          </a:lstStyle>
          <a:p>
            <a:pPr>
              <a:defRPr/>
            </a:pPr>
            <a:fld id="{318FA454-7E6E-480D-86B5-CCFC570514C0}" type="slidenum">
              <a:rPr lang="en-US"/>
              <a:pPr>
                <a:defRPr/>
              </a:pPr>
              <a:t>‹#›</a:t>
            </a:fld>
            <a:endParaRPr lang="en-US"/>
          </a:p>
        </p:txBody>
      </p:sp>
    </p:spTree>
    <p:extLst>
      <p:ext uri="{BB962C8B-B14F-4D97-AF65-F5344CB8AC3E}">
        <p14:creationId xmlns:p14="http://schemas.microsoft.com/office/powerpoint/2010/main" val="616275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compsci 101, fall 2017</a:t>
            </a:r>
          </a:p>
        </p:txBody>
      </p:sp>
      <p:sp>
        <p:nvSpPr>
          <p:cNvPr id="7" name="Rectangle 6"/>
          <p:cNvSpPr>
            <a:spLocks noGrp="1" noChangeArrowheads="1"/>
          </p:cNvSpPr>
          <p:nvPr>
            <p:ph type="sldNum" sz="quarter" idx="12"/>
          </p:nvPr>
        </p:nvSpPr>
        <p:spPr>
          <a:ln/>
        </p:spPr>
        <p:txBody>
          <a:bodyPr/>
          <a:lstStyle>
            <a:lvl1pPr>
              <a:defRPr/>
            </a:lvl1pPr>
          </a:lstStyle>
          <a:p>
            <a:pPr>
              <a:defRPr/>
            </a:pPr>
            <a:fld id="{432AA312-D4AF-4A57-A4AC-B58CF3A8AF34}" type="slidenum">
              <a:rPr lang="en-US"/>
              <a:pPr>
                <a:defRPr/>
              </a:pPr>
              <a:t>‹#›</a:t>
            </a:fld>
            <a:endParaRPr lang="en-US"/>
          </a:p>
        </p:txBody>
      </p:sp>
    </p:spTree>
    <p:extLst>
      <p:ext uri="{BB962C8B-B14F-4D97-AF65-F5344CB8AC3E}">
        <p14:creationId xmlns:p14="http://schemas.microsoft.com/office/powerpoint/2010/main" val="2708051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compsci 101, fall 2017</a:t>
            </a:r>
          </a:p>
        </p:txBody>
      </p:sp>
      <p:sp>
        <p:nvSpPr>
          <p:cNvPr id="7" name="Rectangle 6"/>
          <p:cNvSpPr>
            <a:spLocks noGrp="1" noChangeArrowheads="1"/>
          </p:cNvSpPr>
          <p:nvPr>
            <p:ph type="sldNum" sz="quarter" idx="12"/>
          </p:nvPr>
        </p:nvSpPr>
        <p:spPr>
          <a:ln/>
        </p:spPr>
        <p:txBody>
          <a:bodyPr/>
          <a:lstStyle>
            <a:lvl1pPr>
              <a:defRPr/>
            </a:lvl1pPr>
          </a:lstStyle>
          <a:p>
            <a:pPr>
              <a:defRPr/>
            </a:pPr>
            <a:fld id="{3531AA07-0B70-4E3D-84AF-4D5E92BC4971}" type="slidenum">
              <a:rPr lang="en-US"/>
              <a:pPr>
                <a:defRPr/>
              </a:pPr>
              <a:t>‹#›</a:t>
            </a:fld>
            <a:endParaRPr lang="en-US"/>
          </a:p>
        </p:txBody>
      </p:sp>
    </p:spTree>
    <p:extLst>
      <p:ext uri="{BB962C8B-B14F-4D97-AF65-F5344CB8AC3E}">
        <p14:creationId xmlns:p14="http://schemas.microsoft.com/office/powerpoint/2010/main" val="79734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cs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cs typeface="Times New Roman" charset="0"/>
              </a:defRPr>
            </a:lvl1pPr>
          </a:lstStyle>
          <a:p>
            <a:pPr>
              <a:defRPr/>
            </a:pPr>
            <a:r>
              <a:rPr lang="en-US"/>
              <a:t>compsci 101, fall 2017</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88E8A9B-E406-46EF-A9FD-35EBD6B18A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cs typeface="Times New Roman" charset="0"/>
        </a:defRPr>
      </a:lvl2pPr>
      <a:lvl3pPr algn="ctr" rtl="0" eaLnBrk="0" fontAlgn="base" hangingPunct="0">
        <a:spcBef>
          <a:spcPct val="0"/>
        </a:spcBef>
        <a:spcAft>
          <a:spcPct val="0"/>
        </a:spcAft>
        <a:defRPr sz="4400">
          <a:solidFill>
            <a:schemeClr val="tx2"/>
          </a:solidFill>
          <a:latin typeface="Times New Roman" charset="0"/>
          <a:cs typeface="Times New Roman" charset="0"/>
        </a:defRPr>
      </a:lvl3pPr>
      <a:lvl4pPr algn="ctr" rtl="0" eaLnBrk="0" fontAlgn="base" hangingPunct="0">
        <a:spcBef>
          <a:spcPct val="0"/>
        </a:spcBef>
        <a:spcAft>
          <a:spcPct val="0"/>
        </a:spcAft>
        <a:defRPr sz="4400">
          <a:solidFill>
            <a:schemeClr val="tx2"/>
          </a:solidFill>
          <a:latin typeface="Times New Roman" charset="0"/>
          <a:cs typeface="Times New Roman" charset="0"/>
        </a:defRPr>
      </a:lvl4pPr>
      <a:lvl5pPr algn="ctr" rtl="0" eaLnBrk="0" fontAlgn="base" hangingPunct="0">
        <a:spcBef>
          <a:spcPct val="0"/>
        </a:spcBef>
        <a:spcAft>
          <a:spcPct val="0"/>
        </a:spcAft>
        <a:defRPr sz="4400">
          <a:solidFill>
            <a:schemeClr val="tx2"/>
          </a:solidFill>
          <a:latin typeface="Times New Roman" charset="0"/>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AEBbsZK39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youtube.com/v/AEBbsZK39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685800"/>
            <a:ext cx="8153400" cy="1981200"/>
          </a:xfrm>
        </p:spPr>
        <p:txBody>
          <a:bodyPr/>
          <a:lstStyle/>
          <a:p>
            <a:pPr eaLnBrk="1" hangingPunct="1"/>
            <a:r>
              <a:rPr lang="en-US" dirty="0" err="1"/>
              <a:t>CompSci</a:t>
            </a:r>
            <a:r>
              <a:rPr lang="en-US" dirty="0"/>
              <a:t> 101</a:t>
            </a:r>
            <a:br>
              <a:rPr lang="en-US" dirty="0"/>
            </a:br>
            <a:r>
              <a:rPr lang="en-US" dirty="0"/>
              <a:t>Introduction to Computer Science</a:t>
            </a:r>
          </a:p>
        </p:txBody>
      </p:sp>
      <p:sp>
        <p:nvSpPr>
          <p:cNvPr id="3075" name="Text Box 4"/>
          <p:cNvSpPr txBox="1">
            <a:spLocks noChangeArrowheads="1"/>
          </p:cNvSpPr>
          <p:nvPr/>
        </p:nvSpPr>
        <p:spPr bwMode="auto">
          <a:xfrm>
            <a:off x="4419600" y="3733800"/>
            <a:ext cx="216918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sz="2800" dirty="0"/>
              <a:t>Sept 28, 2017</a:t>
            </a:r>
          </a:p>
          <a:p>
            <a:pPr eaLnBrk="1" hangingPunct="1">
              <a:spcBef>
                <a:spcPct val="0"/>
              </a:spcBef>
              <a:buFontTx/>
              <a:buNone/>
            </a:pPr>
            <a:endParaRPr lang="en-US" sz="2800" dirty="0"/>
          </a:p>
          <a:p>
            <a:pPr eaLnBrk="1" hangingPunct="1">
              <a:spcBef>
                <a:spcPct val="0"/>
              </a:spcBef>
              <a:buFontTx/>
              <a:buNone/>
            </a:pPr>
            <a:r>
              <a:rPr lang="en-US" sz="2800" dirty="0"/>
              <a:t>Prof. Rodger</a:t>
            </a:r>
          </a:p>
        </p:txBody>
      </p:sp>
      <p:pic>
        <p:nvPicPr>
          <p:cNvPr id="2" name="Picture 1"/>
          <p:cNvPicPr>
            <a:picLocks noChangeAspect="1"/>
          </p:cNvPicPr>
          <p:nvPr/>
        </p:nvPicPr>
        <p:blipFill>
          <a:blip r:embed="rId3"/>
          <a:stretch>
            <a:fillRect/>
          </a:stretch>
        </p:blipFill>
        <p:spPr>
          <a:xfrm>
            <a:off x="533400" y="2819400"/>
            <a:ext cx="3638550" cy="2876550"/>
          </a:xfrm>
          <a:prstGeom prst="rect">
            <a:avLst/>
          </a:prstGeom>
        </p:spPr>
      </p:pic>
      <p:sp>
        <p:nvSpPr>
          <p:cNvPr id="3" name="Footer Placeholder 2"/>
          <p:cNvSpPr>
            <a:spLocks noGrp="1"/>
          </p:cNvSpPr>
          <p:nvPr>
            <p:ph type="ftr" sz="quarter" idx="11"/>
          </p:nvPr>
        </p:nvSpPr>
        <p:spPr/>
        <p:txBody>
          <a:bodyPr/>
          <a:lstStyle/>
          <a:p>
            <a:pPr>
              <a:defRPr/>
            </a:pPr>
            <a:r>
              <a:rPr lang="en-US"/>
              <a:t>compsci 101, fall 2017</a:t>
            </a:r>
          </a:p>
        </p:txBody>
      </p:sp>
      <p:sp>
        <p:nvSpPr>
          <p:cNvPr id="4" name="Slide Number Placeholder 3"/>
          <p:cNvSpPr>
            <a:spLocks noGrp="1"/>
          </p:cNvSpPr>
          <p:nvPr>
            <p:ph type="sldNum" sz="quarter" idx="12"/>
          </p:nvPr>
        </p:nvSpPr>
        <p:spPr/>
        <p:txBody>
          <a:bodyPr/>
          <a:lstStyle/>
          <a:p>
            <a:pPr>
              <a:defRPr/>
            </a:pPr>
            <a:fld id="{ADD3E9C4-CC62-419B-94EA-3C3ACB7F981C}"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152400"/>
            <a:ext cx="7772400" cy="1143000"/>
          </a:xfrm>
        </p:spPr>
        <p:txBody>
          <a:bodyPr/>
          <a:lstStyle/>
          <a:p>
            <a:r>
              <a:rPr lang="en-US" altLang="en-US" dirty="0"/>
              <a:t>I'm thinking of a number …</a:t>
            </a:r>
          </a:p>
        </p:txBody>
      </p:sp>
      <p:sp>
        <p:nvSpPr>
          <p:cNvPr id="16387" name="Content Placeholder 2"/>
          <p:cNvSpPr>
            <a:spLocks noGrp="1"/>
          </p:cNvSpPr>
          <p:nvPr>
            <p:ph idx="1"/>
          </p:nvPr>
        </p:nvSpPr>
        <p:spPr>
          <a:xfrm>
            <a:off x="419100" y="1143000"/>
            <a:ext cx="8305800" cy="5257800"/>
          </a:xfrm>
        </p:spPr>
        <p:txBody>
          <a:bodyPr/>
          <a:lstStyle/>
          <a:p>
            <a:r>
              <a:rPr lang="en-US" altLang="en-US" dirty="0"/>
              <a:t>You guess. I'll tell you </a:t>
            </a:r>
            <a:r>
              <a:rPr lang="en-US" altLang="en-US" i="1" dirty="0"/>
              <a:t>high</a:t>
            </a:r>
            <a:r>
              <a:rPr lang="en-US" altLang="en-US" dirty="0"/>
              <a:t>, </a:t>
            </a:r>
            <a:r>
              <a:rPr lang="en-US" altLang="en-US" i="1" dirty="0"/>
              <a:t>low</a:t>
            </a:r>
            <a:r>
              <a:rPr lang="en-US" altLang="en-US" dirty="0"/>
              <a:t>, or </a:t>
            </a:r>
            <a:r>
              <a:rPr lang="en-US" altLang="en-US" i="1" dirty="0"/>
              <a:t>correct</a:t>
            </a:r>
          </a:p>
          <a:p>
            <a:pPr lvl="1"/>
            <a:r>
              <a:rPr lang="en-US" altLang="en-US" dirty="0"/>
              <a:t>Goal: guess quickly, minimal number of guesses</a:t>
            </a:r>
          </a:p>
          <a:p>
            <a:pPr lvl="1"/>
            <a:r>
              <a:rPr lang="en-US" altLang="en-US" dirty="0"/>
              <a:t>Number between 1 and 100…</a:t>
            </a:r>
          </a:p>
          <a:p>
            <a:pPr lvl="1"/>
            <a:r>
              <a:rPr lang="en-US" altLang="en-US" dirty="0"/>
              <a:t>Number between 1 and 1000…</a:t>
            </a:r>
          </a:p>
          <a:p>
            <a:pPr lvl="1"/>
            <a:endParaRPr lang="en-US" altLang="en-US" dirty="0"/>
          </a:p>
          <a:p>
            <a:pPr>
              <a:spcAft>
                <a:spcPts val="1200"/>
              </a:spcAft>
            </a:pPr>
            <a:r>
              <a:rPr lang="en-US" altLang="en-US" sz="2400" dirty="0"/>
              <a:t>Can you describe an algorithm, instructions, that would allow someone to use your instructions to play this game correctly. Start with 1 and 100, but ideally your instructions work with 1 and N </a:t>
            </a:r>
          </a:p>
          <a:p>
            <a:pPr marL="0" indent="0">
              <a:spcAft>
                <a:spcPts val="1200"/>
              </a:spcAft>
              <a:buNone/>
            </a:pPr>
            <a:r>
              <a:rPr lang="en-US" altLang="en-US" sz="2400" b="0" dirty="0"/>
              <a:t>             </a:t>
            </a:r>
            <a:r>
              <a:rPr lang="en-US" altLang="en-US" sz="3200" b="0" dirty="0"/>
              <a:t>bit.ly/101f17-0928-1</a:t>
            </a:r>
          </a:p>
          <a:p>
            <a:pPr>
              <a:spcAft>
                <a:spcPts val="1200"/>
              </a:spcAft>
            </a:pPr>
            <a:endParaRPr lang="en-US" altLang="en-US" sz="2400" dirty="0"/>
          </a:p>
        </p:txBody>
      </p:sp>
      <p:sp>
        <p:nvSpPr>
          <p:cNvPr id="2" name="Footer Placeholder 1"/>
          <p:cNvSpPr>
            <a:spLocks noGrp="1"/>
          </p:cNvSpPr>
          <p:nvPr>
            <p:ph type="ftr" sz="quarter" idx="11"/>
          </p:nvPr>
        </p:nvSpPr>
        <p:spPr/>
        <p:txBody>
          <a:bodyPr/>
          <a:lstStyle/>
          <a:p>
            <a:pPr>
              <a:defRPr/>
            </a:pPr>
            <a:r>
              <a:rPr lang="en-US"/>
              <a:t>compsci 101, fall 2017</a:t>
            </a:r>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10</a:t>
            </a:fld>
            <a:endParaRPr lang="en-US"/>
          </a:p>
        </p:txBody>
      </p:sp>
    </p:spTree>
    <p:extLst>
      <p:ext uri="{BB962C8B-B14F-4D97-AF65-F5344CB8AC3E}">
        <p14:creationId xmlns:p14="http://schemas.microsoft.com/office/powerpoint/2010/main" val="1189297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14300" y="228600"/>
            <a:ext cx="8915400" cy="1143000"/>
          </a:xfrm>
        </p:spPr>
        <p:txBody>
          <a:bodyPr/>
          <a:lstStyle/>
          <a:p>
            <a:r>
              <a:rPr lang="en-US" altLang="en-US" dirty="0"/>
              <a:t>Analyzing the </a:t>
            </a:r>
            <a:r>
              <a:rPr lang="en-US" altLang="en-US" i="1" dirty="0"/>
              <a:t>binary search </a:t>
            </a:r>
            <a:r>
              <a:rPr lang="en-US" altLang="en-US" dirty="0"/>
              <a:t>algorithm</a:t>
            </a:r>
          </a:p>
        </p:txBody>
      </p:sp>
      <p:sp>
        <p:nvSpPr>
          <p:cNvPr id="19459" name="Content Placeholder 2"/>
          <p:cNvSpPr>
            <a:spLocks noGrp="1"/>
          </p:cNvSpPr>
          <p:nvPr>
            <p:ph idx="1"/>
          </p:nvPr>
        </p:nvSpPr>
        <p:spPr>
          <a:xfrm>
            <a:off x="685800" y="1409700"/>
            <a:ext cx="8343900" cy="4114800"/>
          </a:xfrm>
        </p:spPr>
        <p:txBody>
          <a:bodyPr/>
          <a:lstStyle/>
          <a:p>
            <a:r>
              <a:rPr lang="en-US" altLang="en-US" dirty="0"/>
              <a:t>Is the algorithm correct?</a:t>
            </a:r>
          </a:p>
          <a:p>
            <a:pPr lvl="1"/>
            <a:r>
              <a:rPr lang="en-US" altLang="en-US" dirty="0"/>
              <a:t>Try it, again, and again and …</a:t>
            </a:r>
          </a:p>
          <a:p>
            <a:pPr lvl="1"/>
            <a:r>
              <a:rPr lang="en-US" altLang="en-US" dirty="0"/>
              <a:t>Reason about it: logically, informally, …</a:t>
            </a:r>
          </a:p>
          <a:p>
            <a:r>
              <a:rPr lang="en-US" altLang="en-US" dirty="0"/>
              <a:t>How efficient is the algorithm?</a:t>
            </a:r>
          </a:p>
          <a:p>
            <a:pPr lvl="1"/>
            <a:r>
              <a:rPr lang="en-US" altLang="en-US" dirty="0"/>
              <a:t>How many guesses will it take (roughly, exactly)</a:t>
            </a:r>
          </a:p>
          <a:p>
            <a:pPr lvl="1"/>
            <a:r>
              <a:rPr lang="en-US" altLang="en-US" dirty="0"/>
              <a:t>Should we care about efficiency?</a:t>
            </a:r>
            <a:endParaRPr lang="en-US" altLang="en-US" sz="2400" dirty="0"/>
          </a:p>
          <a:p>
            <a:r>
              <a:rPr lang="en-US" altLang="en-US" dirty="0"/>
              <a:t>When do we really care about efficiency?</a:t>
            </a:r>
          </a:p>
          <a:p>
            <a:pPr lvl="1"/>
            <a:r>
              <a:rPr lang="en-US" altLang="en-US" dirty="0"/>
              <a:t>Examples? </a:t>
            </a:r>
          </a:p>
        </p:txBody>
      </p:sp>
      <p:sp>
        <p:nvSpPr>
          <p:cNvPr id="2" name="Footer Placeholder 1"/>
          <p:cNvSpPr>
            <a:spLocks noGrp="1"/>
          </p:cNvSpPr>
          <p:nvPr>
            <p:ph type="ftr" sz="quarter" idx="11"/>
          </p:nvPr>
        </p:nvSpPr>
        <p:spPr/>
        <p:txBody>
          <a:bodyPr/>
          <a:lstStyle/>
          <a:p>
            <a:pPr>
              <a:defRPr/>
            </a:pPr>
            <a:r>
              <a:rPr lang="en-US"/>
              <a:t>compsci 101, fall 2017</a:t>
            </a:r>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11</a:t>
            </a:fld>
            <a:endParaRPr lang="en-US"/>
          </a:p>
        </p:txBody>
      </p:sp>
    </p:spTree>
    <p:extLst>
      <p:ext uri="{BB962C8B-B14F-4D97-AF65-F5344CB8AC3E}">
        <p14:creationId xmlns:p14="http://schemas.microsoft.com/office/powerpoint/2010/main" val="1708715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
            <a:ext cx="7912100" cy="5905500"/>
          </a:xfrm>
        </p:spPr>
        <p:txBody>
          <a:bodyPr>
            <a:normAutofit lnSpcReduction="10000"/>
          </a:bodyPr>
          <a:lstStyle/>
          <a:p>
            <a:pPr>
              <a:buFont typeface="+mj-lt"/>
              <a:buAutoNum type="arabicPeriod"/>
              <a:defRPr/>
            </a:pPr>
            <a:r>
              <a:rPr lang="en-US" sz="1400" dirty="0">
                <a:ea typeface="ＭＳ Ｐゴシック" pitchFamily="-65" charset="-128"/>
              </a:rPr>
              <a:t>Anderson</a:t>
            </a:r>
          </a:p>
          <a:p>
            <a:pPr>
              <a:buFont typeface="+mj-lt"/>
              <a:buAutoNum type="arabicPeriod"/>
              <a:defRPr/>
            </a:pPr>
            <a:r>
              <a:rPr lang="en-US" sz="1400" dirty="0">
                <a:ea typeface="ＭＳ Ｐゴシック" pitchFamily="-65" charset="-128"/>
              </a:rPr>
              <a:t>Applegate</a:t>
            </a:r>
          </a:p>
          <a:p>
            <a:pPr>
              <a:buFont typeface="+mj-lt"/>
              <a:buAutoNum type="arabicPeriod"/>
              <a:defRPr/>
            </a:pPr>
            <a:r>
              <a:rPr lang="en-US" sz="1400" dirty="0">
                <a:ea typeface="ＭＳ Ｐゴシック" pitchFamily="-65" charset="-128"/>
              </a:rPr>
              <a:t>Bethune</a:t>
            </a:r>
          </a:p>
          <a:p>
            <a:pPr>
              <a:buFont typeface="+mj-lt"/>
              <a:buAutoNum type="arabicPeriod"/>
              <a:defRPr/>
            </a:pPr>
            <a:r>
              <a:rPr lang="en-US" sz="1400" dirty="0">
                <a:ea typeface="ＭＳ Ｐゴシック" pitchFamily="-65" charset="-128"/>
              </a:rPr>
              <a:t>Brooks</a:t>
            </a:r>
          </a:p>
          <a:p>
            <a:pPr>
              <a:buFont typeface="+mj-lt"/>
              <a:buAutoNum type="arabicPeriod"/>
              <a:defRPr/>
            </a:pPr>
            <a:r>
              <a:rPr lang="en-US" sz="1400" dirty="0">
                <a:ea typeface="ＭＳ Ｐゴシック" pitchFamily="-65" charset="-128"/>
              </a:rPr>
              <a:t>Carter</a:t>
            </a:r>
          </a:p>
          <a:p>
            <a:pPr>
              <a:buFont typeface="+mj-lt"/>
              <a:buAutoNum type="arabicPeriod"/>
              <a:defRPr/>
            </a:pPr>
            <a:r>
              <a:rPr lang="en-US" sz="1400" dirty="0">
                <a:ea typeface="ＭＳ Ｐゴシック" pitchFamily="-65" charset="-128"/>
              </a:rPr>
              <a:t>Douglas</a:t>
            </a:r>
          </a:p>
          <a:p>
            <a:pPr>
              <a:buFont typeface="+mj-lt"/>
              <a:buAutoNum type="arabicPeriod"/>
              <a:defRPr/>
            </a:pPr>
            <a:r>
              <a:rPr lang="en-US" sz="1400" dirty="0">
                <a:ea typeface="ＭＳ Ｐゴシック" pitchFamily="-65" charset="-128"/>
              </a:rPr>
              <a:t>Edwards</a:t>
            </a:r>
          </a:p>
          <a:p>
            <a:pPr>
              <a:buFont typeface="+mj-lt"/>
              <a:buAutoNum type="arabicPeriod"/>
              <a:defRPr/>
            </a:pPr>
            <a:r>
              <a:rPr lang="en-US" sz="1400" dirty="0">
                <a:ea typeface="ＭＳ Ｐゴシック" pitchFamily="-65" charset="-128"/>
              </a:rPr>
              <a:t>Franklin</a:t>
            </a:r>
          </a:p>
          <a:p>
            <a:pPr>
              <a:buFont typeface="+mj-lt"/>
              <a:buAutoNum type="arabicPeriod"/>
              <a:defRPr/>
            </a:pPr>
            <a:r>
              <a:rPr lang="en-US" sz="1400" dirty="0">
                <a:ea typeface="ＭＳ Ｐゴシック" pitchFamily="-65" charset="-128"/>
              </a:rPr>
              <a:t>Griffin</a:t>
            </a:r>
          </a:p>
          <a:p>
            <a:pPr>
              <a:buFont typeface="+mj-lt"/>
              <a:buAutoNum type="arabicPeriod"/>
              <a:defRPr/>
            </a:pPr>
            <a:r>
              <a:rPr lang="en-US" sz="1400" dirty="0" err="1">
                <a:ea typeface="ＭＳ Ｐゴシック" pitchFamily="-65" charset="-128"/>
              </a:rPr>
              <a:t>Holhouser</a:t>
            </a:r>
            <a:endParaRPr lang="en-US" sz="1400" dirty="0">
              <a:ea typeface="ＭＳ Ｐゴシック" pitchFamily="-65" charset="-128"/>
            </a:endParaRPr>
          </a:p>
          <a:p>
            <a:pPr>
              <a:buFont typeface="+mj-lt"/>
              <a:buAutoNum type="arabicPeriod"/>
              <a:defRPr/>
            </a:pPr>
            <a:r>
              <a:rPr lang="en-US" sz="1400" dirty="0">
                <a:ea typeface="ＭＳ Ｐゴシック" pitchFamily="-65" charset="-128"/>
              </a:rPr>
              <a:t>Jefferson</a:t>
            </a:r>
          </a:p>
          <a:p>
            <a:pPr>
              <a:buFont typeface="+mj-lt"/>
              <a:buAutoNum type="arabicPeriod"/>
              <a:defRPr/>
            </a:pPr>
            <a:r>
              <a:rPr lang="en-US" sz="1400" dirty="0" err="1">
                <a:ea typeface="ＭＳ Ｐゴシック" pitchFamily="-65" charset="-128"/>
              </a:rPr>
              <a:t>Klatchy</a:t>
            </a:r>
            <a:endParaRPr lang="en-US" sz="1400" dirty="0">
              <a:ea typeface="ＭＳ Ｐゴシック" pitchFamily="-65" charset="-128"/>
            </a:endParaRPr>
          </a:p>
          <a:p>
            <a:pPr>
              <a:buFont typeface="+mj-lt"/>
              <a:buAutoNum type="arabicPeriod"/>
              <a:defRPr/>
            </a:pPr>
            <a:r>
              <a:rPr lang="en-US" sz="1400" dirty="0">
                <a:ea typeface="ＭＳ Ｐゴシック" pitchFamily="-65" charset="-128"/>
              </a:rPr>
              <a:t>Morgan</a:t>
            </a:r>
          </a:p>
          <a:p>
            <a:pPr>
              <a:buFont typeface="+mj-lt"/>
              <a:buAutoNum type="arabicPeriod"/>
              <a:defRPr/>
            </a:pPr>
            <a:r>
              <a:rPr lang="en-US" sz="1400" dirty="0">
                <a:ea typeface="ＭＳ Ｐゴシック" pitchFamily="-65" charset="-128"/>
              </a:rPr>
              <a:t>Munson</a:t>
            </a:r>
          </a:p>
          <a:p>
            <a:pPr>
              <a:buFont typeface="+mj-lt"/>
              <a:buAutoNum type="arabicPeriod"/>
              <a:defRPr/>
            </a:pPr>
            <a:r>
              <a:rPr lang="en-US" sz="1400" dirty="0" err="1">
                <a:ea typeface="ＭＳ Ｐゴシック" pitchFamily="-65" charset="-128"/>
              </a:rPr>
              <a:t>Narten</a:t>
            </a:r>
            <a:endParaRPr lang="en-US" sz="1400" dirty="0">
              <a:ea typeface="ＭＳ Ｐゴシック" pitchFamily="-65" charset="-128"/>
            </a:endParaRPr>
          </a:p>
          <a:p>
            <a:pPr>
              <a:buFont typeface="+mj-lt"/>
              <a:buAutoNum type="arabicPeriod"/>
              <a:defRPr/>
            </a:pPr>
            <a:r>
              <a:rPr lang="en-US" sz="1400" dirty="0">
                <a:ea typeface="ＭＳ Ｐゴシック" pitchFamily="-65" charset="-128"/>
              </a:rPr>
              <a:t>Oliver</a:t>
            </a:r>
          </a:p>
          <a:p>
            <a:pPr>
              <a:buFont typeface="+mj-lt"/>
              <a:buAutoNum type="arabicPeriod"/>
              <a:defRPr/>
            </a:pPr>
            <a:r>
              <a:rPr lang="en-US" sz="1400" dirty="0">
                <a:ea typeface="ＭＳ Ｐゴシック" pitchFamily="-65" charset="-128"/>
              </a:rPr>
              <a:t>Parker</a:t>
            </a:r>
          </a:p>
          <a:p>
            <a:pPr>
              <a:buFont typeface="+mj-lt"/>
              <a:buAutoNum type="arabicPeriod"/>
              <a:defRPr/>
            </a:pPr>
            <a:r>
              <a:rPr lang="en-US" sz="1400" dirty="0">
                <a:ea typeface="ＭＳ Ｐゴシック" pitchFamily="-65" charset="-128"/>
              </a:rPr>
              <a:t>Rivers</a:t>
            </a:r>
          </a:p>
          <a:p>
            <a:pPr>
              <a:buFont typeface="+mj-lt"/>
              <a:buAutoNum type="arabicPeriod"/>
              <a:defRPr/>
            </a:pPr>
            <a:r>
              <a:rPr lang="en-US" sz="1400" dirty="0">
                <a:ea typeface="ＭＳ Ｐゴシック" pitchFamily="-65" charset="-128"/>
              </a:rPr>
              <a:t>Roberts</a:t>
            </a:r>
          </a:p>
          <a:p>
            <a:pPr>
              <a:buFont typeface="+mj-lt"/>
              <a:buAutoNum type="arabicPeriod"/>
              <a:defRPr/>
            </a:pPr>
            <a:r>
              <a:rPr lang="en-US" sz="1400" dirty="0">
                <a:ea typeface="ＭＳ Ｐゴシック" pitchFamily="-65" charset="-128"/>
              </a:rPr>
              <a:t>Stevenson</a:t>
            </a:r>
          </a:p>
          <a:p>
            <a:pPr>
              <a:buFont typeface="+mj-lt"/>
              <a:buAutoNum type="arabicPeriod"/>
              <a:defRPr/>
            </a:pPr>
            <a:r>
              <a:rPr lang="en-US" sz="1400" dirty="0">
                <a:ea typeface="ＭＳ Ｐゴシック" pitchFamily="-65" charset="-128"/>
              </a:rPr>
              <a:t>Thomas</a:t>
            </a:r>
          </a:p>
          <a:p>
            <a:pPr>
              <a:buFont typeface="+mj-lt"/>
              <a:buAutoNum type="arabicPeriod"/>
              <a:defRPr/>
            </a:pPr>
            <a:r>
              <a:rPr lang="en-US" sz="1400" dirty="0">
                <a:ea typeface="ＭＳ Ｐゴシック" pitchFamily="-65" charset="-128"/>
              </a:rPr>
              <a:t>Wilson</a:t>
            </a:r>
          </a:p>
          <a:p>
            <a:pPr>
              <a:buFont typeface="+mj-lt"/>
              <a:buAutoNum type="arabicPeriod"/>
              <a:defRPr/>
            </a:pPr>
            <a:r>
              <a:rPr lang="en-US" sz="1400" dirty="0">
                <a:ea typeface="ＭＳ Ｐゴシック" pitchFamily="-65" charset="-128"/>
              </a:rPr>
              <a:t>Woodrow</a:t>
            </a:r>
          </a:p>
          <a:p>
            <a:pPr>
              <a:buFont typeface="+mj-lt"/>
              <a:buAutoNum type="arabicPeriod"/>
              <a:defRPr/>
            </a:pPr>
            <a:r>
              <a:rPr lang="en-US" sz="1400" dirty="0" err="1">
                <a:ea typeface="ＭＳ Ｐゴシック" pitchFamily="-65" charset="-128"/>
              </a:rPr>
              <a:t>Yarbrow</a:t>
            </a:r>
            <a:endParaRPr lang="en-US" sz="1400" dirty="0">
              <a:ea typeface="ＭＳ Ｐゴシック" pitchFamily="-65" charset="-128"/>
            </a:endParaRPr>
          </a:p>
        </p:txBody>
      </p:sp>
      <p:sp>
        <p:nvSpPr>
          <p:cNvPr id="20" name="TextBox 19"/>
          <p:cNvSpPr txBox="1"/>
          <p:nvPr/>
        </p:nvSpPr>
        <p:spPr>
          <a:xfrm>
            <a:off x="3962400" y="914400"/>
            <a:ext cx="2328863" cy="584200"/>
          </a:xfrm>
          <a:prstGeom prst="rect">
            <a:avLst/>
          </a:prstGeom>
          <a:noFill/>
        </p:spPr>
        <p:txBody>
          <a:bodyPr wrap="none">
            <a:spAutoFit/>
          </a:bodyPr>
          <a:lstStyle/>
          <a:p>
            <a:pPr eaLnBrk="1" hangingPunct="1">
              <a:defRPr/>
            </a:pPr>
            <a:r>
              <a:rPr lang="en-US" sz="3200" dirty="0">
                <a:latin typeface="+mj-lt"/>
                <a:ea typeface="ＭＳ Ｐゴシック" charset="0"/>
                <a:cs typeface="ＭＳ Ｐゴシック" charset="0"/>
              </a:rPr>
              <a:t>Find </a:t>
            </a:r>
            <a:r>
              <a:rPr lang="en-US" sz="3200" dirty="0" err="1">
                <a:latin typeface="+mj-lt"/>
                <a:ea typeface="ＭＳ Ｐゴシック" charset="0"/>
                <a:cs typeface="ＭＳ Ｐゴシック" charset="0"/>
              </a:rPr>
              <a:t>Narten</a:t>
            </a:r>
            <a:endParaRPr lang="en-US" sz="3200" dirty="0">
              <a:latin typeface="+mj-lt"/>
              <a:ea typeface="ＭＳ Ｐゴシック" charset="0"/>
              <a:cs typeface="ＭＳ Ｐゴシック" charset="0"/>
            </a:endParaRPr>
          </a:p>
        </p:txBody>
      </p:sp>
      <p:sp>
        <p:nvSpPr>
          <p:cNvPr id="11" name="Footer Placeholder 10"/>
          <p:cNvSpPr>
            <a:spLocks noGrp="1"/>
          </p:cNvSpPr>
          <p:nvPr>
            <p:ph type="ftr" sz="quarter" idx="11"/>
          </p:nvPr>
        </p:nvSpPr>
        <p:spPr/>
        <p:txBody>
          <a:bodyPr/>
          <a:lstStyle/>
          <a:p>
            <a:pPr>
              <a:defRPr/>
            </a:pPr>
            <a:r>
              <a:rPr lang="en-US"/>
              <a:t>compsci 101, fall 2017</a:t>
            </a:r>
          </a:p>
        </p:txBody>
      </p:sp>
      <p:sp>
        <p:nvSpPr>
          <p:cNvPr id="12" name="Slide Number Placeholder 11"/>
          <p:cNvSpPr>
            <a:spLocks noGrp="1"/>
          </p:cNvSpPr>
          <p:nvPr>
            <p:ph type="sldNum" sz="quarter" idx="12"/>
          </p:nvPr>
        </p:nvSpPr>
        <p:spPr/>
        <p:txBody>
          <a:bodyPr/>
          <a:lstStyle/>
          <a:p>
            <a:pPr>
              <a:defRPr/>
            </a:pPr>
            <a:fld id="{FC6DB02F-6869-41A8-88A9-7B04A59444FD}" type="slidenum">
              <a:rPr lang="en-US" smtClean="0"/>
              <a:pPr>
                <a:defRPr/>
              </a:pPr>
              <a:t>12</a:t>
            </a:fld>
            <a:endParaRPr lang="en-US"/>
          </a:p>
        </p:txBody>
      </p:sp>
    </p:spTree>
    <p:extLst>
      <p:ext uri="{BB962C8B-B14F-4D97-AF65-F5344CB8AC3E}">
        <p14:creationId xmlns:p14="http://schemas.microsoft.com/office/powerpoint/2010/main" val="950477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66700"/>
            <a:ext cx="7912100" cy="5905500"/>
          </a:xfrm>
        </p:spPr>
        <p:txBody>
          <a:bodyPr>
            <a:normAutofit lnSpcReduction="10000"/>
          </a:bodyPr>
          <a:lstStyle/>
          <a:p>
            <a:pPr>
              <a:buFont typeface="+mj-lt"/>
              <a:buAutoNum type="arabicPeriod"/>
              <a:defRPr/>
            </a:pPr>
            <a:r>
              <a:rPr lang="en-US" sz="1400" dirty="0">
                <a:ea typeface="ＭＳ Ｐゴシック" pitchFamily="-65" charset="-128"/>
              </a:rPr>
              <a:t>Anderson</a:t>
            </a:r>
          </a:p>
          <a:p>
            <a:pPr>
              <a:buFont typeface="+mj-lt"/>
              <a:buAutoNum type="arabicPeriod"/>
              <a:defRPr/>
            </a:pPr>
            <a:r>
              <a:rPr lang="en-US" sz="1400" dirty="0">
                <a:ea typeface="ＭＳ Ｐゴシック" pitchFamily="-65" charset="-128"/>
              </a:rPr>
              <a:t>Applegate</a:t>
            </a:r>
          </a:p>
          <a:p>
            <a:pPr>
              <a:buFont typeface="+mj-lt"/>
              <a:buAutoNum type="arabicPeriod"/>
              <a:defRPr/>
            </a:pPr>
            <a:r>
              <a:rPr lang="en-US" sz="1400" dirty="0">
                <a:ea typeface="ＭＳ Ｐゴシック" pitchFamily="-65" charset="-128"/>
              </a:rPr>
              <a:t>Bethune</a:t>
            </a:r>
          </a:p>
          <a:p>
            <a:pPr>
              <a:buFont typeface="+mj-lt"/>
              <a:buAutoNum type="arabicPeriod"/>
              <a:defRPr/>
            </a:pPr>
            <a:r>
              <a:rPr lang="en-US" sz="1400" dirty="0">
                <a:ea typeface="ＭＳ Ｐゴシック" pitchFamily="-65" charset="-128"/>
              </a:rPr>
              <a:t>Brooks</a:t>
            </a:r>
          </a:p>
          <a:p>
            <a:pPr>
              <a:buFont typeface="+mj-lt"/>
              <a:buAutoNum type="arabicPeriod"/>
              <a:defRPr/>
            </a:pPr>
            <a:r>
              <a:rPr lang="en-US" sz="1400" dirty="0">
                <a:ea typeface="ＭＳ Ｐゴシック" pitchFamily="-65" charset="-128"/>
              </a:rPr>
              <a:t>Carter</a:t>
            </a:r>
          </a:p>
          <a:p>
            <a:pPr>
              <a:buFont typeface="+mj-lt"/>
              <a:buAutoNum type="arabicPeriod"/>
              <a:defRPr/>
            </a:pPr>
            <a:r>
              <a:rPr lang="en-US" sz="1400" dirty="0">
                <a:ea typeface="ＭＳ Ｐゴシック" pitchFamily="-65" charset="-128"/>
              </a:rPr>
              <a:t>Douglas</a:t>
            </a:r>
          </a:p>
          <a:p>
            <a:pPr>
              <a:buFont typeface="+mj-lt"/>
              <a:buAutoNum type="arabicPeriod"/>
              <a:defRPr/>
            </a:pPr>
            <a:r>
              <a:rPr lang="en-US" sz="1400" dirty="0">
                <a:ea typeface="ＭＳ Ｐゴシック" pitchFamily="-65" charset="-128"/>
              </a:rPr>
              <a:t>Edwards</a:t>
            </a:r>
          </a:p>
          <a:p>
            <a:pPr>
              <a:buFont typeface="+mj-lt"/>
              <a:buAutoNum type="arabicPeriod"/>
              <a:defRPr/>
            </a:pPr>
            <a:r>
              <a:rPr lang="en-US" sz="1400" dirty="0">
                <a:ea typeface="ＭＳ Ｐゴシック" pitchFamily="-65" charset="-128"/>
              </a:rPr>
              <a:t>Franklin</a:t>
            </a:r>
          </a:p>
          <a:p>
            <a:pPr>
              <a:buFont typeface="+mj-lt"/>
              <a:buAutoNum type="arabicPeriod"/>
              <a:defRPr/>
            </a:pPr>
            <a:r>
              <a:rPr lang="en-US" sz="1400" dirty="0">
                <a:ea typeface="ＭＳ Ｐゴシック" pitchFamily="-65" charset="-128"/>
              </a:rPr>
              <a:t>Griffin</a:t>
            </a:r>
          </a:p>
          <a:p>
            <a:pPr>
              <a:buFont typeface="+mj-lt"/>
              <a:buAutoNum type="arabicPeriod"/>
              <a:defRPr/>
            </a:pPr>
            <a:r>
              <a:rPr lang="en-US" sz="1400" dirty="0" err="1">
                <a:ea typeface="ＭＳ Ｐゴシック" pitchFamily="-65" charset="-128"/>
              </a:rPr>
              <a:t>Holhouser</a:t>
            </a:r>
            <a:endParaRPr lang="en-US" sz="1400" dirty="0">
              <a:ea typeface="ＭＳ Ｐゴシック" pitchFamily="-65" charset="-128"/>
            </a:endParaRPr>
          </a:p>
          <a:p>
            <a:pPr>
              <a:buFont typeface="+mj-lt"/>
              <a:buAutoNum type="arabicPeriod"/>
              <a:defRPr/>
            </a:pPr>
            <a:r>
              <a:rPr lang="en-US" sz="1400" dirty="0">
                <a:ea typeface="ＭＳ Ｐゴシック" pitchFamily="-65" charset="-128"/>
              </a:rPr>
              <a:t>Jefferson</a:t>
            </a:r>
          </a:p>
          <a:p>
            <a:pPr>
              <a:buFont typeface="+mj-lt"/>
              <a:buAutoNum type="arabicPeriod"/>
              <a:defRPr/>
            </a:pPr>
            <a:r>
              <a:rPr lang="en-US" sz="1400" dirty="0" err="1">
                <a:ea typeface="ＭＳ Ｐゴシック" pitchFamily="-65" charset="-128"/>
              </a:rPr>
              <a:t>Klatchy</a:t>
            </a:r>
            <a:endParaRPr lang="en-US" sz="1400" dirty="0">
              <a:ea typeface="ＭＳ Ｐゴシック" pitchFamily="-65" charset="-128"/>
            </a:endParaRPr>
          </a:p>
          <a:p>
            <a:pPr>
              <a:buFont typeface="+mj-lt"/>
              <a:buAutoNum type="arabicPeriod"/>
              <a:defRPr/>
            </a:pPr>
            <a:r>
              <a:rPr lang="en-US" sz="1400" dirty="0">
                <a:ea typeface="ＭＳ Ｐゴシック" pitchFamily="-65" charset="-128"/>
              </a:rPr>
              <a:t>Morgan</a:t>
            </a:r>
          </a:p>
          <a:p>
            <a:pPr>
              <a:buFont typeface="+mj-lt"/>
              <a:buAutoNum type="arabicPeriod"/>
              <a:defRPr/>
            </a:pPr>
            <a:r>
              <a:rPr lang="en-US" sz="1400" dirty="0">
                <a:ea typeface="ＭＳ Ｐゴシック" pitchFamily="-65" charset="-128"/>
              </a:rPr>
              <a:t>Munson</a:t>
            </a:r>
          </a:p>
          <a:p>
            <a:pPr>
              <a:buFont typeface="+mj-lt"/>
              <a:buAutoNum type="arabicPeriod"/>
              <a:defRPr/>
            </a:pPr>
            <a:r>
              <a:rPr lang="en-US" sz="1400" dirty="0" err="1">
                <a:ea typeface="ＭＳ Ｐゴシック" pitchFamily="-65" charset="-128"/>
              </a:rPr>
              <a:t>Narten</a:t>
            </a:r>
            <a:endParaRPr lang="en-US" sz="1400" dirty="0">
              <a:ea typeface="ＭＳ Ｐゴシック" pitchFamily="-65" charset="-128"/>
            </a:endParaRPr>
          </a:p>
          <a:p>
            <a:pPr>
              <a:buFont typeface="+mj-lt"/>
              <a:buAutoNum type="arabicPeriod"/>
              <a:defRPr/>
            </a:pPr>
            <a:r>
              <a:rPr lang="en-US" sz="1400" dirty="0">
                <a:ea typeface="ＭＳ Ｐゴシック" pitchFamily="-65" charset="-128"/>
              </a:rPr>
              <a:t>Oliver</a:t>
            </a:r>
          </a:p>
          <a:p>
            <a:pPr>
              <a:buFont typeface="+mj-lt"/>
              <a:buAutoNum type="arabicPeriod"/>
              <a:defRPr/>
            </a:pPr>
            <a:r>
              <a:rPr lang="en-US" sz="1400" dirty="0">
                <a:ea typeface="ＭＳ Ｐゴシック" pitchFamily="-65" charset="-128"/>
              </a:rPr>
              <a:t>Parker</a:t>
            </a:r>
          </a:p>
          <a:p>
            <a:pPr>
              <a:buFont typeface="+mj-lt"/>
              <a:buAutoNum type="arabicPeriod"/>
              <a:defRPr/>
            </a:pPr>
            <a:r>
              <a:rPr lang="en-US" sz="1400" dirty="0">
                <a:ea typeface="ＭＳ Ｐゴシック" pitchFamily="-65" charset="-128"/>
              </a:rPr>
              <a:t>Rivers</a:t>
            </a:r>
          </a:p>
          <a:p>
            <a:pPr>
              <a:buFont typeface="+mj-lt"/>
              <a:buAutoNum type="arabicPeriod"/>
              <a:defRPr/>
            </a:pPr>
            <a:r>
              <a:rPr lang="en-US" sz="1400" dirty="0">
                <a:ea typeface="ＭＳ Ｐゴシック" pitchFamily="-65" charset="-128"/>
              </a:rPr>
              <a:t>Roberts</a:t>
            </a:r>
          </a:p>
          <a:p>
            <a:pPr>
              <a:buFont typeface="+mj-lt"/>
              <a:buAutoNum type="arabicPeriod"/>
              <a:defRPr/>
            </a:pPr>
            <a:r>
              <a:rPr lang="en-US" sz="1400" dirty="0">
                <a:ea typeface="ＭＳ Ｐゴシック" pitchFamily="-65" charset="-128"/>
              </a:rPr>
              <a:t>Stevenson</a:t>
            </a:r>
          </a:p>
          <a:p>
            <a:pPr>
              <a:buFont typeface="+mj-lt"/>
              <a:buAutoNum type="arabicPeriod"/>
              <a:defRPr/>
            </a:pPr>
            <a:r>
              <a:rPr lang="en-US" sz="1400" dirty="0">
                <a:ea typeface="ＭＳ Ｐゴシック" pitchFamily="-65" charset="-128"/>
              </a:rPr>
              <a:t>Thomas</a:t>
            </a:r>
          </a:p>
          <a:p>
            <a:pPr>
              <a:buFont typeface="+mj-lt"/>
              <a:buAutoNum type="arabicPeriod"/>
              <a:defRPr/>
            </a:pPr>
            <a:r>
              <a:rPr lang="en-US" sz="1400" dirty="0">
                <a:ea typeface="ＭＳ Ｐゴシック" pitchFamily="-65" charset="-128"/>
              </a:rPr>
              <a:t>Wilson</a:t>
            </a:r>
          </a:p>
          <a:p>
            <a:pPr>
              <a:buFont typeface="+mj-lt"/>
              <a:buAutoNum type="arabicPeriod"/>
              <a:defRPr/>
            </a:pPr>
            <a:r>
              <a:rPr lang="en-US" sz="1400" dirty="0">
                <a:ea typeface="ＭＳ Ｐゴシック" pitchFamily="-65" charset="-128"/>
              </a:rPr>
              <a:t>Woodrow</a:t>
            </a:r>
          </a:p>
          <a:p>
            <a:pPr>
              <a:buFont typeface="+mj-lt"/>
              <a:buAutoNum type="arabicPeriod"/>
              <a:defRPr/>
            </a:pPr>
            <a:r>
              <a:rPr lang="en-US" sz="1400" dirty="0" err="1">
                <a:ea typeface="ＭＳ Ｐゴシック" pitchFamily="-65" charset="-128"/>
              </a:rPr>
              <a:t>Yarbrow</a:t>
            </a:r>
            <a:endParaRPr lang="en-US" sz="1400" dirty="0">
              <a:ea typeface="ＭＳ Ｐゴシック" pitchFamily="-65" charset="-128"/>
            </a:endParaRPr>
          </a:p>
        </p:txBody>
      </p:sp>
      <p:sp>
        <p:nvSpPr>
          <p:cNvPr id="20" name="TextBox 19"/>
          <p:cNvSpPr txBox="1"/>
          <p:nvPr/>
        </p:nvSpPr>
        <p:spPr>
          <a:xfrm>
            <a:off x="3962400" y="914400"/>
            <a:ext cx="2328863" cy="584200"/>
          </a:xfrm>
          <a:prstGeom prst="rect">
            <a:avLst/>
          </a:prstGeom>
          <a:noFill/>
        </p:spPr>
        <p:txBody>
          <a:bodyPr wrap="none">
            <a:spAutoFit/>
          </a:bodyPr>
          <a:lstStyle/>
          <a:p>
            <a:pPr eaLnBrk="1" hangingPunct="1">
              <a:defRPr/>
            </a:pPr>
            <a:r>
              <a:rPr lang="en-US" sz="3200" dirty="0">
                <a:latin typeface="+mj-lt"/>
                <a:ea typeface="ＭＳ Ｐゴシック" charset="0"/>
                <a:cs typeface="ＭＳ Ｐゴシック" charset="0"/>
              </a:rPr>
              <a:t>Find </a:t>
            </a:r>
            <a:r>
              <a:rPr lang="en-US" sz="3200" dirty="0" err="1">
                <a:latin typeface="+mj-lt"/>
                <a:ea typeface="ＭＳ Ｐゴシック" charset="0"/>
                <a:cs typeface="ＭＳ Ｐゴシック" charset="0"/>
              </a:rPr>
              <a:t>Narten</a:t>
            </a:r>
            <a:endParaRPr lang="en-US" sz="3200" dirty="0">
              <a:latin typeface="+mj-lt"/>
              <a:ea typeface="ＭＳ Ｐゴシック" charset="0"/>
              <a:cs typeface="ＭＳ Ｐゴシック" charset="0"/>
            </a:endParaRPr>
          </a:p>
        </p:txBody>
      </p:sp>
      <p:sp>
        <p:nvSpPr>
          <p:cNvPr id="21510" name="Rectangle 6"/>
          <p:cNvSpPr>
            <a:spLocks noChangeArrowheads="1"/>
          </p:cNvSpPr>
          <p:nvPr/>
        </p:nvSpPr>
        <p:spPr bwMode="auto">
          <a:xfrm>
            <a:off x="886818" y="266700"/>
            <a:ext cx="673100" cy="2768600"/>
          </a:xfrm>
          <a:prstGeom prst="rect">
            <a:avLst/>
          </a:prstGeom>
          <a:solidFill>
            <a:schemeClr val="accent1"/>
          </a:solidFill>
          <a:ln w="12700">
            <a:solidFill>
              <a:schemeClr val="tx1"/>
            </a:solidFill>
            <a:round/>
            <a:headEnd/>
            <a:tailEnd/>
          </a:ln>
        </p:spPr>
        <p:txBody>
          <a:bodyPr/>
          <a:lstStyle>
            <a:lvl1pPr>
              <a:spcBef>
                <a:spcPct val="20000"/>
              </a:spcBef>
              <a:buClr>
                <a:schemeClr val="tx1"/>
              </a:buClr>
              <a:buSzPct val="75000"/>
              <a:buFont typeface="Monotype Sorts" charset="2"/>
              <a:buChar char="l"/>
              <a:defRPr sz="2800" b="1">
                <a:solidFill>
                  <a:srgbClr val="00279F"/>
                </a:solidFill>
                <a:latin typeface="Book Antiqua" panose="02040602050305030304" pitchFamily="18" charset="0"/>
                <a:ea typeface="MS PGothic" panose="020B0600070205080204" pitchFamily="34" charset="-128"/>
              </a:defRPr>
            </a:lvl1pPr>
            <a:lvl2pPr marL="742950" indent="-285750">
              <a:spcBef>
                <a:spcPct val="20000"/>
              </a:spcBef>
              <a:buClr>
                <a:srgbClr val="FC0128"/>
              </a:buClr>
              <a:buSzPct val="75000"/>
              <a:buFont typeface="Wingdings" panose="05000000000000000000" pitchFamily="2" charset="2"/>
              <a:buChar char="Ø"/>
              <a:defRPr sz="2400" b="1">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Char char="•"/>
              <a:defRPr sz="2000" b="1">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endParaRPr lang="en-US" altLang="en-US" sz="2400" b="0">
              <a:solidFill>
                <a:schemeClr val="tx1"/>
              </a:solidFill>
              <a:latin typeface="Courier New" panose="02070309020205020404" pitchFamily="49" charset="0"/>
            </a:endParaRPr>
          </a:p>
        </p:txBody>
      </p:sp>
      <p:sp>
        <p:nvSpPr>
          <p:cNvPr id="21512" name="Rectangle 8"/>
          <p:cNvSpPr>
            <a:spLocks noChangeArrowheads="1"/>
          </p:cNvSpPr>
          <p:nvPr/>
        </p:nvSpPr>
        <p:spPr bwMode="auto">
          <a:xfrm>
            <a:off x="902098" y="4483100"/>
            <a:ext cx="673100" cy="1460500"/>
          </a:xfrm>
          <a:prstGeom prst="rect">
            <a:avLst/>
          </a:prstGeom>
          <a:solidFill>
            <a:schemeClr val="accent1"/>
          </a:solidFill>
          <a:ln w="12700">
            <a:solidFill>
              <a:schemeClr val="tx1"/>
            </a:solidFill>
            <a:round/>
            <a:headEnd/>
            <a:tailEnd/>
          </a:ln>
        </p:spPr>
        <p:txBody>
          <a:bodyPr/>
          <a:lstStyle>
            <a:lvl1pPr>
              <a:spcBef>
                <a:spcPct val="20000"/>
              </a:spcBef>
              <a:buClr>
                <a:schemeClr val="tx1"/>
              </a:buClr>
              <a:buSzPct val="75000"/>
              <a:buFont typeface="Monotype Sorts" charset="2"/>
              <a:buChar char="l"/>
              <a:defRPr sz="2800" b="1">
                <a:solidFill>
                  <a:srgbClr val="00279F"/>
                </a:solidFill>
                <a:latin typeface="Book Antiqua" panose="02040602050305030304" pitchFamily="18" charset="0"/>
                <a:ea typeface="MS PGothic" panose="020B0600070205080204" pitchFamily="34" charset="-128"/>
              </a:defRPr>
            </a:lvl1pPr>
            <a:lvl2pPr marL="742950" indent="-285750">
              <a:spcBef>
                <a:spcPct val="20000"/>
              </a:spcBef>
              <a:buClr>
                <a:srgbClr val="FC0128"/>
              </a:buClr>
              <a:buSzPct val="75000"/>
              <a:buFont typeface="Wingdings" panose="05000000000000000000" pitchFamily="2" charset="2"/>
              <a:buChar char="Ø"/>
              <a:defRPr sz="2400" b="1">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Char char="•"/>
              <a:defRPr sz="2000" b="1">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endParaRPr lang="en-US" altLang="en-US" sz="2400" b="0">
              <a:solidFill>
                <a:schemeClr val="tx1"/>
              </a:solidFill>
              <a:latin typeface="Courier New" panose="02070309020205020404" pitchFamily="49" charset="0"/>
            </a:endParaRPr>
          </a:p>
        </p:txBody>
      </p:sp>
      <p:sp>
        <p:nvSpPr>
          <p:cNvPr id="21515" name="Rectangle 11"/>
          <p:cNvSpPr>
            <a:spLocks noChangeArrowheads="1"/>
          </p:cNvSpPr>
          <p:nvPr/>
        </p:nvSpPr>
        <p:spPr bwMode="auto">
          <a:xfrm>
            <a:off x="886818" y="3797300"/>
            <a:ext cx="673100" cy="711200"/>
          </a:xfrm>
          <a:prstGeom prst="rect">
            <a:avLst/>
          </a:prstGeom>
          <a:solidFill>
            <a:schemeClr val="accent1"/>
          </a:solidFill>
          <a:ln w="12700">
            <a:solidFill>
              <a:schemeClr val="tx1"/>
            </a:solidFill>
            <a:round/>
            <a:headEnd/>
            <a:tailEnd/>
          </a:ln>
        </p:spPr>
        <p:txBody>
          <a:bodyPr/>
          <a:lstStyle>
            <a:lvl1pPr>
              <a:spcBef>
                <a:spcPct val="20000"/>
              </a:spcBef>
              <a:buClr>
                <a:schemeClr val="tx1"/>
              </a:buClr>
              <a:buSzPct val="75000"/>
              <a:buFont typeface="Monotype Sorts" charset="2"/>
              <a:buChar char="l"/>
              <a:defRPr sz="2800" b="1">
                <a:solidFill>
                  <a:srgbClr val="00279F"/>
                </a:solidFill>
                <a:latin typeface="Book Antiqua" panose="02040602050305030304" pitchFamily="18" charset="0"/>
                <a:ea typeface="MS PGothic" panose="020B0600070205080204" pitchFamily="34" charset="-128"/>
              </a:defRPr>
            </a:lvl1pPr>
            <a:lvl2pPr marL="742950" indent="-285750">
              <a:spcBef>
                <a:spcPct val="20000"/>
              </a:spcBef>
              <a:buClr>
                <a:srgbClr val="FC0128"/>
              </a:buClr>
              <a:buSzPct val="75000"/>
              <a:buFont typeface="Wingdings" panose="05000000000000000000" pitchFamily="2" charset="2"/>
              <a:buChar char="Ø"/>
              <a:defRPr sz="2400" b="1">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Char char="•"/>
              <a:defRPr sz="2000" b="1">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endParaRPr lang="en-US" altLang="en-US" sz="2400" b="0">
              <a:solidFill>
                <a:schemeClr val="tx1"/>
              </a:solidFill>
              <a:latin typeface="Courier New" panose="02070309020205020404" pitchFamily="49" charset="0"/>
            </a:endParaRPr>
          </a:p>
        </p:txBody>
      </p:sp>
      <p:sp>
        <p:nvSpPr>
          <p:cNvPr id="13" name="Rectangle 11"/>
          <p:cNvSpPr>
            <a:spLocks noChangeArrowheads="1"/>
          </p:cNvSpPr>
          <p:nvPr/>
        </p:nvSpPr>
        <p:spPr bwMode="auto">
          <a:xfrm>
            <a:off x="886818" y="2978150"/>
            <a:ext cx="673100" cy="482600"/>
          </a:xfrm>
          <a:prstGeom prst="rect">
            <a:avLst/>
          </a:prstGeom>
          <a:solidFill>
            <a:schemeClr val="accent1"/>
          </a:solidFill>
          <a:ln w="12700">
            <a:solidFill>
              <a:schemeClr val="tx1"/>
            </a:solidFill>
            <a:round/>
            <a:headEnd/>
            <a:tailEnd/>
          </a:ln>
        </p:spPr>
        <p:txBody>
          <a:bodyPr/>
          <a:lstStyle>
            <a:lvl1pPr>
              <a:spcBef>
                <a:spcPct val="20000"/>
              </a:spcBef>
              <a:buClr>
                <a:schemeClr val="tx1"/>
              </a:buClr>
              <a:buSzPct val="75000"/>
              <a:buFont typeface="Monotype Sorts" charset="2"/>
              <a:buChar char="l"/>
              <a:defRPr sz="2800" b="1">
                <a:solidFill>
                  <a:srgbClr val="00279F"/>
                </a:solidFill>
                <a:latin typeface="Book Antiqua" panose="02040602050305030304" pitchFamily="18" charset="0"/>
                <a:ea typeface="MS PGothic" panose="020B0600070205080204" pitchFamily="34" charset="-128"/>
              </a:defRPr>
            </a:lvl1pPr>
            <a:lvl2pPr marL="742950" indent="-285750">
              <a:spcBef>
                <a:spcPct val="20000"/>
              </a:spcBef>
              <a:buClr>
                <a:srgbClr val="FC0128"/>
              </a:buClr>
              <a:buSzPct val="75000"/>
              <a:buFont typeface="Wingdings" panose="05000000000000000000" pitchFamily="2" charset="2"/>
              <a:buChar char="Ø"/>
              <a:defRPr sz="2400" b="1">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Char char="•"/>
              <a:defRPr sz="2000" b="1">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endParaRPr lang="en-US" altLang="en-US" sz="2400" b="0">
              <a:solidFill>
                <a:schemeClr val="tx1"/>
              </a:solidFill>
              <a:latin typeface="Courier New" panose="02070309020205020404" pitchFamily="49" charset="0"/>
            </a:endParaRPr>
          </a:p>
        </p:txBody>
      </p:sp>
      <p:cxnSp>
        <p:nvCxnSpPr>
          <p:cNvPr id="6" name="Straight Arrow Connector 5"/>
          <p:cNvCxnSpPr/>
          <p:nvPr/>
        </p:nvCxnSpPr>
        <p:spPr>
          <a:xfrm flipH="1">
            <a:off x="1575198" y="2978150"/>
            <a:ext cx="1143000" cy="0"/>
          </a:xfrm>
          <a:prstGeom prst="straightConnector1">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575198" y="4648200"/>
            <a:ext cx="1143000" cy="0"/>
          </a:xfrm>
          <a:prstGeom prst="straightConnector1">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1575198" y="3962400"/>
            <a:ext cx="1143000" cy="0"/>
          </a:xfrm>
          <a:prstGeom prst="straightConnector1">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1575198" y="3460750"/>
            <a:ext cx="1143000" cy="0"/>
          </a:xfrm>
          <a:prstGeom prst="straightConnector1">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1447800" y="3657600"/>
            <a:ext cx="1981200" cy="0"/>
          </a:xfrm>
          <a:prstGeom prst="straightConnector1">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634463" y="3423469"/>
            <a:ext cx="1350050" cy="461665"/>
          </a:xfrm>
          <a:prstGeom prst="rect">
            <a:avLst/>
          </a:prstGeom>
          <a:noFill/>
        </p:spPr>
        <p:txBody>
          <a:bodyPr wrap="none" rtlCol="0">
            <a:spAutoFit/>
          </a:bodyPr>
          <a:lstStyle/>
          <a:p>
            <a:r>
              <a:rPr lang="en-US" dirty="0"/>
              <a:t>FOUND!</a:t>
            </a:r>
          </a:p>
        </p:txBody>
      </p:sp>
      <p:sp>
        <p:nvSpPr>
          <p:cNvPr id="11" name="Footer Placeholder 10"/>
          <p:cNvSpPr>
            <a:spLocks noGrp="1"/>
          </p:cNvSpPr>
          <p:nvPr>
            <p:ph type="ftr" sz="quarter" idx="11"/>
          </p:nvPr>
        </p:nvSpPr>
        <p:spPr/>
        <p:txBody>
          <a:bodyPr/>
          <a:lstStyle/>
          <a:p>
            <a:pPr>
              <a:defRPr/>
            </a:pPr>
            <a:r>
              <a:rPr lang="en-US"/>
              <a:t>compsci 101, fall 2017</a:t>
            </a:r>
          </a:p>
        </p:txBody>
      </p:sp>
      <p:sp>
        <p:nvSpPr>
          <p:cNvPr id="12" name="Slide Number Placeholder 11"/>
          <p:cNvSpPr>
            <a:spLocks noGrp="1"/>
          </p:cNvSpPr>
          <p:nvPr>
            <p:ph type="sldNum" sz="quarter" idx="12"/>
          </p:nvPr>
        </p:nvSpPr>
        <p:spPr/>
        <p:txBody>
          <a:bodyPr/>
          <a:lstStyle/>
          <a:p>
            <a:pPr>
              <a:defRPr/>
            </a:pPr>
            <a:fld id="{FC6DB02F-6869-41A8-88A9-7B04A59444FD}" type="slidenum">
              <a:rPr lang="en-US" smtClean="0"/>
              <a:pPr>
                <a:defRPr/>
              </a:pPr>
              <a:t>13</a:t>
            </a:fld>
            <a:endParaRPr lang="en-US"/>
          </a:p>
        </p:txBody>
      </p:sp>
    </p:spTree>
    <p:extLst>
      <p:ext uri="{BB962C8B-B14F-4D97-AF65-F5344CB8AC3E}">
        <p14:creationId xmlns:p14="http://schemas.microsoft.com/office/powerpoint/2010/main" val="226999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nimBg="1"/>
      <p:bldP spid="21512" grpId="0" animBg="1"/>
      <p:bldP spid="21515" grpId="0" animBg="1"/>
      <p:bldP spid="13"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52425" y="19050"/>
            <a:ext cx="8439150" cy="1143000"/>
          </a:xfrm>
        </p:spPr>
        <p:txBody>
          <a:bodyPr/>
          <a:lstStyle/>
          <a:p>
            <a:r>
              <a:rPr lang="en-US" altLang="en-US" dirty="0"/>
              <a:t>Looking for a Needle in a Haystack</a:t>
            </a:r>
          </a:p>
        </p:txBody>
      </p:sp>
      <p:sp>
        <p:nvSpPr>
          <p:cNvPr id="23555" name="Content Placeholder 2"/>
          <p:cNvSpPr>
            <a:spLocks noGrp="1"/>
          </p:cNvSpPr>
          <p:nvPr>
            <p:ph idx="1"/>
          </p:nvPr>
        </p:nvSpPr>
        <p:spPr>
          <a:xfrm>
            <a:off x="685800" y="1295400"/>
            <a:ext cx="7772400" cy="5105400"/>
          </a:xfrm>
        </p:spPr>
        <p:txBody>
          <a:bodyPr/>
          <a:lstStyle/>
          <a:p>
            <a:r>
              <a:rPr lang="en-US" altLang="en-US" dirty="0"/>
              <a:t>If a computer can examine 10 million names/numbers a second, suppose the list isn't sorted, or I say "yes/no", not "high/low"</a:t>
            </a:r>
          </a:p>
          <a:p>
            <a:pPr lvl="1"/>
            <a:r>
              <a:rPr lang="en-US" altLang="en-US" dirty="0"/>
              <a:t>How long to search a list of 10 million?</a:t>
            </a:r>
          </a:p>
          <a:p>
            <a:pPr lvl="1"/>
            <a:r>
              <a:rPr lang="en-US" altLang="en-US" dirty="0"/>
              <a:t>How long to search a list of a billion?</a:t>
            </a:r>
          </a:p>
          <a:p>
            <a:pPr lvl="1"/>
            <a:r>
              <a:rPr lang="en-US" altLang="en-US" dirty="0"/>
              <a:t>14 billion pixels in a 2 hour </a:t>
            </a:r>
            <a:r>
              <a:rPr lang="en-US" altLang="en-US" dirty="0" err="1"/>
              <a:t>blu-ray</a:t>
            </a:r>
            <a:r>
              <a:rPr lang="en-US" altLang="en-US" dirty="0"/>
              <a:t> movie</a:t>
            </a:r>
          </a:p>
          <a:p>
            <a:r>
              <a:rPr lang="en-US" altLang="en-US" dirty="0"/>
              <a:t>What about using binary search? How many guesses for 1000, 10</a:t>
            </a:r>
            <a:r>
              <a:rPr lang="en-US" altLang="en-US" baseline="30000" dirty="0"/>
              <a:t>6</a:t>
            </a:r>
            <a:r>
              <a:rPr lang="en-US" altLang="en-US" dirty="0"/>
              <a:t>, 10</a:t>
            </a:r>
            <a:r>
              <a:rPr lang="en-US" altLang="en-US" baseline="30000" dirty="0"/>
              <a:t>9, </a:t>
            </a:r>
            <a:r>
              <a:rPr lang="en-US" altLang="en-US" dirty="0"/>
              <a:t>10</a:t>
            </a:r>
            <a:r>
              <a:rPr lang="en-US" altLang="en-US" baseline="30000" dirty="0"/>
              <a:t>12</a:t>
            </a:r>
          </a:p>
          <a:p>
            <a:pPr lvl="1"/>
            <a:r>
              <a:rPr lang="en-US" altLang="en-US" dirty="0"/>
              <a:t>One of the things to remember: 2</a:t>
            </a:r>
            <a:r>
              <a:rPr lang="en-US" altLang="en-US" baseline="30000" dirty="0"/>
              <a:t>10 </a:t>
            </a:r>
            <a:r>
              <a:rPr lang="en-US" altLang="en-US" dirty="0"/>
              <a:t> = 1024</a:t>
            </a:r>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14</a:t>
            </a:fld>
            <a:endParaRPr lang="en-US"/>
          </a:p>
        </p:txBody>
      </p:sp>
    </p:spTree>
    <p:extLst>
      <p:ext uri="{BB962C8B-B14F-4D97-AF65-F5344CB8AC3E}">
        <p14:creationId xmlns:p14="http://schemas.microsoft.com/office/powerpoint/2010/main" val="228272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79" y="98445"/>
            <a:ext cx="8229600" cy="808038"/>
          </a:xfrm>
        </p:spPr>
        <p:txBody>
          <a:bodyPr/>
          <a:lstStyle/>
          <a:p>
            <a:r>
              <a:rPr lang="en-US" dirty="0"/>
              <a:t>Review - Searching for words</a:t>
            </a:r>
          </a:p>
        </p:txBody>
      </p:sp>
      <p:sp>
        <p:nvSpPr>
          <p:cNvPr id="3" name="Content Placeholder 2"/>
          <p:cNvSpPr>
            <a:spLocks noGrp="1"/>
          </p:cNvSpPr>
          <p:nvPr>
            <p:ph idx="1"/>
          </p:nvPr>
        </p:nvSpPr>
        <p:spPr>
          <a:xfrm>
            <a:off x="469075" y="933202"/>
            <a:ext cx="8229600" cy="4525963"/>
          </a:xfrm>
        </p:spPr>
        <p:txBody>
          <a:bodyPr/>
          <a:lstStyle/>
          <a:p>
            <a:r>
              <a:rPr lang="en-US" dirty="0"/>
              <a:t>If we had a million words in alphabetical order, how many would we need to look at worst case to find a word?</a:t>
            </a:r>
          </a:p>
          <a:p>
            <a:endParaRPr lang="en-US" dirty="0"/>
          </a:p>
          <a:p>
            <a:endParaRPr lang="en-US" dirty="0"/>
          </a:p>
        </p:txBody>
      </p:sp>
      <p:sp>
        <p:nvSpPr>
          <p:cNvPr id="6" name="TextBox 5"/>
          <p:cNvSpPr txBox="1"/>
          <p:nvPr/>
        </p:nvSpPr>
        <p:spPr>
          <a:xfrm>
            <a:off x="295880" y="4624229"/>
            <a:ext cx="3864300" cy="1200329"/>
          </a:xfrm>
          <a:prstGeom prst="rect">
            <a:avLst/>
          </a:prstGeom>
          <a:noFill/>
        </p:spPr>
        <p:txBody>
          <a:bodyPr wrap="square" rtlCol="0">
            <a:spAutoFit/>
          </a:bodyPr>
          <a:lstStyle/>
          <a:p>
            <a:r>
              <a:rPr lang="en-US" sz="2400" dirty="0">
                <a:solidFill>
                  <a:schemeClr val="bg1"/>
                </a:solidFill>
              </a:rPr>
              <a:t>If you are clever, cut the number of numbers to look </a:t>
            </a:r>
          </a:p>
          <a:p>
            <a:r>
              <a:rPr lang="en-US" sz="2400" dirty="0">
                <a:solidFill>
                  <a:schemeClr val="bg1"/>
                </a:solidFill>
              </a:rPr>
              <a:t>at in half, over and over again</a:t>
            </a:r>
          </a:p>
        </p:txBody>
      </p:sp>
      <p:sp>
        <p:nvSpPr>
          <p:cNvPr id="7" name="Slide Number Placeholder 6"/>
          <p:cNvSpPr>
            <a:spLocks noGrp="1"/>
          </p:cNvSpPr>
          <p:nvPr>
            <p:ph type="sldNum" sz="quarter" idx="12"/>
          </p:nvPr>
        </p:nvSpPr>
        <p:spPr/>
        <p:txBody>
          <a:bodyPr/>
          <a:lstStyle/>
          <a:p>
            <a:pPr>
              <a:defRPr/>
            </a:pPr>
            <a:fld id="{FC6DB02F-6869-41A8-88A9-7B04A59444FD}" type="slidenum">
              <a:rPr lang="en-US" smtClean="0"/>
              <a:pPr>
                <a:defRPr/>
              </a:pPr>
              <a:t>15</a:t>
            </a:fld>
            <a:endParaRPr lang="en-US" dirty="0"/>
          </a:p>
        </p:txBody>
      </p:sp>
      <p:sp>
        <p:nvSpPr>
          <p:cNvPr id="4" name="Footer Placeholder 3">
            <a:extLst>
              <a:ext uri="{FF2B5EF4-FFF2-40B4-BE49-F238E27FC236}">
                <a16:creationId xmlns:a16="http://schemas.microsoft.com/office/drawing/2014/main" id="{11C71D68-9424-4D7B-968F-4ADD3297BCC2}"/>
              </a:ext>
            </a:extLst>
          </p:cNvPr>
          <p:cNvSpPr>
            <a:spLocks noGrp="1"/>
          </p:cNvSpPr>
          <p:nvPr>
            <p:ph type="ftr" sz="quarter" idx="11"/>
          </p:nvPr>
        </p:nvSpPr>
        <p:spPr/>
        <p:txBody>
          <a:bodyPr/>
          <a:lstStyle/>
          <a:p>
            <a:pPr>
              <a:defRPr/>
            </a:pPr>
            <a:r>
              <a:rPr lang="en-US"/>
              <a:t>compsci 101, fall 2017</a:t>
            </a:r>
          </a:p>
        </p:txBody>
      </p:sp>
    </p:spTree>
    <p:extLst>
      <p:ext uri="{BB962C8B-B14F-4D97-AF65-F5344CB8AC3E}">
        <p14:creationId xmlns:p14="http://schemas.microsoft.com/office/powerpoint/2010/main" val="2231999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79" y="98445"/>
            <a:ext cx="8229600" cy="808038"/>
          </a:xfrm>
        </p:spPr>
        <p:txBody>
          <a:bodyPr/>
          <a:lstStyle/>
          <a:p>
            <a:r>
              <a:rPr lang="en-US" dirty="0"/>
              <a:t>Review - Searching for words</a:t>
            </a:r>
          </a:p>
        </p:txBody>
      </p:sp>
      <p:sp>
        <p:nvSpPr>
          <p:cNvPr id="3" name="Content Placeholder 2"/>
          <p:cNvSpPr>
            <a:spLocks noGrp="1"/>
          </p:cNvSpPr>
          <p:nvPr>
            <p:ph idx="1"/>
          </p:nvPr>
        </p:nvSpPr>
        <p:spPr>
          <a:xfrm>
            <a:off x="469075" y="933202"/>
            <a:ext cx="8229600" cy="4525963"/>
          </a:xfrm>
        </p:spPr>
        <p:txBody>
          <a:bodyPr/>
          <a:lstStyle/>
          <a:p>
            <a:r>
              <a:rPr lang="en-US" dirty="0"/>
              <a:t>If we had a million words in alphabetical order, how many would we need to look at worst case to find a word?</a:t>
            </a:r>
          </a:p>
          <a:p>
            <a:endParaRPr lang="en-US" dirty="0"/>
          </a:p>
          <a:p>
            <a:r>
              <a:rPr lang="en-US" dirty="0"/>
              <a:t>20 words!</a:t>
            </a:r>
          </a:p>
        </p:txBody>
      </p:sp>
      <p:sp>
        <p:nvSpPr>
          <p:cNvPr id="4" name="TextBox 3"/>
          <p:cNvSpPr txBox="1"/>
          <p:nvPr/>
        </p:nvSpPr>
        <p:spPr>
          <a:xfrm>
            <a:off x="4518222" y="2455439"/>
            <a:ext cx="1890261" cy="4401205"/>
          </a:xfrm>
          <a:prstGeom prst="rect">
            <a:avLst/>
          </a:prstGeom>
          <a:noFill/>
        </p:spPr>
        <p:txBody>
          <a:bodyPr wrap="none" rtlCol="0">
            <a:spAutoFit/>
          </a:bodyPr>
          <a:lstStyle/>
          <a:p>
            <a:r>
              <a:rPr lang="en-US" sz="2800" dirty="0"/>
              <a:t>1,000,000</a:t>
            </a:r>
          </a:p>
          <a:p>
            <a:r>
              <a:rPr lang="en-US" sz="2800" dirty="0"/>
              <a:t>    500,000</a:t>
            </a:r>
          </a:p>
          <a:p>
            <a:r>
              <a:rPr lang="en-US" sz="2800" dirty="0"/>
              <a:t>    250,000</a:t>
            </a:r>
          </a:p>
          <a:p>
            <a:r>
              <a:rPr lang="en-US" sz="2800" dirty="0"/>
              <a:t>    125,000</a:t>
            </a:r>
          </a:p>
          <a:p>
            <a:r>
              <a:rPr lang="en-US" sz="2800" dirty="0"/>
              <a:t>      62,500</a:t>
            </a:r>
          </a:p>
          <a:p>
            <a:r>
              <a:rPr lang="en-US" sz="2800" dirty="0"/>
              <a:t>      31,250</a:t>
            </a:r>
          </a:p>
          <a:p>
            <a:r>
              <a:rPr lang="en-US" sz="2800" dirty="0"/>
              <a:t>      15,625</a:t>
            </a:r>
          </a:p>
          <a:p>
            <a:r>
              <a:rPr lang="en-US" sz="2800" dirty="0"/>
              <a:t>        7812.5</a:t>
            </a:r>
          </a:p>
          <a:p>
            <a:r>
              <a:rPr lang="en-US" sz="2800" dirty="0"/>
              <a:t>          3906</a:t>
            </a:r>
          </a:p>
          <a:p>
            <a:pPr algn="ctr"/>
            <a:r>
              <a:rPr lang="en-US" sz="2800" dirty="0"/>
              <a:t>       1953</a:t>
            </a:r>
          </a:p>
        </p:txBody>
      </p:sp>
      <p:sp>
        <p:nvSpPr>
          <p:cNvPr id="5" name="TextBox 4"/>
          <p:cNvSpPr txBox="1"/>
          <p:nvPr/>
        </p:nvSpPr>
        <p:spPr>
          <a:xfrm>
            <a:off x="6640148" y="2456795"/>
            <a:ext cx="1731104" cy="4401205"/>
          </a:xfrm>
          <a:prstGeom prst="rect">
            <a:avLst/>
          </a:prstGeom>
          <a:noFill/>
        </p:spPr>
        <p:txBody>
          <a:bodyPr wrap="square" rtlCol="0">
            <a:spAutoFit/>
          </a:bodyPr>
          <a:lstStyle/>
          <a:p>
            <a:r>
              <a:rPr lang="en-US" sz="2800" dirty="0"/>
              <a:t>976.56</a:t>
            </a:r>
          </a:p>
          <a:p>
            <a:r>
              <a:rPr lang="en-US" sz="2800" dirty="0"/>
              <a:t> 488</a:t>
            </a:r>
          </a:p>
          <a:p>
            <a:r>
              <a:rPr lang="en-US" sz="2800" dirty="0"/>
              <a:t>  244</a:t>
            </a:r>
          </a:p>
          <a:p>
            <a:r>
              <a:rPr lang="en-US" sz="2800" dirty="0"/>
              <a:t>  122 </a:t>
            </a:r>
          </a:p>
          <a:p>
            <a:r>
              <a:rPr lang="en-US" sz="2800" dirty="0"/>
              <a:t>   61</a:t>
            </a:r>
          </a:p>
          <a:p>
            <a:r>
              <a:rPr lang="en-US" sz="2800" dirty="0"/>
              <a:t>   30</a:t>
            </a:r>
          </a:p>
          <a:p>
            <a:r>
              <a:rPr lang="en-US" sz="2800" dirty="0"/>
              <a:t>   15</a:t>
            </a:r>
          </a:p>
          <a:p>
            <a:r>
              <a:rPr lang="en-US" sz="2800" dirty="0"/>
              <a:t>    7.5</a:t>
            </a:r>
          </a:p>
          <a:p>
            <a:r>
              <a:rPr lang="en-US" sz="2800" dirty="0"/>
              <a:t>    3.75  </a:t>
            </a:r>
          </a:p>
          <a:p>
            <a:r>
              <a:rPr lang="en-US" sz="2800" dirty="0"/>
              <a:t>  1.875</a:t>
            </a:r>
            <a:endParaRPr lang="en-US" dirty="0"/>
          </a:p>
        </p:txBody>
      </p:sp>
      <p:sp>
        <p:nvSpPr>
          <p:cNvPr id="6" name="TextBox 5"/>
          <p:cNvSpPr txBox="1"/>
          <p:nvPr/>
        </p:nvSpPr>
        <p:spPr>
          <a:xfrm>
            <a:off x="295880" y="4624229"/>
            <a:ext cx="3864300" cy="1200329"/>
          </a:xfrm>
          <a:prstGeom prst="rect">
            <a:avLst/>
          </a:prstGeom>
          <a:noFill/>
        </p:spPr>
        <p:txBody>
          <a:bodyPr wrap="square" rtlCol="0">
            <a:spAutoFit/>
          </a:bodyPr>
          <a:lstStyle/>
          <a:p>
            <a:r>
              <a:rPr lang="en-US" sz="2400" dirty="0"/>
              <a:t>If you are clever, cut the number of numbers to look </a:t>
            </a:r>
          </a:p>
          <a:p>
            <a:r>
              <a:rPr lang="en-US" sz="2400" dirty="0"/>
              <a:t>at in half, over and over again</a:t>
            </a:r>
          </a:p>
        </p:txBody>
      </p:sp>
      <p:sp>
        <p:nvSpPr>
          <p:cNvPr id="7" name="Slide Number Placeholder 6"/>
          <p:cNvSpPr>
            <a:spLocks noGrp="1"/>
          </p:cNvSpPr>
          <p:nvPr>
            <p:ph type="sldNum" sz="quarter" idx="12"/>
          </p:nvPr>
        </p:nvSpPr>
        <p:spPr/>
        <p:txBody>
          <a:bodyPr/>
          <a:lstStyle/>
          <a:p>
            <a:pPr>
              <a:defRPr/>
            </a:pPr>
            <a:fld id="{FC6DB02F-6869-41A8-88A9-7B04A59444FD}" type="slidenum">
              <a:rPr lang="en-US" smtClean="0"/>
              <a:pPr>
                <a:defRPr/>
              </a:pPr>
              <a:t>16</a:t>
            </a:fld>
            <a:endParaRPr lang="en-US" dirty="0"/>
          </a:p>
        </p:txBody>
      </p:sp>
      <p:sp>
        <p:nvSpPr>
          <p:cNvPr id="8" name="Footer Placeholder 7">
            <a:extLst>
              <a:ext uri="{FF2B5EF4-FFF2-40B4-BE49-F238E27FC236}">
                <a16:creationId xmlns:a16="http://schemas.microsoft.com/office/drawing/2014/main" id="{1E9E0EB9-64D9-4914-8F75-36AF1FBC077E}"/>
              </a:ext>
            </a:extLst>
          </p:cNvPr>
          <p:cNvSpPr>
            <a:spLocks noGrp="1"/>
          </p:cNvSpPr>
          <p:nvPr>
            <p:ph type="ftr" sz="quarter" idx="11"/>
          </p:nvPr>
        </p:nvSpPr>
        <p:spPr/>
        <p:txBody>
          <a:bodyPr/>
          <a:lstStyle/>
          <a:p>
            <a:pPr>
              <a:defRPr/>
            </a:pPr>
            <a:r>
              <a:rPr lang="en-US"/>
              <a:t>compsci 101, fall 2017</a:t>
            </a:r>
          </a:p>
        </p:txBody>
      </p:sp>
    </p:spTree>
    <p:extLst>
      <p:ext uri="{BB962C8B-B14F-4D97-AF65-F5344CB8AC3E}">
        <p14:creationId xmlns:p14="http://schemas.microsoft.com/office/powerpoint/2010/main" val="99491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Prime Numbers</a:t>
            </a:r>
          </a:p>
        </p:txBody>
      </p:sp>
      <p:sp>
        <p:nvSpPr>
          <p:cNvPr id="3" name="Content Placeholder 2"/>
          <p:cNvSpPr>
            <a:spLocks noGrp="1"/>
          </p:cNvSpPr>
          <p:nvPr>
            <p:ph idx="1"/>
          </p:nvPr>
        </p:nvSpPr>
        <p:spPr/>
        <p:txBody>
          <a:bodyPr/>
          <a:lstStyle/>
          <a:p>
            <a:r>
              <a:rPr lang="en-US" dirty="0"/>
              <a:t>An integer &gt; 1 is prime if it has no positive divisors other than 1 and itself.</a:t>
            </a:r>
          </a:p>
          <a:p>
            <a:r>
              <a:rPr lang="en-US" dirty="0"/>
              <a:t>12 is not prime!</a:t>
            </a:r>
          </a:p>
          <a:p>
            <a:pPr lvl="1"/>
            <a:r>
              <a:rPr lang="en-US" dirty="0"/>
              <a:t>12 is divisible by 2, 3, 4, 6</a:t>
            </a:r>
          </a:p>
          <a:p>
            <a:pPr lvl="1"/>
            <a:r>
              <a:rPr lang="en-US" dirty="0"/>
              <a:t>3*4 = 12, 2*6 = 12</a:t>
            </a:r>
          </a:p>
          <a:p>
            <a:r>
              <a:rPr lang="en-US" dirty="0"/>
              <a:t>Prime numbers: 2, 3, 5, 7, 11, 13, 17, 19, 23</a:t>
            </a:r>
          </a:p>
          <a:p>
            <a:r>
              <a:rPr lang="en-US" dirty="0"/>
              <a:t>Is  8315411  prime?</a:t>
            </a:r>
          </a:p>
        </p:txBody>
      </p:sp>
      <p:sp>
        <p:nvSpPr>
          <p:cNvPr id="4" name="Footer Placeholder 3"/>
          <p:cNvSpPr>
            <a:spLocks noGrp="1"/>
          </p:cNvSpPr>
          <p:nvPr>
            <p:ph type="ftr" sz="quarter" idx="11"/>
          </p:nvPr>
        </p:nvSpPr>
        <p:spPr/>
        <p:txBody>
          <a:bodyPr/>
          <a:lstStyle/>
          <a:p>
            <a:pPr>
              <a:defRPr/>
            </a:pPr>
            <a:r>
              <a:rPr lang="en-US"/>
              <a:t>compsci 101, fall 2017</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17</a:t>
            </a:fld>
            <a:endParaRPr lang="en-US"/>
          </a:p>
        </p:txBody>
      </p:sp>
    </p:spTree>
    <p:extLst>
      <p:ext uri="{BB962C8B-B14F-4D97-AF65-F5344CB8AC3E}">
        <p14:creationId xmlns:p14="http://schemas.microsoft.com/office/powerpoint/2010/main" val="239198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Is number a Prime number?</a:t>
            </a:r>
            <a:br>
              <a:rPr lang="en-US" dirty="0"/>
            </a:br>
            <a:r>
              <a:rPr lang="en-US" dirty="0"/>
              <a:t>Bit.ly/101f17-0928-2</a:t>
            </a:r>
          </a:p>
        </p:txBody>
      </p:sp>
      <p:sp>
        <p:nvSpPr>
          <p:cNvPr id="3" name="Content Placeholder 2"/>
          <p:cNvSpPr>
            <a:spLocks noGrp="1"/>
          </p:cNvSpPr>
          <p:nvPr>
            <p:ph idx="1"/>
          </p:nvPr>
        </p:nvSpPr>
        <p:spPr>
          <a:xfrm>
            <a:off x="914400" y="1447800"/>
            <a:ext cx="7772400" cy="4114800"/>
          </a:xfrm>
        </p:spPr>
        <p:txBody>
          <a:bodyPr/>
          <a:lstStyle/>
          <a:p>
            <a:pPr marL="0" indent="0">
              <a:buNone/>
            </a:pPr>
            <a:r>
              <a:rPr lang="en-US" dirty="0"/>
              <a:t>def </a:t>
            </a:r>
            <a:r>
              <a:rPr lang="en-US" b="1" dirty="0" err="1"/>
              <a:t>isPrime</a:t>
            </a:r>
            <a:r>
              <a:rPr lang="en-US" b="1" dirty="0"/>
              <a:t>(number):</a:t>
            </a:r>
          </a:p>
          <a:p>
            <a:pPr marL="0" indent="0">
              <a:buNone/>
            </a:pPr>
            <a:r>
              <a:rPr lang="en-US" dirty="0"/>
              <a:t>    if number &lt; 2:     # must be greater than 1</a:t>
            </a:r>
          </a:p>
          <a:p>
            <a:pPr marL="0" indent="0">
              <a:buNone/>
            </a:pPr>
            <a:r>
              <a:rPr lang="en-US" dirty="0"/>
              <a:t>        return False</a:t>
            </a:r>
          </a:p>
          <a:p>
            <a:pPr marL="0" indent="0">
              <a:buNone/>
            </a:pPr>
            <a:r>
              <a:rPr lang="en-US" dirty="0"/>
              <a:t>    if number &lt; 4:      # 2 and 3 are prime</a:t>
            </a:r>
          </a:p>
          <a:p>
            <a:pPr marL="0" indent="0">
              <a:buNone/>
            </a:pPr>
            <a:r>
              <a:rPr lang="en-US" dirty="0"/>
              <a:t>        return True</a:t>
            </a:r>
          </a:p>
          <a:p>
            <a:pPr marL="0" indent="0">
              <a:buNone/>
            </a:pPr>
            <a:r>
              <a:rPr lang="en-US" dirty="0"/>
              <a:t>    for n in range(4,number): </a:t>
            </a:r>
          </a:p>
          <a:p>
            <a:pPr marL="0" indent="0">
              <a:buNone/>
            </a:pPr>
            <a:r>
              <a:rPr lang="en-US" dirty="0"/>
              <a:t>         if number/n * n == number:</a:t>
            </a:r>
          </a:p>
          <a:p>
            <a:pPr marL="0" indent="0">
              <a:buNone/>
            </a:pPr>
            <a:r>
              <a:rPr lang="en-US" dirty="0"/>
              <a:t>              return False</a:t>
            </a:r>
          </a:p>
          <a:p>
            <a:pPr marL="0" indent="0">
              <a:buNone/>
            </a:pPr>
            <a:r>
              <a:rPr lang="en-US" dirty="0"/>
              <a:t>    return True</a:t>
            </a:r>
          </a:p>
          <a:p>
            <a:endParaRPr lang="en-US" dirty="0"/>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18</a:t>
            </a:fld>
            <a:endParaRPr lang="en-US"/>
          </a:p>
        </p:txBody>
      </p:sp>
      <p:sp>
        <p:nvSpPr>
          <p:cNvPr id="4" name="Footer Placeholder 3">
            <a:extLst>
              <a:ext uri="{FF2B5EF4-FFF2-40B4-BE49-F238E27FC236}">
                <a16:creationId xmlns:a16="http://schemas.microsoft.com/office/drawing/2014/main" id="{AFC54A09-EC0C-4CDF-BA4D-ED18D3035B73}"/>
              </a:ext>
            </a:extLst>
          </p:cNvPr>
          <p:cNvSpPr>
            <a:spLocks noGrp="1"/>
          </p:cNvSpPr>
          <p:nvPr>
            <p:ph type="ftr" sz="quarter" idx="11"/>
          </p:nvPr>
        </p:nvSpPr>
        <p:spPr/>
        <p:txBody>
          <a:bodyPr/>
          <a:lstStyle/>
          <a:p>
            <a:pPr>
              <a:defRPr/>
            </a:pPr>
            <a:r>
              <a:rPr lang="en-US"/>
              <a:t>compsci 101, fall 2017</a:t>
            </a:r>
          </a:p>
        </p:txBody>
      </p:sp>
    </p:spTree>
    <p:extLst>
      <p:ext uri="{BB962C8B-B14F-4D97-AF65-F5344CB8AC3E}">
        <p14:creationId xmlns:p14="http://schemas.microsoft.com/office/powerpoint/2010/main" val="1954774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Helper functions to help solve problems!!!!</a:t>
            </a:r>
          </a:p>
        </p:txBody>
      </p:sp>
      <p:sp>
        <p:nvSpPr>
          <p:cNvPr id="3" name="Content Placeholder 2"/>
          <p:cNvSpPr>
            <a:spLocks noGrp="1"/>
          </p:cNvSpPr>
          <p:nvPr>
            <p:ph idx="1"/>
          </p:nvPr>
        </p:nvSpPr>
        <p:spPr>
          <a:xfrm>
            <a:off x="381000" y="1981200"/>
            <a:ext cx="8534400" cy="4648200"/>
          </a:xfrm>
        </p:spPr>
        <p:txBody>
          <a:bodyPr/>
          <a:lstStyle/>
          <a:p>
            <a:r>
              <a:rPr lang="en-US" dirty="0"/>
              <a:t>Find all the primes between 10 and 100</a:t>
            </a:r>
          </a:p>
          <a:p>
            <a:pPr lvl="1"/>
            <a:r>
              <a:rPr lang="en-US" dirty="0"/>
              <a:t>Use </a:t>
            </a:r>
            <a:r>
              <a:rPr lang="en-US" dirty="0" err="1"/>
              <a:t>isPrime</a:t>
            </a:r>
            <a:r>
              <a:rPr lang="en-US" dirty="0"/>
              <a:t> as a helper function</a:t>
            </a:r>
          </a:p>
          <a:p>
            <a:r>
              <a:rPr lang="en-US" dirty="0"/>
              <a:t>Assignment 4 helper functions</a:t>
            </a:r>
          </a:p>
          <a:p>
            <a:pPr lvl="1"/>
            <a:r>
              <a:rPr lang="en-US" b="1" dirty="0" err="1"/>
              <a:t>isVowel</a:t>
            </a:r>
            <a:r>
              <a:rPr lang="en-US" b="1" dirty="0"/>
              <a:t>(letter) </a:t>
            </a:r>
            <a:r>
              <a:rPr lang="en-US" dirty="0"/>
              <a:t>– return true if letter is a vowel</a:t>
            </a:r>
          </a:p>
          <a:p>
            <a:pPr lvl="1"/>
            <a:r>
              <a:rPr lang="en-US" b="1" dirty="0" err="1"/>
              <a:t>NoVowels</a:t>
            </a:r>
            <a:r>
              <a:rPr lang="en-US" b="1" dirty="0"/>
              <a:t>(word)</a:t>
            </a:r>
            <a:r>
              <a:rPr lang="en-US" dirty="0"/>
              <a:t> – return True if no vowels in word</a:t>
            </a:r>
          </a:p>
          <a:p>
            <a:pPr lvl="1"/>
            <a:r>
              <a:rPr lang="en-US" dirty="0"/>
              <a:t>Automatic Decrypt, what helper function?</a:t>
            </a:r>
          </a:p>
          <a:p>
            <a:pPr lvl="2"/>
            <a:r>
              <a:rPr lang="en-US" b="1" dirty="0" err="1">
                <a:solidFill>
                  <a:schemeClr val="bg1"/>
                </a:solidFill>
              </a:rPr>
              <a:t>countWords</a:t>
            </a:r>
            <a:r>
              <a:rPr lang="en-US" b="1" dirty="0">
                <a:solidFill>
                  <a:schemeClr val="bg1"/>
                </a:solidFill>
              </a:rPr>
              <a:t>(wordlist, shift, phrase)</a:t>
            </a:r>
          </a:p>
          <a:p>
            <a:pPr lvl="2"/>
            <a:r>
              <a:rPr lang="en-US" dirty="0">
                <a:solidFill>
                  <a:schemeClr val="bg1"/>
                </a:solidFill>
              </a:rPr>
              <a:t>Decrypt with shift, then count how many words in phrase are in wordlist </a:t>
            </a:r>
          </a:p>
        </p:txBody>
      </p:sp>
      <p:sp>
        <p:nvSpPr>
          <p:cNvPr id="4" name="Footer Placeholder 3"/>
          <p:cNvSpPr>
            <a:spLocks noGrp="1"/>
          </p:cNvSpPr>
          <p:nvPr>
            <p:ph type="ftr" sz="quarter" idx="11"/>
          </p:nvPr>
        </p:nvSpPr>
        <p:spPr/>
        <p:txBody>
          <a:bodyPr/>
          <a:lstStyle/>
          <a:p>
            <a:pPr>
              <a:defRPr/>
            </a:pPr>
            <a:r>
              <a:rPr lang="en-US"/>
              <a:t>compsci 101, fall 2017</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19</a:t>
            </a:fld>
            <a:endParaRPr lang="en-US"/>
          </a:p>
        </p:txBody>
      </p:sp>
    </p:spTree>
    <p:extLst>
      <p:ext uri="{BB962C8B-B14F-4D97-AF65-F5344CB8AC3E}">
        <p14:creationId xmlns:p14="http://schemas.microsoft.com/office/powerpoint/2010/main" val="1152143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0"/>
            <a:ext cx="7772400" cy="1143000"/>
          </a:xfrm>
        </p:spPr>
        <p:txBody>
          <a:bodyPr/>
          <a:lstStyle/>
          <a:p>
            <a:pPr eaLnBrk="1" hangingPunct="1"/>
            <a:r>
              <a:rPr lang="en-US"/>
              <a:t>Announcements</a:t>
            </a:r>
          </a:p>
        </p:txBody>
      </p:sp>
      <p:sp>
        <p:nvSpPr>
          <p:cNvPr id="4099" name="Rectangle 3"/>
          <p:cNvSpPr>
            <a:spLocks noGrp="1" noChangeArrowheads="1"/>
          </p:cNvSpPr>
          <p:nvPr>
            <p:ph type="body" idx="1"/>
          </p:nvPr>
        </p:nvSpPr>
        <p:spPr>
          <a:xfrm>
            <a:off x="533400" y="838200"/>
            <a:ext cx="7772400" cy="5029200"/>
          </a:xfrm>
        </p:spPr>
        <p:txBody>
          <a:bodyPr/>
          <a:lstStyle/>
          <a:p>
            <a:pPr eaLnBrk="1" hangingPunct="1"/>
            <a:r>
              <a:rPr lang="en-US" dirty="0"/>
              <a:t>Exam 1 is Thursday, Oct 5</a:t>
            </a:r>
          </a:p>
          <a:p>
            <a:pPr eaLnBrk="1" hangingPunct="1"/>
            <a:r>
              <a:rPr lang="en-US" dirty="0"/>
              <a:t>RQ Reviews </a:t>
            </a:r>
            <a:r>
              <a:rPr lang="en-US"/>
              <a:t>available today </a:t>
            </a:r>
            <a:r>
              <a:rPr lang="en-US" dirty="0"/>
              <a:t>– not for credit</a:t>
            </a:r>
          </a:p>
          <a:p>
            <a:pPr eaLnBrk="1" hangingPunct="1"/>
            <a:r>
              <a:rPr lang="en-US" dirty="0"/>
              <a:t>Practice exams on today’s date </a:t>
            </a:r>
          </a:p>
          <a:p>
            <a:pPr lvl="1" eaLnBrk="1" hangingPunct="1"/>
            <a:r>
              <a:rPr lang="en-US" dirty="0"/>
              <a:t>Work them </a:t>
            </a:r>
            <a:r>
              <a:rPr lang="en-US" b="1" dirty="0"/>
              <a:t>on paper </a:t>
            </a:r>
            <a:r>
              <a:rPr lang="en-US" dirty="0"/>
              <a:t>before Tuesday</a:t>
            </a:r>
          </a:p>
          <a:p>
            <a:pPr eaLnBrk="1" hangingPunct="1"/>
            <a:r>
              <a:rPr lang="en-US" dirty="0"/>
              <a:t>Assignment 4 due Tuesday, try for Monday!</a:t>
            </a:r>
          </a:p>
          <a:p>
            <a:pPr eaLnBrk="1" hangingPunct="1"/>
            <a:r>
              <a:rPr lang="en-US" dirty="0"/>
              <a:t>No Lab next 2 weeks</a:t>
            </a:r>
          </a:p>
          <a:p>
            <a:pPr eaLnBrk="1" hangingPunct="1"/>
            <a:endParaRPr lang="en-US" dirty="0"/>
          </a:p>
          <a:p>
            <a:pPr eaLnBrk="1" hangingPunct="1"/>
            <a:r>
              <a:rPr lang="en-US" dirty="0"/>
              <a:t>Today:</a:t>
            </a:r>
          </a:p>
          <a:p>
            <a:pPr lvl="1" eaLnBrk="1" hangingPunct="1"/>
            <a:r>
              <a:rPr lang="en-US" dirty="0"/>
              <a:t>Loops – While, While True</a:t>
            </a:r>
          </a:p>
          <a:p>
            <a:pPr lvl="1" eaLnBrk="1" hangingPunct="1"/>
            <a:r>
              <a:rPr lang="en-US" dirty="0"/>
              <a:t>Problem Solving</a:t>
            </a:r>
          </a:p>
        </p:txBody>
      </p:sp>
      <p:sp>
        <p:nvSpPr>
          <p:cNvPr id="2" name="Footer Placeholder 1"/>
          <p:cNvSpPr>
            <a:spLocks noGrp="1"/>
          </p:cNvSpPr>
          <p:nvPr>
            <p:ph type="ftr" sz="quarter" idx="11"/>
          </p:nvPr>
        </p:nvSpPr>
        <p:spPr/>
        <p:txBody>
          <a:bodyPr/>
          <a:lstStyle/>
          <a:p>
            <a:pPr>
              <a:defRPr/>
            </a:pPr>
            <a:r>
              <a:rPr lang="en-US"/>
              <a:t>compsci 101, fall 2017</a:t>
            </a:r>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Helper functions to help solve problems!!!!</a:t>
            </a:r>
          </a:p>
        </p:txBody>
      </p:sp>
      <p:sp>
        <p:nvSpPr>
          <p:cNvPr id="3" name="Content Placeholder 2"/>
          <p:cNvSpPr>
            <a:spLocks noGrp="1"/>
          </p:cNvSpPr>
          <p:nvPr>
            <p:ph idx="1"/>
          </p:nvPr>
        </p:nvSpPr>
        <p:spPr>
          <a:xfrm>
            <a:off x="381000" y="1981200"/>
            <a:ext cx="8534400" cy="4648200"/>
          </a:xfrm>
        </p:spPr>
        <p:txBody>
          <a:bodyPr/>
          <a:lstStyle/>
          <a:p>
            <a:r>
              <a:rPr lang="en-US" dirty="0"/>
              <a:t>Find all the primes between 10 and 100</a:t>
            </a:r>
          </a:p>
          <a:p>
            <a:pPr lvl="1"/>
            <a:r>
              <a:rPr lang="en-US" dirty="0"/>
              <a:t>Use </a:t>
            </a:r>
            <a:r>
              <a:rPr lang="en-US" dirty="0" err="1"/>
              <a:t>isPrime</a:t>
            </a:r>
            <a:r>
              <a:rPr lang="en-US" dirty="0"/>
              <a:t> as a helper function</a:t>
            </a:r>
          </a:p>
          <a:p>
            <a:r>
              <a:rPr lang="en-US" dirty="0"/>
              <a:t>Assignment 4 helper functions</a:t>
            </a:r>
          </a:p>
          <a:p>
            <a:pPr lvl="1"/>
            <a:r>
              <a:rPr lang="en-US" b="1" dirty="0" err="1"/>
              <a:t>isVowel</a:t>
            </a:r>
            <a:r>
              <a:rPr lang="en-US" b="1" dirty="0"/>
              <a:t>(letter) </a:t>
            </a:r>
            <a:r>
              <a:rPr lang="en-US" dirty="0"/>
              <a:t>– return true if letter is a vowel</a:t>
            </a:r>
          </a:p>
          <a:p>
            <a:pPr lvl="1"/>
            <a:r>
              <a:rPr lang="en-US" b="1" dirty="0" err="1"/>
              <a:t>NoVowels</a:t>
            </a:r>
            <a:r>
              <a:rPr lang="en-US" b="1" dirty="0"/>
              <a:t>(word)</a:t>
            </a:r>
            <a:r>
              <a:rPr lang="en-US" dirty="0"/>
              <a:t> – return True if no vowels in word</a:t>
            </a:r>
          </a:p>
          <a:p>
            <a:pPr lvl="1"/>
            <a:r>
              <a:rPr lang="en-US" dirty="0"/>
              <a:t>Automatic Decrypt, what helper function?</a:t>
            </a:r>
          </a:p>
          <a:p>
            <a:pPr lvl="2"/>
            <a:r>
              <a:rPr lang="en-US" b="1" dirty="0" err="1"/>
              <a:t>countWords</a:t>
            </a:r>
            <a:r>
              <a:rPr lang="en-US" b="1" dirty="0"/>
              <a:t>(wordlist, shift, phrase)</a:t>
            </a:r>
          </a:p>
          <a:p>
            <a:pPr lvl="2"/>
            <a:r>
              <a:rPr lang="en-US" dirty="0"/>
              <a:t>Decrypt with shift, then count how many words in phrase are in wordlist </a:t>
            </a:r>
          </a:p>
        </p:txBody>
      </p:sp>
      <p:sp>
        <p:nvSpPr>
          <p:cNvPr id="4" name="Footer Placeholder 3"/>
          <p:cNvSpPr>
            <a:spLocks noGrp="1"/>
          </p:cNvSpPr>
          <p:nvPr>
            <p:ph type="ftr" sz="quarter" idx="11"/>
          </p:nvPr>
        </p:nvSpPr>
        <p:spPr/>
        <p:txBody>
          <a:bodyPr/>
          <a:lstStyle/>
          <a:p>
            <a:pPr>
              <a:defRPr/>
            </a:pPr>
            <a:r>
              <a:rPr lang="en-US"/>
              <a:t>compsci 101, fall 2017</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20</a:t>
            </a:fld>
            <a:endParaRPr lang="en-US"/>
          </a:p>
        </p:txBody>
      </p:sp>
    </p:spTree>
    <p:extLst>
      <p:ext uri="{BB962C8B-B14F-4D97-AF65-F5344CB8AC3E}">
        <p14:creationId xmlns:p14="http://schemas.microsoft.com/office/powerpoint/2010/main" val="1023627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Undetermined Repetition </a:t>
            </a:r>
          </a:p>
        </p:txBody>
      </p:sp>
      <p:sp>
        <p:nvSpPr>
          <p:cNvPr id="3" name="Content Placeholder 2"/>
          <p:cNvSpPr>
            <a:spLocks noGrp="1"/>
          </p:cNvSpPr>
          <p:nvPr>
            <p:ph idx="1"/>
          </p:nvPr>
        </p:nvSpPr>
        <p:spPr>
          <a:xfrm>
            <a:off x="685800" y="1981200"/>
            <a:ext cx="3733800" cy="4495800"/>
          </a:xfrm>
        </p:spPr>
        <p:txBody>
          <a:bodyPr/>
          <a:lstStyle/>
          <a:p>
            <a:r>
              <a:rPr lang="en-US" dirty="0"/>
              <a:t>Game of chess, when does it end?</a:t>
            </a:r>
          </a:p>
          <a:p>
            <a:endParaRPr lang="en-US" dirty="0"/>
          </a:p>
          <a:p>
            <a:r>
              <a:rPr lang="en-US" dirty="0"/>
              <a:t>What is the 100</a:t>
            </a:r>
            <a:r>
              <a:rPr lang="en-US" baseline="30000" dirty="0"/>
              <a:t>th</a:t>
            </a:r>
            <a:r>
              <a:rPr lang="en-US" dirty="0"/>
              <a:t> prime number?</a:t>
            </a:r>
          </a:p>
          <a:p>
            <a:endParaRPr lang="en-US" dirty="0"/>
          </a:p>
          <a:p>
            <a:r>
              <a:rPr lang="en-US" dirty="0"/>
              <a:t>Guessing a number from 1 to 100?</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a:t>compsci 101, fall 2017</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21</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600200"/>
            <a:ext cx="2657475" cy="2657475"/>
          </a:xfrm>
          <a:prstGeom prst="rect">
            <a:avLst/>
          </a:prstGeom>
        </p:spPr>
      </p:pic>
    </p:spTree>
    <p:extLst>
      <p:ext uri="{BB962C8B-B14F-4D97-AF65-F5344CB8AC3E}">
        <p14:creationId xmlns:p14="http://schemas.microsoft.com/office/powerpoint/2010/main" val="3446528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228600"/>
            <a:ext cx="7772400" cy="685800"/>
          </a:xfrm>
        </p:spPr>
        <p:txBody>
          <a:bodyPr/>
          <a:lstStyle/>
          <a:p>
            <a:r>
              <a:rPr lang="en-US"/>
              <a:t>While loops</a:t>
            </a:r>
          </a:p>
        </p:txBody>
      </p:sp>
      <p:sp>
        <p:nvSpPr>
          <p:cNvPr id="9219" name="Content Placeholder 2"/>
          <p:cNvSpPr>
            <a:spLocks noGrp="1"/>
          </p:cNvSpPr>
          <p:nvPr>
            <p:ph idx="1"/>
          </p:nvPr>
        </p:nvSpPr>
        <p:spPr>
          <a:xfrm>
            <a:off x="609600" y="838200"/>
            <a:ext cx="7696200" cy="5867400"/>
          </a:xfrm>
        </p:spPr>
        <p:txBody>
          <a:bodyPr/>
          <a:lstStyle/>
          <a:p>
            <a:r>
              <a:rPr lang="en-US" dirty="0"/>
              <a:t>Repetition when you stop a loop based on a condition</a:t>
            </a:r>
          </a:p>
          <a:p>
            <a:r>
              <a:rPr lang="en-US" dirty="0"/>
              <a:t>    while CONDITION:  </a:t>
            </a:r>
          </a:p>
          <a:p>
            <a:pPr marL="0" indent="0">
              <a:buNone/>
            </a:pPr>
            <a:r>
              <a:rPr lang="en-US" dirty="0"/>
              <a:t>              BODY</a:t>
            </a:r>
          </a:p>
          <a:p>
            <a:pPr marL="0" indent="0">
              <a:buNone/>
            </a:pPr>
            <a:endParaRPr lang="en-US" dirty="0"/>
          </a:p>
          <a:p>
            <a:pPr marL="0" indent="0">
              <a:buNone/>
            </a:pPr>
            <a:endParaRPr lang="en-US" dirty="0"/>
          </a:p>
          <a:p>
            <a:pPr lvl="1"/>
            <a:r>
              <a:rPr lang="en-US" dirty="0"/>
              <a:t>As long as condition is true, keep executing loop.</a:t>
            </a:r>
          </a:p>
          <a:p>
            <a:pPr lvl="1"/>
            <a:r>
              <a:rPr lang="en-US" dirty="0"/>
              <a:t>Must have an update in the body to get closer to condition being false</a:t>
            </a:r>
          </a:p>
        </p:txBody>
      </p:sp>
      <p:sp>
        <p:nvSpPr>
          <p:cNvPr id="922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FBDE99DA-EDC1-47F9-917B-AD4CAF1FBA64}" type="slidenum">
              <a:rPr lang="en-US" sz="1400"/>
              <a:pPr eaLnBrk="1" hangingPunct="1"/>
              <a:t>22</a:t>
            </a:fld>
            <a:endParaRPr lang="en-US" sz="1400"/>
          </a:p>
        </p:txBody>
      </p:sp>
      <p:sp>
        <p:nvSpPr>
          <p:cNvPr id="2" name="Footer Placeholder 1"/>
          <p:cNvSpPr>
            <a:spLocks noGrp="1"/>
          </p:cNvSpPr>
          <p:nvPr>
            <p:ph type="ftr" sz="quarter" idx="11"/>
          </p:nvPr>
        </p:nvSpPr>
        <p:spPr/>
        <p:txBody>
          <a:bodyPr/>
          <a:lstStyle/>
          <a:p>
            <a:pPr>
              <a:defRPr/>
            </a:pPr>
            <a:r>
              <a:rPr lang="en-US"/>
              <a:t>compsci 101, fall 2017</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524000"/>
            <a:ext cx="3435773" cy="2716239"/>
          </a:xfrm>
          <a:prstGeom prst="rect">
            <a:avLst/>
          </a:prstGeom>
        </p:spPr>
      </p:pic>
    </p:spTree>
    <p:extLst>
      <p:ext uri="{BB962C8B-B14F-4D97-AF65-F5344CB8AC3E}">
        <p14:creationId xmlns:p14="http://schemas.microsoft.com/office/powerpoint/2010/main" val="21502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a:t>Example for while</a:t>
            </a:r>
          </a:p>
        </p:txBody>
      </p:sp>
      <p:sp>
        <p:nvSpPr>
          <p:cNvPr id="3" name="Content Placeholder 2"/>
          <p:cNvSpPr>
            <a:spLocks noGrp="1"/>
          </p:cNvSpPr>
          <p:nvPr>
            <p:ph idx="1"/>
          </p:nvPr>
        </p:nvSpPr>
        <p:spPr>
          <a:xfrm>
            <a:off x="685800" y="1407886"/>
            <a:ext cx="7772400" cy="4114800"/>
          </a:xfrm>
        </p:spPr>
        <p:txBody>
          <a:bodyPr/>
          <a:lstStyle/>
          <a:p>
            <a:r>
              <a:rPr lang="en-US" dirty="0"/>
              <a:t>Playing chess </a:t>
            </a:r>
          </a:p>
          <a:p>
            <a:endParaRPr lang="en-US" dirty="0"/>
          </a:p>
          <a:p>
            <a:pPr marL="0" indent="0">
              <a:buNone/>
            </a:pPr>
            <a:r>
              <a:rPr lang="en-US" dirty="0"/>
              <a:t>            while (game not over)</a:t>
            </a:r>
          </a:p>
          <a:p>
            <a:pPr marL="0" indent="0">
              <a:buNone/>
            </a:pPr>
            <a:r>
              <a:rPr lang="en-US" dirty="0"/>
              <a:t>                     make a move in the game</a:t>
            </a:r>
          </a:p>
          <a:p>
            <a:pPr marL="0" indent="0">
              <a:buNone/>
            </a:pPr>
            <a:r>
              <a:rPr lang="en-US" dirty="0"/>
              <a:t>                     </a:t>
            </a:r>
            <a:r>
              <a:rPr lang="en-US" i="1" dirty="0"/>
              <a:t>(game must get closer to ending)</a:t>
            </a:r>
          </a:p>
          <a:p>
            <a:pPr marL="457200" lvl="1" indent="0">
              <a:buNone/>
            </a:pPr>
            <a:endParaRPr lang="en-US" dirty="0"/>
          </a:p>
        </p:txBody>
      </p:sp>
      <p:sp>
        <p:nvSpPr>
          <p:cNvPr id="4" name="Footer Placeholder 3"/>
          <p:cNvSpPr>
            <a:spLocks noGrp="1"/>
          </p:cNvSpPr>
          <p:nvPr>
            <p:ph type="ftr" sz="quarter" idx="11"/>
          </p:nvPr>
        </p:nvSpPr>
        <p:spPr/>
        <p:txBody>
          <a:bodyPr/>
          <a:lstStyle/>
          <a:p>
            <a:pPr>
              <a:defRPr/>
            </a:pPr>
            <a:r>
              <a:rPr lang="en-US"/>
              <a:t>compsci 101, fall 2017</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23</a:t>
            </a:fld>
            <a:endParaRPr lang="en-US"/>
          </a:p>
        </p:txBody>
      </p:sp>
    </p:spTree>
    <p:extLst>
      <p:ext uri="{BB962C8B-B14F-4D97-AF65-F5344CB8AC3E}">
        <p14:creationId xmlns:p14="http://schemas.microsoft.com/office/powerpoint/2010/main" val="837981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a:t>Example2 for while</a:t>
            </a:r>
          </a:p>
        </p:txBody>
      </p:sp>
      <p:sp>
        <p:nvSpPr>
          <p:cNvPr id="3" name="Content Placeholder 2"/>
          <p:cNvSpPr>
            <a:spLocks noGrp="1"/>
          </p:cNvSpPr>
          <p:nvPr>
            <p:ph idx="1"/>
          </p:nvPr>
        </p:nvSpPr>
        <p:spPr>
          <a:xfrm>
            <a:off x="685800" y="1407886"/>
            <a:ext cx="8458200" cy="4114800"/>
          </a:xfrm>
        </p:spPr>
        <p:txBody>
          <a:bodyPr/>
          <a:lstStyle/>
          <a:p>
            <a:r>
              <a:rPr lang="en-US" dirty="0"/>
              <a:t>What is the 100</a:t>
            </a:r>
            <a:r>
              <a:rPr lang="en-US" baseline="30000" dirty="0"/>
              <a:t>th</a:t>
            </a:r>
            <a:r>
              <a:rPr lang="en-US" dirty="0"/>
              <a:t> prime number?</a:t>
            </a:r>
          </a:p>
          <a:p>
            <a:pPr marL="0" indent="0">
              <a:buNone/>
            </a:pPr>
            <a:r>
              <a:rPr lang="en-US" dirty="0"/>
              <a:t>            number = 2</a:t>
            </a:r>
          </a:p>
          <a:p>
            <a:pPr marL="0" indent="0">
              <a:buNone/>
            </a:pPr>
            <a:r>
              <a:rPr lang="en-US" dirty="0"/>
              <a:t>            while (not 100</a:t>
            </a:r>
            <a:r>
              <a:rPr lang="en-US" baseline="30000" dirty="0"/>
              <a:t>th</a:t>
            </a:r>
            <a:r>
              <a:rPr lang="en-US" dirty="0"/>
              <a:t> prime)</a:t>
            </a:r>
          </a:p>
          <a:p>
            <a:pPr marL="0" indent="0">
              <a:buNone/>
            </a:pPr>
            <a:r>
              <a:rPr lang="en-US" dirty="0"/>
              <a:t>                     is number prime?</a:t>
            </a:r>
          </a:p>
          <a:p>
            <a:pPr marL="0" indent="0">
              <a:buNone/>
            </a:pPr>
            <a:r>
              <a:rPr lang="en-US" dirty="0"/>
              <a:t>                           update count</a:t>
            </a:r>
          </a:p>
          <a:p>
            <a:pPr marL="0" indent="0">
              <a:buNone/>
            </a:pPr>
            <a:r>
              <a:rPr lang="en-US" dirty="0"/>
              <a:t>                      generate next number to check</a:t>
            </a:r>
          </a:p>
          <a:p>
            <a:pPr marL="0" indent="0">
              <a:buNone/>
            </a:pPr>
            <a:r>
              <a:rPr lang="en-US" dirty="0"/>
              <a:t>                     </a:t>
            </a:r>
            <a:r>
              <a:rPr lang="en-US" i="1" dirty="0"/>
              <a:t>(program must get closer to ending)</a:t>
            </a:r>
          </a:p>
          <a:p>
            <a:pPr marL="457200" lvl="1" indent="0">
              <a:buNone/>
            </a:pPr>
            <a:endParaRPr lang="en-US" dirty="0"/>
          </a:p>
        </p:txBody>
      </p:sp>
      <p:sp>
        <p:nvSpPr>
          <p:cNvPr id="4" name="Footer Placeholder 3"/>
          <p:cNvSpPr>
            <a:spLocks noGrp="1"/>
          </p:cNvSpPr>
          <p:nvPr>
            <p:ph type="ftr" sz="quarter" idx="11"/>
          </p:nvPr>
        </p:nvSpPr>
        <p:spPr/>
        <p:txBody>
          <a:bodyPr/>
          <a:lstStyle/>
          <a:p>
            <a:pPr>
              <a:defRPr/>
            </a:pPr>
            <a:r>
              <a:rPr lang="en-US"/>
              <a:t>compsci 101, fall 2017</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24</a:t>
            </a:fld>
            <a:endParaRPr lang="en-US"/>
          </a:p>
        </p:txBody>
      </p:sp>
    </p:spTree>
    <p:extLst>
      <p:ext uri="{BB962C8B-B14F-4D97-AF65-F5344CB8AC3E}">
        <p14:creationId xmlns:p14="http://schemas.microsoft.com/office/powerpoint/2010/main" val="3318374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Example3 - Factorial</a:t>
            </a:r>
          </a:p>
        </p:txBody>
      </p:sp>
      <p:sp>
        <p:nvSpPr>
          <p:cNvPr id="3" name="Content Placeholder 2"/>
          <p:cNvSpPr>
            <a:spLocks noGrp="1"/>
          </p:cNvSpPr>
          <p:nvPr>
            <p:ph idx="1"/>
          </p:nvPr>
        </p:nvSpPr>
        <p:spPr/>
        <p:txBody>
          <a:bodyPr/>
          <a:lstStyle/>
          <a:p>
            <a:r>
              <a:rPr lang="en-US" dirty="0"/>
              <a:t>5! = 5 * 4 * 3 * 2 * 1 = 120</a:t>
            </a:r>
          </a:p>
          <a:p>
            <a:r>
              <a:rPr lang="en-US" dirty="0"/>
              <a:t>3! = 3 * 2 * 1 = 6</a:t>
            </a:r>
          </a:p>
        </p:txBody>
      </p:sp>
      <p:sp>
        <p:nvSpPr>
          <p:cNvPr id="4" name="Footer Placeholder 3"/>
          <p:cNvSpPr>
            <a:spLocks noGrp="1"/>
          </p:cNvSpPr>
          <p:nvPr>
            <p:ph type="ftr" sz="quarter" idx="11"/>
          </p:nvPr>
        </p:nvSpPr>
        <p:spPr/>
        <p:txBody>
          <a:bodyPr/>
          <a:lstStyle/>
          <a:p>
            <a:pPr>
              <a:defRPr/>
            </a:pPr>
            <a:r>
              <a:rPr lang="en-US"/>
              <a:t>compsci 101, fall 2017</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25</a:t>
            </a:fld>
            <a:endParaRPr lang="en-US"/>
          </a:p>
        </p:txBody>
      </p:sp>
    </p:spTree>
    <p:extLst>
      <p:ext uri="{BB962C8B-B14F-4D97-AF65-F5344CB8AC3E}">
        <p14:creationId xmlns:p14="http://schemas.microsoft.com/office/powerpoint/2010/main" val="3103378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260" y="152400"/>
            <a:ext cx="7772400" cy="1143000"/>
          </a:xfrm>
        </p:spPr>
        <p:txBody>
          <a:bodyPr/>
          <a:lstStyle/>
          <a:p>
            <a:r>
              <a:rPr lang="en-US" dirty="0"/>
              <a:t>Example with while loop</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81470"/>
            <a:ext cx="7258521" cy="4766930"/>
          </a:xfrm>
        </p:spPr>
      </p:pic>
      <p:sp>
        <p:nvSpPr>
          <p:cNvPr id="4" name="Footer Placeholder 3"/>
          <p:cNvSpPr>
            <a:spLocks noGrp="1"/>
          </p:cNvSpPr>
          <p:nvPr>
            <p:ph type="ftr" sz="quarter" idx="11"/>
          </p:nvPr>
        </p:nvSpPr>
        <p:spPr/>
        <p:txBody>
          <a:bodyPr/>
          <a:lstStyle/>
          <a:p>
            <a:pPr>
              <a:defRPr/>
            </a:pPr>
            <a:r>
              <a:rPr lang="en-US"/>
              <a:t>compsci 101, fall 2017</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26</a:t>
            </a:fld>
            <a:endParaRPr lang="en-US"/>
          </a:p>
        </p:txBody>
      </p:sp>
    </p:spTree>
    <p:extLst>
      <p:ext uri="{BB962C8B-B14F-4D97-AF65-F5344CB8AC3E}">
        <p14:creationId xmlns:p14="http://schemas.microsoft.com/office/powerpoint/2010/main" val="1900898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90600"/>
          </a:xfrm>
        </p:spPr>
        <p:txBody>
          <a:bodyPr/>
          <a:lstStyle/>
          <a:p>
            <a:r>
              <a:rPr lang="en-US" dirty="0"/>
              <a:t>Mystery While example</a:t>
            </a:r>
          </a:p>
        </p:txBody>
      </p:sp>
      <p:sp>
        <p:nvSpPr>
          <p:cNvPr id="3" name="Content Placeholder 2"/>
          <p:cNvSpPr>
            <a:spLocks noGrp="1"/>
          </p:cNvSpPr>
          <p:nvPr>
            <p:ph idx="1"/>
          </p:nvPr>
        </p:nvSpPr>
        <p:spPr>
          <a:xfrm>
            <a:off x="457200" y="762000"/>
            <a:ext cx="8686800" cy="5943600"/>
          </a:xfrm>
        </p:spPr>
        <p:txBody>
          <a:bodyPr/>
          <a:lstStyle/>
          <a:p>
            <a:pPr marL="0" indent="0">
              <a:buNone/>
            </a:pPr>
            <a:r>
              <a:rPr lang="en-US" dirty="0">
                <a:latin typeface="Courier New" panose="02070309020205020404" pitchFamily="49" charset="0"/>
                <a:cs typeface="Courier New" panose="02070309020205020404" pitchFamily="49" charset="0"/>
              </a:rPr>
              <a:t>      bit.ly/101f17-0928-3</a:t>
            </a:r>
            <a:r>
              <a:rPr lang="en-US" dirty="0"/>
              <a:t>         </a:t>
            </a:r>
          </a:p>
          <a:p>
            <a:pPr marL="0" indent="0">
              <a:buNone/>
            </a:pPr>
            <a:endParaRPr lang="en-US" dirty="0"/>
          </a:p>
        </p:txBody>
      </p:sp>
      <p:sp>
        <p:nvSpPr>
          <p:cNvPr id="6" name="Slide Number Placeholder 5"/>
          <p:cNvSpPr>
            <a:spLocks noGrp="1"/>
          </p:cNvSpPr>
          <p:nvPr>
            <p:ph type="sldNum" sz="quarter" idx="12"/>
          </p:nvPr>
        </p:nvSpPr>
        <p:spPr/>
        <p:txBody>
          <a:bodyPr/>
          <a:lstStyle/>
          <a:p>
            <a:pPr>
              <a:defRPr/>
            </a:pPr>
            <a:fld id="{FC6DB02F-6869-41A8-88A9-7B04A59444FD}" type="slidenum">
              <a:rPr lang="en-US" smtClean="0"/>
              <a:pPr>
                <a:defRPr/>
              </a:pPr>
              <a:t>27</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173" y="1459068"/>
            <a:ext cx="7144828" cy="5105172"/>
          </a:xfrm>
          <a:prstGeom prst="rect">
            <a:avLst/>
          </a:prstGeom>
        </p:spPr>
      </p:pic>
    </p:spTree>
    <p:extLst>
      <p:ext uri="{BB962C8B-B14F-4D97-AF65-F5344CB8AC3E}">
        <p14:creationId xmlns:p14="http://schemas.microsoft.com/office/powerpoint/2010/main" val="2772891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632" y="216368"/>
            <a:ext cx="7772400" cy="1143000"/>
          </a:xfrm>
        </p:spPr>
        <p:txBody>
          <a:bodyPr/>
          <a:lstStyle/>
          <a:p>
            <a:r>
              <a:rPr lang="en-US" dirty="0"/>
              <a:t>Computer Science Duke Alum</a:t>
            </a:r>
          </a:p>
        </p:txBody>
      </p:sp>
      <p:sp>
        <p:nvSpPr>
          <p:cNvPr id="4" name="Footer Placeholder 3"/>
          <p:cNvSpPr>
            <a:spLocks noGrp="1"/>
          </p:cNvSpPr>
          <p:nvPr>
            <p:ph type="ftr" sz="quarter" idx="11"/>
          </p:nvPr>
        </p:nvSpPr>
        <p:spPr/>
        <p:txBody>
          <a:bodyPr/>
          <a:lstStyle/>
          <a:p>
            <a:pPr>
              <a:defRPr/>
            </a:pPr>
            <a:r>
              <a:rPr lang="en-US"/>
              <a:t>compsci 101, fall 2017</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989045"/>
            <a:ext cx="7947062" cy="3706723"/>
          </a:xfrm>
          <a:prstGeom prst="rect">
            <a:avLst/>
          </a:prstGeom>
        </p:spPr>
      </p:pic>
      <p:pic>
        <p:nvPicPr>
          <p:cNvPr id="7"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98587" y="1509811"/>
            <a:ext cx="1725613"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3830995" y="1752600"/>
            <a:ext cx="3677163" cy="108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28</a:t>
            </a:fld>
            <a:endParaRPr lang="en-US"/>
          </a:p>
        </p:txBody>
      </p:sp>
    </p:spTree>
    <p:extLst>
      <p:ext uri="{BB962C8B-B14F-4D97-AF65-F5344CB8AC3E}">
        <p14:creationId xmlns:p14="http://schemas.microsoft.com/office/powerpoint/2010/main" val="87202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Looping with while</a:t>
            </a:r>
            <a:br>
              <a:rPr lang="en-US" dirty="0"/>
            </a:br>
            <a:r>
              <a:rPr lang="en-US" dirty="0"/>
              <a:t> – not sure when to stop</a:t>
            </a:r>
          </a:p>
        </p:txBody>
      </p:sp>
      <p:sp>
        <p:nvSpPr>
          <p:cNvPr id="3" name="Content Placeholder 2"/>
          <p:cNvSpPr>
            <a:spLocks noGrp="1"/>
          </p:cNvSpPr>
          <p:nvPr>
            <p:ph idx="1"/>
          </p:nvPr>
        </p:nvSpPr>
        <p:spPr/>
        <p:txBody>
          <a:bodyPr/>
          <a:lstStyle/>
          <a:p>
            <a:r>
              <a:rPr lang="en-US" dirty="0"/>
              <a:t>Playing chess </a:t>
            </a:r>
          </a:p>
          <a:p>
            <a:r>
              <a:rPr lang="en-US" dirty="0"/>
              <a:t>Determining the  100</a:t>
            </a:r>
            <a:r>
              <a:rPr lang="en-US" baseline="30000" dirty="0"/>
              <a:t>th</a:t>
            </a:r>
            <a:r>
              <a:rPr lang="en-US" dirty="0"/>
              <a:t> prime number</a:t>
            </a:r>
          </a:p>
          <a:p>
            <a:endParaRPr lang="en-US" dirty="0"/>
          </a:p>
          <a:p>
            <a:r>
              <a:rPr lang="en-US" dirty="0"/>
              <a:t>Another way – while True – EASIER!</a:t>
            </a:r>
          </a:p>
          <a:p>
            <a:pPr lvl="1"/>
            <a:r>
              <a:rPr lang="en-US" dirty="0"/>
              <a:t>Must have ways to break out of infinite loop</a:t>
            </a:r>
          </a:p>
          <a:p>
            <a:pPr lvl="1"/>
            <a:r>
              <a:rPr lang="en-US" dirty="0"/>
              <a:t>Must have update – gets closer to ending</a:t>
            </a:r>
          </a:p>
          <a:p>
            <a:pPr lvl="1"/>
            <a:endParaRPr lang="en-US" dirty="0"/>
          </a:p>
          <a:p>
            <a:endParaRPr lang="en-US" dirty="0"/>
          </a:p>
        </p:txBody>
      </p:sp>
      <p:sp>
        <p:nvSpPr>
          <p:cNvPr id="4" name="Footer Placeholder 3"/>
          <p:cNvSpPr>
            <a:spLocks noGrp="1"/>
          </p:cNvSpPr>
          <p:nvPr>
            <p:ph type="ftr" sz="quarter" idx="11"/>
          </p:nvPr>
        </p:nvSpPr>
        <p:spPr/>
        <p:txBody>
          <a:bodyPr/>
          <a:lstStyle/>
          <a:p>
            <a:pPr>
              <a:defRPr/>
            </a:pPr>
            <a:r>
              <a:rPr lang="en-US"/>
              <a:t>compsci 101, fall 2017</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29</a:t>
            </a:fld>
            <a:endParaRPr lang="en-US"/>
          </a:p>
        </p:txBody>
      </p:sp>
    </p:spTree>
    <p:extLst>
      <p:ext uri="{BB962C8B-B14F-4D97-AF65-F5344CB8AC3E}">
        <p14:creationId xmlns:p14="http://schemas.microsoft.com/office/powerpoint/2010/main" val="4209452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A4297-76EE-4C7A-B10C-B241CFB01FE8}"/>
              </a:ext>
            </a:extLst>
          </p:cNvPr>
          <p:cNvSpPr>
            <a:spLocks noGrp="1"/>
          </p:cNvSpPr>
          <p:nvPr>
            <p:ph type="title"/>
          </p:nvPr>
        </p:nvSpPr>
        <p:spPr>
          <a:xfrm>
            <a:off x="685800" y="76200"/>
            <a:ext cx="7772400" cy="1143000"/>
          </a:xfrm>
        </p:spPr>
        <p:txBody>
          <a:bodyPr/>
          <a:lstStyle/>
          <a:p>
            <a:r>
              <a:rPr lang="en-US" dirty="0"/>
              <a:t>Lab 5 – First part</a:t>
            </a:r>
          </a:p>
        </p:txBody>
      </p:sp>
      <p:sp>
        <p:nvSpPr>
          <p:cNvPr id="3" name="Content Placeholder 2">
            <a:extLst>
              <a:ext uri="{FF2B5EF4-FFF2-40B4-BE49-F238E27FC236}">
                <a16:creationId xmlns:a16="http://schemas.microsoft.com/office/drawing/2014/main" id="{42F4CC9C-5B05-4E8F-80A3-6C3537B4BD52}"/>
              </a:ext>
            </a:extLst>
          </p:cNvPr>
          <p:cNvSpPr>
            <a:spLocks noGrp="1"/>
          </p:cNvSpPr>
          <p:nvPr>
            <p:ph idx="1"/>
          </p:nvPr>
        </p:nvSpPr>
        <p:spPr>
          <a:xfrm>
            <a:off x="650240" y="1219200"/>
            <a:ext cx="7772400" cy="4114800"/>
          </a:xfrm>
        </p:spPr>
        <p:txBody>
          <a:bodyPr/>
          <a:lstStyle/>
          <a:p>
            <a:r>
              <a:rPr lang="en-US" dirty="0"/>
              <a:t>Practicing the first four steps of the 7 steps for problem solving</a:t>
            </a:r>
          </a:p>
          <a:p>
            <a:r>
              <a:rPr lang="en-US" dirty="0"/>
              <a:t>Find the pattern, what is next, then generalize</a:t>
            </a:r>
          </a:p>
        </p:txBody>
      </p:sp>
      <p:sp>
        <p:nvSpPr>
          <p:cNvPr id="4" name="Footer Placeholder 3">
            <a:extLst>
              <a:ext uri="{FF2B5EF4-FFF2-40B4-BE49-F238E27FC236}">
                <a16:creationId xmlns:a16="http://schemas.microsoft.com/office/drawing/2014/main" id="{AAA2475F-26C6-4EDA-A761-18B2168C3D22}"/>
              </a:ext>
            </a:extLst>
          </p:cNvPr>
          <p:cNvSpPr>
            <a:spLocks noGrp="1"/>
          </p:cNvSpPr>
          <p:nvPr>
            <p:ph type="ftr" sz="quarter" idx="11"/>
          </p:nvPr>
        </p:nvSpPr>
        <p:spPr/>
        <p:txBody>
          <a:bodyPr/>
          <a:lstStyle/>
          <a:p>
            <a:pPr>
              <a:defRPr/>
            </a:pPr>
            <a:r>
              <a:rPr lang="en-US"/>
              <a:t>compsci 101, fall 2017</a:t>
            </a:r>
          </a:p>
        </p:txBody>
      </p:sp>
      <p:sp>
        <p:nvSpPr>
          <p:cNvPr id="5" name="Slide Number Placeholder 4">
            <a:extLst>
              <a:ext uri="{FF2B5EF4-FFF2-40B4-BE49-F238E27FC236}">
                <a16:creationId xmlns:a16="http://schemas.microsoft.com/office/drawing/2014/main" id="{612F594E-B865-4412-BE7C-1065EFFCD6F6}"/>
              </a:ext>
            </a:extLst>
          </p:cNvPr>
          <p:cNvSpPr>
            <a:spLocks noGrp="1"/>
          </p:cNvSpPr>
          <p:nvPr>
            <p:ph type="sldNum" sz="quarter" idx="12"/>
          </p:nvPr>
        </p:nvSpPr>
        <p:spPr/>
        <p:txBody>
          <a:bodyPr/>
          <a:lstStyle/>
          <a:p>
            <a:pPr>
              <a:defRPr/>
            </a:pPr>
            <a:fld id="{FC6DB02F-6869-41A8-88A9-7B04A59444FD}" type="slidenum">
              <a:rPr lang="en-US" smtClean="0"/>
              <a:pPr>
                <a:defRPr/>
              </a:pPr>
              <a:t>3</a:t>
            </a:fld>
            <a:endParaRPr lang="en-US"/>
          </a:p>
        </p:txBody>
      </p:sp>
    </p:spTree>
    <p:extLst>
      <p:ext uri="{BB962C8B-B14F-4D97-AF65-F5344CB8AC3E}">
        <p14:creationId xmlns:p14="http://schemas.microsoft.com/office/powerpoint/2010/main" val="3447711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a:t>while condition  vs while True</a:t>
            </a:r>
          </a:p>
        </p:txBody>
      </p:sp>
      <p:sp>
        <p:nvSpPr>
          <p:cNvPr id="3" name="Content Placeholder 2"/>
          <p:cNvSpPr>
            <a:spLocks noGrp="1"/>
          </p:cNvSpPr>
          <p:nvPr>
            <p:ph idx="1"/>
          </p:nvPr>
        </p:nvSpPr>
        <p:spPr>
          <a:xfrm>
            <a:off x="304800" y="1143000"/>
            <a:ext cx="8153400" cy="5257800"/>
          </a:xfrm>
        </p:spPr>
        <p:txBody>
          <a:bodyPr/>
          <a:lstStyle/>
          <a:p>
            <a:pPr marL="0" indent="0">
              <a:buNone/>
            </a:pPr>
            <a:r>
              <a:rPr lang="en-US" dirty="0"/>
              <a:t>while </a:t>
            </a:r>
            <a:r>
              <a:rPr lang="en-US" i="1" dirty="0"/>
              <a:t>condition</a:t>
            </a:r>
            <a:r>
              <a:rPr lang="en-US" dirty="0"/>
              <a:t>:                    while True:</a:t>
            </a:r>
          </a:p>
          <a:p>
            <a:pPr marL="0" indent="0">
              <a:buNone/>
            </a:pPr>
            <a:r>
              <a:rPr lang="en-US" dirty="0"/>
              <a:t>       </a:t>
            </a:r>
            <a:r>
              <a:rPr lang="en-US" i="1" dirty="0"/>
              <a:t>body </a:t>
            </a:r>
            <a:r>
              <a:rPr lang="en-US" dirty="0"/>
              <a:t>                                     </a:t>
            </a:r>
            <a:r>
              <a:rPr lang="en-US" i="1" dirty="0" err="1"/>
              <a:t>body</a:t>
            </a:r>
            <a:endParaRPr lang="en-US" i="1" dirty="0"/>
          </a:p>
          <a:p>
            <a:pPr marL="0" indent="0">
              <a:buNone/>
            </a:pPr>
            <a:r>
              <a:rPr lang="en-US" i="1" dirty="0"/>
              <a:t>continue                                       if condition:</a:t>
            </a:r>
          </a:p>
          <a:p>
            <a:pPr marL="0" indent="0">
              <a:buNone/>
            </a:pPr>
            <a:r>
              <a:rPr lang="en-US" i="1" dirty="0"/>
              <a:t>                                                          break          </a:t>
            </a:r>
          </a:p>
          <a:p>
            <a:pPr marL="0" indent="0">
              <a:buNone/>
            </a:pPr>
            <a:r>
              <a:rPr lang="en-US" i="1" dirty="0"/>
              <a:t>                                               continue</a:t>
            </a:r>
          </a:p>
          <a:p>
            <a:pPr marL="0" indent="0">
              <a:buNone/>
            </a:pPr>
            <a:endParaRPr lang="en-US" i="1" dirty="0"/>
          </a:p>
          <a:p>
            <a:pPr marL="0" indent="0">
              <a:buNone/>
            </a:pPr>
            <a:r>
              <a:rPr lang="en-US" dirty="0"/>
              <a:t>While condition is true -  must update</a:t>
            </a:r>
          </a:p>
          <a:p>
            <a:pPr marL="0" indent="0">
              <a:buNone/>
            </a:pPr>
            <a:r>
              <a:rPr lang="en-US" dirty="0"/>
              <a:t>    - must get closer to making condition false</a:t>
            </a:r>
          </a:p>
          <a:p>
            <a:pPr marL="0" indent="0">
              <a:buNone/>
            </a:pPr>
            <a:r>
              <a:rPr lang="en-US" dirty="0"/>
              <a:t>    - use break to exit</a:t>
            </a:r>
          </a:p>
        </p:txBody>
      </p:sp>
      <p:sp>
        <p:nvSpPr>
          <p:cNvPr id="4" name="Footer Placeholder 3"/>
          <p:cNvSpPr>
            <a:spLocks noGrp="1"/>
          </p:cNvSpPr>
          <p:nvPr>
            <p:ph type="ftr" sz="quarter" idx="11"/>
          </p:nvPr>
        </p:nvSpPr>
        <p:spPr/>
        <p:txBody>
          <a:bodyPr/>
          <a:lstStyle/>
          <a:p>
            <a:pPr>
              <a:defRPr/>
            </a:pPr>
            <a:r>
              <a:rPr lang="en-US"/>
              <a:t>compsci 101, fall 2017</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30</a:t>
            </a:fld>
            <a:endParaRPr lang="en-US"/>
          </a:p>
        </p:txBody>
      </p:sp>
    </p:spTree>
    <p:extLst>
      <p:ext uri="{BB962C8B-B14F-4D97-AF65-F5344CB8AC3E}">
        <p14:creationId xmlns:p14="http://schemas.microsoft.com/office/powerpoint/2010/main" val="4064495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 of While True</a:t>
            </a:r>
          </a:p>
        </p:txBody>
      </p:sp>
      <p:sp>
        <p:nvSpPr>
          <p:cNvPr id="3" name="Content Placeholder 2"/>
          <p:cNvSpPr>
            <a:spLocks noGrp="1"/>
          </p:cNvSpPr>
          <p:nvPr>
            <p:ph idx="1"/>
          </p:nvPr>
        </p:nvSpPr>
        <p:spPr>
          <a:xfrm>
            <a:off x="685800" y="1752600"/>
            <a:ext cx="7772400" cy="4648200"/>
          </a:xfrm>
        </p:spPr>
        <p:txBody>
          <a:bodyPr/>
          <a:lstStyle/>
          <a:p>
            <a:pPr marL="0" indent="0">
              <a:buNone/>
            </a:pPr>
            <a:r>
              <a:rPr lang="en-US" i="1" dirty="0"/>
              <a:t>initialize</a:t>
            </a:r>
            <a:r>
              <a:rPr lang="en-US" dirty="0"/>
              <a:t>  </a:t>
            </a:r>
          </a:p>
          <a:p>
            <a:pPr marL="0" indent="0">
              <a:buNone/>
            </a:pPr>
            <a:r>
              <a:rPr lang="en-US" dirty="0"/>
              <a:t>while True:</a:t>
            </a:r>
          </a:p>
          <a:p>
            <a:pPr marL="0" indent="0">
              <a:buNone/>
            </a:pPr>
            <a:r>
              <a:rPr lang="en-US" dirty="0"/>
              <a:t>     if </a:t>
            </a:r>
            <a:r>
              <a:rPr lang="en-US" i="1" dirty="0"/>
              <a:t>something</a:t>
            </a:r>
            <a:r>
              <a:rPr lang="en-US" dirty="0"/>
              <a:t>:</a:t>
            </a:r>
          </a:p>
          <a:p>
            <a:pPr marL="0" indent="0">
              <a:buNone/>
            </a:pPr>
            <a:r>
              <a:rPr lang="en-US" dirty="0"/>
              <a:t>           break</a:t>
            </a:r>
          </a:p>
          <a:p>
            <a:pPr marL="0" indent="0">
              <a:buNone/>
            </a:pPr>
            <a:r>
              <a:rPr lang="en-US" dirty="0"/>
              <a:t>     if </a:t>
            </a:r>
            <a:r>
              <a:rPr lang="en-US" i="1" dirty="0"/>
              <a:t>something2</a:t>
            </a:r>
            <a:r>
              <a:rPr lang="en-US" dirty="0"/>
              <a:t>:</a:t>
            </a:r>
          </a:p>
          <a:p>
            <a:pPr marL="0" indent="0">
              <a:buNone/>
            </a:pPr>
            <a:r>
              <a:rPr lang="en-US" dirty="0"/>
              <a:t>           </a:t>
            </a:r>
            <a:r>
              <a:rPr lang="en-US" i="1" dirty="0"/>
              <a:t>update</a:t>
            </a:r>
          </a:p>
          <a:p>
            <a:pPr marL="0" indent="0">
              <a:buNone/>
            </a:pPr>
            <a:r>
              <a:rPr lang="en-US" dirty="0"/>
              <a:t>     </a:t>
            </a:r>
            <a:r>
              <a:rPr lang="en-US" i="1" dirty="0"/>
              <a:t>update</a:t>
            </a:r>
          </a:p>
          <a:p>
            <a:pPr marL="0" indent="0">
              <a:buNone/>
            </a:pPr>
            <a:r>
              <a:rPr lang="en-US" i="1" dirty="0"/>
              <a:t>Continue or return</a:t>
            </a:r>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a:t>compsci 101, fall 2017</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31</a:t>
            </a:fld>
            <a:endParaRPr lang="en-US"/>
          </a:p>
        </p:txBody>
      </p:sp>
    </p:spTree>
    <p:extLst>
      <p:ext uri="{BB962C8B-B14F-4D97-AF65-F5344CB8AC3E}">
        <p14:creationId xmlns:p14="http://schemas.microsoft.com/office/powerpoint/2010/main" val="142002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763000" cy="1143000"/>
          </a:xfrm>
        </p:spPr>
        <p:txBody>
          <a:bodyPr/>
          <a:lstStyle/>
          <a:p>
            <a:r>
              <a:rPr lang="en-US" dirty="0"/>
              <a:t>Revisit Factorial with while True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745512"/>
            <a:ext cx="6731612" cy="3899045"/>
          </a:xfrm>
        </p:spPr>
      </p:pic>
      <p:sp>
        <p:nvSpPr>
          <p:cNvPr id="4" name="Footer Placeholder 3"/>
          <p:cNvSpPr>
            <a:spLocks noGrp="1"/>
          </p:cNvSpPr>
          <p:nvPr>
            <p:ph type="ftr" sz="quarter" idx="11"/>
          </p:nvPr>
        </p:nvSpPr>
        <p:spPr/>
        <p:txBody>
          <a:bodyPr/>
          <a:lstStyle/>
          <a:p>
            <a:pPr>
              <a:defRPr/>
            </a:pPr>
            <a:r>
              <a:rPr lang="en-US"/>
              <a:t>compsci 101, fall 2017</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32</a:t>
            </a:fld>
            <a:endParaRPr lang="en-US"/>
          </a:p>
        </p:txBody>
      </p:sp>
    </p:spTree>
    <p:extLst>
      <p:ext uri="{BB962C8B-B14F-4D97-AF65-F5344CB8AC3E}">
        <p14:creationId xmlns:p14="http://schemas.microsoft.com/office/powerpoint/2010/main" val="1361418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205" y="35442"/>
            <a:ext cx="7772400" cy="1143000"/>
          </a:xfrm>
        </p:spPr>
        <p:txBody>
          <a:bodyPr/>
          <a:lstStyle/>
          <a:p>
            <a:r>
              <a:rPr lang="en-US" dirty="0"/>
              <a:t>Revisit Mystery with while True</a:t>
            </a:r>
            <a:br>
              <a:rPr lang="en-US" dirty="0"/>
            </a:br>
            <a:r>
              <a:rPr lang="en-US" sz="2800" dirty="0">
                <a:latin typeface="Courier New" panose="02070309020205020404" pitchFamily="49" charset="0"/>
                <a:cs typeface="Courier New" panose="02070309020205020404" pitchFamily="49" charset="0"/>
              </a:rPr>
              <a:t>bit.ly/101f17-0928-4</a:t>
            </a:r>
            <a:endParaRPr lang="en-US" sz="28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8205" y="1228060"/>
            <a:ext cx="7886701" cy="5257800"/>
          </a:xfrm>
        </p:spPr>
      </p:pic>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33</a:t>
            </a:fld>
            <a:endParaRPr lang="en-US"/>
          </a:p>
        </p:txBody>
      </p:sp>
      <p:sp>
        <p:nvSpPr>
          <p:cNvPr id="3" name="Footer Placeholder 2">
            <a:extLst>
              <a:ext uri="{FF2B5EF4-FFF2-40B4-BE49-F238E27FC236}">
                <a16:creationId xmlns:a16="http://schemas.microsoft.com/office/drawing/2014/main" id="{8C0BF2A4-1D2F-4E37-BCDF-CD49F6160EE7}"/>
              </a:ext>
            </a:extLst>
          </p:cNvPr>
          <p:cNvSpPr>
            <a:spLocks noGrp="1"/>
          </p:cNvSpPr>
          <p:nvPr>
            <p:ph type="ftr" sz="quarter" idx="11"/>
          </p:nvPr>
        </p:nvSpPr>
        <p:spPr/>
        <p:txBody>
          <a:bodyPr/>
          <a:lstStyle/>
          <a:p>
            <a:pPr>
              <a:defRPr/>
            </a:pPr>
            <a:r>
              <a:rPr lang="en-US"/>
              <a:t>compsci 101, fall 2017</a:t>
            </a:r>
          </a:p>
        </p:txBody>
      </p:sp>
    </p:spTree>
    <p:extLst>
      <p:ext uri="{BB962C8B-B14F-4D97-AF65-F5344CB8AC3E}">
        <p14:creationId xmlns:p14="http://schemas.microsoft.com/office/powerpoint/2010/main" val="3592166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2971800"/>
          </a:xfrm>
        </p:spPr>
        <p:txBody>
          <a:bodyPr/>
          <a:lstStyle/>
          <a:p>
            <a:r>
              <a:rPr lang="en-US" dirty="0"/>
              <a:t>Problem: Find the location of first adjacent duplicate word</a:t>
            </a:r>
            <a:br>
              <a:rPr lang="en-US" dirty="0"/>
            </a:br>
            <a:r>
              <a:rPr lang="en-US" sz="3200" dirty="0">
                <a:latin typeface="Courier New" panose="02070309020205020404" pitchFamily="49" charset="0"/>
                <a:cs typeface="Courier New" panose="02070309020205020404" pitchFamily="49" charset="0"/>
              </a:rPr>
              <a:t>bit.ly/101f17-0928-5</a:t>
            </a:r>
            <a:endParaRPr lang="en-US" sz="3200" dirty="0"/>
          </a:p>
        </p:txBody>
      </p:sp>
      <p:sp>
        <p:nvSpPr>
          <p:cNvPr id="3" name="Content Placeholder 2"/>
          <p:cNvSpPr>
            <a:spLocks noGrp="1"/>
          </p:cNvSpPr>
          <p:nvPr>
            <p:ph idx="1"/>
          </p:nvPr>
        </p:nvSpPr>
        <p:spPr>
          <a:xfrm>
            <a:off x="692888" y="2332074"/>
            <a:ext cx="7772400" cy="4114800"/>
          </a:xfrm>
        </p:spPr>
        <p:txBody>
          <a:bodyPr/>
          <a:lstStyle/>
          <a:p>
            <a:r>
              <a:rPr lang="en-US" dirty="0"/>
              <a:t>“This is a story about a </a:t>
            </a:r>
            <a:r>
              <a:rPr lang="en-US" dirty="0" err="1"/>
              <a:t>a</a:t>
            </a:r>
            <a:r>
              <a:rPr lang="en-US" dirty="0"/>
              <a:t> girl with a red hood…”</a:t>
            </a:r>
          </a:p>
          <a:p>
            <a:pPr lvl="1"/>
            <a:endParaRPr lang="en-US" dirty="0"/>
          </a:p>
          <a:p>
            <a:r>
              <a:rPr lang="en-US" dirty="0"/>
              <a:t>Return six as the location of the second word “a”</a:t>
            </a:r>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a:t>compsci 101, fall 2017</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34</a:t>
            </a:fld>
            <a:endParaRPr lang="en-US"/>
          </a:p>
        </p:txBody>
      </p:sp>
    </p:spTree>
    <p:extLst>
      <p:ext uri="{BB962C8B-B14F-4D97-AF65-F5344CB8AC3E}">
        <p14:creationId xmlns:p14="http://schemas.microsoft.com/office/powerpoint/2010/main" val="679619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ABDA3-57ED-4776-B08E-5BCB26A4E87F}"/>
              </a:ext>
            </a:extLst>
          </p:cNvPr>
          <p:cNvSpPr>
            <a:spLocks noGrp="1"/>
          </p:cNvSpPr>
          <p:nvPr>
            <p:ph type="title"/>
          </p:nvPr>
        </p:nvSpPr>
        <p:spPr/>
        <p:txBody>
          <a:bodyPr/>
          <a:lstStyle/>
          <a:p>
            <a:r>
              <a:rPr lang="en-US" dirty="0"/>
              <a:t>Extra Slides</a:t>
            </a:r>
          </a:p>
        </p:txBody>
      </p:sp>
      <p:sp>
        <p:nvSpPr>
          <p:cNvPr id="3" name="Content Placeholder 2">
            <a:extLst>
              <a:ext uri="{FF2B5EF4-FFF2-40B4-BE49-F238E27FC236}">
                <a16:creationId xmlns:a16="http://schemas.microsoft.com/office/drawing/2014/main" id="{5F6A7977-73A0-447B-BE74-8B23778A07AD}"/>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B402FC97-580D-4754-A256-C5D3078982A1}"/>
              </a:ext>
            </a:extLst>
          </p:cNvPr>
          <p:cNvSpPr>
            <a:spLocks noGrp="1"/>
          </p:cNvSpPr>
          <p:nvPr>
            <p:ph type="ftr" sz="quarter" idx="11"/>
          </p:nvPr>
        </p:nvSpPr>
        <p:spPr/>
        <p:txBody>
          <a:bodyPr/>
          <a:lstStyle/>
          <a:p>
            <a:pPr>
              <a:defRPr/>
            </a:pPr>
            <a:r>
              <a:rPr lang="en-US"/>
              <a:t>compsci 101, fall 2017</a:t>
            </a:r>
          </a:p>
        </p:txBody>
      </p:sp>
      <p:sp>
        <p:nvSpPr>
          <p:cNvPr id="5" name="Slide Number Placeholder 4">
            <a:extLst>
              <a:ext uri="{FF2B5EF4-FFF2-40B4-BE49-F238E27FC236}">
                <a16:creationId xmlns:a16="http://schemas.microsoft.com/office/drawing/2014/main" id="{8FB1A0AD-FDA8-4299-BFFD-78589D40B129}"/>
              </a:ext>
            </a:extLst>
          </p:cNvPr>
          <p:cNvSpPr>
            <a:spLocks noGrp="1"/>
          </p:cNvSpPr>
          <p:nvPr>
            <p:ph type="sldNum" sz="quarter" idx="12"/>
          </p:nvPr>
        </p:nvSpPr>
        <p:spPr/>
        <p:txBody>
          <a:bodyPr/>
          <a:lstStyle/>
          <a:p>
            <a:pPr>
              <a:defRPr/>
            </a:pPr>
            <a:fld id="{FC6DB02F-6869-41A8-88A9-7B04A59444FD}" type="slidenum">
              <a:rPr lang="en-US" smtClean="0"/>
              <a:pPr>
                <a:defRPr/>
              </a:pPr>
              <a:t>35</a:t>
            </a:fld>
            <a:endParaRPr lang="en-US"/>
          </a:p>
        </p:txBody>
      </p:sp>
    </p:spTree>
    <p:extLst>
      <p:ext uri="{BB962C8B-B14F-4D97-AF65-F5344CB8AC3E}">
        <p14:creationId xmlns:p14="http://schemas.microsoft.com/office/powerpoint/2010/main" val="1258436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484" y="74958"/>
            <a:ext cx="7772400" cy="1143000"/>
          </a:xfrm>
        </p:spPr>
        <p:txBody>
          <a:bodyPr/>
          <a:lstStyle/>
          <a:p>
            <a:r>
              <a:rPr lang="en-US" dirty="0"/>
              <a:t>APT </a:t>
            </a:r>
            <a:r>
              <a:rPr lang="en-US" dirty="0" err="1"/>
              <a:t>PrimeTime</a:t>
            </a:r>
            <a:r>
              <a:rPr lang="en-US" dirty="0"/>
              <a:t> </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compsci 101, fall 2017</a:t>
            </a:r>
          </a:p>
        </p:txBody>
      </p:sp>
      <p:sp>
        <p:nvSpPr>
          <p:cNvPr id="5" name="Slide Number Placeholder 4"/>
          <p:cNvSpPr>
            <a:spLocks noGrp="1"/>
          </p:cNvSpPr>
          <p:nvPr>
            <p:ph type="sldNum" sz="quarter" idx="12"/>
          </p:nvPr>
        </p:nvSpPr>
        <p:spPr/>
        <p:txBody>
          <a:bodyPr/>
          <a:lstStyle/>
          <a:p>
            <a:pPr>
              <a:defRPr/>
            </a:pPr>
            <a:fld id="{FC6DB02F-6869-41A8-88A9-7B04A59444FD}" type="slidenum">
              <a:rPr lang="en-US" smtClean="0"/>
              <a:pPr>
                <a:defRPr/>
              </a:pPr>
              <a:t>36</a:t>
            </a:fld>
            <a:endParaRPr lang="en-US"/>
          </a:p>
        </p:txBody>
      </p:sp>
      <p:pic>
        <p:nvPicPr>
          <p:cNvPr id="6" name="Picture 5"/>
          <p:cNvPicPr>
            <a:picLocks noChangeAspect="1"/>
          </p:cNvPicPr>
          <p:nvPr/>
        </p:nvPicPr>
        <p:blipFill>
          <a:blip r:embed="rId2"/>
          <a:stretch>
            <a:fillRect/>
          </a:stretch>
        </p:blipFill>
        <p:spPr>
          <a:xfrm>
            <a:off x="533400" y="1371600"/>
            <a:ext cx="8305800" cy="4570758"/>
          </a:xfrm>
          <a:prstGeom prst="rect">
            <a:avLst/>
          </a:prstGeom>
        </p:spPr>
      </p:pic>
    </p:spTree>
    <p:extLst>
      <p:ext uri="{BB962C8B-B14F-4D97-AF65-F5344CB8AC3E}">
        <p14:creationId xmlns:p14="http://schemas.microsoft.com/office/powerpoint/2010/main" val="69574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B6D9-BAD6-4D8D-A851-04FA210F4EAB}"/>
              </a:ext>
            </a:extLst>
          </p:cNvPr>
          <p:cNvSpPr>
            <a:spLocks noGrp="1"/>
          </p:cNvSpPr>
          <p:nvPr>
            <p:ph type="title"/>
          </p:nvPr>
        </p:nvSpPr>
        <p:spPr>
          <a:xfrm>
            <a:off x="1363922" y="323667"/>
            <a:ext cx="5473976" cy="390248"/>
          </a:xfrm>
        </p:spPr>
        <p:txBody>
          <a:bodyPr>
            <a:normAutofit fontScale="90000"/>
          </a:bodyPr>
          <a:lstStyle/>
          <a:p>
            <a:r>
              <a:rPr lang="en-US" dirty="0"/>
              <a:t>Pattern 1  </a:t>
            </a:r>
          </a:p>
        </p:txBody>
      </p:sp>
      <p:pic>
        <p:nvPicPr>
          <p:cNvPr id="6" name="Content Placeholder 5">
            <a:extLst>
              <a:ext uri="{FF2B5EF4-FFF2-40B4-BE49-F238E27FC236}">
                <a16:creationId xmlns:a16="http://schemas.microsoft.com/office/drawing/2014/main" id="{73DB8FA5-D00A-42F5-9D0C-F7D806384CB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71889" y="1325746"/>
            <a:ext cx="2521019" cy="1890764"/>
          </a:xfrm>
        </p:spPr>
      </p:pic>
      <p:pic>
        <p:nvPicPr>
          <p:cNvPr id="10" name="Picture 9">
            <a:extLst>
              <a:ext uri="{FF2B5EF4-FFF2-40B4-BE49-F238E27FC236}">
                <a16:creationId xmlns:a16="http://schemas.microsoft.com/office/drawing/2014/main" id="{D408C156-7F21-4BDE-B9AE-7AAFC77936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156958" y="1302614"/>
            <a:ext cx="2582706" cy="1937029"/>
          </a:xfrm>
          <a:prstGeom prst="rect">
            <a:avLst/>
          </a:prstGeom>
        </p:spPr>
      </p:pic>
      <p:pic>
        <p:nvPicPr>
          <p:cNvPr id="14" name="Picture 13">
            <a:extLst>
              <a:ext uri="{FF2B5EF4-FFF2-40B4-BE49-F238E27FC236}">
                <a16:creationId xmlns:a16="http://schemas.microsoft.com/office/drawing/2014/main" id="{65D198CB-C8AA-4A43-9AAC-EEA79C4C70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082342" y="1232861"/>
            <a:ext cx="2627175" cy="1970381"/>
          </a:xfrm>
          <a:prstGeom prst="rect">
            <a:avLst/>
          </a:prstGeom>
        </p:spPr>
      </p:pic>
      <p:pic>
        <p:nvPicPr>
          <p:cNvPr id="16" name="Picture 15">
            <a:extLst>
              <a:ext uri="{FF2B5EF4-FFF2-40B4-BE49-F238E27FC236}">
                <a16:creationId xmlns:a16="http://schemas.microsoft.com/office/drawing/2014/main" id="{951E25F8-4F11-4ADD-9AC4-F503061EE4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1078" y="4069980"/>
            <a:ext cx="2841121" cy="2130841"/>
          </a:xfrm>
          <a:prstGeom prst="rect">
            <a:avLst/>
          </a:prstGeom>
        </p:spPr>
      </p:pic>
      <p:pic>
        <p:nvPicPr>
          <p:cNvPr id="20" name="Picture 19">
            <a:extLst>
              <a:ext uri="{FF2B5EF4-FFF2-40B4-BE49-F238E27FC236}">
                <a16:creationId xmlns:a16="http://schemas.microsoft.com/office/drawing/2014/main" id="{C10130AD-987F-4AE8-9EC5-62B1865768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5574439" y="4017676"/>
            <a:ext cx="2886801" cy="2165101"/>
          </a:xfrm>
          <a:prstGeom prst="rect">
            <a:avLst/>
          </a:prstGeom>
        </p:spPr>
      </p:pic>
      <p:pic>
        <p:nvPicPr>
          <p:cNvPr id="22" name="Picture 21">
            <a:extLst>
              <a:ext uri="{FF2B5EF4-FFF2-40B4-BE49-F238E27FC236}">
                <a16:creationId xmlns:a16="http://schemas.microsoft.com/office/drawing/2014/main" id="{6931692E-DC28-4926-AE5A-6D26B315BA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2899102" y="4074515"/>
            <a:ext cx="2877399" cy="2158049"/>
          </a:xfrm>
          <a:prstGeom prst="rect">
            <a:avLst/>
          </a:prstGeom>
        </p:spPr>
      </p:pic>
    </p:spTree>
    <p:extLst>
      <p:ext uri="{BB962C8B-B14F-4D97-AF65-F5344CB8AC3E}">
        <p14:creationId xmlns:p14="http://schemas.microsoft.com/office/powerpoint/2010/main" val="1041549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458D7-C835-4F14-8016-8102FF9ED651}"/>
              </a:ext>
            </a:extLst>
          </p:cNvPr>
          <p:cNvSpPr>
            <a:spLocks noGrp="1"/>
          </p:cNvSpPr>
          <p:nvPr>
            <p:ph type="title"/>
          </p:nvPr>
        </p:nvSpPr>
        <p:spPr/>
        <p:txBody>
          <a:bodyPr/>
          <a:lstStyle/>
          <a:p>
            <a:r>
              <a:rPr lang="en-US" dirty="0"/>
              <a:t>Notice things about the pattern</a:t>
            </a:r>
          </a:p>
        </p:txBody>
      </p:sp>
      <p:sp>
        <p:nvSpPr>
          <p:cNvPr id="3" name="Content Placeholder 2">
            <a:extLst>
              <a:ext uri="{FF2B5EF4-FFF2-40B4-BE49-F238E27FC236}">
                <a16:creationId xmlns:a16="http://schemas.microsoft.com/office/drawing/2014/main" id="{33482925-97FA-45CF-A8B0-089C401D9185}"/>
              </a:ext>
            </a:extLst>
          </p:cNvPr>
          <p:cNvSpPr>
            <a:spLocks noGrp="1"/>
          </p:cNvSpPr>
          <p:nvPr>
            <p:ph idx="1"/>
          </p:nvPr>
        </p:nvSpPr>
        <p:spPr/>
        <p:txBody>
          <a:bodyPr/>
          <a:lstStyle/>
          <a:p>
            <a:r>
              <a:rPr lang="en-US" dirty="0"/>
              <a:t>You want to place N </a:t>
            </a:r>
            <a:r>
              <a:rPr lang="en-US" dirty="0" err="1"/>
              <a:t>legos</a:t>
            </a:r>
            <a:endParaRPr lang="en-US" dirty="0"/>
          </a:p>
          <a:p>
            <a:r>
              <a:rPr lang="en-US" dirty="0"/>
              <a:t>If N is odd – Start with a green</a:t>
            </a:r>
          </a:p>
          <a:p>
            <a:pPr lvl="1"/>
            <a:r>
              <a:rPr lang="en-US" dirty="0"/>
              <a:t>First blue is third </a:t>
            </a:r>
            <a:r>
              <a:rPr lang="en-US" dirty="0" err="1"/>
              <a:t>lego</a:t>
            </a:r>
            <a:endParaRPr lang="en-US" dirty="0"/>
          </a:p>
          <a:p>
            <a:r>
              <a:rPr lang="en-US" dirty="0"/>
              <a:t>If N is even – start with a blue</a:t>
            </a:r>
          </a:p>
          <a:p>
            <a:r>
              <a:rPr lang="en-US" dirty="0"/>
              <a:t>Every third </a:t>
            </a:r>
            <a:r>
              <a:rPr lang="en-US" dirty="0" err="1"/>
              <a:t>lego</a:t>
            </a:r>
            <a:r>
              <a:rPr lang="en-US" dirty="0"/>
              <a:t> is blue</a:t>
            </a:r>
          </a:p>
        </p:txBody>
      </p:sp>
      <p:sp>
        <p:nvSpPr>
          <p:cNvPr id="4" name="Footer Placeholder 3">
            <a:extLst>
              <a:ext uri="{FF2B5EF4-FFF2-40B4-BE49-F238E27FC236}">
                <a16:creationId xmlns:a16="http://schemas.microsoft.com/office/drawing/2014/main" id="{4A65F333-9DFE-4303-8F55-F237EAC9D0AE}"/>
              </a:ext>
            </a:extLst>
          </p:cNvPr>
          <p:cNvSpPr>
            <a:spLocks noGrp="1"/>
          </p:cNvSpPr>
          <p:nvPr>
            <p:ph type="ftr" sz="quarter" idx="11"/>
          </p:nvPr>
        </p:nvSpPr>
        <p:spPr/>
        <p:txBody>
          <a:bodyPr/>
          <a:lstStyle/>
          <a:p>
            <a:pPr>
              <a:defRPr/>
            </a:pPr>
            <a:r>
              <a:rPr lang="en-US"/>
              <a:t>compsci 101, fall 2017</a:t>
            </a:r>
          </a:p>
        </p:txBody>
      </p:sp>
      <p:sp>
        <p:nvSpPr>
          <p:cNvPr id="5" name="Slide Number Placeholder 4">
            <a:extLst>
              <a:ext uri="{FF2B5EF4-FFF2-40B4-BE49-F238E27FC236}">
                <a16:creationId xmlns:a16="http://schemas.microsoft.com/office/drawing/2014/main" id="{D0165F4C-C6BE-4896-8D42-4CB45594F7BF}"/>
              </a:ext>
            </a:extLst>
          </p:cNvPr>
          <p:cNvSpPr>
            <a:spLocks noGrp="1"/>
          </p:cNvSpPr>
          <p:nvPr>
            <p:ph type="sldNum" sz="quarter" idx="12"/>
          </p:nvPr>
        </p:nvSpPr>
        <p:spPr/>
        <p:txBody>
          <a:bodyPr/>
          <a:lstStyle/>
          <a:p>
            <a:pPr>
              <a:defRPr/>
            </a:pPr>
            <a:fld id="{FC6DB02F-6869-41A8-88A9-7B04A59444FD}" type="slidenum">
              <a:rPr lang="en-US" smtClean="0"/>
              <a:pPr>
                <a:defRPr/>
              </a:pPr>
              <a:t>5</a:t>
            </a:fld>
            <a:endParaRPr lang="en-US"/>
          </a:p>
        </p:txBody>
      </p:sp>
    </p:spTree>
    <p:extLst>
      <p:ext uri="{BB962C8B-B14F-4D97-AF65-F5344CB8AC3E}">
        <p14:creationId xmlns:p14="http://schemas.microsoft.com/office/powerpoint/2010/main" val="3230052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21B0-BE88-441C-9C62-5B77D658C318}"/>
              </a:ext>
            </a:extLst>
          </p:cNvPr>
          <p:cNvSpPr>
            <a:spLocks noGrp="1"/>
          </p:cNvSpPr>
          <p:nvPr>
            <p:ph type="title"/>
          </p:nvPr>
        </p:nvSpPr>
        <p:spPr>
          <a:xfrm>
            <a:off x="675640" y="119451"/>
            <a:ext cx="7772400" cy="1143000"/>
          </a:xfrm>
        </p:spPr>
        <p:txBody>
          <a:bodyPr/>
          <a:lstStyle/>
          <a:p>
            <a:r>
              <a:rPr lang="en-US" dirty="0"/>
              <a:t>Bottom Left is (0,0)</a:t>
            </a:r>
          </a:p>
        </p:txBody>
      </p:sp>
      <p:sp>
        <p:nvSpPr>
          <p:cNvPr id="4" name="Footer Placeholder 3">
            <a:extLst>
              <a:ext uri="{FF2B5EF4-FFF2-40B4-BE49-F238E27FC236}">
                <a16:creationId xmlns:a16="http://schemas.microsoft.com/office/drawing/2014/main" id="{F30573CD-0713-45EC-9A38-43B91646F227}"/>
              </a:ext>
            </a:extLst>
          </p:cNvPr>
          <p:cNvSpPr>
            <a:spLocks noGrp="1"/>
          </p:cNvSpPr>
          <p:nvPr>
            <p:ph type="ftr" sz="quarter" idx="11"/>
          </p:nvPr>
        </p:nvSpPr>
        <p:spPr/>
        <p:txBody>
          <a:bodyPr/>
          <a:lstStyle/>
          <a:p>
            <a:pPr>
              <a:defRPr/>
            </a:pPr>
            <a:r>
              <a:rPr lang="en-US"/>
              <a:t>compsci 101, fall 2017</a:t>
            </a:r>
          </a:p>
        </p:txBody>
      </p:sp>
      <p:sp>
        <p:nvSpPr>
          <p:cNvPr id="5" name="Slide Number Placeholder 4">
            <a:extLst>
              <a:ext uri="{FF2B5EF4-FFF2-40B4-BE49-F238E27FC236}">
                <a16:creationId xmlns:a16="http://schemas.microsoft.com/office/drawing/2014/main" id="{2DFD38BA-F2D3-48E0-A835-E9F0F9EE6B72}"/>
              </a:ext>
            </a:extLst>
          </p:cNvPr>
          <p:cNvSpPr>
            <a:spLocks noGrp="1"/>
          </p:cNvSpPr>
          <p:nvPr>
            <p:ph type="sldNum" sz="quarter" idx="12"/>
          </p:nvPr>
        </p:nvSpPr>
        <p:spPr/>
        <p:txBody>
          <a:bodyPr/>
          <a:lstStyle/>
          <a:p>
            <a:pPr>
              <a:defRPr/>
            </a:pPr>
            <a:fld id="{FC6DB02F-6869-41A8-88A9-7B04A59444FD}" type="slidenum">
              <a:rPr lang="en-US" smtClean="0"/>
              <a:pPr>
                <a:defRPr/>
              </a:pPr>
              <a:t>6</a:t>
            </a:fld>
            <a:endParaRPr lang="en-US"/>
          </a:p>
        </p:txBody>
      </p:sp>
      <p:pic>
        <p:nvPicPr>
          <p:cNvPr id="6" name="Content Placeholder 5">
            <a:extLst>
              <a:ext uri="{FF2B5EF4-FFF2-40B4-BE49-F238E27FC236}">
                <a16:creationId xmlns:a16="http://schemas.microsoft.com/office/drawing/2014/main" id="{982AFEAF-3EE3-4E5E-9751-534E352EFE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9400" y="1447800"/>
            <a:ext cx="4574256" cy="4584771"/>
          </a:xfrm>
          <a:prstGeom prst="rect">
            <a:avLst/>
          </a:prstGeom>
        </p:spPr>
      </p:pic>
      <p:cxnSp>
        <p:nvCxnSpPr>
          <p:cNvPr id="8" name="Straight Arrow Connector 7">
            <a:extLst>
              <a:ext uri="{FF2B5EF4-FFF2-40B4-BE49-F238E27FC236}">
                <a16:creationId xmlns:a16="http://schemas.microsoft.com/office/drawing/2014/main" id="{103F3924-8887-4E98-BC2B-3A42EFBF7A92}"/>
              </a:ext>
            </a:extLst>
          </p:cNvPr>
          <p:cNvCxnSpPr/>
          <p:nvPr/>
        </p:nvCxnSpPr>
        <p:spPr>
          <a:xfrm flipV="1">
            <a:off x="2819400" y="4953000"/>
            <a:ext cx="1066800" cy="6858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1877674-3738-46ED-A448-B14E5E2F8888}"/>
              </a:ext>
            </a:extLst>
          </p:cNvPr>
          <p:cNvSpPr txBox="1"/>
          <p:nvPr/>
        </p:nvSpPr>
        <p:spPr>
          <a:xfrm>
            <a:off x="1828800" y="5510034"/>
            <a:ext cx="1168910" cy="707886"/>
          </a:xfrm>
          <a:prstGeom prst="rect">
            <a:avLst/>
          </a:prstGeom>
          <a:noFill/>
        </p:spPr>
        <p:txBody>
          <a:bodyPr wrap="none" rtlCol="0">
            <a:spAutoFit/>
          </a:bodyPr>
          <a:lstStyle/>
          <a:p>
            <a:r>
              <a:rPr lang="en-US" sz="4000" dirty="0"/>
              <a:t>(0,0)</a:t>
            </a:r>
          </a:p>
        </p:txBody>
      </p:sp>
      <p:cxnSp>
        <p:nvCxnSpPr>
          <p:cNvPr id="10" name="Straight Arrow Connector 9">
            <a:extLst>
              <a:ext uri="{FF2B5EF4-FFF2-40B4-BE49-F238E27FC236}">
                <a16:creationId xmlns:a16="http://schemas.microsoft.com/office/drawing/2014/main" id="{2671919D-3F93-48D4-9475-732709069652}"/>
              </a:ext>
            </a:extLst>
          </p:cNvPr>
          <p:cNvCxnSpPr>
            <a:cxnSpLocks/>
          </p:cNvCxnSpPr>
          <p:nvPr/>
        </p:nvCxnSpPr>
        <p:spPr>
          <a:xfrm flipV="1">
            <a:off x="2464310" y="2764825"/>
            <a:ext cx="3174490" cy="91683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7EF0FE4-FFF6-47CF-8EAC-259D94CD46DB}"/>
              </a:ext>
            </a:extLst>
          </p:cNvPr>
          <p:cNvSpPr txBox="1"/>
          <p:nvPr/>
        </p:nvSpPr>
        <p:spPr>
          <a:xfrm>
            <a:off x="1117855" y="3401482"/>
            <a:ext cx="1168910" cy="707886"/>
          </a:xfrm>
          <a:prstGeom prst="rect">
            <a:avLst/>
          </a:prstGeom>
          <a:noFill/>
        </p:spPr>
        <p:txBody>
          <a:bodyPr wrap="none" rtlCol="0">
            <a:spAutoFit/>
          </a:bodyPr>
          <a:lstStyle/>
          <a:p>
            <a:r>
              <a:rPr lang="en-US" sz="4000" dirty="0"/>
              <a:t>(2,3)</a:t>
            </a:r>
          </a:p>
        </p:txBody>
      </p:sp>
    </p:spTree>
    <p:extLst>
      <p:ext uri="{BB962C8B-B14F-4D97-AF65-F5344CB8AC3E}">
        <p14:creationId xmlns:p14="http://schemas.microsoft.com/office/powerpoint/2010/main" val="4072320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5561F-A6D2-43E6-AF4D-F67C4F69E20D}"/>
              </a:ext>
            </a:extLst>
          </p:cNvPr>
          <p:cNvSpPr>
            <a:spLocks noGrp="1"/>
          </p:cNvSpPr>
          <p:nvPr>
            <p:ph type="title"/>
          </p:nvPr>
        </p:nvSpPr>
        <p:spPr>
          <a:xfrm>
            <a:off x="685800" y="304800"/>
            <a:ext cx="7772400" cy="1143000"/>
          </a:xfrm>
        </p:spPr>
        <p:txBody>
          <a:bodyPr/>
          <a:lstStyle/>
          <a:p>
            <a:r>
              <a:rPr lang="en-US" dirty="0"/>
              <a:t>Try it N=8</a:t>
            </a:r>
            <a:br>
              <a:rPr lang="en-US" dirty="0"/>
            </a:br>
            <a:endParaRPr lang="en-US" dirty="0"/>
          </a:p>
        </p:txBody>
      </p:sp>
      <p:sp>
        <p:nvSpPr>
          <p:cNvPr id="3" name="Content Placeholder 2">
            <a:extLst>
              <a:ext uri="{FF2B5EF4-FFF2-40B4-BE49-F238E27FC236}">
                <a16:creationId xmlns:a16="http://schemas.microsoft.com/office/drawing/2014/main" id="{7CBBBC0F-A96B-4869-A02E-2CB3C8ED9F7B}"/>
              </a:ext>
            </a:extLst>
          </p:cNvPr>
          <p:cNvSpPr>
            <a:spLocks noGrp="1"/>
          </p:cNvSpPr>
          <p:nvPr>
            <p:ph idx="1"/>
          </p:nvPr>
        </p:nvSpPr>
        <p:spPr>
          <a:xfrm>
            <a:off x="701040" y="990600"/>
            <a:ext cx="7772400" cy="5257800"/>
          </a:xfrm>
        </p:spPr>
        <p:txBody>
          <a:bodyPr/>
          <a:lstStyle/>
          <a:p>
            <a:pPr marL="0" indent="0">
              <a:buNone/>
            </a:pPr>
            <a:r>
              <a:rPr lang="en-US" dirty="0" err="1"/>
              <a:t>Num</a:t>
            </a:r>
            <a:r>
              <a:rPr lang="en-US" dirty="0"/>
              <a:t>         Location         Lego color</a:t>
            </a:r>
          </a:p>
          <a:p>
            <a:pPr marL="0" indent="0">
              <a:buNone/>
            </a:pPr>
            <a:r>
              <a:rPr lang="en-US" dirty="0"/>
              <a:t>   1             (0,0)               blue</a:t>
            </a:r>
          </a:p>
          <a:p>
            <a:pPr marL="0" indent="0">
              <a:buNone/>
            </a:pPr>
            <a:r>
              <a:rPr lang="en-US" dirty="0"/>
              <a:t>   2             (1,2)               green</a:t>
            </a:r>
          </a:p>
          <a:p>
            <a:pPr marL="0" indent="0">
              <a:buNone/>
            </a:pPr>
            <a:r>
              <a:rPr lang="en-US" dirty="0"/>
              <a:t>   3             (2,4)               green</a:t>
            </a:r>
          </a:p>
          <a:p>
            <a:pPr marL="0" indent="0">
              <a:buNone/>
            </a:pPr>
            <a:r>
              <a:rPr lang="en-US" dirty="0"/>
              <a:t>   4             (3,5)               blue</a:t>
            </a:r>
          </a:p>
          <a:p>
            <a:pPr marL="0" indent="0">
              <a:buNone/>
            </a:pPr>
            <a:r>
              <a:rPr lang="en-US" dirty="0"/>
              <a:t>   5             (4, 6)              green</a:t>
            </a:r>
          </a:p>
          <a:p>
            <a:pPr marL="0" indent="0">
              <a:buNone/>
            </a:pPr>
            <a:r>
              <a:rPr lang="en-US" dirty="0"/>
              <a:t>   6             (5, 8)              green</a:t>
            </a:r>
          </a:p>
          <a:p>
            <a:pPr marL="0" indent="0">
              <a:buNone/>
            </a:pPr>
            <a:r>
              <a:rPr lang="en-US" dirty="0"/>
              <a:t>   7             (6, 10)            blue</a:t>
            </a:r>
          </a:p>
          <a:p>
            <a:pPr marL="0" indent="0">
              <a:buNone/>
            </a:pPr>
            <a:r>
              <a:rPr lang="en-US" dirty="0"/>
              <a:t>   8             (7, 12)            green</a:t>
            </a:r>
          </a:p>
          <a:p>
            <a:pPr marL="0" indent="0">
              <a:buNone/>
            </a:pPr>
            <a:endParaRPr lang="en-US" dirty="0"/>
          </a:p>
        </p:txBody>
      </p:sp>
      <p:sp>
        <p:nvSpPr>
          <p:cNvPr id="4" name="Footer Placeholder 3">
            <a:extLst>
              <a:ext uri="{FF2B5EF4-FFF2-40B4-BE49-F238E27FC236}">
                <a16:creationId xmlns:a16="http://schemas.microsoft.com/office/drawing/2014/main" id="{36ABB36B-DFB2-4718-96E2-E41D3928C139}"/>
              </a:ext>
            </a:extLst>
          </p:cNvPr>
          <p:cNvSpPr>
            <a:spLocks noGrp="1"/>
          </p:cNvSpPr>
          <p:nvPr>
            <p:ph type="ftr" sz="quarter" idx="11"/>
          </p:nvPr>
        </p:nvSpPr>
        <p:spPr/>
        <p:txBody>
          <a:bodyPr/>
          <a:lstStyle/>
          <a:p>
            <a:pPr>
              <a:defRPr/>
            </a:pPr>
            <a:r>
              <a:rPr lang="en-US"/>
              <a:t>compsci 101, fall 2017</a:t>
            </a:r>
          </a:p>
        </p:txBody>
      </p:sp>
      <p:sp>
        <p:nvSpPr>
          <p:cNvPr id="5" name="Slide Number Placeholder 4">
            <a:extLst>
              <a:ext uri="{FF2B5EF4-FFF2-40B4-BE49-F238E27FC236}">
                <a16:creationId xmlns:a16="http://schemas.microsoft.com/office/drawing/2014/main" id="{B29737EB-4C39-4032-923E-DC57C3344DB2}"/>
              </a:ext>
            </a:extLst>
          </p:cNvPr>
          <p:cNvSpPr>
            <a:spLocks noGrp="1"/>
          </p:cNvSpPr>
          <p:nvPr>
            <p:ph type="sldNum" sz="quarter" idx="12"/>
          </p:nvPr>
        </p:nvSpPr>
        <p:spPr/>
        <p:txBody>
          <a:bodyPr/>
          <a:lstStyle/>
          <a:p>
            <a:pPr>
              <a:defRPr/>
            </a:pPr>
            <a:fld id="{FC6DB02F-6869-41A8-88A9-7B04A59444FD}" type="slidenum">
              <a:rPr lang="en-US" smtClean="0"/>
              <a:pPr>
                <a:defRPr/>
              </a:pPr>
              <a:t>7</a:t>
            </a:fld>
            <a:endParaRPr lang="en-US"/>
          </a:p>
        </p:txBody>
      </p:sp>
    </p:spTree>
    <p:extLst>
      <p:ext uri="{BB962C8B-B14F-4D97-AF65-F5344CB8AC3E}">
        <p14:creationId xmlns:p14="http://schemas.microsoft.com/office/powerpoint/2010/main" val="350293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6BFE4-2434-4524-A57E-DAEFC6C9AE90}"/>
              </a:ext>
            </a:extLst>
          </p:cNvPr>
          <p:cNvSpPr>
            <a:spLocks noGrp="1"/>
          </p:cNvSpPr>
          <p:nvPr>
            <p:ph type="title"/>
          </p:nvPr>
        </p:nvSpPr>
        <p:spPr>
          <a:xfrm>
            <a:off x="685800" y="20320"/>
            <a:ext cx="7772400" cy="1143000"/>
          </a:xfrm>
        </p:spPr>
        <p:txBody>
          <a:bodyPr/>
          <a:lstStyle/>
          <a:p>
            <a:r>
              <a:rPr lang="en-US" dirty="0"/>
              <a:t>Algorithm for placing N </a:t>
            </a:r>
            <a:r>
              <a:rPr lang="en-US" dirty="0" err="1"/>
              <a:t>legos</a:t>
            </a:r>
            <a:endParaRPr lang="en-US" dirty="0"/>
          </a:p>
        </p:txBody>
      </p:sp>
      <p:sp>
        <p:nvSpPr>
          <p:cNvPr id="3" name="Content Placeholder 2">
            <a:extLst>
              <a:ext uri="{FF2B5EF4-FFF2-40B4-BE49-F238E27FC236}">
                <a16:creationId xmlns:a16="http://schemas.microsoft.com/office/drawing/2014/main" id="{A4A781DD-271B-4761-BD8F-012E56745532}"/>
              </a:ext>
            </a:extLst>
          </p:cNvPr>
          <p:cNvSpPr>
            <a:spLocks noGrp="1"/>
          </p:cNvSpPr>
          <p:nvPr>
            <p:ph idx="1"/>
          </p:nvPr>
        </p:nvSpPr>
        <p:spPr>
          <a:xfrm>
            <a:off x="685800" y="990600"/>
            <a:ext cx="7772400" cy="5105400"/>
          </a:xfrm>
        </p:spPr>
        <p:txBody>
          <a:bodyPr/>
          <a:lstStyle/>
          <a:p>
            <a:r>
              <a:rPr lang="en-US" dirty="0"/>
              <a:t>Legos placed long way with bottom left at location, explain the grid</a:t>
            </a:r>
          </a:p>
          <a:p>
            <a:r>
              <a:rPr lang="en-US" dirty="0"/>
              <a:t>For </a:t>
            </a:r>
            <a:r>
              <a:rPr lang="en-US" dirty="0" err="1"/>
              <a:t>num</a:t>
            </a:r>
            <a:r>
              <a:rPr lang="en-US" dirty="0"/>
              <a:t> from 1 to N</a:t>
            </a:r>
          </a:p>
          <a:p>
            <a:pPr lvl="1"/>
            <a:r>
              <a:rPr lang="en-US" dirty="0"/>
              <a:t>Location is ( (num-1), (num-1)*2 )</a:t>
            </a:r>
          </a:p>
          <a:p>
            <a:pPr lvl="1"/>
            <a:r>
              <a:rPr lang="en-US" dirty="0"/>
              <a:t>If N is even</a:t>
            </a:r>
          </a:p>
          <a:p>
            <a:pPr lvl="2"/>
            <a:r>
              <a:rPr lang="en-US" dirty="0"/>
              <a:t>If </a:t>
            </a:r>
            <a:r>
              <a:rPr lang="en-US" dirty="0" err="1"/>
              <a:t>num</a:t>
            </a:r>
            <a:r>
              <a:rPr lang="en-US" dirty="0"/>
              <a:t> is divisible by 3</a:t>
            </a:r>
          </a:p>
          <a:p>
            <a:pPr lvl="3"/>
            <a:r>
              <a:rPr lang="en-US" dirty="0"/>
              <a:t>Place blue </a:t>
            </a:r>
            <a:r>
              <a:rPr lang="en-US" dirty="0" err="1"/>
              <a:t>lego</a:t>
            </a:r>
            <a:r>
              <a:rPr lang="en-US" dirty="0"/>
              <a:t> at location</a:t>
            </a:r>
          </a:p>
          <a:p>
            <a:pPr lvl="2"/>
            <a:r>
              <a:rPr lang="en-US" dirty="0"/>
              <a:t>Else</a:t>
            </a:r>
          </a:p>
          <a:p>
            <a:pPr lvl="3"/>
            <a:r>
              <a:rPr lang="en-US" dirty="0"/>
              <a:t>Place green </a:t>
            </a:r>
            <a:r>
              <a:rPr lang="en-US" dirty="0" err="1"/>
              <a:t>lego</a:t>
            </a:r>
            <a:r>
              <a:rPr lang="en-US" dirty="0"/>
              <a:t> at location</a:t>
            </a:r>
          </a:p>
          <a:p>
            <a:pPr lvl="1"/>
            <a:r>
              <a:rPr lang="en-US" dirty="0"/>
              <a:t>If N is odd</a:t>
            </a:r>
          </a:p>
          <a:p>
            <a:pPr lvl="2"/>
            <a:r>
              <a:rPr lang="en-US" dirty="0"/>
              <a:t>…</a:t>
            </a:r>
          </a:p>
        </p:txBody>
      </p:sp>
      <p:sp>
        <p:nvSpPr>
          <p:cNvPr id="4" name="Footer Placeholder 3">
            <a:extLst>
              <a:ext uri="{FF2B5EF4-FFF2-40B4-BE49-F238E27FC236}">
                <a16:creationId xmlns:a16="http://schemas.microsoft.com/office/drawing/2014/main" id="{6B5985CF-396D-4E1A-8A06-42B7ECBD357A}"/>
              </a:ext>
            </a:extLst>
          </p:cNvPr>
          <p:cNvSpPr>
            <a:spLocks noGrp="1"/>
          </p:cNvSpPr>
          <p:nvPr>
            <p:ph type="ftr" sz="quarter" idx="11"/>
          </p:nvPr>
        </p:nvSpPr>
        <p:spPr/>
        <p:txBody>
          <a:bodyPr/>
          <a:lstStyle/>
          <a:p>
            <a:pPr>
              <a:defRPr/>
            </a:pPr>
            <a:r>
              <a:rPr lang="en-US"/>
              <a:t>compsci 101, fall 2017</a:t>
            </a:r>
          </a:p>
        </p:txBody>
      </p:sp>
      <p:sp>
        <p:nvSpPr>
          <p:cNvPr id="5" name="Slide Number Placeholder 4">
            <a:extLst>
              <a:ext uri="{FF2B5EF4-FFF2-40B4-BE49-F238E27FC236}">
                <a16:creationId xmlns:a16="http://schemas.microsoft.com/office/drawing/2014/main" id="{6B315E11-0C9F-4971-82E3-05AA70088986}"/>
              </a:ext>
            </a:extLst>
          </p:cNvPr>
          <p:cNvSpPr>
            <a:spLocks noGrp="1"/>
          </p:cNvSpPr>
          <p:nvPr>
            <p:ph type="sldNum" sz="quarter" idx="12"/>
          </p:nvPr>
        </p:nvSpPr>
        <p:spPr/>
        <p:txBody>
          <a:bodyPr/>
          <a:lstStyle/>
          <a:p>
            <a:pPr>
              <a:defRPr/>
            </a:pPr>
            <a:fld id="{FC6DB02F-6869-41A8-88A9-7B04A59444FD}" type="slidenum">
              <a:rPr lang="en-US" smtClean="0"/>
              <a:pPr>
                <a:defRPr/>
              </a:pPr>
              <a:t>8</a:t>
            </a:fld>
            <a:endParaRPr lang="en-US"/>
          </a:p>
        </p:txBody>
      </p:sp>
    </p:spTree>
    <p:extLst>
      <p:ext uri="{BB962C8B-B14F-4D97-AF65-F5344CB8AC3E}">
        <p14:creationId xmlns:p14="http://schemas.microsoft.com/office/powerpoint/2010/main" val="3050390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09600" y="133350"/>
            <a:ext cx="7772400" cy="1143000"/>
          </a:xfrm>
        </p:spPr>
        <p:txBody>
          <a:bodyPr/>
          <a:lstStyle/>
          <a:p>
            <a:r>
              <a:rPr lang="en-US" altLang="en-US" dirty="0"/>
              <a:t>Developing an Algorithm</a:t>
            </a:r>
          </a:p>
        </p:txBody>
      </p:sp>
      <p:sp>
        <p:nvSpPr>
          <p:cNvPr id="14339" name="Content Placeholder 2"/>
          <p:cNvSpPr>
            <a:spLocks noGrp="1"/>
          </p:cNvSpPr>
          <p:nvPr>
            <p:ph idx="1"/>
          </p:nvPr>
        </p:nvSpPr>
        <p:spPr>
          <a:xfrm>
            <a:off x="285750" y="1258888"/>
            <a:ext cx="8839200" cy="4495800"/>
          </a:xfrm>
        </p:spPr>
        <p:txBody>
          <a:bodyPr/>
          <a:lstStyle/>
          <a:p>
            <a:r>
              <a:rPr lang="en-US" altLang="en-US" dirty="0">
                <a:hlinkClick r:id="rId3"/>
              </a:rPr>
              <a:t>http://www.youtube.com/watch?v=AEBbsZK39es</a:t>
            </a:r>
            <a:r>
              <a:rPr lang="en-US" altLang="en-US" dirty="0"/>
              <a:t> </a:t>
            </a:r>
          </a:p>
          <a:p>
            <a:endParaRPr lang="en-US" altLang="en-US" dirty="0"/>
          </a:p>
          <a:p>
            <a:endParaRPr lang="en-US" altLang="en-US" dirty="0"/>
          </a:p>
        </p:txBody>
      </p:sp>
      <p:sp>
        <p:nvSpPr>
          <p:cNvPr id="14340" name="Shape 98">
            <a:hlinkClick r:id="rId4"/>
          </p:cNvPr>
          <p:cNvSpPr>
            <a:spLocks noChangeArrowheads="1"/>
          </p:cNvSpPr>
          <p:nvPr/>
        </p:nvSpPr>
        <p:spPr bwMode="auto">
          <a:xfrm>
            <a:off x="966788" y="2325688"/>
            <a:ext cx="4572000" cy="34290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Monotype Sorts" charset="2"/>
              <a:buChar char="l"/>
              <a:defRPr sz="2800" b="1">
                <a:solidFill>
                  <a:srgbClr val="00279F"/>
                </a:solidFill>
                <a:latin typeface="Book Antiqua" panose="02040602050305030304" pitchFamily="18" charset="0"/>
                <a:ea typeface="MS PGothic" panose="020B0600070205080204" pitchFamily="34" charset="-128"/>
              </a:defRPr>
            </a:lvl1pPr>
            <a:lvl2pPr marL="742950" indent="-285750">
              <a:spcBef>
                <a:spcPct val="20000"/>
              </a:spcBef>
              <a:buClr>
                <a:srgbClr val="FC0128"/>
              </a:buClr>
              <a:buSzPct val="75000"/>
              <a:buFont typeface="Wingdings" panose="05000000000000000000" pitchFamily="2" charset="2"/>
              <a:buChar char="Ø"/>
              <a:defRPr sz="2400" b="1">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Char char="•"/>
              <a:defRPr sz="2000" b="1">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ClrTx/>
              <a:buSzTx/>
              <a:buFontTx/>
              <a:buNone/>
            </a:pPr>
            <a:endParaRPr lang="en-US" altLang="en-US" sz="2400" b="0">
              <a:solidFill>
                <a:schemeClr val="tx1"/>
              </a:solidFill>
              <a:latin typeface="Courier New" panose="02070309020205020404" pitchFamily="49" charset="0"/>
            </a:endParaRPr>
          </a:p>
        </p:txBody>
      </p:sp>
      <p:sp>
        <p:nvSpPr>
          <p:cNvPr id="14341" name="Rectangle 5"/>
          <p:cNvSpPr>
            <a:spLocks noChangeArrowheads="1"/>
          </p:cNvSpPr>
          <p:nvPr/>
        </p:nvSpPr>
        <p:spPr bwMode="auto">
          <a:xfrm>
            <a:off x="5702300" y="2489200"/>
            <a:ext cx="2946400" cy="2133600"/>
          </a:xfrm>
          <a:prstGeom prst="rect">
            <a:avLst/>
          </a:prstGeom>
          <a:solidFill>
            <a:srgbClr val="CCFFCC"/>
          </a:solidFill>
          <a:ln w="12700">
            <a:solidFill>
              <a:schemeClr val="tx1"/>
            </a:solidFill>
            <a:round/>
            <a:headEnd/>
            <a:tailEnd/>
          </a:ln>
        </p:spPr>
        <p:txBody>
          <a:bodyPr/>
          <a:lstStyle>
            <a:lvl1pPr>
              <a:spcBef>
                <a:spcPct val="20000"/>
              </a:spcBef>
              <a:buClr>
                <a:schemeClr val="tx1"/>
              </a:buClr>
              <a:buSzPct val="75000"/>
              <a:buFont typeface="Monotype Sorts" charset="2"/>
              <a:buChar char="l"/>
              <a:defRPr sz="2800" b="1">
                <a:solidFill>
                  <a:srgbClr val="00279F"/>
                </a:solidFill>
                <a:latin typeface="Book Antiqua" panose="02040602050305030304" pitchFamily="18" charset="0"/>
                <a:ea typeface="MS PGothic" panose="020B0600070205080204" pitchFamily="34" charset="-128"/>
              </a:defRPr>
            </a:lvl1pPr>
            <a:lvl2pPr marL="742950" indent="-285750">
              <a:spcBef>
                <a:spcPct val="20000"/>
              </a:spcBef>
              <a:buClr>
                <a:srgbClr val="FC0128"/>
              </a:buClr>
              <a:buSzPct val="75000"/>
              <a:buFont typeface="Wingdings" panose="05000000000000000000" pitchFamily="2" charset="2"/>
              <a:buChar char="Ø"/>
              <a:defRPr sz="2400" b="1">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Char char="•"/>
              <a:defRPr sz="2000" b="1">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ClrTx/>
              <a:buSzTx/>
              <a:buFontTx/>
              <a:buNone/>
            </a:pPr>
            <a:endParaRPr lang="en-US" altLang="en-US" sz="1800" b="0">
              <a:solidFill>
                <a:schemeClr val="tx1"/>
              </a:solidFill>
              <a:latin typeface="Courier New" panose="02070309020205020404" pitchFamily="49" charset="0"/>
            </a:endParaRPr>
          </a:p>
        </p:txBody>
      </p:sp>
      <p:sp>
        <p:nvSpPr>
          <p:cNvPr id="14342" name="Content Placeholder 6"/>
          <p:cNvSpPr txBox="1">
            <a:spLocks/>
          </p:cNvSpPr>
          <p:nvPr/>
        </p:nvSpPr>
        <p:spPr bwMode="auto">
          <a:xfrm>
            <a:off x="5803900" y="2514600"/>
            <a:ext cx="29337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spcBef>
                <a:spcPct val="20000"/>
              </a:spcBef>
              <a:buClr>
                <a:schemeClr val="tx1"/>
              </a:buClr>
              <a:buSzPct val="75000"/>
              <a:buFont typeface="Monotype Sorts" charset="2"/>
              <a:buChar char="l"/>
              <a:defRPr sz="2800" b="1">
                <a:solidFill>
                  <a:srgbClr val="00279F"/>
                </a:solidFill>
                <a:latin typeface="Book Antiqua" panose="02040602050305030304" pitchFamily="18" charset="0"/>
                <a:ea typeface="MS PGothic" panose="020B0600070205080204" pitchFamily="34" charset="-128"/>
              </a:defRPr>
            </a:lvl1pPr>
            <a:lvl2pPr marL="742950" indent="-285750">
              <a:spcBef>
                <a:spcPct val="20000"/>
              </a:spcBef>
              <a:buClr>
                <a:srgbClr val="FC0128"/>
              </a:buClr>
              <a:buSzPct val="75000"/>
              <a:buFont typeface="Wingdings" panose="05000000000000000000" pitchFamily="2" charset="2"/>
              <a:buChar char="Ø"/>
              <a:defRPr sz="2400" b="1">
                <a:solidFill>
                  <a:schemeClr val="tx1"/>
                </a:solidFill>
                <a:latin typeface="Book Antiqua" panose="02040602050305030304" pitchFamily="18" charset="0"/>
                <a:ea typeface="MS PGothic" panose="020B0600070205080204" pitchFamily="34" charset="-128"/>
              </a:defRPr>
            </a:lvl2pPr>
            <a:lvl3pPr marL="1143000" indent="-228600">
              <a:spcBef>
                <a:spcPct val="20000"/>
              </a:spcBef>
              <a:buChar char="•"/>
              <a:defRPr sz="2000" b="1">
                <a:solidFill>
                  <a:schemeClr val="tx1"/>
                </a:solidFill>
                <a:latin typeface="Book Antiqua" panose="0204060205030503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buFont typeface="Monotype Sorts" charset="2"/>
              <a:buNone/>
            </a:pPr>
            <a:r>
              <a:rPr lang="en-US" altLang="en-US" sz="2400"/>
              <a:t>$193, $540, $820, $700, $749. Are these reasonable? Why?</a:t>
            </a:r>
          </a:p>
        </p:txBody>
      </p:sp>
      <p:sp>
        <p:nvSpPr>
          <p:cNvPr id="2" name="Footer Placeholder 1"/>
          <p:cNvSpPr>
            <a:spLocks noGrp="1"/>
          </p:cNvSpPr>
          <p:nvPr>
            <p:ph type="ftr" sz="quarter" idx="11"/>
          </p:nvPr>
        </p:nvSpPr>
        <p:spPr/>
        <p:txBody>
          <a:bodyPr/>
          <a:lstStyle/>
          <a:p>
            <a:pPr>
              <a:defRPr/>
            </a:pPr>
            <a:r>
              <a:rPr lang="en-US"/>
              <a:t>compsci 101, fall 2017</a:t>
            </a:r>
          </a:p>
        </p:txBody>
      </p:sp>
      <p:sp>
        <p:nvSpPr>
          <p:cNvPr id="3" name="Slide Number Placeholder 2"/>
          <p:cNvSpPr>
            <a:spLocks noGrp="1"/>
          </p:cNvSpPr>
          <p:nvPr>
            <p:ph type="sldNum" sz="quarter" idx="12"/>
          </p:nvPr>
        </p:nvSpPr>
        <p:spPr/>
        <p:txBody>
          <a:bodyPr/>
          <a:lstStyle/>
          <a:p>
            <a:pPr>
              <a:defRPr/>
            </a:pPr>
            <a:fld id="{FC6DB02F-6869-41A8-88A9-7B04A59444FD}" type="slidenum">
              <a:rPr lang="en-US" smtClean="0"/>
              <a:pPr>
                <a:defRPr/>
              </a:pPr>
              <a:t>9</a:t>
            </a:fld>
            <a:endParaRPr lang="en-US"/>
          </a:p>
        </p:txBody>
      </p:sp>
    </p:spTree>
    <p:extLst>
      <p:ext uri="{BB962C8B-B14F-4D97-AF65-F5344CB8AC3E}">
        <p14:creationId xmlns:p14="http://schemas.microsoft.com/office/powerpoint/2010/main" val="3663821451"/>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9266</TotalTime>
  <Words>1961</Words>
  <Application>Microsoft Office PowerPoint</Application>
  <PresentationFormat>On-screen Show (4:3)</PresentationFormat>
  <Paragraphs>374</Paragraphs>
  <Slides>36</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ＭＳ Ｐゴシック</vt:lpstr>
      <vt:lpstr>ＭＳ Ｐゴシック</vt:lpstr>
      <vt:lpstr>Book Antiqua</vt:lpstr>
      <vt:lpstr>Calibri</vt:lpstr>
      <vt:lpstr>Courier New</vt:lpstr>
      <vt:lpstr>Monotype Sorts</vt:lpstr>
      <vt:lpstr>Times New Roman</vt:lpstr>
      <vt:lpstr>Default Design</vt:lpstr>
      <vt:lpstr>CompSci 101 Introduction to Computer Science</vt:lpstr>
      <vt:lpstr>Announcements</vt:lpstr>
      <vt:lpstr>Lab 5 – First part</vt:lpstr>
      <vt:lpstr>Pattern 1  </vt:lpstr>
      <vt:lpstr>Notice things about the pattern</vt:lpstr>
      <vt:lpstr>Bottom Left is (0,0)</vt:lpstr>
      <vt:lpstr>Try it N=8 </vt:lpstr>
      <vt:lpstr>Algorithm for placing N legos</vt:lpstr>
      <vt:lpstr>Developing an Algorithm</vt:lpstr>
      <vt:lpstr>I'm thinking of a number …</vt:lpstr>
      <vt:lpstr>Analyzing the binary search algorithm</vt:lpstr>
      <vt:lpstr>PowerPoint Presentation</vt:lpstr>
      <vt:lpstr>PowerPoint Presentation</vt:lpstr>
      <vt:lpstr>Looking for a Needle in a Haystack</vt:lpstr>
      <vt:lpstr>Review - Searching for words</vt:lpstr>
      <vt:lpstr>Review - Searching for words</vt:lpstr>
      <vt:lpstr>Prime Numbers</vt:lpstr>
      <vt:lpstr>Is number a Prime number? Bit.ly/101f17-0928-2</vt:lpstr>
      <vt:lpstr>Write Helper functions to help solve problems!!!!</vt:lpstr>
      <vt:lpstr>Write Helper functions to help solve problems!!!!</vt:lpstr>
      <vt:lpstr>Undetermined Repetition </vt:lpstr>
      <vt:lpstr>While loops</vt:lpstr>
      <vt:lpstr>Example for while</vt:lpstr>
      <vt:lpstr>Example2 for while</vt:lpstr>
      <vt:lpstr>Example3 - Factorial</vt:lpstr>
      <vt:lpstr>Example with while loop</vt:lpstr>
      <vt:lpstr>Mystery While example</vt:lpstr>
      <vt:lpstr>Computer Science Duke Alum</vt:lpstr>
      <vt:lpstr>Looping with while  – not sure when to stop</vt:lpstr>
      <vt:lpstr>while condition  vs while True</vt:lpstr>
      <vt:lpstr>Format of While True</vt:lpstr>
      <vt:lpstr>Revisit Factorial with while True</vt:lpstr>
      <vt:lpstr>Revisit Mystery with while True bit.ly/101f17-0928-4</vt:lpstr>
      <vt:lpstr>Problem: Find the location of first adjacent duplicate word bit.ly/101f17-0928-5</vt:lpstr>
      <vt:lpstr>Extra Slides</vt:lpstr>
      <vt:lpstr>APT PrimeTime </vt:lpstr>
    </vt:vector>
  </TitlesOfParts>
  <Company>Duke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CompSci 6 Programming Design and Analysis</dc:title>
  <dc:creator>Susan Rodger</dc:creator>
  <cp:lastModifiedBy>Susan</cp:lastModifiedBy>
  <cp:revision>99</cp:revision>
  <cp:lastPrinted>2017-02-21T14:34:05Z</cp:lastPrinted>
  <dcterms:created xsi:type="dcterms:W3CDTF">2005-08-25T14:18:45Z</dcterms:created>
  <dcterms:modified xsi:type="dcterms:W3CDTF">2017-09-28T14:39:02Z</dcterms:modified>
</cp:coreProperties>
</file>