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8" r:id="rId2"/>
    <p:sldId id="280" r:id="rId3"/>
    <p:sldId id="281" r:id="rId4"/>
    <p:sldId id="282" r:id="rId5"/>
    <p:sldId id="283" r:id="rId6"/>
    <p:sldId id="293" r:id="rId7"/>
    <p:sldId id="284" r:id="rId8"/>
    <p:sldId id="285" r:id="rId9"/>
    <p:sldId id="286" r:id="rId10"/>
    <p:sldId id="291" r:id="rId11"/>
    <p:sldId id="294" r:id="rId12"/>
    <p:sldId id="287" r:id="rId13"/>
    <p:sldId id="288" r:id="rId14"/>
    <p:sldId id="289" r:id="rId15"/>
    <p:sldId id="290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8" autoAdjust="0"/>
    <p:restoredTop sz="86466" autoAdjust="0"/>
  </p:normalViewPr>
  <p:slideViewPr>
    <p:cSldViewPr>
      <p:cViewPr varScale="1">
        <p:scale>
          <a:sx n="59" d="100"/>
          <a:sy n="59" d="100"/>
        </p:scale>
        <p:origin x="13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88050-2B56-409F-9721-DFC2EC2290B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F54D9-98CA-49C6-82CF-2A65AA409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6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6E2C8-0D99-44C0-BA11-AA758E484F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73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F5E14-5A88-49E8-9043-8333C5677E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13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spend a lot of time debugging!!!!!!!! Move on to the next problem!!!!!!!!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F54D9-98CA-49C6-82CF-2A65AA4099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06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F54D9-98CA-49C6-82CF-2A65AA4099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66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from</a:t>
            </a:r>
            <a:r>
              <a:rPr lang="en-US" baseline="0" dirty="0"/>
              <a:t> Fall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F54D9-98CA-49C6-82CF-2A65AA4099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76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/>
              <a:t>CompSci</a:t>
            </a:r>
            <a:r>
              <a:rPr lang="en-US" dirty="0"/>
              <a:t> 101</a:t>
            </a:r>
            <a:br>
              <a:rPr lang="en-US" dirty="0"/>
            </a:br>
            <a:r>
              <a:rPr lang="en-US" dirty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572000" y="2286000"/>
            <a:ext cx="204094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Oct 3,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90600" y="4216717"/>
            <a:ext cx="85693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 dirty="0"/>
              <a:t>“All your troubles are due to those ‘ifs’,”</a:t>
            </a:r>
          </a:p>
          <a:p>
            <a:pPr eaLnBrk="1" hangingPunct="1"/>
            <a:r>
              <a:rPr lang="en-US" sz="3200" dirty="0"/>
              <a:t> declared the Wizard. If you were not a </a:t>
            </a:r>
          </a:p>
          <a:p>
            <a:pPr eaLnBrk="1" hangingPunct="1"/>
            <a:r>
              <a:rPr lang="en-US" sz="3200" dirty="0" err="1"/>
              <a:t>Flutterbudget</a:t>
            </a:r>
            <a:r>
              <a:rPr lang="en-US" sz="3200" dirty="0"/>
              <a:t> you wouldn’t worry.”</a:t>
            </a:r>
          </a:p>
          <a:p>
            <a:pPr eaLnBrk="1" hangingPunct="1"/>
            <a:r>
              <a:rPr lang="en-US" sz="3200" dirty="0"/>
              <a:t>  - The Emerald City of Oz by Frank Baum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44997"/>
            <a:ext cx="192087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0"/>
            <a:ext cx="8305800" cy="1143000"/>
          </a:xfrm>
        </p:spPr>
        <p:txBody>
          <a:bodyPr/>
          <a:lstStyle/>
          <a:p>
            <a:r>
              <a:rPr lang="en-US" dirty="0"/>
              <a:t>APT Quiz 1 </a:t>
            </a:r>
            <a:r>
              <a:rPr lang="en-US" dirty="0" err="1"/>
              <a:t>Solns</a:t>
            </a:r>
            <a:r>
              <a:rPr lang="en-US" dirty="0"/>
              <a:t> on today’s date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744147E-A402-46D7-94EC-A1A5EAD70D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990600"/>
            <a:ext cx="8648520" cy="44196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7604C5-BF2E-4A02-A441-5C1F39DAF5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34" y="5568907"/>
            <a:ext cx="7627121" cy="113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922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4FF-47D4-4BBB-97F5-A89A23EAE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15DF67C-FFBB-4AAA-8140-15110EC6D4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35" y="304800"/>
            <a:ext cx="8828294" cy="4355827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EACC79-F803-4EB6-A1C7-37FDB4BDE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A752A-5430-4B64-BF54-67B54DC8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07AC0B-3C39-48FC-88D3-1775BB7A2E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92" y="4755127"/>
            <a:ext cx="8153379" cy="133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8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Accumulating in a loop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you are going to return a string</a:t>
            </a:r>
          </a:p>
          <a:p>
            <a:pPr lvl="1"/>
            <a:r>
              <a:rPr lang="en-US" altLang="en-US"/>
              <a:t>Initialization, return value, how to "build it"</a:t>
            </a:r>
          </a:p>
          <a:p>
            <a:pPr lvl="1"/>
            <a:endParaRPr lang="en-US" altLang="en-US"/>
          </a:p>
          <a:p>
            <a:r>
              <a:rPr lang="en-US" altLang="en-US"/>
              <a:t>If you are going to return an int (counter)</a:t>
            </a:r>
          </a:p>
          <a:p>
            <a:pPr lvl="1"/>
            <a:r>
              <a:rPr lang="en-US" altLang="en-US"/>
              <a:t>Initialization, return value, how to "build it"</a:t>
            </a:r>
          </a:p>
          <a:p>
            <a:pPr lvl="1"/>
            <a:endParaRPr lang="en-US" altLang="en-US"/>
          </a:p>
          <a:p>
            <a:r>
              <a:rPr lang="en-US" altLang="en-US"/>
              <a:t>If you are going to return a list</a:t>
            </a:r>
          </a:p>
          <a:p>
            <a:pPr lvl="1"/>
            <a:r>
              <a:rPr lang="en-US" altLang="en-US"/>
              <a:t>Initialization, return value, how to "build it"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38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'a's in a string, 'fox' in a list?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Python functions/methods help</a:t>
            </a:r>
          </a:p>
          <a:p>
            <a:pPr lvl="1"/>
            <a:r>
              <a:rPr lang="en-US" altLang="en-US" dirty="0"/>
              <a:t>If you forget, how can you recreate yourself?</a:t>
            </a:r>
          </a:p>
          <a:p>
            <a:pPr lvl="1"/>
            <a:r>
              <a:rPr lang="en-US" altLang="en-US" dirty="0"/>
              <a:t>See exam Python reference sheet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13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Basic List/file Processing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2"/>
              <a:buNone/>
            </a:pPr>
            <a:r>
              <a:rPr lang="en-US" altLang="en-US" sz="4000" dirty="0"/>
              <a:t>bit.ly/101f17-1003-2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21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Old Exam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8077200" cy="5334000"/>
          </a:xfrm>
        </p:spPr>
        <p:txBody>
          <a:bodyPr/>
          <a:lstStyle/>
          <a:p>
            <a:pPr eaLnBrk="1" hangingPunct="1"/>
            <a:r>
              <a:rPr lang="en-US" dirty="0"/>
              <a:t>Test 1 is Thursday, Oct 5! </a:t>
            </a:r>
          </a:p>
          <a:p>
            <a:pPr lvl="1" eaLnBrk="1" hangingPunct="1"/>
            <a:r>
              <a:rPr lang="en-US" dirty="0"/>
              <a:t>You must take the exam in your lecture section</a:t>
            </a:r>
          </a:p>
          <a:p>
            <a:pPr lvl="1" eaLnBrk="1" hangingPunct="1"/>
            <a:r>
              <a:rPr lang="en-US" dirty="0"/>
              <a:t>Accommodations for test 1? Should have already filled out form on website</a:t>
            </a:r>
          </a:p>
          <a:p>
            <a:pPr eaLnBrk="1" hangingPunct="1"/>
            <a:r>
              <a:rPr lang="en-US" dirty="0"/>
              <a:t>Assignment 4 due TODAY</a:t>
            </a:r>
          </a:p>
          <a:p>
            <a:pPr lvl="1" eaLnBrk="1" hangingPunct="1"/>
            <a:r>
              <a:rPr lang="en-US" dirty="0"/>
              <a:t>Late penalty 10% extended through Friday, Oct 6</a:t>
            </a:r>
          </a:p>
          <a:p>
            <a:pPr eaLnBrk="1" hangingPunct="1"/>
            <a:r>
              <a:rPr lang="en-US" dirty="0"/>
              <a:t>See Regrades form on website</a:t>
            </a:r>
          </a:p>
          <a:p>
            <a:pPr eaLnBrk="1" hangingPunct="1"/>
            <a:r>
              <a:rPr lang="en-US" dirty="0"/>
              <a:t>No labs this week</a:t>
            </a:r>
          </a:p>
          <a:p>
            <a:pPr eaLnBrk="1" hangingPunct="1"/>
            <a:r>
              <a:rPr lang="en-US" dirty="0"/>
              <a:t>Consulting hours this week</a:t>
            </a:r>
          </a:p>
          <a:p>
            <a:pPr lvl="1" eaLnBrk="1" hangingPunct="1"/>
            <a:r>
              <a:rPr lang="en-US" dirty="0"/>
              <a:t>Ask UTAs to go over exam questions, etc.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3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5316"/>
            <a:ext cx="7772400" cy="685800"/>
          </a:xfrm>
        </p:spPr>
        <p:txBody>
          <a:bodyPr/>
          <a:lstStyle/>
          <a:p>
            <a:r>
              <a:rPr lang="en-US" dirty="0"/>
              <a:t>Exam logistics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691116"/>
            <a:ext cx="8534400" cy="5105400"/>
          </a:xfrm>
        </p:spPr>
        <p:txBody>
          <a:bodyPr/>
          <a:lstStyle/>
          <a:p>
            <a:r>
              <a:rPr lang="en-US" dirty="0"/>
              <a:t>Exam is in the regular classroom </a:t>
            </a:r>
          </a:p>
          <a:p>
            <a:r>
              <a:rPr lang="en-US" dirty="0"/>
              <a:t>Only need a pen or pencil</a:t>
            </a:r>
          </a:p>
          <a:p>
            <a:r>
              <a:rPr lang="en-US" dirty="0"/>
              <a:t>No calculator, smart watch, electronics, scratch paper</a:t>
            </a:r>
          </a:p>
          <a:p>
            <a:r>
              <a:rPr lang="en-US" dirty="0"/>
              <a:t>Will give you a reference sheet of Python information with the test (see resources page)</a:t>
            </a:r>
          </a:p>
          <a:p>
            <a:r>
              <a:rPr lang="en-US" dirty="0"/>
              <a:t>Closed book, closed notes, closed neighbor</a:t>
            </a:r>
          </a:p>
          <a:p>
            <a:r>
              <a:rPr lang="en-US" dirty="0"/>
              <a:t>Covers lecture, lab and assigned reading, assignments, </a:t>
            </a:r>
            <a:r>
              <a:rPr lang="en-US" dirty="0" err="1"/>
              <a:t>apts</a:t>
            </a:r>
            <a:endParaRPr lang="en-US" dirty="0"/>
          </a:p>
          <a:p>
            <a:r>
              <a:rPr lang="en-US" dirty="0"/>
              <a:t>Have put old quizzes back up as quiz review</a:t>
            </a:r>
          </a:p>
          <a:p>
            <a:pPr lvl="1"/>
            <a:r>
              <a:rPr lang="en-US" dirty="0"/>
              <a:t>This is NOT for a grade, for studying only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E3B26A9-B32F-4B1A-82A3-26F61D9DDA6D}" type="slidenum">
              <a:rPr lang="en-US" sz="1400"/>
              <a:pPr eaLnBrk="1" hangingPunct="1"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94925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best way to study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code on paper!</a:t>
            </a:r>
          </a:p>
          <a:p>
            <a:pPr lvl="1"/>
            <a:r>
              <a:rPr lang="en-US" dirty="0"/>
              <a:t>Don’t spend time debugging!</a:t>
            </a:r>
          </a:p>
          <a:p>
            <a:r>
              <a:rPr lang="en-US" dirty="0"/>
              <a:t>Resources page has old tests and solutions</a:t>
            </a:r>
          </a:p>
          <a:p>
            <a:pPr lvl="1"/>
            <a:r>
              <a:rPr lang="en-US" dirty="0"/>
              <a:t>Try writing code, then look at solutions</a:t>
            </a:r>
          </a:p>
          <a:p>
            <a:r>
              <a:rPr lang="en-US" dirty="0"/>
              <a:t>Rewrite an APT</a:t>
            </a:r>
          </a:p>
          <a:p>
            <a:r>
              <a:rPr lang="en-US" dirty="0"/>
              <a:t>Rewrite code we did in lecture</a:t>
            </a:r>
          </a:p>
          <a:p>
            <a:r>
              <a:rPr lang="en-US" dirty="0"/>
              <a:t>Rewrite code we did in lab</a:t>
            </a:r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/>
              <a:t>Compsci 101 fall 2017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745314A-C700-4230-9789-202F8F2832B2}" type="slidenum">
              <a:rPr lang="en-US" sz="1400"/>
              <a:pPr eaLnBrk="1" hangingPunct="1"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04507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4677"/>
            <a:ext cx="7772400" cy="1143000"/>
          </a:xfrm>
        </p:spPr>
        <p:txBody>
          <a:bodyPr/>
          <a:lstStyle/>
          <a:p>
            <a:r>
              <a:rPr lang="en-US" dirty="0"/>
              <a:t>What we have not done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dirty="0"/>
              <a:t>Test 1 from Fall 2014 on we have covered everything. </a:t>
            </a:r>
          </a:p>
          <a:p>
            <a:r>
              <a:rPr lang="en-US" dirty="0"/>
              <a:t>If looking at old exams, note we </a:t>
            </a:r>
            <a:r>
              <a:rPr lang="en-US" b="1" dirty="0"/>
              <a:t>have not done </a:t>
            </a:r>
            <a:r>
              <a:rPr lang="en-US" dirty="0"/>
              <a:t>the following:</a:t>
            </a:r>
          </a:p>
          <a:p>
            <a:pPr lvl="1"/>
            <a:r>
              <a:rPr lang="en-US" dirty="0"/>
              <a:t>List comprehensions</a:t>
            </a:r>
          </a:p>
          <a:p>
            <a:pPr lvl="1"/>
            <a:r>
              <a:rPr lang="en-US" dirty="0"/>
              <a:t>Code in square brackets such as</a:t>
            </a:r>
          </a:p>
          <a:p>
            <a:pPr marL="457200" lvl="1" indent="0">
              <a:buNone/>
            </a:pPr>
            <a:r>
              <a:rPr lang="en-US" dirty="0"/>
              <a:t>       y = [w for w in </a:t>
            </a:r>
            <a:r>
              <a:rPr lang="en-US" dirty="0" err="1"/>
              <a:t>alist</a:t>
            </a:r>
            <a:r>
              <a:rPr lang="en-US" dirty="0"/>
              <a:t>]</a:t>
            </a:r>
          </a:p>
          <a:p>
            <a:pPr marL="457200" lvl="1" indent="0">
              <a:buNone/>
            </a:pPr>
            <a:r>
              <a:rPr lang="en-US" dirty="0"/>
              <a:t>There may be other things…. If it looks strange, it might be we haven’t done it….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7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95E4-984B-4316-8763-1D180C0B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covered on the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A7204-2CEC-4D6E-AEB2-23C6F0329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loops</a:t>
            </a:r>
          </a:p>
          <a:p>
            <a:r>
              <a:rPr lang="en-US" dirty="0"/>
              <a:t>Writing files</a:t>
            </a:r>
          </a:p>
          <a:p>
            <a:r>
              <a:rPr lang="en-US" dirty="0"/>
              <a:t>Turtles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03CA9-09ED-4918-9BDF-2986DA863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4E1B6-F041-40E9-ADDF-D70DE7941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8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838200"/>
          </a:xfrm>
        </p:spPr>
        <p:txBody>
          <a:bodyPr/>
          <a:lstStyle/>
          <a:p>
            <a:pPr eaLnBrk="1" hangingPunct="1"/>
            <a:r>
              <a:rPr lang="en-US"/>
              <a:t>Understand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715000"/>
          </a:xfrm>
        </p:spPr>
        <p:txBody>
          <a:bodyPr/>
          <a:lstStyle/>
          <a:p>
            <a:pPr eaLnBrk="1" hangingPunct="1"/>
            <a:r>
              <a:rPr lang="en-US" dirty="0"/>
              <a:t>What is the difference between: </a:t>
            </a:r>
          </a:p>
          <a:p>
            <a:pPr lvl="1" eaLnBrk="1" hangingPunct="1"/>
            <a:r>
              <a:rPr lang="en-US" dirty="0"/>
              <a:t>[ ] and ( )</a:t>
            </a:r>
          </a:p>
          <a:p>
            <a:pPr lvl="1" eaLnBrk="1" hangingPunct="1"/>
            <a:r>
              <a:rPr lang="en-US" dirty="0"/>
              <a:t>w =      and    w +=    </a:t>
            </a:r>
          </a:p>
          <a:p>
            <a:pPr lvl="1" eaLnBrk="1" hangingPunct="1"/>
            <a:r>
              <a:rPr lang="en-US" dirty="0"/>
              <a:t>print value and assigning value to a variable</a:t>
            </a:r>
          </a:p>
          <a:p>
            <a:pPr lvl="1" eaLnBrk="1" hangingPunct="1"/>
            <a:r>
              <a:rPr lang="en-US" dirty="0"/>
              <a:t>When do you print? When do you return?</a:t>
            </a:r>
          </a:p>
          <a:p>
            <a:pPr lvl="1" eaLnBrk="1" hangingPunct="1"/>
            <a:r>
              <a:rPr lang="en-US" dirty="0"/>
              <a:t>Does a function print or return?</a:t>
            </a:r>
          </a:p>
          <a:p>
            <a:pPr eaLnBrk="1" hangingPunct="1"/>
            <a:r>
              <a:rPr lang="en-US" dirty="0"/>
              <a:t>if, for, range, strings, lists </a:t>
            </a:r>
          </a:p>
          <a:p>
            <a:pPr lvl="1" eaLnBrk="1" hangingPunct="1"/>
            <a:r>
              <a:rPr lang="en-US" dirty="0"/>
              <a:t>Understand format and how they work</a:t>
            </a:r>
          </a:p>
          <a:p>
            <a:pPr lvl="1" eaLnBrk="1" hangingPunct="1"/>
            <a:r>
              <a:rPr lang="en-US" dirty="0"/>
              <a:t>Looping over items VS looping </a:t>
            </a:r>
            <a:r>
              <a:rPr lang="en-US"/>
              <a:t>over index</a:t>
            </a:r>
            <a:endParaRPr lang="en-US" dirty="0"/>
          </a:p>
          <a:p>
            <a:pPr eaLnBrk="1" hangingPunct="1"/>
            <a:r>
              <a:rPr lang="en-US" dirty="0"/>
              <a:t>Parameters vs arguments</a:t>
            </a:r>
          </a:p>
        </p:txBody>
      </p:sp>
      <p:sp>
        <p:nvSpPr>
          <p:cNvPr id="7172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/>
              <a:t>Compsci 101 fall 2017</a:t>
            </a: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F3FEDC6-4320-4667-83B1-826AAF83F3F9}" type="slidenum">
              <a:rPr lang="en-US" sz="1400"/>
              <a:pPr eaLnBrk="1" hangingPunct="1"/>
              <a:t>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98978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Writing functions with formulae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2"/>
              <a:buNone/>
            </a:pPr>
            <a:r>
              <a:rPr lang="en-US" altLang="en-US" sz="4000" dirty="0"/>
              <a:t>bit.ly/101f17-1003-1 </a:t>
            </a:r>
          </a:p>
          <a:p>
            <a:pPr marL="0" indent="0">
              <a:buFont typeface="Monotype Sorts" charset="2"/>
              <a:buNone/>
            </a:pPr>
            <a:r>
              <a:rPr lang="en-US" altLang="en-US" sz="4000" dirty="0"/>
              <a:t> 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9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Writing functions with formulae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Font typeface="Monotype Sorts" charset="2"/>
              <a:buNone/>
            </a:pPr>
            <a:endParaRPr lang="en-US" altLang="en-US" sz="3200" dirty="0"/>
          </a:p>
          <a:p>
            <a:pPr marL="0" indent="0"/>
            <a:r>
              <a:rPr lang="en-US" altLang="en-US" dirty="0"/>
              <a:t>Using extra variables: can be really smart</a:t>
            </a:r>
          </a:p>
          <a:p>
            <a:pPr lvl="1"/>
            <a:r>
              <a:rPr lang="en-US" altLang="en-US" dirty="0"/>
              <a:t>Helps in making each line simple</a:t>
            </a:r>
          </a:p>
          <a:p>
            <a:pPr lvl="1"/>
            <a:r>
              <a:rPr lang="en-US" altLang="en-US" dirty="0"/>
              <a:t>Easy to correct if you've made a mistake</a:t>
            </a:r>
          </a:p>
          <a:p>
            <a:pPr lvl="1"/>
            <a:endParaRPr lang="en-US" altLang="en-US" dirty="0"/>
          </a:p>
          <a:p>
            <a:pPr marL="0" indent="0"/>
            <a:r>
              <a:rPr lang="en-US" altLang="en-US" dirty="0"/>
              <a:t>See </a:t>
            </a:r>
            <a:r>
              <a:rPr lang="en-US" altLang="en-US" dirty="0" err="1">
                <a:latin typeface="Courier New" panose="02070309020205020404" pitchFamily="49" charset="0"/>
              </a:rPr>
              <a:t>triangleArea</a:t>
            </a:r>
            <a:r>
              <a:rPr lang="en-US" altLang="en-US" dirty="0"/>
              <a:t>, what about other math symbols and formula?</a:t>
            </a:r>
          </a:p>
          <a:p>
            <a:pPr lvl="1"/>
            <a:r>
              <a:rPr lang="en-US" altLang="en-US" dirty="0"/>
              <a:t>What do +, -, *, /, % do?</a:t>
            </a:r>
          </a:p>
          <a:p>
            <a:pPr lvl="1"/>
            <a:r>
              <a:rPr lang="en-US" altLang="en-US" dirty="0"/>
              <a:t>What about </a:t>
            </a:r>
            <a:r>
              <a:rPr lang="en-US" altLang="en-US" dirty="0" err="1"/>
              <a:t>math.sqrt</a:t>
            </a:r>
            <a:r>
              <a:rPr lang="en-US" altLang="en-US" dirty="0"/>
              <a:t> or 5**0.5 or </a:t>
            </a:r>
            <a:r>
              <a:rPr lang="en-US" altLang="en-US" dirty="0" err="1"/>
              <a:t>math.sin</a:t>
            </a:r>
            <a:r>
              <a:rPr lang="en-US" altLang="en-US" dirty="0"/>
              <a:t> 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266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7732</TotalTime>
  <Words>664</Words>
  <Application>Microsoft Office PowerPoint</Application>
  <PresentationFormat>On-screen Show (4:3)</PresentationFormat>
  <Paragraphs>122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Courier New</vt:lpstr>
      <vt:lpstr>Monotype Sorts</vt:lpstr>
      <vt:lpstr>Times New Roman</vt:lpstr>
      <vt:lpstr>Default Design</vt:lpstr>
      <vt:lpstr>CompSci 101 Introduction to Computer Science</vt:lpstr>
      <vt:lpstr>Announcements</vt:lpstr>
      <vt:lpstr>Exam logistics</vt:lpstr>
      <vt:lpstr>The best way to study</vt:lpstr>
      <vt:lpstr>What we have not done</vt:lpstr>
      <vt:lpstr>Not covered on the exam</vt:lpstr>
      <vt:lpstr>Understand</vt:lpstr>
      <vt:lpstr>Writing functions with formulae </vt:lpstr>
      <vt:lpstr>Writing functions with formulae </vt:lpstr>
      <vt:lpstr>APT Quiz 1 Solns on today’s date</vt:lpstr>
      <vt:lpstr>PowerPoint Presentation</vt:lpstr>
      <vt:lpstr>Accumulating in a loop</vt:lpstr>
      <vt:lpstr>Counting 'a's in a string, 'fox' in a list?</vt:lpstr>
      <vt:lpstr>Basic List/file Processing</vt:lpstr>
      <vt:lpstr>Review Old Exam Questions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67</cp:revision>
  <cp:lastPrinted>2017-02-14T04:33:34Z</cp:lastPrinted>
  <dcterms:created xsi:type="dcterms:W3CDTF">2005-08-25T14:18:45Z</dcterms:created>
  <dcterms:modified xsi:type="dcterms:W3CDTF">2017-10-03T15:22:24Z</dcterms:modified>
</cp:coreProperties>
</file>