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7" r:id="rId3"/>
    <p:sldId id="319" r:id="rId4"/>
    <p:sldId id="323" r:id="rId5"/>
    <p:sldId id="320" r:id="rId6"/>
    <p:sldId id="296" r:id="rId7"/>
    <p:sldId id="297" r:id="rId8"/>
    <p:sldId id="298" r:id="rId9"/>
    <p:sldId id="316" r:id="rId10"/>
    <p:sldId id="315" r:id="rId11"/>
    <p:sldId id="314" r:id="rId12"/>
    <p:sldId id="321" r:id="rId13"/>
    <p:sldId id="317" r:id="rId14"/>
    <p:sldId id="324" r:id="rId15"/>
    <p:sldId id="322" r:id="rId16"/>
    <p:sldId id="309" r:id="rId17"/>
    <p:sldId id="310" r:id="rId18"/>
    <p:sldId id="311" r:id="rId19"/>
    <p:sldId id="312" r:id="rId20"/>
    <p:sldId id="313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318" r:id="rId29"/>
    <p:sldId id="308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780" autoAdjust="0"/>
    <p:restoredTop sz="80230" autoAdjust="0"/>
  </p:normalViewPr>
  <p:slideViewPr>
    <p:cSldViewPr>
      <p:cViewPr varScale="1">
        <p:scale>
          <a:sx n="55" d="100"/>
          <a:sy n="55" d="100"/>
        </p:scale>
        <p:origin x="99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D7CD-56E7-499F-8671-4A1A2B9A5FD3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BB9B6-4CEE-45BF-8CB0-D40BBC0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3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Convert to a list of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BB9B6-4CEE-45BF-8CB0-D40BBC09BF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8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BB9B6-4CEE-45BF-8CB0-D40BBC09BF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27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6D642-C0DA-4FA5-82DB-BDA4E9BB68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81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</a:t>
            </a:r>
            <a:r>
              <a:rPr lang="en-US" baseline="0" dirty="0"/>
              <a:t> you do instead? If “…” in </a:t>
            </a:r>
            <a:r>
              <a:rPr lang="en-US" baseline="0" dirty="0" err="1"/>
              <a:t>alist</a:t>
            </a:r>
            <a:r>
              <a:rPr lang="en-US" baseline="0" dirty="0"/>
              <a:t>, then set </a:t>
            </a:r>
            <a:r>
              <a:rPr lang="en-US" baseline="0" dirty="0" err="1"/>
              <a:t>pos</a:t>
            </a:r>
            <a:endParaRPr lang="en-US" baseline="0" dirty="0"/>
          </a:p>
          <a:p>
            <a:r>
              <a:rPr lang="en-US" baseline="0" dirty="0"/>
              <a:t>Started? Consider writing a function helper</a:t>
            </a:r>
          </a:p>
          <a:p>
            <a:endParaRPr lang="en-US" baseline="0" dirty="0"/>
          </a:p>
          <a:p>
            <a:r>
              <a:rPr lang="en-US" baseline="0" dirty="0"/>
              <a:t>If time look at other </a:t>
            </a:r>
            <a:r>
              <a:rPr lang="en-US" baseline="0" dirty="0" err="1"/>
              <a:t>apts</a:t>
            </a:r>
            <a:r>
              <a:rPr lang="en-US" baseline="0" dirty="0"/>
              <a:t> such as </a:t>
            </a:r>
            <a:r>
              <a:rPr lang="en-US" baseline="0" dirty="0" err="1"/>
              <a:t>minPalindrome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035EB-40D8-4F73-BB98-93C7C538AC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0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these where is the iteration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BB9B6-4CEE-45BF-8CB0-D40BBC09BF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1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0EDB-D4D2-48EA-81F1-9C905296D1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while True loop</a:t>
            </a:r>
          </a:p>
          <a:p>
            <a:r>
              <a:rPr lang="en-US" dirty="0"/>
              <a:t>How do you move through the string? Sometimes by 2 and sometimes by 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BB9B6-4CEE-45BF-8CB0-D40BBC09BF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6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it left to right in a similar way.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BB9B6-4CEE-45BF-8CB0-D40BBC09BF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4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folder </a:t>
            </a:r>
            <a:r>
              <a:rPr lang="en-US" dirty="0" err="1"/>
              <a:t>AliceDemos</a:t>
            </a:r>
            <a:r>
              <a:rPr lang="en-US" dirty="0"/>
              <a:t>/</a:t>
            </a:r>
            <a:r>
              <a:rPr lang="en-US" dirty="0" err="1"/>
              <a:t>TheFair</a:t>
            </a:r>
            <a:r>
              <a:rPr lang="en-US" dirty="0"/>
              <a:t>/</a:t>
            </a:r>
            <a:r>
              <a:rPr lang="en-US" baseline="0" dirty="0"/>
              <a:t>  for Alice Worlds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2BEC8-80F3-4446-A69E-13F6E0D632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7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550-A0A1-4A74-B9A0-5AFC062DA1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2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is </a:t>
            </a:r>
            <a:r>
              <a:rPr lang="en-US" dirty="0" err="1"/>
              <a:t>wac</a:t>
            </a:r>
            <a:r>
              <a:rPr lang="en-US" dirty="0"/>
              <a:t> a mole implemented</a:t>
            </a:r>
            <a:r>
              <a:rPr lang="en-US" baseline="0" dirty="0"/>
              <a:t>? A list of moles, go through and check if what you clicked on is in the list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550-A0A1-4A74-B9A0-5AFC062DA1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5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append. It modifies the list. Note there is not a return value. </a:t>
            </a:r>
          </a:p>
          <a:p>
            <a:r>
              <a:rPr lang="en-US" dirty="0"/>
              <a:t>Also note that it is a function that is applied to the list – notice</a:t>
            </a:r>
            <a:r>
              <a:rPr lang="en-US" baseline="0" dirty="0"/>
              <a:t> the dot</a:t>
            </a:r>
          </a:p>
          <a:p>
            <a:r>
              <a:rPr lang="en-US" baseline="0" dirty="0" err="1"/>
              <a:t>Nameoflist.function</a:t>
            </a:r>
            <a:endParaRPr lang="en-US" baseline="0" dirty="0"/>
          </a:p>
          <a:p>
            <a:r>
              <a:rPr lang="en-US" baseline="0" dirty="0"/>
              <a:t>We have functions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BB9B6-4CEE-45BF-8CB0-D40BBC09BF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3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/>
              <a:t>CompSci</a:t>
            </a:r>
            <a:r>
              <a:rPr lang="en-US" dirty="0"/>
              <a:t> 101</a:t>
            </a:r>
            <a:br>
              <a:rPr lang="en-US" dirty="0"/>
            </a:br>
            <a:r>
              <a:rPr lang="en-US" dirty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334000" y="3581400"/>
            <a:ext cx="206979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Oct 12, 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4759"/>
            <a:ext cx="4079605" cy="17592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7772400" cy="1143000"/>
          </a:xfrm>
        </p:spPr>
        <p:txBody>
          <a:bodyPr/>
          <a:lstStyle/>
          <a:p>
            <a:r>
              <a:rPr lang="en-US" dirty="0"/>
              <a:t>Pikachu APT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699" y="1482726"/>
            <a:ext cx="7772400" cy="1676400"/>
          </a:xfrm>
        </p:spPr>
        <p:txBody>
          <a:bodyPr/>
          <a:lstStyle/>
          <a:p>
            <a:r>
              <a:rPr lang="en-US" dirty="0"/>
              <a:t>What is the iteration?</a:t>
            </a:r>
          </a:p>
          <a:p>
            <a:r>
              <a:rPr lang="en-US" dirty="0"/>
              <a:t>What are the choices:   pi ka chu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pichukarunkapi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478646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269" y="3957201"/>
            <a:ext cx="70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29453" y="20067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r>
              <a:rPr lang="en-US" kern="0" dirty="0"/>
              <a:t>APT: Pikachu</a:t>
            </a:r>
          </a:p>
        </p:txBody>
      </p:sp>
    </p:spTree>
    <p:extLst>
      <p:ext uri="{BB962C8B-B14F-4D97-AF65-F5344CB8AC3E}">
        <p14:creationId xmlns:p14="http://schemas.microsoft.com/office/powerpoint/2010/main" val="420396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7772400" cy="1143000"/>
          </a:xfrm>
        </p:spPr>
        <p:txBody>
          <a:bodyPr/>
          <a:lstStyle/>
          <a:p>
            <a:r>
              <a:rPr lang="en-US" dirty="0"/>
              <a:t>Pikachu APT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699" y="1482726"/>
            <a:ext cx="7772400" cy="1676400"/>
          </a:xfrm>
        </p:spPr>
        <p:txBody>
          <a:bodyPr/>
          <a:lstStyle/>
          <a:p>
            <a:r>
              <a:rPr lang="en-US" dirty="0"/>
              <a:t>What is the iteration?</a:t>
            </a:r>
          </a:p>
          <a:p>
            <a:r>
              <a:rPr lang="en-US" dirty="0"/>
              <a:t>What are the choices:   pi ka chu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pichukarunkapi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9417" y="386968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9418" y="4786461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2572" y="3869679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092" y="3895645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2571" y="3888152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0512" y="4786459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478646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269" y="3957201"/>
            <a:ext cx="70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1807" y="388725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2571" y="386967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0080" y="3869676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8520" y="388266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29453" y="20067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r>
              <a:rPr lang="en-US" kern="0" dirty="0"/>
              <a:t>APT: Pikachu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3092" y="4793952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35189" y="3889642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1200" y="3174774"/>
            <a:ext cx="2876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NOT VALID</a:t>
            </a:r>
          </a:p>
        </p:txBody>
      </p:sp>
      <p:sp>
        <p:nvSpPr>
          <p:cNvPr id="24" name="Oval 23"/>
          <p:cNvSpPr/>
          <p:nvPr/>
        </p:nvSpPr>
        <p:spPr>
          <a:xfrm>
            <a:off x="3335189" y="3159126"/>
            <a:ext cx="997218" cy="798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  <p:bldP spid="11" grpId="0"/>
      <p:bldP spid="11" grpId="1"/>
      <p:bldP spid="12" grpId="0"/>
      <p:bldP spid="15" grpId="0"/>
      <p:bldP spid="16" grpId="0"/>
      <p:bldP spid="18" grpId="0"/>
      <p:bldP spid="18" grpId="1"/>
      <p:bldP spid="19" grpId="0"/>
      <p:bldP spid="19" grpId="1"/>
      <p:bldP spid="21" grpId="0"/>
      <p:bldP spid="22" grpId="0"/>
      <p:bldP spid="22" grpId="1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2FE78-B62D-46D3-8655-0141C3D3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1790"/>
            <a:ext cx="7772400" cy="1143000"/>
          </a:xfrm>
        </p:spPr>
        <p:txBody>
          <a:bodyPr/>
          <a:lstStyle/>
          <a:p>
            <a:r>
              <a:rPr lang="en-US" dirty="0"/>
              <a:t>APT </a:t>
            </a:r>
            <a:r>
              <a:rPr lang="en-US" dirty="0" err="1"/>
              <a:t>NameGroup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4EEA74-F9F2-45AB-954E-D9C563383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371600"/>
            <a:ext cx="8903374" cy="489665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FC4CD-197E-4E0C-AD65-3B0D69A1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F5975-F9E4-4265-B9B7-CC02C81C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59" y="152400"/>
            <a:ext cx="7772400" cy="1143000"/>
          </a:xfrm>
        </p:spPr>
        <p:txBody>
          <a:bodyPr/>
          <a:lstStyle/>
          <a:p>
            <a:r>
              <a:rPr lang="en-US" dirty="0"/>
              <a:t>APT </a:t>
            </a:r>
            <a:r>
              <a:rPr lang="en-US" dirty="0" err="1"/>
              <a:t>NameGroup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36247"/>
            <a:ext cx="8606464" cy="498743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3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45D6-5AB4-4CEC-AC1F-5D07342F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7 steps – Step 1 work example</a:t>
            </a:r>
            <a:br>
              <a:rPr lang="en-US" dirty="0"/>
            </a:br>
            <a:r>
              <a:rPr lang="en-US" dirty="0"/>
              <a:t>calculate(names, “joe”, “</a:t>
            </a:r>
            <a:r>
              <a:rPr lang="en-US" dirty="0" err="1"/>
              <a:t>bo</a:t>
            </a:r>
            <a:r>
              <a:rPr lang="en-US" dirty="0"/>
              <a:t>”,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A536-EA4C-47BB-B4E5-C3A8C7D3C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i="1" dirty="0" err="1"/>
              <a:t>moe</a:t>
            </a:r>
            <a:r>
              <a:rPr lang="en-US" i="1" dirty="0"/>
              <a:t> joe sue </a:t>
            </a:r>
            <a:r>
              <a:rPr lang="en-US" i="1" dirty="0" err="1"/>
              <a:t>bo</a:t>
            </a:r>
            <a:r>
              <a:rPr lang="en-US" i="1" dirty="0"/>
              <a:t> joe </a:t>
            </a:r>
            <a:r>
              <a:rPr lang="en-US" i="1" dirty="0" err="1"/>
              <a:t>po</a:t>
            </a:r>
            <a:r>
              <a:rPr lang="en-US" i="1" dirty="0"/>
              <a:t> fa </a:t>
            </a:r>
            <a:r>
              <a:rPr lang="en-US" i="1" dirty="0" err="1"/>
              <a:t>bo</a:t>
            </a:r>
            <a:r>
              <a:rPr lang="en-US" i="1" dirty="0"/>
              <a:t> sue</a:t>
            </a:r>
          </a:p>
          <a:p>
            <a:r>
              <a:rPr lang="en-US" i="1" dirty="0" err="1">
                <a:solidFill>
                  <a:schemeClr val="bg1"/>
                </a:solidFill>
              </a:rPr>
              <a:t>moe</a:t>
            </a:r>
            <a:r>
              <a:rPr lang="en-US" i="1" dirty="0">
                <a:solidFill>
                  <a:schemeClr val="bg1"/>
                </a:solidFill>
              </a:rPr>
              <a:t> joe sue </a:t>
            </a:r>
            <a:r>
              <a:rPr lang="en-US" i="1" dirty="0" err="1">
                <a:solidFill>
                  <a:schemeClr val="bg1"/>
                </a:solidFill>
              </a:rPr>
              <a:t>bo</a:t>
            </a:r>
            <a:r>
              <a:rPr lang="en-US" i="1" dirty="0">
                <a:solidFill>
                  <a:schemeClr val="bg1"/>
                </a:solidFill>
              </a:rPr>
              <a:t> joe </a:t>
            </a:r>
            <a:r>
              <a:rPr lang="en-US" i="1" dirty="0" err="1">
                <a:solidFill>
                  <a:schemeClr val="bg1"/>
                </a:solidFill>
              </a:rPr>
              <a:t>po</a:t>
            </a:r>
            <a:r>
              <a:rPr lang="en-US" i="1" dirty="0">
                <a:solidFill>
                  <a:schemeClr val="bg1"/>
                </a:solidFill>
              </a:rPr>
              <a:t> fa </a:t>
            </a:r>
            <a:r>
              <a:rPr lang="en-US" i="1" dirty="0" err="1">
                <a:solidFill>
                  <a:schemeClr val="bg1"/>
                </a:solidFill>
              </a:rPr>
              <a:t>bo</a:t>
            </a:r>
            <a:r>
              <a:rPr lang="en-US" i="1" dirty="0">
                <a:solidFill>
                  <a:schemeClr val="bg1"/>
                </a:solidFill>
              </a:rPr>
              <a:t> sue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 err="1">
                <a:solidFill>
                  <a:schemeClr val="bg1"/>
                </a:solidFill>
              </a:rPr>
              <a:t>moe</a:t>
            </a:r>
            <a:r>
              <a:rPr lang="en-US" i="1" dirty="0">
                <a:solidFill>
                  <a:schemeClr val="bg1"/>
                </a:solidFill>
              </a:rPr>
              <a:t> joe sue </a:t>
            </a:r>
            <a:r>
              <a:rPr lang="en-US" i="1" dirty="0" err="1">
                <a:solidFill>
                  <a:schemeClr val="bg1"/>
                </a:solidFill>
              </a:rPr>
              <a:t>bo</a:t>
            </a:r>
            <a:r>
              <a:rPr lang="en-US" i="1" dirty="0">
                <a:solidFill>
                  <a:schemeClr val="bg1"/>
                </a:solidFill>
              </a:rPr>
              <a:t> joe </a:t>
            </a:r>
            <a:r>
              <a:rPr lang="en-US" i="1" dirty="0" err="1">
                <a:solidFill>
                  <a:schemeClr val="bg1"/>
                </a:solidFill>
              </a:rPr>
              <a:t>po</a:t>
            </a:r>
            <a:r>
              <a:rPr lang="en-US" i="1" dirty="0">
                <a:solidFill>
                  <a:schemeClr val="bg1"/>
                </a:solidFill>
              </a:rPr>
              <a:t> fa </a:t>
            </a:r>
            <a:r>
              <a:rPr lang="en-US" i="1" dirty="0" err="1">
                <a:solidFill>
                  <a:schemeClr val="bg1"/>
                </a:solidFill>
              </a:rPr>
              <a:t>bo</a:t>
            </a:r>
            <a:r>
              <a:rPr lang="en-US" i="1" dirty="0">
                <a:solidFill>
                  <a:schemeClr val="bg1"/>
                </a:solidFill>
              </a:rPr>
              <a:t> sue</a:t>
            </a:r>
          </a:p>
          <a:p>
            <a:r>
              <a:rPr lang="en-US" i="1" dirty="0" err="1">
                <a:solidFill>
                  <a:schemeClr val="bg1"/>
                </a:solidFill>
              </a:rPr>
              <a:t>moe</a:t>
            </a:r>
            <a:r>
              <a:rPr lang="en-US" i="1" dirty="0">
                <a:solidFill>
                  <a:schemeClr val="bg1"/>
                </a:solidFill>
              </a:rPr>
              <a:t> joe sue </a:t>
            </a:r>
            <a:r>
              <a:rPr lang="en-US" i="1" dirty="0" err="1">
                <a:solidFill>
                  <a:schemeClr val="bg1"/>
                </a:solidFill>
              </a:rPr>
              <a:t>bo</a:t>
            </a:r>
            <a:r>
              <a:rPr lang="en-US" i="1" dirty="0">
                <a:solidFill>
                  <a:schemeClr val="bg1"/>
                </a:solidFill>
              </a:rPr>
              <a:t> joe </a:t>
            </a:r>
            <a:r>
              <a:rPr lang="en-US" i="1" dirty="0" err="1">
                <a:solidFill>
                  <a:schemeClr val="bg1"/>
                </a:solidFill>
              </a:rPr>
              <a:t>po</a:t>
            </a:r>
            <a:r>
              <a:rPr lang="en-US" i="1" dirty="0">
                <a:solidFill>
                  <a:schemeClr val="bg1"/>
                </a:solidFill>
              </a:rPr>
              <a:t> fa </a:t>
            </a:r>
            <a:r>
              <a:rPr lang="en-US" i="1" dirty="0" err="1">
                <a:solidFill>
                  <a:schemeClr val="bg1"/>
                </a:solidFill>
              </a:rPr>
              <a:t>bo</a:t>
            </a:r>
            <a:r>
              <a:rPr lang="en-US" i="1" dirty="0">
                <a:solidFill>
                  <a:schemeClr val="bg1"/>
                </a:solidFill>
              </a:rPr>
              <a:t> sue</a:t>
            </a:r>
          </a:p>
          <a:p>
            <a:r>
              <a:rPr lang="en-US" i="1" dirty="0" err="1">
                <a:solidFill>
                  <a:schemeClr val="bg1"/>
                </a:solidFill>
              </a:rPr>
              <a:t>moe</a:t>
            </a:r>
            <a:r>
              <a:rPr lang="en-US" i="1" dirty="0">
                <a:solidFill>
                  <a:schemeClr val="bg1"/>
                </a:solidFill>
              </a:rPr>
              <a:t> joe sue </a:t>
            </a:r>
            <a:r>
              <a:rPr lang="en-US" i="1" dirty="0" err="1">
                <a:solidFill>
                  <a:schemeClr val="bg1"/>
                </a:solidFill>
              </a:rPr>
              <a:t>bo</a:t>
            </a:r>
            <a:r>
              <a:rPr lang="en-US" i="1" dirty="0">
                <a:solidFill>
                  <a:schemeClr val="bg1"/>
                </a:solidFill>
              </a:rPr>
              <a:t> joe </a:t>
            </a:r>
            <a:r>
              <a:rPr lang="en-US" i="1" dirty="0" err="1">
                <a:solidFill>
                  <a:schemeClr val="bg1"/>
                </a:solidFill>
              </a:rPr>
              <a:t>po</a:t>
            </a:r>
            <a:r>
              <a:rPr lang="en-US" i="1" dirty="0">
                <a:solidFill>
                  <a:schemeClr val="bg1"/>
                </a:solidFill>
              </a:rPr>
              <a:t> fa </a:t>
            </a:r>
            <a:r>
              <a:rPr lang="en-US" i="1" dirty="0" err="1">
                <a:solidFill>
                  <a:schemeClr val="bg1"/>
                </a:solidFill>
              </a:rPr>
              <a:t>bo</a:t>
            </a:r>
            <a:r>
              <a:rPr lang="en-US" i="1" dirty="0">
                <a:solidFill>
                  <a:schemeClr val="bg1"/>
                </a:solidFill>
              </a:rPr>
              <a:t> sue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2A712-6A0A-4F67-8628-B0386163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B5FF1-0B56-4F52-92AE-29FD7684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3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45D6-5AB4-4CEC-AC1F-5D07342F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7 steps – Step 1 work example</a:t>
            </a:r>
            <a:br>
              <a:rPr lang="en-US" dirty="0"/>
            </a:br>
            <a:r>
              <a:rPr lang="en-US" dirty="0"/>
              <a:t>calculate(names, “joe”, “</a:t>
            </a:r>
            <a:r>
              <a:rPr lang="en-US" dirty="0" err="1"/>
              <a:t>bo</a:t>
            </a:r>
            <a:r>
              <a:rPr lang="en-US" dirty="0"/>
              <a:t>”,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A536-EA4C-47BB-B4E5-C3A8C7D3C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i="1" dirty="0" err="1"/>
              <a:t>moe</a:t>
            </a:r>
            <a:r>
              <a:rPr lang="en-US" i="1" dirty="0"/>
              <a:t> joe sue </a:t>
            </a:r>
            <a:r>
              <a:rPr lang="en-US" i="1" dirty="0" err="1"/>
              <a:t>bo</a:t>
            </a:r>
            <a:r>
              <a:rPr lang="en-US" i="1" dirty="0"/>
              <a:t> joe </a:t>
            </a:r>
            <a:r>
              <a:rPr lang="en-US" i="1" dirty="0" err="1"/>
              <a:t>po</a:t>
            </a:r>
            <a:r>
              <a:rPr lang="en-US" i="1" dirty="0"/>
              <a:t> fa </a:t>
            </a:r>
            <a:r>
              <a:rPr lang="en-US" i="1" dirty="0" err="1"/>
              <a:t>bo</a:t>
            </a:r>
            <a:r>
              <a:rPr lang="en-US" i="1" dirty="0"/>
              <a:t> sue</a:t>
            </a:r>
          </a:p>
          <a:p>
            <a:r>
              <a:rPr lang="en-US" i="1" dirty="0" err="1"/>
              <a:t>moe</a:t>
            </a:r>
            <a:r>
              <a:rPr lang="en-US" i="1" dirty="0"/>
              <a:t> joe sue </a:t>
            </a:r>
            <a:r>
              <a:rPr lang="en-US" i="1" dirty="0" err="1"/>
              <a:t>bo</a:t>
            </a:r>
            <a:r>
              <a:rPr lang="en-US" i="1" dirty="0"/>
              <a:t> joe </a:t>
            </a:r>
            <a:r>
              <a:rPr lang="en-US" i="1" dirty="0" err="1"/>
              <a:t>po</a:t>
            </a:r>
            <a:r>
              <a:rPr lang="en-US" i="1" dirty="0"/>
              <a:t> fa </a:t>
            </a:r>
            <a:r>
              <a:rPr lang="en-US" i="1" dirty="0" err="1"/>
              <a:t>bo</a:t>
            </a:r>
            <a:r>
              <a:rPr lang="en-US" i="1" dirty="0"/>
              <a:t> sue</a:t>
            </a:r>
          </a:p>
          <a:p>
            <a:endParaRPr lang="en-US" i="1" dirty="0"/>
          </a:p>
          <a:p>
            <a:r>
              <a:rPr lang="en-US" i="1" dirty="0" err="1"/>
              <a:t>moe</a:t>
            </a:r>
            <a:r>
              <a:rPr lang="en-US" i="1" dirty="0"/>
              <a:t> joe sue </a:t>
            </a:r>
            <a:r>
              <a:rPr lang="en-US" i="1" dirty="0" err="1"/>
              <a:t>bo</a:t>
            </a:r>
            <a:r>
              <a:rPr lang="en-US" i="1" dirty="0"/>
              <a:t> joe </a:t>
            </a:r>
            <a:r>
              <a:rPr lang="en-US" i="1" dirty="0" err="1"/>
              <a:t>po</a:t>
            </a:r>
            <a:r>
              <a:rPr lang="en-US" i="1" dirty="0"/>
              <a:t> fa </a:t>
            </a:r>
            <a:r>
              <a:rPr lang="en-US" i="1" dirty="0" err="1"/>
              <a:t>bo</a:t>
            </a:r>
            <a:r>
              <a:rPr lang="en-US" i="1" dirty="0"/>
              <a:t> sue</a:t>
            </a:r>
          </a:p>
          <a:p>
            <a:r>
              <a:rPr lang="en-US" i="1" dirty="0" err="1"/>
              <a:t>moe</a:t>
            </a:r>
            <a:r>
              <a:rPr lang="en-US" i="1" dirty="0"/>
              <a:t> joe sue </a:t>
            </a:r>
            <a:r>
              <a:rPr lang="en-US" i="1" dirty="0" err="1"/>
              <a:t>bo</a:t>
            </a:r>
            <a:r>
              <a:rPr lang="en-US" i="1" dirty="0"/>
              <a:t> joe </a:t>
            </a:r>
            <a:r>
              <a:rPr lang="en-US" i="1" dirty="0" err="1"/>
              <a:t>po</a:t>
            </a:r>
            <a:r>
              <a:rPr lang="en-US" i="1" dirty="0"/>
              <a:t> fa </a:t>
            </a:r>
            <a:r>
              <a:rPr lang="en-US" i="1" dirty="0" err="1"/>
              <a:t>bo</a:t>
            </a:r>
            <a:r>
              <a:rPr lang="en-US" i="1" dirty="0"/>
              <a:t> sue</a:t>
            </a:r>
          </a:p>
          <a:p>
            <a:r>
              <a:rPr lang="en-US" i="1" dirty="0" err="1"/>
              <a:t>moe</a:t>
            </a:r>
            <a:r>
              <a:rPr lang="en-US" i="1" dirty="0"/>
              <a:t> joe sue </a:t>
            </a:r>
            <a:r>
              <a:rPr lang="en-US" i="1" dirty="0" err="1"/>
              <a:t>bo</a:t>
            </a:r>
            <a:r>
              <a:rPr lang="en-US" i="1" dirty="0"/>
              <a:t> joe </a:t>
            </a:r>
            <a:r>
              <a:rPr lang="en-US" i="1" dirty="0" err="1"/>
              <a:t>po</a:t>
            </a:r>
            <a:r>
              <a:rPr lang="en-US" i="1" dirty="0"/>
              <a:t> fa </a:t>
            </a:r>
            <a:r>
              <a:rPr lang="en-US" i="1" dirty="0" err="1"/>
              <a:t>bo</a:t>
            </a:r>
            <a:r>
              <a:rPr lang="en-US" i="1" dirty="0"/>
              <a:t> sue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2A712-6A0A-4F67-8628-B0386163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B5FF1-0B56-4F52-92AE-29FD7684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B68923-EAF8-4282-801D-74A8BD2EAE27}"/>
              </a:ext>
            </a:extLst>
          </p:cNvPr>
          <p:cNvCxnSpPr>
            <a:cxnSpLocks/>
          </p:cNvCxnSpPr>
          <p:nvPr/>
        </p:nvCxnSpPr>
        <p:spPr>
          <a:xfrm>
            <a:off x="1143000" y="2328441"/>
            <a:ext cx="4572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5A6549-1310-462F-80B6-69E04E7A2BE9}"/>
              </a:ext>
            </a:extLst>
          </p:cNvPr>
          <p:cNvCxnSpPr>
            <a:cxnSpLocks/>
          </p:cNvCxnSpPr>
          <p:nvPr/>
        </p:nvCxnSpPr>
        <p:spPr>
          <a:xfrm>
            <a:off x="1828800" y="2971800"/>
            <a:ext cx="4572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E768AA-97EE-417E-8330-E51AAFEE464D}"/>
              </a:ext>
            </a:extLst>
          </p:cNvPr>
          <p:cNvCxnSpPr>
            <a:cxnSpLocks/>
          </p:cNvCxnSpPr>
          <p:nvPr/>
        </p:nvCxnSpPr>
        <p:spPr>
          <a:xfrm>
            <a:off x="3657600" y="2971800"/>
            <a:ext cx="4572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D685747-9582-490D-B2F4-A59F11731438}"/>
              </a:ext>
            </a:extLst>
          </p:cNvPr>
          <p:cNvSpPr txBox="1"/>
          <p:nvPr/>
        </p:nvSpPr>
        <p:spPr>
          <a:xfrm>
            <a:off x="1674121" y="297180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061DDA-6E49-49D7-841A-8271F225D32C}"/>
              </a:ext>
            </a:extLst>
          </p:cNvPr>
          <p:cNvSpPr txBox="1"/>
          <p:nvPr/>
        </p:nvSpPr>
        <p:spPr>
          <a:xfrm>
            <a:off x="3530798" y="297180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CFAC78-7F69-4566-8CEE-EC7F17F478EF}"/>
              </a:ext>
            </a:extLst>
          </p:cNvPr>
          <p:cNvCxnSpPr>
            <a:cxnSpLocks/>
          </p:cNvCxnSpPr>
          <p:nvPr/>
        </p:nvCxnSpPr>
        <p:spPr>
          <a:xfrm>
            <a:off x="2590800" y="3962400"/>
            <a:ext cx="4572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1007B6-1EEA-4869-86EC-73BD2E7A6A16}"/>
              </a:ext>
            </a:extLst>
          </p:cNvPr>
          <p:cNvCxnSpPr>
            <a:cxnSpLocks/>
          </p:cNvCxnSpPr>
          <p:nvPr/>
        </p:nvCxnSpPr>
        <p:spPr>
          <a:xfrm>
            <a:off x="3124200" y="4572000"/>
            <a:ext cx="4572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A52666-A093-4B2C-BB64-CDD2CE189FDB}"/>
              </a:ext>
            </a:extLst>
          </p:cNvPr>
          <p:cNvCxnSpPr>
            <a:cxnSpLocks/>
          </p:cNvCxnSpPr>
          <p:nvPr/>
        </p:nvCxnSpPr>
        <p:spPr>
          <a:xfrm>
            <a:off x="3657600" y="5257800"/>
            <a:ext cx="4572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BDC503D-3ABB-48B7-B9E5-C7972BC5F622}"/>
              </a:ext>
            </a:extLst>
          </p:cNvPr>
          <p:cNvSpPr txBox="1"/>
          <p:nvPr/>
        </p:nvSpPr>
        <p:spPr>
          <a:xfrm>
            <a:off x="3502921" y="525780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DBAAD1-C766-4FB8-8D13-713F3D4252F4}"/>
              </a:ext>
            </a:extLst>
          </p:cNvPr>
          <p:cNvSpPr txBox="1"/>
          <p:nvPr/>
        </p:nvSpPr>
        <p:spPr>
          <a:xfrm>
            <a:off x="4953000" y="525779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8260A1-E170-49EA-A8B4-8E072EED0C63}"/>
              </a:ext>
            </a:extLst>
          </p:cNvPr>
          <p:cNvCxnSpPr>
            <a:cxnSpLocks/>
          </p:cNvCxnSpPr>
          <p:nvPr/>
        </p:nvCxnSpPr>
        <p:spPr>
          <a:xfrm>
            <a:off x="5107678" y="5257799"/>
            <a:ext cx="4572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AE644BD-1AB8-473D-91E9-A932CB63787C}"/>
              </a:ext>
            </a:extLst>
          </p:cNvPr>
          <p:cNvSpPr/>
          <p:nvPr/>
        </p:nvSpPr>
        <p:spPr>
          <a:xfrm>
            <a:off x="3530798" y="4724400"/>
            <a:ext cx="2188759" cy="381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5D7CD9-ACA4-4497-8598-E06A420634E1}"/>
              </a:ext>
            </a:extLst>
          </p:cNvPr>
          <p:cNvSpPr txBox="1"/>
          <p:nvPr/>
        </p:nvSpPr>
        <p:spPr>
          <a:xfrm>
            <a:off x="7122421" y="479613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Found!</a:t>
            </a:r>
          </a:p>
        </p:txBody>
      </p:sp>
    </p:spTree>
    <p:extLst>
      <p:ext uri="{BB962C8B-B14F-4D97-AF65-F5344CB8AC3E}">
        <p14:creationId xmlns:p14="http://schemas.microsoft.com/office/powerpoint/2010/main" val="32984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01927E-1FBE-46C5-BD03-D6FC77C37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60918"/>
            <a:ext cx="5943600" cy="6016082"/>
          </a:xfrm>
        </p:spPr>
      </p:pic>
    </p:spTree>
    <p:extLst>
      <p:ext uri="{BB962C8B-B14F-4D97-AF65-F5344CB8AC3E}">
        <p14:creationId xmlns:p14="http://schemas.microsoft.com/office/powerpoint/2010/main" val="447218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499"/>
            <a:ext cx="7772400" cy="1143000"/>
          </a:xfrm>
        </p:spPr>
        <p:txBody>
          <a:bodyPr/>
          <a:lstStyle/>
          <a:p>
            <a:r>
              <a:rPr lang="en-US" dirty="0"/>
              <a:t>Alice programming language</a:t>
            </a:r>
            <a:br>
              <a:rPr lang="en-US" dirty="0"/>
            </a:br>
            <a:r>
              <a:rPr lang="en-US" dirty="0"/>
              <a:t>alice.org, Alice version 2.4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93606"/>
            <a:ext cx="2255227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48" y="3352800"/>
            <a:ext cx="6790252" cy="3387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54829"/>
            <a:ext cx="2314781" cy="180702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0236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8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2438400"/>
            <a:ext cx="9258729" cy="320054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5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Ride – Octopus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74" y="1210597"/>
            <a:ext cx="6482252" cy="53828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8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/>
              <a:t>Reading and RQ 11 due next time</a:t>
            </a:r>
          </a:p>
          <a:p>
            <a:pPr eaLnBrk="1" hangingPunct="1"/>
            <a:r>
              <a:rPr lang="en-US" dirty="0"/>
              <a:t>APT 4 out due next Thursday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Today:</a:t>
            </a:r>
          </a:p>
          <a:p>
            <a:pPr lvl="1" eaLnBrk="1" hangingPunct="1"/>
            <a:r>
              <a:rPr lang="en-US" dirty="0"/>
              <a:t>More on Lists</a:t>
            </a:r>
          </a:p>
          <a:p>
            <a:pPr lvl="1" eaLnBrk="1" hangingPunct="1"/>
            <a:r>
              <a:rPr lang="en-US" dirty="0"/>
              <a:t>Solving APTs with: while True</a:t>
            </a:r>
          </a:p>
          <a:p>
            <a:pPr lvl="1" eaLnBrk="1" hangingPunct="1"/>
            <a:r>
              <a:rPr lang="en-US" dirty="0"/>
              <a:t>Coming – more ways to process data</a:t>
            </a:r>
          </a:p>
          <a:p>
            <a:pPr lvl="1" eaLnBrk="1" hangingPunct="1"/>
            <a:r>
              <a:rPr lang="en-US" dirty="0"/>
              <a:t>Exam 1 back next time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18325"/>
            <a:ext cx="3276600" cy="1143000"/>
          </a:xfrm>
        </p:spPr>
        <p:txBody>
          <a:bodyPr/>
          <a:lstStyle/>
          <a:p>
            <a:r>
              <a:rPr lang="en-US" dirty="0" err="1"/>
              <a:t>Wac</a:t>
            </a:r>
            <a:r>
              <a:rPr lang="en-US" dirty="0"/>
              <a:t>-A-Mole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1277877"/>
            <a:ext cx="3159257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39" y="1361325"/>
            <a:ext cx="5922793" cy="3258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5184654"/>
            <a:ext cx="8782349" cy="1156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</p:spTree>
    <p:extLst>
      <p:ext uri="{BB962C8B-B14F-4D97-AF65-F5344CB8AC3E}">
        <p14:creationId xmlns:p14="http://schemas.microsoft.com/office/powerpoint/2010/main" val="206459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/>
              <a:t>Creating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81600"/>
          </a:xfrm>
        </p:spPr>
        <p:txBody>
          <a:bodyPr/>
          <a:lstStyle/>
          <a:p>
            <a:pPr>
              <a:defRPr/>
            </a:pPr>
            <a:r>
              <a:rPr lang="en-US" dirty="0"/>
              <a:t>Given a list of numbers, create a second list of every number squared.</a:t>
            </a:r>
          </a:p>
          <a:p>
            <a:pPr marL="0" indent="0">
              <a:buFontTx/>
              <a:buNone/>
              <a:defRPr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[8, 3, 5, 4, 1]</a:t>
            </a:r>
          </a:p>
          <a:p>
            <a:pPr marL="0" indent="0">
              <a:buFontTx/>
              <a:buNone/>
              <a:defRPr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sqnums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for v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sqnums.append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(v*v)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sqnums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[64, 9, 25, 16, 1]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400"/>
              <a:t>compsci101  fall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3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More on List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/>
              <a:t>Previous page</a:t>
            </a:r>
          </a:p>
          <a:p>
            <a:pPr lvl="1"/>
            <a:r>
              <a:rPr lang="en-US" dirty="0" err="1"/>
              <a:t>nameOfList</a:t>
            </a:r>
            <a:r>
              <a:rPr lang="en-US" dirty="0"/>
              <a:t> “dot” function (parameter)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sqnums.append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(v*v)</a:t>
            </a:r>
          </a:p>
          <a:p>
            <a:r>
              <a:rPr lang="en-US" dirty="0"/>
              <a:t>See list operations on next page</a:t>
            </a:r>
          </a:p>
          <a:p>
            <a:r>
              <a:rPr lang="en-US" dirty="0" err="1"/>
              <a:t>Mutator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hybrid </a:t>
            </a:r>
            <a:r>
              <a:rPr lang="en-US" dirty="0" err="1"/>
              <a:t>vs</a:t>
            </a:r>
            <a:r>
              <a:rPr lang="en-US" dirty="0"/>
              <a:t> return</a:t>
            </a:r>
          </a:p>
          <a:p>
            <a:pPr lvl="1"/>
            <a:r>
              <a:rPr lang="en-US" dirty="0" err="1"/>
              <a:t>Mutator</a:t>
            </a:r>
            <a:r>
              <a:rPr lang="en-US" dirty="0"/>
              <a:t> changes the list (no return value)</a:t>
            </a:r>
          </a:p>
          <a:p>
            <a:pPr lvl="1"/>
            <a:r>
              <a:rPr lang="en-US" dirty="0"/>
              <a:t>Hybrid changes list and returns value</a:t>
            </a:r>
          </a:p>
          <a:p>
            <a:pPr lvl="1"/>
            <a:r>
              <a:rPr lang="en-US" dirty="0"/>
              <a:t>Return – returns value, no change to list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9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51271"/>
          </a:xfrm>
        </p:spPr>
        <p:txBody>
          <a:bodyPr/>
          <a:lstStyle/>
          <a:p>
            <a:r>
              <a:rPr lang="en-US" dirty="0"/>
              <a:t>List operations from book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040"/>
            <a:ext cx="9215152" cy="5562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16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/>
              <a:t>Remove all negative numbers from list</a:t>
            </a:r>
          </a:p>
          <a:p>
            <a:pPr marL="0" indent="0">
              <a:buNone/>
            </a:pPr>
            <a:r>
              <a:rPr lang="en-US" dirty="0"/>
              <a:t>                [4, -2, 5, 6, -3]    </a:t>
            </a:r>
            <a:r>
              <a:rPr lang="en-US" dirty="0">
                <a:sym typeface="Wingdings" panose="05000000000000000000" pitchFamily="2" charset="2"/>
              </a:rPr>
              <a:t>  [4, 5, 6]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ways</a:t>
            </a:r>
          </a:p>
          <a:p>
            <a:pPr marL="457200" lvl="1" indent="0">
              <a:buNone/>
            </a:pPr>
            <a:r>
              <a:rPr lang="en-US" dirty="0"/>
              <a:t>1) return a new list with all negative numbers removed</a:t>
            </a:r>
          </a:p>
          <a:p>
            <a:pPr marL="457200" lvl="1" indent="0">
              <a:buNone/>
            </a:pPr>
            <a:r>
              <a:rPr lang="en-US" dirty="0"/>
              <a:t>2) Modify a list to remove negative numbers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32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74" y="2123768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somenums</a:t>
            </a:r>
            <a:r>
              <a:rPr lang="en-US" dirty="0"/>
              <a:t> = [3, -1, 8, -5, -2, 6, 7]</a:t>
            </a:r>
          </a:p>
          <a:p>
            <a:pPr marL="0" indent="0">
              <a:buNone/>
            </a:pPr>
            <a:r>
              <a:rPr lang="en-US" dirty="0" err="1"/>
              <a:t>nonegs</a:t>
            </a:r>
            <a:r>
              <a:rPr lang="en-US" dirty="0"/>
              <a:t> = </a:t>
            </a:r>
            <a:r>
              <a:rPr lang="en-US" dirty="0" err="1"/>
              <a:t>removeNegatives</a:t>
            </a:r>
            <a:r>
              <a:rPr lang="en-US" dirty="0"/>
              <a:t>(</a:t>
            </a:r>
            <a:r>
              <a:rPr lang="en-US" dirty="0" err="1"/>
              <a:t>somenums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35610" y="-6858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r>
              <a:rPr lang="en-US" kern="0" dirty="0"/>
              <a:t>www.bit.ly/101f17-1012-2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44" y="1114732"/>
            <a:ext cx="7096512" cy="26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77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53929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somenums</a:t>
            </a:r>
            <a:r>
              <a:rPr lang="en-US" dirty="0"/>
              <a:t> = [3, -1, 8, -5, -2, 6, 7]</a:t>
            </a:r>
          </a:p>
          <a:p>
            <a:pPr marL="0" indent="0">
              <a:buNone/>
            </a:pPr>
            <a:r>
              <a:rPr lang="en-US" dirty="0"/>
              <a:t>removeNegatives2(</a:t>
            </a:r>
            <a:r>
              <a:rPr lang="en-US" dirty="0" err="1"/>
              <a:t>somenums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3561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r>
              <a:rPr lang="en-US" kern="0" dirty="0"/>
              <a:t>www.bit.ly/101f17-1012-3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3" y="1524000"/>
            <a:ext cx="8465814" cy="25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93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74" y="2123768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somenums</a:t>
            </a:r>
            <a:r>
              <a:rPr lang="en-US" dirty="0"/>
              <a:t> = [3, -1, 8, -5, -2, 6, 7]</a:t>
            </a:r>
          </a:p>
          <a:p>
            <a:pPr marL="0" indent="0">
              <a:buNone/>
            </a:pPr>
            <a:r>
              <a:rPr lang="en-US" dirty="0"/>
              <a:t>removeNegatives3(</a:t>
            </a:r>
            <a:r>
              <a:rPr lang="en-US" dirty="0" err="1"/>
              <a:t>somenums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3561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r>
              <a:rPr lang="en-US" kern="0" dirty="0"/>
              <a:t>www.bit.ly/101f17-1012-4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90" y="1295400"/>
            <a:ext cx="6579590" cy="35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75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270" y="0"/>
            <a:ext cx="7772400" cy="1143000"/>
          </a:xfrm>
        </p:spPr>
        <p:txBody>
          <a:bodyPr/>
          <a:lstStyle/>
          <a:p>
            <a:r>
              <a:rPr lang="en-US" dirty="0"/>
              <a:t>APT </a:t>
            </a:r>
            <a:r>
              <a:rPr lang="en-US" dirty="0" err="1"/>
              <a:t>MorseCode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1" y="1143000"/>
            <a:ext cx="7657389" cy="49511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84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problems – </a:t>
            </a:r>
            <a:br>
              <a:rPr lang="en-US" dirty="0"/>
            </a:br>
            <a:r>
              <a:rPr lang="en-US" dirty="0"/>
              <a:t>APT </a:t>
            </a:r>
            <a:r>
              <a:rPr lang="en-US" dirty="0" err="1"/>
              <a:t>MorseLikeCode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find vs index</a:t>
            </a:r>
          </a:p>
          <a:p>
            <a:pPr lvl="1"/>
            <a:r>
              <a:rPr lang="en-US" dirty="0"/>
              <a:t>find with string – returns -1 when not found</a:t>
            </a:r>
          </a:p>
          <a:p>
            <a:pPr lvl="1"/>
            <a:r>
              <a:rPr lang="en-US" dirty="0"/>
              <a:t>index with list – CRASHES if not there!</a:t>
            </a:r>
          </a:p>
          <a:p>
            <a:pPr lvl="1"/>
            <a:r>
              <a:rPr lang="en-US" dirty="0"/>
              <a:t>You can’t say: </a:t>
            </a:r>
            <a:r>
              <a:rPr lang="en-US" dirty="0" err="1"/>
              <a:t>pos</a:t>
            </a:r>
            <a:r>
              <a:rPr lang="en-US" dirty="0"/>
              <a:t> = </a:t>
            </a:r>
            <a:r>
              <a:rPr lang="en-US" dirty="0" err="1"/>
              <a:t>alist.index</a:t>
            </a:r>
            <a:r>
              <a:rPr lang="en-US" dirty="0"/>
              <a:t>(“…”)</a:t>
            </a:r>
          </a:p>
          <a:p>
            <a:pPr lvl="1"/>
            <a:r>
              <a:rPr lang="en-US" dirty="0"/>
              <a:t>Instead: if “…” in </a:t>
            </a:r>
            <a:r>
              <a:rPr lang="en-US" dirty="0" err="1"/>
              <a:t>alist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                       </a:t>
            </a:r>
            <a:r>
              <a:rPr lang="en-US" dirty="0" err="1"/>
              <a:t>pos</a:t>
            </a:r>
            <a:r>
              <a:rPr lang="en-US" dirty="0"/>
              <a:t> = </a:t>
            </a:r>
            <a:r>
              <a:rPr lang="en-US" dirty="0" err="1"/>
              <a:t>alist.index</a:t>
            </a:r>
            <a:r>
              <a:rPr lang="en-US" dirty="0"/>
              <a:t>(“…”)</a:t>
            </a:r>
          </a:p>
          <a:p>
            <a:r>
              <a:rPr lang="en-US" dirty="0"/>
              <a:t>How to get started?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81000"/>
            <a:ext cx="7772400" cy="2971800"/>
          </a:xfrm>
        </p:spPr>
        <p:txBody>
          <a:bodyPr/>
          <a:lstStyle/>
          <a:p>
            <a:r>
              <a:rPr lang="en-US" dirty="0"/>
              <a:t>Problem: Find the location of first adjacent duplicate word</a:t>
            </a:r>
            <a:br>
              <a:rPr lang="en-US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888" y="2332074"/>
            <a:ext cx="7917712" cy="4114800"/>
          </a:xfrm>
        </p:spPr>
        <p:txBody>
          <a:bodyPr/>
          <a:lstStyle/>
          <a:p>
            <a:r>
              <a:rPr lang="en-US" dirty="0"/>
              <a:t>“This is a story </a:t>
            </a:r>
            <a:r>
              <a:rPr lang="en-US" dirty="0" err="1"/>
              <a:t>story</a:t>
            </a:r>
            <a:r>
              <a:rPr lang="en-US" dirty="0"/>
              <a:t> about a girl with a red hood…”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 3 as the location of the first word that has a duplicate adjacent word (start at 0)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1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B92C-43E5-4323-A8B5-7FACD19D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" y="0"/>
            <a:ext cx="9067800" cy="762001"/>
          </a:xfrm>
        </p:spPr>
        <p:txBody>
          <a:bodyPr/>
          <a:lstStyle/>
          <a:p>
            <a:r>
              <a:rPr lang="en-US" sz="3600" dirty="0"/>
              <a:t>Seven Steps – Step 1 work example by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9134-3331-4FE4-ACC0-070CCE999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r>
              <a:rPr lang="en-US" i="1" dirty="0"/>
              <a:t>This is a story </a:t>
            </a:r>
            <a:r>
              <a:rPr lang="en-US" i="1" dirty="0" err="1"/>
              <a:t>story</a:t>
            </a:r>
            <a:r>
              <a:rPr lang="en-US" i="1" dirty="0"/>
              <a:t> about a girl …</a:t>
            </a:r>
          </a:p>
          <a:p>
            <a:r>
              <a:rPr lang="en-US" i="1" dirty="0"/>
              <a:t>This is a story </a:t>
            </a:r>
            <a:r>
              <a:rPr lang="en-US" i="1" dirty="0" err="1"/>
              <a:t>story</a:t>
            </a:r>
            <a:r>
              <a:rPr lang="en-US" i="1" dirty="0"/>
              <a:t> about a girl …</a:t>
            </a:r>
          </a:p>
          <a:p>
            <a:r>
              <a:rPr lang="en-US" i="1" dirty="0"/>
              <a:t>This is a story </a:t>
            </a:r>
            <a:r>
              <a:rPr lang="en-US" i="1" dirty="0" err="1"/>
              <a:t>story</a:t>
            </a:r>
            <a:r>
              <a:rPr lang="en-US" i="1" dirty="0"/>
              <a:t> about a girl …</a:t>
            </a:r>
          </a:p>
          <a:p>
            <a:r>
              <a:rPr lang="en-US" i="1" dirty="0"/>
              <a:t>This is a story </a:t>
            </a:r>
            <a:r>
              <a:rPr lang="en-US" i="1" dirty="0" err="1"/>
              <a:t>story</a:t>
            </a:r>
            <a:r>
              <a:rPr lang="en-US" i="1" dirty="0"/>
              <a:t> about a girl …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Step 2 – write down what you did</a:t>
            </a:r>
          </a:p>
          <a:p>
            <a:r>
              <a:rPr lang="en-US" dirty="0"/>
              <a:t>Step 3 – generalize, special cases</a:t>
            </a:r>
          </a:p>
          <a:p>
            <a:r>
              <a:rPr lang="en-US" dirty="0"/>
              <a:t>Step 4 – work another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5ADF0-7DB5-4011-9F79-81B90FDE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590ED-C0C1-4197-800B-2230AF41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1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B92C-43E5-4323-A8B5-7FACD19D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" y="0"/>
            <a:ext cx="9067800" cy="762001"/>
          </a:xfrm>
        </p:spPr>
        <p:txBody>
          <a:bodyPr/>
          <a:lstStyle/>
          <a:p>
            <a:r>
              <a:rPr lang="en-US" sz="3600" dirty="0"/>
              <a:t>Seven Steps – Step 1 work example by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9134-3331-4FE4-ACC0-070CCE999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791200"/>
          </a:xfrm>
        </p:spPr>
        <p:txBody>
          <a:bodyPr/>
          <a:lstStyle/>
          <a:p>
            <a:r>
              <a:rPr lang="en-US" i="1" dirty="0"/>
              <a:t>This is a story </a:t>
            </a:r>
            <a:r>
              <a:rPr lang="en-US" i="1" dirty="0" err="1"/>
              <a:t>story</a:t>
            </a:r>
            <a:r>
              <a:rPr lang="en-US" i="1" dirty="0"/>
              <a:t> about a girl …</a:t>
            </a:r>
          </a:p>
          <a:p>
            <a:r>
              <a:rPr lang="en-US" i="1" dirty="0"/>
              <a:t>This is a story </a:t>
            </a:r>
            <a:r>
              <a:rPr lang="en-US" i="1" dirty="0" err="1"/>
              <a:t>story</a:t>
            </a:r>
            <a:r>
              <a:rPr lang="en-US" i="1" dirty="0"/>
              <a:t> about a girl …</a:t>
            </a:r>
          </a:p>
          <a:p>
            <a:r>
              <a:rPr lang="en-US" i="1" dirty="0"/>
              <a:t>This is a story </a:t>
            </a:r>
            <a:r>
              <a:rPr lang="en-US" i="1" dirty="0" err="1"/>
              <a:t>story</a:t>
            </a:r>
            <a:r>
              <a:rPr lang="en-US" i="1" dirty="0"/>
              <a:t> about a girl …</a:t>
            </a:r>
          </a:p>
          <a:p>
            <a:r>
              <a:rPr lang="en-US" i="1" dirty="0"/>
              <a:t>This is a story </a:t>
            </a:r>
            <a:r>
              <a:rPr lang="en-US" i="1" dirty="0" err="1"/>
              <a:t>story</a:t>
            </a:r>
            <a:r>
              <a:rPr lang="en-US" i="1" dirty="0"/>
              <a:t> about a girl …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Step 2 – write down what you did</a:t>
            </a:r>
          </a:p>
          <a:p>
            <a:r>
              <a:rPr lang="en-US" dirty="0"/>
              <a:t>Step 3 – generalize, special cases</a:t>
            </a:r>
          </a:p>
          <a:p>
            <a:r>
              <a:rPr lang="en-US" dirty="0"/>
              <a:t>Step 4 – work another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5ADF0-7DB5-4011-9F79-81B90FDE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590ED-C0C1-4197-800B-2230AF41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233CEE-4DD1-48FC-955E-3BB54B1F80BA}"/>
              </a:ext>
            </a:extLst>
          </p:cNvPr>
          <p:cNvCxnSpPr/>
          <p:nvPr/>
        </p:nvCxnSpPr>
        <p:spPr>
          <a:xfrm>
            <a:off x="1066800" y="1447800"/>
            <a:ext cx="685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323259-E9AF-4511-B611-BCDF0FC32992}"/>
              </a:ext>
            </a:extLst>
          </p:cNvPr>
          <p:cNvCxnSpPr/>
          <p:nvPr/>
        </p:nvCxnSpPr>
        <p:spPr>
          <a:xfrm>
            <a:off x="2590800" y="3276600"/>
            <a:ext cx="685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088698-FCE7-4BA8-82AA-793BCC118886}"/>
              </a:ext>
            </a:extLst>
          </p:cNvPr>
          <p:cNvCxnSpPr/>
          <p:nvPr/>
        </p:nvCxnSpPr>
        <p:spPr>
          <a:xfrm>
            <a:off x="3505200" y="3293097"/>
            <a:ext cx="685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235486-6DC4-4569-A621-072EC91D3E06}"/>
              </a:ext>
            </a:extLst>
          </p:cNvPr>
          <p:cNvCxnSpPr/>
          <p:nvPr/>
        </p:nvCxnSpPr>
        <p:spPr>
          <a:xfrm>
            <a:off x="2590800" y="2590800"/>
            <a:ext cx="685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242082-6784-492F-93CD-01EAADE329B2}"/>
              </a:ext>
            </a:extLst>
          </p:cNvPr>
          <p:cNvCxnSpPr>
            <a:cxnSpLocks/>
          </p:cNvCxnSpPr>
          <p:nvPr/>
        </p:nvCxnSpPr>
        <p:spPr>
          <a:xfrm>
            <a:off x="2209800" y="2590800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BE4D2A-0C0C-4BFA-B83F-D25DFA7D3F9A}"/>
              </a:ext>
            </a:extLst>
          </p:cNvPr>
          <p:cNvCxnSpPr>
            <a:cxnSpLocks/>
          </p:cNvCxnSpPr>
          <p:nvPr/>
        </p:nvCxnSpPr>
        <p:spPr>
          <a:xfrm>
            <a:off x="1866900" y="1447800"/>
            <a:ext cx="3429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5E01CD-CF6E-43B1-912D-CFCD29F01214}"/>
              </a:ext>
            </a:extLst>
          </p:cNvPr>
          <p:cNvCxnSpPr>
            <a:cxnSpLocks/>
          </p:cNvCxnSpPr>
          <p:nvPr/>
        </p:nvCxnSpPr>
        <p:spPr>
          <a:xfrm>
            <a:off x="2286000" y="2057400"/>
            <a:ext cx="228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9131AA-C995-4C94-B6D5-C95D8A4B981F}"/>
              </a:ext>
            </a:extLst>
          </p:cNvPr>
          <p:cNvCxnSpPr>
            <a:cxnSpLocks/>
          </p:cNvCxnSpPr>
          <p:nvPr/>
        </p:nvCxnSpPr>
        <p:spPr>
          <a:xfrm>
            <a:off x="1866900" y="2057400"/>
            <a:ext cx="2667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154017-EB38-4696-9049-6EFCFD7C9BEA}"/>
              </a:ext>
            </a:extLst>
          </p:cNvPr>
          <p:cNvSpPr txBox="1"/>
          <p:nvPr/>
        </p:nvSpPr>
        <p:spPr>
          <a:xfrm>
            <a:off x="7151606" y="1020859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Position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62CFA-E814-4A05-BEA1-598849122FDF}"/>
              </a:ext>
            </a:extLst>
          </p:cNvPr>
          <p:cNvSpPr txBox="1"/>
          <p:nvPr/>
        </p:nvSpPr>
        <p:spPr>
          <a:xfrm>
            <a:off x="7174273" y="1630102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Position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FE9BC6-189C-4B4F-B923-8DB296252FDC}"/>
              </a:ext>
            </a:extLst>
          </p:cNvPr>
          <p:cNvSpPr txBox="1"/>
          <p:nvPr/>
        </p:nvSpPr>
        <p:spPr>
          <a:xfrm>
            <a:off x="7188741" y="2201226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Position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B7E7B9-15A8-4A18-A565-9352F27DE073}"/>
              </a:ext>
            </a:extLst>
          </p:cNvPr>
          <p:cNvSpPr txBox="1"/>
          <p:nvPr/>
        </p:nvSpPr>
        <p:spPr>
          <a:xfrm>
            <a:off x="7188741" y="2811381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Position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1442FA-6121-4E06-83A5-95E8AFB1895A}"/>
              </a:ext>
            </a:extLst>
          </p:cNvPr>
          <p:cNvSpPr txBox="1"/>
          <p:nvPr/>
        </p:nvSpPr>
        <p:spPr>
          <a:xfrm>
            <a:off x="6879567" y="3507740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Return 3</a:t>
            </a:r>
          </a:p>
        </p:txBody>
      </p:sp>
    </p:spTree>
    <p:extLst>
      <p:ext uri="{BB962C8B-B14F-4D97-AF65-F5344CB8AC3E}">
        <p14:creationId xmlns:p14="http://schemas.microsoft.com/office/powerpoint/2010/main" val="595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0429"/>
            <a:ext cx="7772400" cy="1143000"/>
          </a:xfrm>
        </p:spPr>
        <p:txBody>
          <a:bodyPr/>
          <a:lstStyle/>
          <a:p>
            <a:r>
              <a:rPr lang="en-US" dirty="0"/>
              <a:t>Bit.ly/101f17-1012-1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9" y="1301658"/>
            <a:ext cx="6007142" cy="482862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APTs solved in a similar way</a:t>
            </a:r>
            <a:br>
              <a:rPr lang="en-US" dirty="0"/>
            </a:br>
            <a:r>
              <a:rPr lang="en-US" dirty="0"/>
              <a:t>with:      while True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Pikachu</a:t>
            </a:r>
          </a:p>
          <a:p>
            <a:r>
              <a:rPr lang="en-US" dirty="0" err="1"/>
              <a:t>NameGroup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APTs solved in a similar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NameGroup</a:t>
            </a:r>
            <a:endParaRPr lang="en-US" dirty="0"/>
          </a:p>
          <a:p>
            <a:r>
              <a:rPr lang="en-US" dirty="0"/>
              <a:t>Pikachu</a:t>
            </a:r>
          </a:p>
        </p:txBody>
      </p:sp>
      <p:pic>
        <p:nvPicPr>
          <p:cNvPr id="1026" name="Picture 2" descr="No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92514"/>
            <a:ext cx="5505450" cy="41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0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1100"/>
            <a:ext cx="8386294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130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5314</TotalTime>
  <Words>1041</Words>
  <Application>Microsoft Office PowerPoint</Application>
  <PresentationFormat>On-screen Show (4:3)</PresentationFormat>
  <Paragraphs>246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Courier New</vt:lpstr>
      <vt:lpstr>Times New Roman</vt:lpstr>
      <vt:lpstr>Wingdings</vt:lpstr>
      <vt:lpstr>Default Design</vt:lpstr>
      <vt:lpstr>CompSci 101 Introduction to Computer Science</vt:lpstr>
      <vt:lpstr>Announcements</vt:lpstr>
      <vt:lpstr>Problem: Find the location of first adjacent duplicate word </vt:lpstr>
      <vt:lpstr>Seven Steps – Step 1 work example by hand</vt:lpstr>
      <vt:lpstr>Seven Steps – Step 1 work example by hand</vt:lpstr>
      <vt:lpstr>Bit.ly/101f17-1012-1</vt:lpstr>
      <vt:lpstr>APTs solved in a similar way with:      while True</vt:lpstr>
      <vt:lpstr>APTs solved in a similar way</vt:lpstr>
      <vt:lpstr>PowerPoint Presentation</vt:lpstr>
      <vt:lpstr>Pikachu APT</vt:lpstr>
      <vt:lpstr>Pikachu APT</vt:lpstr>
      <vt:lpstr>APT NameGroup</vt:lpstr>
      <vt:lpstr>APT NameGroup</vt:lpstr>
      <vt:lpstr>7 steps – Step 1 work example calculate(names, “joe”, “bo”, 2)</vt:lpstr>
      <vt:lpstr>7 steps – Step 1 work example calculate(names, “joe”, “bo”, 2)</vt:lpstr>
      <vt:lpstr>PowerPoint Presentation</vt:lpstr>
      <vt:lpstr>Alice programming language alice.org, Alice version 2.4</vt:lpstr>
      <vt:lpstr>Nested Loop</vt:lpstr>
      <vt:lpstr>Fair Ride – Octopus  </vt:lpstr>
      <vt:lpstr>Wac-A-Mole</vt:lpstr>
      <vt:lpstr>Creating a list</vt:lpstr>
      <vt:lpstr>More on List operations</vt:lpstr>
      <vt:lpstr>List operations from book</vt:lpstr>
      <vt:lpstr>Problem</vt:lpstr>
      <vt:lpstr>PowerPoint Presentation</vt:lpstr>
      <vt:lpstr>PowerPoint Presentation</vt:lpstr>
      <vt:lpstr>PowerPoint Presentation</vt:lpstr>
      <vt:lpstr>APT MorseCode</vt:lpstr>
      <vt:lpstr>Solving problems –  APT MorseLikeCode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109</cp:revision>
  <cp:lastPrinted>2017-10-11T23:30:33Z</cp:lastPrinted>
  <dcterms:created xsi:type="dcterms:W3CDTF">2005-08-25T14:18:45Z</dcterms:created>
  <dcterms:modified xsi:type="dcterms:W3CDTF">2017-10-11T23:30:40Z</dcterms:modified>
</cp:coreProperties>
</file>