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24" r:id="rId3"/>
    <p:sldId id="305" r:id="rId4"/>
    <p:sldId id="306" r:id="rId5"/>
    <p:sldId id="308" r:id="rId6"/>
    <p:sldId id="309" r:id="rId7"/>
    <p:sldId id="277" r:id="rId8"/>
    <p:sldId id="310" r:id="rId9"/>
    <p:sldId id="311" r:id="rId10"/>
    <p:sldId id="315" r:id="rId11"/>
    <p:sldId id="313" r:id="rId12"/>
    <p:sldId id="312" r:id="rId13"/>
    <p:sldId id="304" r:id="rId14"/>
    <p:sldId id="294" r:id="rId15"/>
    <p:sldId id="295" r:id="rId16"/>
    <p:sldId id="296" r:id="rId17"/>
    <p:sldId id="297" r:id="rId18"/>
    <p:sldId id="298" r:id="rId19"/>
    <p:sldId id="299" r:id="rId20"/>
    <p:sldId id="281" r:id="rId21"/>
    <p:sldId id="293" r:id="rId22"/>
    <p:sldId id="282" r:id="rId23"/>
    <p:sldId id="300" r:id="rId24"/>
    <p:sldId id="283" r:id="rId25"/>
    <p:sldId id="284" r:id="rId26"/>
    <p:sldId id="316" r:id="rId27"/>
    <p:sldId id="285" r:id="rId28"/>
    <p:sldId id="321" r:id="rId29"/>
    <p:sldId id="322" r:id="rId30"/>
    <p:sldId id="317" r:id="rId31"/>
    <p:sldId id="319" r:id="rId32"/>
    <p:sldId id="323" r:id="rId33"/>
    <p:sldId id="286" r:id="rId34"/>
    <p:sldId id="287" r:id="rId35"/>
    <p:sldId id="290" r:id="rId36"/>
    <p:sldId id="291" r:id="rId3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7" autoAdjust="0"/>
    <p:restoredTop sz="76177" autoAdjust="0"/>
  </p:normalViewPr>
  <p:slideViewPr>
    <p:cSldViewPr>
      <p:cViewPr varScale="1">
        <p:scale>
          <a:sx n="68" d="100"/>
          <a:sy n="68" d="100"/>
        </p:scale>
        <p:origin x="1408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52A33-A4C4-4C2A-B0A7-A8778FCFF9E1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035EB-40D8-4F73-BB98-93C7C538A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5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</a:t>
            </a:r>
            <a:r>
              <a:rPr lang="en-US" baseline="0" dirty="0"/>
              <a:t> you do instead? If “…” in </a:t>
            </a:r>
            <a:r>
              <a:rPr lang="en-US" baseline="0" dirty="0" err="1"/>
              <a:t>alist</a:t>
            </a:r>
            <a:r>
              <a:rPr lang="en-US" baseline="0" dirty="0"/>
              <a:t>, then set </a:t>
            </a:r>
            <a:r>
              <a:rPr lang="en-US" baseline="0" dirty="0" err="1"/>
              <a:t>pos</a:t>
            </a:r>
            <a:endParaRPr lang="en-US" baseline="0" dirty="0"/>
          </a:p>
          <a:p>
            <a:r>
              <a:rPr lang="en-US" baseline="0" dirty="0"/>
              <a:t>Started? Consider writing a function helper</a:t>
            </a:r>
          </a:p>
          <a:p>
            <a:endParaRPr lang="en-US" baseline="0" dirty="0"/>
          </a:p>
          <a:p>
            <a:r>
              <a:rPr lang="en-US" baseline="0" dirty="0"/>
              <a:t>If time look at other </a:t>
            </a:r>
            <a:r>
              <a:rPr lang="en-US" baseline="0" dirty="0" err="1"/>
              <a:t>apts</a:t>
            </a:r>
            <a:r>
              <a:rPr lang="en-US" baseline="0" dirty="0"/>
              <a:t> such as </a:t>
            </a:r>
            <a:r>
              <a:rPr lang="en-US" baseline="0" dirty="0" err="1"/>
              <a:t>minPalindrome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035EB-40D8-4F73-BB98-93C7C538AC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68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Lived in his office at</a:t>
            </a:r>
            <a:r>
              <a:rPr lang="en-US" baseline="0" dirty="0"/>
              <a:t> MIT until 1998</a:t>
            </a:r>
          </a:p>
          <a:p>
            <a:r>
              <a:rPr lang="en-US" baseline="0" dirty="0"/>
              <a:t>Came to Duke in 1997 – brought three people with him including a film maker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ED3F3-EF7C-4FA5-978E-EF9C4E249DC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91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a list you can tell the </a:t>
            </a:r>
            <a:r>
              <a:rPr lang="en-US" dirty="0" err="1"/>
              <a:t>ith</a:t>
            </a:r>
            <a:r>
              <a:rPr lang="en-US" dirty="0"/>
              <a:t> item, they are ordered. You can have duplicates.</a:t>
            </a:r>
          </a:p>
          <a:p>
            <a:r>
              <a:rPr lang="en-US" dirty="0"/>
              <a:t>Can</a:t>
            </a:r>
            <a:r>
              <a:rPr lang="en-US" baseline="0" dirty="0"/>
              <a:t> add elements to both, you can iterate over all elements in both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035EB-40D8-4F73-BB98-93C7C538AC3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16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</a:t>
            </a:r>
            <a:r>
              <a:rPr lang="en-US" baseline="0" dirty="0"/>
              <a:t> you do instead? If “…” in </a:t>
            </a:r>
            <a:r>
              <a:rPr lang="en-US" baseline="0" dirty="0" err="1"/>
              <a:t>alist</a:t>
            </a:r>
            <a:r>
              <a:rPr lang="en-US" baseline="0" dirty="0"/>
              <a:t>, then set </a:t>
            </a:r>
            <a:r>
              <a:rPr lang="en-US" baseline="0" dirty="0" err="1"/>
              <a:t>pos</a:t>
            </a:r>
            <a:endParaRPr lang="en-US" baseline="0" dirty="0"/>
          </a:p>
          <a:p>
            <a:r>
              <a:rPr lang="en-US" baseline="0" dirty="0"/>
              <a:t>Started? Consider writing a function helper</a:t>
            </a:r>
          </a:p>
          <a:p>
            <a:endParaRPr lang="en-US" baseline="0" dirty="0"/>
          </a:p>
          <a:p>
            <a:r>
              <a:rPr lang="en-US" baseline="0" dirty="0"/>
              <a:t>If time look at other </a:t>
            </a:r>
            <a:r>
              <a:rPr lang="en-US" baseline="0" dirty="0" err="1"/>
              <a:t>apts</a:t>
            </a:r>
            <a:r>
              <a:rPr lang="en-US" baseline="0" dirty="0"/>
              <a:t> such as </a:t>
            </a:r>
            <a:r>
              <a:rPr lang="en-US" baseline="0" dirty="0" err="1"/>
              <a:t>minPalindrome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035EB-40D8-4F73-BB98-93C7C538AC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22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</a:t>
            </a:r>
            <a:r>
              <a:rPr lang="en-US" baseline="0" dirty="0"/>
              <a:t> you do instead? If “…” in </a:t>
            </a:r>
            <a:r>
              <a:rPr lang="en-US" baseline="0" dirty="0" err="1"/>
              <a:t>alist</a:t>
            </a:r>
            <a:r>
              <a:rPr lang="en-US" baseline="0" dirty="0"/>
              <a:t>, then set </a:t>
            </a:r>
            <a:r>
              <a:rPr lang="en-US" baseline="0" dirty="0" err="1"/>
              <a:t>pos</a:t>
            </a:r>
            <a:endParaRPr lang="en-US" baseline="0" dirty="0"/>
          </a:p>
          <a:p>
            <a:r>
              <a:rPr lang="en-US" baseline="0" dirty="0"/>
              <a:t>Started? Consider writing a function helper</a:t>
            </a:r>
          </a:p>
          <a:p>
            <a:endParaRPr lang="en-US" baseline="0" dirty="0"/>
          </a:p>
          <a:p>
            <a:r>
              <a:rPr lang="en-US" baseline="0" dirty="0"/>
              <a:t>If time look at other </a:t>
            </a:r>
            <a:r>
              <a:rPr lang="en-US" baseline="0" dirty="0" err="1"/>
              <a:t>apts</a:t>
            </a:r>
            <a:r>
              <a:rPr lang="en-US" baseline="0" dirty="0"/>
              <a:t> such as </a:t>
            </a:r>
            <a:r>
              <a:rPr lang="en-US" baseline="0" dirty="0" err="1"/>
              <a:t>minPalindrome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035EB-40D8-4F73-BB98-93C7C538AC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59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saw this example last time</a:t>
            </a:r>
          </a:p>
          <a:p>
            <a:r>
              <a:rPr lang="en-US" dirty="0"/>
              <a:t>There are three steps to build the list – initialize, loop over every item, for each item put a new element in the new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BB9B6-4CEE-45BF-8CB0-D40BBC09BF9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46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cut!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BB9B6-4CEE-45BF-8CB0-D40BBC09BF9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2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035EB-40D8-4F73-BB98-93C7C538AC3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74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thing as before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BB9B6-4CEE-45BF-8CB0-D40BBC09BF9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62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ED3F3-EF7C-4FA5-978E-EF9C4E249DC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88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below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[w for w in words if </a:t>
            </a:r>
            <a:r>
              <a:rPr lang="en-US" dirty="0" err="1"/>
              <a:t>len</a:t>
            </a:r>
            <a:r>
              <a:rPr lang="en-US" dirty="0"/>
              <a:t>(w) == max([</a:t>
            </a:r>
            <a:r>
              <a:rPr lang="en-US" dirty="0" err="1"/>
              <a:t>len</a:t>
            </a:r>
            <a:r>
              <a:rPr lang="en-US" dirty="0"/>
              <a:t>(x) for x in words])][0]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ED3F3-EF7C-4FA5-978E-EF9C4E249DC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79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/>
              <a:t>CompSci 101</a:t>
            </a:r>
            <a:br>
              <a:rPr lang="en-US"/>
            </a:br>
            <a:r>
              <a:rPr lang="en-US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06979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Oct 17,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59277"/>
            <a:ext cx="20351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47700"/>
          </a:xfrm>
        </p:spPr>
        <p:txBody>
          <a:bodyPr/>
          <a:lstStyle/>
          <a:p>
            <a:r>
              <a:rPr lang="en-US" dirty="0"/>
              <a:t>Solving APT </a:t>
            </a:r>
            <a:r>
              <a:rPr lang="en-US" dirty="0" err="1"/>
              <a:t>MorseLikeCode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47700"/>
            <a:ext cx="8229600" cy="5791200"/>
          </a:xfrm>
        </p:spPr>
        <p:txBody>
          <a:bodyPr/>
          <a:lstStyle/>
          <a:p>
            <a:r>
              <a:rPr lang="en-US" dirty="0"/>
              <a:t>Put library in a different format?</a:t>
            </a:r>
          </a:p>
          <a:p>
            <a:pPr lvl="1"/>
            <a:r>
              <a:rPr lang="en-US" dirty="0"/>
              <a:t>[“H -”, “E .”, “L -.”, “O ..”]	</a:t>
            </a:r>
          </a:p>
          <a:p>
            <a:r>
              <a:rPr lang="en-US" dirty="0"/>
              <a:t>1) list of lists?</a:t>
            </a:r>
          </a:p>
          <a:p>
            <a:pPr marL="457200" lvl="1" indent="0">
              <a:buNone/>
            </a:pPr>
            <a:r>
              <a:rPr lang="en-US" dirty="0"/>
              <a:t>lib =  [ [“H”, “-”], [“E”, “.”], [“L”, “-.”], [“O”,”..”] ]</a:t>
            </a:r>
          </a:p>
          <a:p>
            <a:r>
              <a:rPr lang="en-US" dirty="0"/>
              <a:t>2) list of strings?</a:t>
            </a:r>
          </a:p>
          <a:p>
            <a:pPr marL="457200" lvl="1" indent="0">
              <a:buNone/>
            </a:pPr>
            <a:r>
              <a:rPr lang="en-US" dirty="0"/>
              <a:t>lib = [“H”, “-”, “E”, “.”, “L”, “-.”, “O”,”..”] </a:t>
            </a:r>
          </a:p>
          <a:p>
            <a:pPr marL="457200" lvl="1" indent="0">
              <a:buNone/>
            </a:pPr>
            <a:r>
              <a:rPr lang="en-US" dirty="0"/>
              <a:t>code in </a:t>
            </a: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b="1" i="1" dirty="0" err="1"/>
              <a:t>i</a:t>
            </a:r>
            <a:r>
              <a:rPr lang="en-US" dirty="0"/>
              <a:t> corresponds to letter in </a:t>
            </a: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b="1" i="1" dirty="0"/>
              <a:t>i-1</a:t>
            </a:r>
          </a:p>
          <a:p>
            <a:r>
              <a:rPr lang="en-US" dirty="0"/>
              <a:t>3) 2 parallel lists?</a:t>
            </a:r>
          </a:p>
          <a:p>
            <a:pPr lvl="1"/>
            <a:r>
              <a:rPr lang="en-US" dirty="0"/>
              <a:t>letters = [“H”, “E”, “L”, “O”]</a:t>
            </a:r>
          </a:p>
          <a:p>
            <a:pPr lvl="1"/>
            <a:r>
              <a:rPr lang="en-US" dirty="0"/>
              <a:t>codes = [“-”, “.”, “-”, “..”]</a:t>
            </a:r>
          </a:p>
          <a:p>
            <a:pPr lvl="1"/>
            <a:r>
              <a:rPr lang="en-US" dirty="0"/>
              <a:t>code in </a:t>
            </a: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b="1" i="1" dirty="0" err="1"/>
              <a:t>i</a:t>
            </a:r>
            <a:r>
              <a:rPr lang="en-US" dirty="0"/>
              <a:t> corresponds to letter in </a:t>
            </a: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b="1" i="1" dirty="0" err="1"/>
              <a:t>i</a:t>
            </a:r>
            <a:endParaRPr lang="en-US" b="1" i="1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7772400" cy="1143000"/>
          </a:xfrm>
        </p:spPr>
        <p:txBody>
          <a:bodyPr/>
          <a:lstStyle/>
          <a:p>
            <a:r>
              <a:rPr lang="en-US" dirty="0"/>
              <a:t>Solving problems – </a:t>
            </a:r>
            <a:br>
              <a:rPr lang="en-US" dirty="0"/>
            </a:br>
            <a:r>
              <a:rPr lang="en-US" dirty="0"/>
              <a:t>APT </a:t>
            </a:r>
            <a:r>
              <a:rPr lang="en-US" dirty="0" err="1"/>
              <a:t>MorseLikeCode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876" y="1795806"/>
            <a:ext cx="7772400" cy="4648200"/>
          </a:xfrm>
        </p:spPr>
        <p:txBody>
          <a:bodyPr/>
          <a:lstStyle/>
          <a:p>
            <a:r>
              <a:rPr lang="en-US" dirty="0"/>
              <a:t>Compare find vs index</a:t>
            </a:r>
          </a:p>
          <a:p>
            <a:pPr lvl="1"/>
            <a:r>
              <a:rPr lang="en-US" dirty="0"/>
              <a:t>find with string – returns -1 when not found</a:t>
            </a:r>
          </a:p>
          <a:p>
            <a:pPr lvl="1"/>
            <a:r>
              <a:rPr lang="en-US" dirty="0"/>
              <a:t>index with list – CRASHES if not there!</a:t>
            </a:r>
          </a:p>
          <a:p>
            <a:pPr lvl="1"/>
            <a:r>
              <a:rPr lang="en-US" dirty="0"/>
              <a:t>You can’t say: </a:t>
            </a:r>
            <a:r>
              <a:rPr lang="en-US" dirty="0" err="1"/>
              <a:t>pos</a:t>
            </a:r>
            <a:r>
              <a:rPr lang="en-US" dirty="0"/>
              <a:t> = </a:t>
            </a:r>
            <a:r>
              <a:rPr lang="en-US" dirty="0" err="1"/>
              <a:t>alist.index</a:t>
            </a:r>
            <a:r>
              <a:rPr lang="en-US" dirty="0"/>
              <a:t>(“…”)</a:t>
            </a:r>
          </a:p>
          <a:p>
            <a:pPr lvl="1"/>
            <a:r>
              <a:rPr lang="en-US" dirty="0"/>
              <a:t>Instead: if “…” in </a:t>
            </a:r>
            <a:r>
              <a:rPr lang="en-US" dirty="0" err="1"/>
              <a:t>alist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                       </a:t>
            </a:r>
            <a:r>
              <a:rPr lang="en-US" dirty="0" err="1"/>
              <a:t>pos</a:t>
            </a:r>
            <a:r>
              <a:rPr lang="en-US" dirty="0"/>
              <a:t> = </a:t>
            </a:r>
            <a:r>
              <a:rPr lang="en-US" dirty="0" err="1"/>
              <a:t>alist.index</a:t>
            </a:r>
            <a:r>
              <a:rPr lang="en-US" dirty="0"/>
              <a:t>(“…”)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0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AFA7-80B7-4391-A12A-21151476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/>
              <a:t>MorseLikeCode</a:t>
            </a:r>
            <a:r>
              <a:rPr lang="en-US" dirty="0"/>
              <a:t>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0C7FA-564A-4649-B5E3-A2F77057B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r>
              <a:rPr lang="en-US" dirty="0"/>
              <a:t>Write helper function – for a code, determine the letter for that code using the library</a:t>
            </a:r>
          </a:p>
          <a:p>
            <a:r>
              <a:rPr lang="en-US" dirty="0"/>
              <a:t>Send library in new format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codeToSymbol</a:t>
            </a:r>
            <a:r>
              <a:rPr lang="en-US" dirty="0"/>
              <a:t>(library, code)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return letter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00DE32-F3A2-48BC-B88A-ABC658E7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BB65D-1974-49CB-8356-319D6455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71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/>
          <a:lstStyle/>
          <a:p>
            <a:r>
              <a:rPr lang="en-US" dirty="0"/>
              <a:t>Back to Lists …</a:t>
            </a:r>
            <a:br>
              <a:rPr lang="en-US" dirty="0"/>
            </a:br>
            <a:r>
              <a:rPr lang="en-US" dirty="0"/>
              <a:t>Build a list from another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>
              <a:defRPr/>
            </a:pPr>
            <a:r>
              <a:rPr lang="en-US" dirty="0"/>
              <a:t>Given a list of numbers, create a second list of every number squared.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[8, 3, 5, 4, 1]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sqnums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[]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for v in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sqnums.append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(v*v)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sqnums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[64, 9, 25, 16, 1]</a:t>
            </a: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/>
              <a:t>cps101 fall2017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13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dirty="0"/>
              <a:t>List Comprehension - </a:t>
            </a:r>
            <a:br>
              <a:rPr lang="en-US" dirty="0"/>
            </a:br>
            <a:r>
              <a:rPr lang="en-US" dirty="0"/>
              <a:t>Short cut way to build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00200"/>
            <a:ext cx="8458200" cy="5105400"/>
          </a:xfrm>
        </p:spPr>
        <p:txBody>
          <a:bodyPr/>
          <a:lstStyle/>
          <a:p>
            <a:pPr>
              <a:defRPr/>
            </a:pPr>
            <a:r>
              <a:rPr lang="en-US" dirty="0"/>
              <a:t>Take advantage of patterns, make a new list based on per element calculations of another list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Format: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[&lt;expression with variable&gt; for &lt;variable&gt; in &lt;old list&gt;]</a:t>
            </a:r>
          </a:p>
          <a:p>
            <a:pPr>
              <a:defRPr/>
            </a:pPr>
            <a:r>
              <a:rPr lang="en-US" dirty="0"/>
              <a:t>Example: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[8, 3, 5, 4, 1]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sqnums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 [v*v  for v in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7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These result in the same list!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7080" y="1402080"/>
            <a:ext cx="7772400" cy="47625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[8, 3, 5, 4, 1]</a:t>
            </a:r>
          </a:p>
          <a:p>
            <a:pPr marL="0" indent="0">
              <a:buFontTx/>
              <a:buNone/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sqnums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[]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for v in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sqnums.append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(v*v)</a:t>
            </a:r>
          </a:p>
          <a:p>
            <a:pPr marL="0" indent="0">
              <a:buFontTx/>
              <a:buNone/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sqnums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 [v*v  for v in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FontTx/>
              <a:buNone/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2866" y="2514600"/>
            <a:ext cx="8258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865" y="5232737"/>
            <a:ext cx="8258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2)</a:t>
            </a:r>
          </a:p>
        </p:txBody>
      </p:sp>
    </p:spTree>
    <p:extLst>
      <p:ext uri="{BB962C8B-B14F-4D97-AF65-F5344CB8AC3E}">
        <p14:creationId xmlns:p14="http://schemas.microsoft.com/office/powerpoint/2010/main" val="786694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610600" cy="1143000"/>
          </a:xfrm>
        </p:spPr>
        <p:txBody>
          <a:bodyPr/>
          <a:lstStyle/>
          <a:p>
            <a:r>
              <a:rPr lang="en-US" dirty="0"/>
              <a:t>Examples of List Comprehensions</a:t>
            </a:r>
            <a:br>
              <a:rPr lang="en-US" dirty="0"/>
            </a:br>
            <a:r>
              <a:rPr lang="en-US" dirty="0"/>
              <a:t>bit.ly/101f17-1017-1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92680"/>
            <a:ext cx="83058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[4, 3, 8]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[v for v in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x = [2 for v in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x = sum([v*2 for v in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x = [v+5 for v in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][1]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x = [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-1] for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         	    in range(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 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46F351-291C-4408-9445-1B4DE0BF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</p:spTree>
    <p:extLst>
      <p:ext uri="{BB962C8B-B14F-4D97-AF65-F5344CB8AC3E}">
        <p14:creationId xmlns:p14="http://schemas.microsoft.com/office/powerpoint/2010/main" val="1017727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Creating a list with just the even numbers</a:t>
            </a: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457200" y="1682750"/>
            <a:ext cx="8458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nums = [8, 3, 5, 4, 1]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evennums = []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for v in nums: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    if v % 2 == 0: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        evennums.append(v)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print evennums</a:t>
            </a:r>
          </a:p>
          <a:p>
            <a:pPr>
              <a:spcBef>
                <a:spcPct val="20000"/>
              </a:spcBef>
            </a:pPr>
            <a:endParaRPr lang="en-US" sz="3200"/>
          </a:p>
          <a:p>
            <a:pPr>
              <a:spcBef>
                <a:spcPct val="20000"/>
              </a:spcBef>
            </a:pPr>
            <a:r>
              <a:rPr lang="en-US" sz="3200"/>
              <a:t>[8, 4]</a:t>
            </a:r>
          </a:p>
        </p:txBody>
      </p:sp>
      <p:sp>
        <p:nvSpPr>
          <p:cNvPr id="717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/>
              <a:t>cps101 fall2017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8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838200"/>
          </a:xfrm>
        </p:spPr>
        <p:txBody>
          <a:bodyPr/>
          <a:lstStyle/>
          <a:p>
            <a:r>
              <a:rPr lang="en-US"/>
              <a:t>List Comprehension with Filtering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US" dirty="0"/>
              <a:t>Create list and use “if” to filter out elements to the list</a:t>
            </a:r>
          </a:p>
          <a:p>
            <a:pPr>
              <a:defRPr/>
            </a:pPr>
            <a:r>
              <a:rPr lang="en-US" dirty="0"/>
              <a:t>Format:</a:t>
            </a:r>
          </a:p>
          <a:p>
            <a:pPr>
              <a:defRPr/>
            </a:pPr>
            <a:r>
              <a:rPr lang="en-US" dirty="0"/>
              <a:t>[&lt;expression with variable&gt; for &lt;variable&gt; in &lt;old list&gt; if &lt;filter with variable&gt; ]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Example: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[8, 3, 5, 4, 1]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evennums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[v for v in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if v%2==0]</a:t>
            </a:r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/>
              <a:t>cps101 fall2017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57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1371600"/>
          </a:xfrm>
        </p:spPr>
        <p:txBody>
          <a:bodyPr/>
          <a:lstStyle/>
          <a:p>
            <a:r>
              <a:rPr lang="en-US" dirty="0"/>
              <a:t>More on List Comprehensions</a:t>
            </a:r>
            <a:br>
              <a:rPr lang="en-US" dirty="0"/>
            </a:br>
            <a:r>
              <a:rPr lang="en-US" dirty="0"/>
              <a:t>www.bit.ly/101f17-1017-2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0828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names = [“Bo”, “Moe”, “Mary”, “Aaron”, “Joe”]</a:t>
            </a:r>
          </a:p>
          <a:p>
            <a:r>
              <a:rPr lang="en-US" dirty="0"/>
              <a:t>What is the list for the following:</a:t>
            </a:r>
          </a:p>
          <a:p>
            <a:pPr marL="0" indent="0">
              <a:buNone/>
            </a:pPr>
            <a:r>
              <a:rPr lang="en-US" dirty="0"/>
              <a:t>1) [w for w in names if </a:t>
            </a:r>
            <a:r>
              <a:rPr lang="en-US" dirty="0" err="1"/>
              <a:t>w.endswith</a:t>
            </a:r>
            <a:r>
              <a:rPr lang="en-US" dirty="0"/>
              <a:t>(“e”)]</a:t>
            </a:r>
          </a:p>
          <a:p>
            <a:pPr marL="0" indent="0">
              <a:buNone/>
            </a:pPr>
            <a:r>
              <a:rPr lang="en-US" dirty="0"/>
              <a:t>2) [w for w in names if </a:t>
            </a:r>
            <a:r>
              <a:rPr lang="en-US" dirty="0" err="1"/>
              <a:t>w.lower</a:t>
            </a:r>
            <a:r>
              <a:rPr lang="en-US" dirty="0"/>
              <a:t>()[0] &gt; ‘c’]</a:t>
            </a:r>
          </a:p>
          <a:p>
            <a:pPr marL="0" indent="0">
              <a:buNone/>
            </a:pPr>
            <a:r>
              <a:rPr lang="en-US" dirty="0"/>
              <a:t>3) [j+1 for j in range(20) if (j%3) == 0]</a:t>
            </a:r>
          </a:p>
          <a:p>
            <a:pPr marL="0" indent="0">
              <a:buNone/>
            </a:pPr>
            <a:r>
              <a:rPr lang="en-US" dirty="0"/>
              <a:t>4) [</a:t>
            </a:r>
            <a:r>
              <a:rPr lang="en-US" dirty="0" err="1"/>
              <a:t>i</a:t>
            </a:r>
            <a:r>
              <a:rPr lang="en-US" dirty="0"/>
              <a:t>*2 for </a:t>
            </a:r>
            <a:r>
              <a:rPr lang="en-US" dirty="0" err="1"/>
              <a:t>i</a:t>
            </a:r>
            <a:r>
              <a:rPr lang="en-US" dirty="0"/>
              <a:t> in [j+1 for j in range(20) </a:t>
            </a:r>
          </a:p>
          <a:p>
            <a:pPr marL="0" indent="0">
              <a:buNone/>
            </a:pPr>
            <a:r>
              <a:rPr lang="en-US" dirty="0"/>
              <a:t>             if (j%3) == 0]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19]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81C18-EA29-4316-ACD0-D0BDBE1B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Enjoy a taste of the NC State Fair!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A858D0C-8E0B-4B9D-8459-22CC8DC6BC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51" y="2133600"/>
            <a:ext cx="3587817" cy="363157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B0754D-39E2-434C-9FC5-E75FD9BFF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78DB30-B2A5-41DA-A8B6-B065CD720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F46A3D-C824-4299-9758-75C0FD73B45E}"/>
              </a:ext>
            </a:extLst>
          </p:cNvPr>
          <p:cNvSpPr txBox="1"/>
          <p:nvPr/>
        </p:nvSpPr>
        <p:spPr>
          <a:xfrm>
            <a:off x="5105400" y="2723227"/>
            <a:ext cx="352788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Fudge</a:t>
            </a:r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Salt Water Taffy</a:t>
            </a:r>
          </a:p>
        </p:txBody>
      </p:sp>
    </p:spTree>
    <p:extLst>
      <p:ext uri="{BB962C8B-B14F-4D97-AF65-F5344CB8AC3E}">
        <p14:creationId xmlns:p14="http://schemas.microsoft.com/office/powerpoint/2010/main" val="382183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1371600"/>
          </a:xfrm>
        </p:spPr>
        <p:txBody>
          <a:bodyPr/>
          <a:lstStyle/>
          <a:p>
            <a:r>
              <a:rPr lang="en-US" dirty="0"/>
              <a:t>More on List Comprehensions</a:t>
            </a:r>
            <a:br>
              <a:rPr lang="en-US" dirty="0"/>
            </a:br>
            <a:r>
              <a:rPr lang="en-US" dirty="0"/>
              <a:t>bit.ly/101f17-1017-3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2133599"/>
            <a:ext cx="7772400" cy="3625645"/>
          </a:xfrm>
        </p:spPr>
        <p:txBody>
          <a:bodyPr/>
          <a:lstStyle/>
          <a:p>
            <a:r>
              <a:rPr lang="en-US" dirty="0"/>
              <a:t>Problem: Given a list of strings, return the longest string. If there are more than one of that length, return the first such one.</a:t>
            </a:r>
          </a:p>
          <a:p>
            <a:pPr marL="0" indent="0">
              <a:buNone/>
            </a:pPr>
            <a:r>
              <a:rPr lang="en-US" dirty="0"/>
              <a:t>   fruit = [‘kiwi’, ‘plum’, ‘orange’, ‘lemon’, ‘banana’]</a:t>
            </a:r>
          </a:p>
          <a:p>
            <a:pPr marL="0" indent="0">
              <a:buNone/>
            </a:pPr>
            <a:r>
              <a:rPr lang="en-US" dirty="0"/>
              <a:t>  Use a list comprehension for this problem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26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 Stallman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0135" y="7927134"/>
            <a:ext cx="3691890" cy="806418"/>
          </a:xfrm>
        </p:spPr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pic>
        <p:nvPicPr>
          <p:cNvPr id="1026" name="Picture 2" descr="http://upload.wikimedia.org/wikipedia/commons/thumb/3/3d/Richard_Stallman_at_Pittsburgh_University.jpg/640px-Richard_Stallman_at_Pittsburgh_Universit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63057"/>
            <a:ext cx="2895600" cy="2701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19812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/>
              <a:t>MacArthur Fellowship (</a:t>
            </a:r>
            <a:r>
              <a:rPr lang="en-US" kern="0" dirty="0" err="1"/>
              <a:t>Genious</a:t>
            </a:r>
            <a:r>
              <a:rPr lang="en-US" kern="0" dirty="0"/>
              <a:t> grant)</a:t>
            </a:r>
          </a:p>
          <a:p>
            <a:r>
              <a:rPr lang="en-US" kern="0" dirty="0"/>
              <a:t>ACM Grace Murray Hopper award</a:t>
            </a:r>
          </a:p>
          <a:p>
            <a:r>
              <a:rPr lang="en-US" kern="0" dirty="0"/>
              <a:t>Started GNU – Free Software Foundation (1983)</a:t>
            </a:r>
          </a:p>
          <a:p>
            <a:pPr lvl="1"/>
            <a:r>
              <a:rPr lang="en-US" kern="0" dirty="0"/>
              <a:t>GNU Compiler Collection</a:t>
            </a:r>
          </a:p>
          <a:p>
            <a:pPr lvl="1"/>
            <a:r>
              <a:rPr lang="en-US" kern="0" dirty="0"/>
              <a:t>GNU </a:t>
            </a:r>
            <a:r>
              <a:rPr lang="en-US" kern="0" dirty="0" err="1"/>
              <a:t>Emacs</a:t>
            </a:r>
            <a:endParaRPr lang="en-US" kern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36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/>
              <a:t>Python Sets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799514"/>
            <a:ext cx="7772400" cy="5906086"/>
          </a:xfrm>
        </p:spPr>
        <p:txBody>
          <a:bodyPr/>
          <a:lstStyle/>
          <a:p>
            <a:r>
              <a:rPr lang="en-US" dirty="0"/>
              <a:t>Set – unordered collection of distinct items</a:t>
            </a:r>
          </a:p>
          <a:p>
            <a:pPr lvl="1"/>
            <a:r>
              <a:rPr lang="en-US" dirty="0"/>
              <a:t>Unordered – can look at them one at a time, but cannot count on any order</a:t>
            </a:r>
          </a:p>
          <a:p>
            <a:pPr lvl="1"/>
            <a:r>
              <a:rPr lang="en-US" dirty="0"/>
              <a:t>Distinct - one copy of each</a:t>
            </a:r>
          </a:p>
          <a:p>
            <a:r>
              <a:rPr lang="en-US" dirty="0"/>
              <a:t>Operations on sets:</a:t>
            </a:r>
          </a:p>
          <a:p>
            <a:pPr lvl="1"/>
            <a:r>
              <a:rPr lang="en-US" dirty="0"/>
              <a:t>Modify: add, clear, remove</a:t>
            </a:r>
          </a:p>
          <a:p>
            <a:pPr lvl="1"/>
            <a:r>
              <a:rPr lang="en-US" dirty="0"/>
              <a:t>Create a new set: difference(-), intersection(&amp;), union (|), </a:t>
            </a:r>
            <a:r>
              <a:rPr lang="en-US" dirty="0" err="1"/>
              <a:t>symmetric_difference</a:t>
            </a:r>
            <a:r>
              <a:rPr lang="en-US" dirty="0"/>
              <a:t>(^)</a:t>
            </a:r>
          </a:p>
          <a:p>
            <a:pPr lvl="1"/>
            <a:r>
              <a:rPr lang="en-US" dirty="0"/>
              <a:t>Boolean: </a:t>
            </a:r>
            <a:r>
              <a:rPr lang="en-US" dirty="0" err="1"/>
              <a:t>issubset</a:t>
            </a:r>
            <a:r>
              <a:rPr lang="en-US" dirty="0"/>
              <a:t> &lt;=, </a:t>
            </a:r>
            <a:r>
              <a:rPr lang="en-US" dirty="0" err="1"/>
              <a:t>issuperset</a:t>
            </a:r>
            <a:r>
              <a:rPr lang="en-US" dirty="0"/>
              <a:t> &gt;=</a:t>
            </a:r>
          </a:p>
          <a:p>
            <a:r>
              <a:rPr lang="en-US" dirty="0"/>
              <a:t>Can convert list to set, set to list</a:t>
            </a:r>
          </a:p>
          <a:p>
            <a:pPr lvl="1"/>
            <a:r>
              <a:rPr lang="en-US" dirty="0"/>
              <a:t>Great to get rid of duplicates in a list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54D3DB-BFAE-4E43-B80A-84780749F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</p:spTree>
    <p:extLst>
      <p:ext uri="{BB962C8B-B14F-4D97-AF65-F5344CB8AC3E}">
        <p14:creationId xmlns:p14="http://schemas.microsoft.com/office/powerpoint/2010/main" val="3969630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167"/>
            <a:ext cx="7772400" cy="1143000"/>
          </a:xfrm>
        </p:spPr>
        <p:txBody>
          <a:bodyPr/>
          <a:lstStyle/>
          <a:p>
            <a:r>
              <a:rPr lang="en-US" dirty="0"/>
              <a:t>List vs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25005"/>
            <a:ext cx="7848600" cy="5175669"/>
          </a:xfrm>
        </p:spPr>
        <p:txBody>
          <a:bodyPr/>
          <a:lstStyle/>
          <a:p>
            <a:r>
              <a:rPr lang="en-US" dirty="0"/>
              <a:t>List</a:t>
            </a:r>
          </a:p>
          <a:p>
            <a:pPr lvl="1"/>
            <a:r>
              <a:rPr lang="en-US" dirty="0"/>
              <a:t>Ordered, 3</a:t>
            </a:r>
            <a:r>
              <a:rPr lang="en-US" baseline="30000" dirty="0"/>
              <a:t>rd</a:t>
            </a:r>
            <a:r>
              <a:rPr lang="en-US" dirty="0"/>
              <a:t> item, can have duplicates</a:t>
            </a:r>
          </a:p>
          <a:p>
            <a:pPr lvl="1"/>
            <a:r>
              <a:rPr lang="en-US" dirty="0"/>
              <a:t>Example: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=[4, 6, 2, 4, 5, 2, 4]</a:t>
            </a:r>
          </a:p>
          <a:p>
            <a:r>
              <a:rPr lang="en-US" dirty="0"/>
              <a:t>Set</a:t>
            </a:r>
          </a:p>
          <a:p>
            <a:pPr lvl="1"/>
            <a:r>
              <a:rPr lang="en-US" dirty="0"/>
              <a:t>No duplicates, no ordering</a:t>
            </a:r>
          </a:p>
          <a:p>
            <a:pPr lvl="1"/>
            <a:r>
              <a:rPr lang="en-US" dirty="0"/>
              <a:t>Example: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 = set(x)</a:t>
            </a:r>
          </a:p>
          <a:p>
            <a:r>
              <a:rPr lang="en-US" dirty="0"/>
              <a:t>Both</a:t>
            </a:r>
          </a:p>
          <a:p>
            <a:pPr lvl="1"/>
            <a:r>
              <a:rPr lang="en-US" dirty="0"/>
              <a:t>Add, remove elements</a:t>
            </a:r>
          </a:p>
          <a:p>
            <a:pPr lvl="1"/>
            <a:r>
              <a:rPr lang="en-US" dirty="0"/>
              <a:t>Iterate over all elements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41821" y="475988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48022" y="426197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31407" y="41942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23630" y="4588945"/>
            <a:ext cx="459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53655" y="3956864"/>
            <a:ext cx="2113490" cy="1401971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23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"/>
            <a:ext cx="7772400" cy="1143000"/>
          </a:xfrm>
        </p:spPr>
        <p:txBody>
          <a:bodyPr/>
          <a:lstStyle/>
          <a:p>
            <a:r>
              <a:rPr lang="en-US" dirty="0"/>
              <a:t>Summary (from </a:t>
            </a:r>
            <a:r>
              <a:rPr lang="en-US" dirty="0" err="1"/>
              <a:t>wikibooks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334000"/>
          </a:xfrm>
        </p:spPr>
        <p:txBody>
          <a:bodyPr>
            <a:normAutofit fontScale="47500" lnSpcReduction="2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set1 = set()                   # A new empty set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set1.add("cat")                # Add a single member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set1.update(["dog", "mouse"])  # Add several members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set1.remove("cat“)             # Remove a member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error if not                  					there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set1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item in set1:              # Iteration or “for each element”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 print item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"Item count:",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(set1) # Length, size, item count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(set1) == 0       # Test for emptiness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set1 = set(["cat", "dog"])     # Initialize set from a list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set3 = set1 &amp; set2             # Intersection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set4 = set1 | set2             # Union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set5 = set1 - set3             # Set difference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set6 = set1 ^ set2             # Symmetric difference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(elements in 					either set but not both)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issubset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set1 &lt;= set2        # Subset test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issuperset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set1 &gt;= set2      # Superset test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set7 = set1.copy()             # A shallow copy (copies the set, not 					the elements)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set8.clear()                   # Clear, empty, erase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738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Creating and changing a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65" y="1257300"/>
            <a:ext cx="8764015" cy="355766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0349" y="5386469"/>
            <a:ext cx="82894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What is the value of </a:t>
            </a:r>
            <a:r>
              <a:rPr lang="en-US" sz="3600" dirty="0" err="1"/>
              <a:t>smallList</a:t>
            </a:r>
            <a:r>
              <a:rPr lang="en-US" sz="3600" dirty="0"/>
              <a:t> and </a:t>
            </a:r>
            <a:r>
              <a:rPr lang="en-US" sz="3600" dirty="0" err="1"/>
              <a:t>colorSet</a:t>
            </a:r>
            <a:r>
              <a:rPr lang="en-US" sz="3600" dirty="0"/>
              <a:t> </a:t>
            </a:r>
          </a:p>
          <a:p>
            <a:r>
              <a:rPr lang="en-US" sz="3600" dirty="0"/>
              <a:t>after this code executes?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170366-1C37-4AAD-B923-51AA5F66E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</p:spTree>
    <p:extLst>
      <p:ext uri="{BB962C8B-B14F-4D97-AF65-F5344CB8AC3E}">
        <p14:creationId xmlns:p14="http://schemas.microsoft.com/office/powerpoint/2010/main" val="1024791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Creating and changing a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81" y="1249142"/>
            <a:ext cx="8764015" cy="355766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3200" y="5027646"/>
            <a:ext cx="90108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/>
              <a:t>smallList</a:t>
            </a:r>
            <a:r>
              <a:rPr lang="en-US" sz="3600" dirty="0"/>
              <a:t> = [‘red’, ‘green’, ‘blue’]       </a:t>
            </a:r>
            <a:r>
              <a:rPr lang="en-US" sz="3600" dirty="0">
                <a:solidFill>
                  <a:srgbClr val="FF0000"/>
                </a:solidFill>
              </a:rPr>
              <a:t>order? </a:t>
            </a:r>
          </a:p>
          <a:p>
            <a:r>
              <a:rPr lang="en-US" sz="3600" dirty="0" err="1"/>
              <a:t>colorSet</a:t>
            </a:r>
            <a:r>
              <a:rPr lang="en-US" sz="3600" dirty="0"/>
              <a:t> = set([“purple”, “red”, “blue”])  </a:t>
            </a:r>
            <a:r>
              <a:rPr lang="en-US" sz="3600" dirty="0">
                <a:solidFill>
                  <a:srgbClr val="FF0000"/>
                </a:solidFill>
              </a:rPr>
              <a:t>order?</a:t>
            </a:r>
          </a:p>
        </p:txBody>
      </p:sp>
    </p:spTree>
    <p:extLst>
      <p:ext uri="{BB962C8B-B14F-4D97-AF65-F5344CB8AC3E}">
        <p14:creationId xmlns:p14="http://schemas.microsoft.com/office/powerpoint/2010/main" val="62155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413"/>
            <a:ext cx="7772400" cy="1143000"/>
          </a:xfrm>
        </p:spPr>
        <p:txBody>
          <a:bodyPr/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44546B-2D6F-40A0-BCDE-52DE5D37B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25" y="1066800"/>
            <a:ext cx="7992949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4178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413"/>
            <a:ext cx="7772400" cy="1143000"/>
          </a:xfrm>
        </p:spPr>
        <p:txBody>
          <a:bodyPr/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44546B-2D6F-40A0-BCDE-52DE5D37B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25" y="1066800"/>
            <a:ext cx="7992949" cy="2286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384470-4907-443F-B5C4-EE5B326DCF3D}"/>
              </a:ext>
            </a:extLst>
          </p:cNvPr>
          <p:cNvSpPr txBox="1"/>
          <p:nvPr/>
        </p:nvSpPr>
        <p:spPr>
          <a:xfrm>
            <a:off x="575525" y="3886200"/>
            <a:ext cx="78064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set(['blue', 'black', 'white', 'red'])</a:t>
            </a:r>
          </a:p>
          <a:p>
            <a:r>
              <a:rPr lang="en-US" sz="3600" dirty="0"/>
              <a:t>set(['blue', 'black', 'white', 'red'])</a:t>
            </a:r>
          </a:p>
          <a:p>
            <a:r>
              <a:rPr lang="en-US" sz="3600" dirty="0"/>
              <a:t>set(['blue', 'white'])</a:t>
            </a:r>
          </a:p>
          <a:p>
            <a:r>
              <a:rPr lang="en-US" sz="3600" dirty="0"/>
              <a:t>set(['blue', 'white'])</a:t>
            </a:r>
          </a:p>
        </p:txBody>
      </p:sp>
    </p:spTree>
    <p:extLst>
      <p:ext uri="{BB962C8B-B14F-4D97-AF65-F5344CB8AC3E}">
        <p14:creationId xmlns:p14="http://schemas.microsoft.com/office/powerpoint/2010/main" val="306828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413"/>
            <a:ext cx="7772400" cy="1143000"/>
          </a:xfrm>
        </p:spPr>
        <p:txBody>
          <a:bodyPr/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C23F94-C397-42FF-8C8B-ABB48B93E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78199"/>
            <a:ext cx="8233486" cy="209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3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05" y="76200"/>
            <a:ext cx="7772400" cy="1143000"/>
          </a:xfrm>
        </p:spPr>
        <p:txBody>
          <a:bodyPr/>
          <a:lstStyle/>
          <a:p>
            <a:r>
              <a:rPr lang="en-US" dirty="0"/>
              <a:t>Exam 1… on </a:t>
            </a:r>
            <a:r>
              <a:rPr lang="en-US" dirty="0" err="1"/>
              <a:t>Gradescope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05" y="1295400"/>
            <a:ext cx="8001000" cy="5410200"/>
          </a:xfrm>
        </p:spPr>
        <p:txBody>
          <a:bodyPr/>
          <a:lstStyle/>
          <a:p>
            <a:r>
              <a:rPr lang="en-US" b="1" dirty="0"/>
              <a:t>Use YOURNETID@duke.edu for email</a:t>
            </a:r>
          </a:p>
          <a:p>
            <a:r>
              <a:rPr lang="en-US" dirty="0"/>
              <a:t>Solutions posted – request regrades </a:t>
            </a:r>
            <a:r>
              <a:rPr lang="en-US" dirty="0" err="1"/>
              <a:t>til</a:t>
            </a:r>
            <a:r>
              <a:rPr lang="en-US" dirty="0"/>
              <a:t> Oct 24</a:t>
            </a:r>
          </a:p>
          <a:p>
            <a:pPr lvl="1"/>
            <a:r>
              <a:rPr lang="en-US" dirty="0"/>
              <a:t>Ask for regrade on </a:t>
            </a:r>
            <a:r>
              <a:rPr lang="en-US" dirty="0" err="1"/>
              <a:t>gradescope</a:t>
            </a:r>
            <a:endParaRPr lang="en-US" dirty="0"/>
          </a:p>
          <a:p>
            <a:r>
              <a:rPr lang="en-US" dirty="0"/>
              <a:t>Try working problem you missed first</a:t>
            </a:r>
          </a:p>
          <a:p>
            <a:pPr lvl="1"/>
            <a:r>
              <a:rPr lang="en-US" dirty="0"/>
              <a:t>Then look at solution</a:t>
            </a:r>
          </a:p>
          <a:p>
            <a:endParaRPr lang="en-US" dirty="0"/>
          </a:p>
          <a:p>
            <a:r>
              <a:rPr lang="en-US" dirty="0"/>
              <a:t>Once you think you understand</a:t>
            </a:r>
          </a:p>
          <a:p>
            <a:pPr lvl="1"/>
            <a:r>
              <a:rPr lang="en-US" dirty="0"/>
              <a:t>Get blank sheet of paper – try again</a:t>
            </a:r>
          </a:p>
          <a:p>
            <a:r>
              <a:rPr lang="en-US" dirty="0"/>
              <a:t>Understand all solutions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706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413"/>
            <a:ext cx="7772400" cy="1143000"/>
          </a:xfrm>
        </p:spPr>
        <p:txBody>
          <a:bodyPr/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182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set(['black'])</a:t>
            </a:r>
          </a:p>
          <a:p>
            <a:pPr marL="0" indent="0">
              <a:buNone/>
            </a:pPr>
            <a:r>
              <a:rPr lang="en-US" dirty="0"/>
              <a:t>set(['black'])</a:t>
            </a:r>
          </a:p>
          <a:p>
            <a:pPr marL="0" indent="0">
              <a:buNone/>
            </a:pPr>
            <a:r>
              <a:rPr lang="en-US" dirty="0"/>
              <a:t>set(['red'])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C23F94-C397-42FF-8C8B-ABB48B93E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78199"/>
            <a:ext cx="8233486" cy="209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413"/>
            <a:ext cx="7772400" cy="1143000"/>
          </a:xfrm>
        </p:spPr>
        <p:txBody>
          <a:bodyPr/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F1EA71-1234-4D39-9795-4A148BFCE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19200"/>
            <a:ext cx="8476486" cy="166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891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413"/>
            <a:ext cx="7772400" cy="1143000"/>
          </a:xfrm>
        </p:spPr>
        <p:txBody>
          <a:bodyPr/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772400" cy="2286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F1EA71-1234-4D39-9795-4A148BFCE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19200"/>
            <a:ext cx="8476486" cy="16659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00C4C3-B9B1-4475-A6F8-A29F869D7854}"/>
              </a:ext>
            </a:extLst>
          </p:cNvPr>
          <p:cNvSpPr txBox="1"/>
          <p:nvPr/>
        </p:nvSpPr>
        <p:spPr>
          <a:xfrm>
            <a:off x="457200" y="38100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set(['black', 'red'])</a:t>
            </a:r>
          </a:p>
          <a:p>
            <a:r>
              <a:rPr lang="en-US" sz="3600" dirty="0"/>
              <a:t>set(['black', 'red'])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24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/>
              <a:t>Set Examples</a:t>
            </a:r>
            <a:br>
              <a:rPr lang="en-US" dirty="0"/>
            </a:br>
            <a:r>
              <a:rPr lang="en-US" dirty="0"/>
              <a:t>bit.ly/101f17-1017-4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387" y="1981200"/>
            <a:ext cx="8839200" cy="4648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/>
              <a:t>poloClub</a:t>
            </a:r>
            <a:r>
              <a:rPr lang="en-US" dirty="0"/>
              <a:t> = set(['Mary', 'Laura', 'Dell'])</a:t>
            </a:r>
          </a:p>
          <a:p>
            <a:pPr marL="0" indent="0">
              <a:buFontTx/>
              <a:buNone/>
              <a:defRPr/>
            </a:pPr>
            <a:r>
              <a:rPr lang="en-US" dirty="0" err="1"/>
              <a:t>rugbyClub</a:t>
            </a:r>
            <a:r>
              <a:rPr lang="en-US" dirty="0"/>
              <a:t> = set(['Fred', 'Sue', 'Mary'])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Questions: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print [w for w in </a:t>
            </a:r>
            <a:r>
              <a:rPr lang="en-US" dirty="0" err="1">
                <a:solidFill>
                  <a:srgbClr val="FF0000"/>
                </a:solidFill>
              </a:rPr>
              <a:t>poloClub.intersection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rugbyClub</a:t>
            </a:r>
            <a:r>
              <a:rPr lang="en-US" dirty="0">
                <a:solidFill>
                  <a:srgbClr val="FF0000"/>
                </a:solidFill>
              </a:rPr>
              <a:t>)]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print </a:t>
            </a:r>
            <a:r>
              <a:rPr lang="en-US" dirty="0" err="1">
                <a:solidFill>
                  <a:srgbClr val="FF0000"/>
                </a:solidFill>
              </a:rPr>
              <a:t>poloClub.intersection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rugbyClub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print [w for w in </a:t>
            </a:r>
            <a:r>
              <a:rPr lang="en-US" dirty="0" err="1">
                <a:solidFill>
                  <a:srgbClr val="FF0000"/>
                </a:solidFill>
              </a:rPr>
              <a:t>poloClub.union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rugbyClub</a:t>
            </a:r>
            <a:r>
              <a:rPr lang="en-US" dirty="0">
                <a:solidFill>
                  <a:srgbClr val="FF0000"/>
                </a:solidFill>
              </a:rPr>
              <a:t>)]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print </a:t>
            </a:r>
            <a:r>
              <a:rPr lang="en-US" dirty="0" err="1">
                <a:solidFill>
                  <a:srgbClr val="FF0000"/>
                </a:solidFill>
              </a:rPr>
              <a:t>poloClub.union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rugbyClub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07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Set Examples (</a:t>
            </a:r>
            <a:r>
              <a:rPr lang="en-US" dirty="0" err="1"/>
              <a:t>cont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/>
              <a:t>lista</a:t>
            </a:r>
            <a:r>
              <a:rPr lang="en-US" dirty="0"/>
              <a:t> = ['apple', 'pear', 'fig', 'orange', 'strawberry']</a:t>
            </a:r>
          </a:p>
          <a:p>
            <a:pPr marL="0" indent="0">
              <a:buFontTx/>
              <a:buNone/>
              <a:defRPr/>
            </a:pPr>
            <a:r>
              <a:rPr lang="en-US" dirty="0" err="1"/>
              <a:t>listb</a:t>
            </a:r>
            <a:r>
              <a:rPr lang="en-US" dirty="0"/>
              <a:t> = ['pear', 'lemon', 'grapefruit', 'orange']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solidFill>
                  <a:srgbClr val="FF0000"/>
                </a:solidFill>
              </a:rPr>
              <a:t>listc</a:t>
            </a:r>
            <a:r>
              <a:rPr lang="en-US" dirty="0">
                <a:solidFill>
                  <a:srgbClr val="FF0000"/>
                </a:solidFill>
              </a:rPr>
              <a:t> = [x for x in </a:t>
            </a:r>
            <a:r>
              <a:rPr lang="en-US" dirty="0" err="1">
                <a:solidFill>
                  <a:srgbClr val="FF0000"/>
                </a:solidFill>
              </a:rPr>
              <a:t>lista</a:t>
            </a:r>
            <a:r>
              <a:rPr lang="en-US" dirty="0">
                <a:solidFill>
                  <a:srgbClr val="FF0000"/>
                </a:solidFill>
              </a:rPr>
              <a:t> if x in </a:t>
            </a:r>
            <a:r>
              <a:rPr lang="en-US" dirty="0" err="1">
                <a:solidFill>
                  <a:srgbClr val="FF0000"/>
                </a:solidFill>
              </a:rPr>
              <a:t>listb</a:t>
            </a:r>
            <a:r>
              <a:rPr lang="en-US" dirty="0">
                <a:solidFill>
                  <a:srgbClr val="FF0000"/>
                </a:solidFill>
              </a:rPr>
              <a:t>]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solidFill>
                  <a:srgbClr val="FF0000"/>
                </a:solidFill>
              </a:rPr>
              <a:t>listd</a:t>
            </a:r>
            <a:r>
              <a:rPr lang="en-US" dirty="0">
                <a:solidFill>
                  <a:srgbClr val="FF0000"/>
                </a:solidFill>
              </a:rPr>
              <a:t> = list(set(</a:t>
            </a:r>
            <a:r>
              <a:rPr lang="en-US" dirty="0" err="1">
                <a:solidFill>
                  <a:srgbClr val="FF0000"/>
                </a:solidFill>
              </a:rPr>
              <a:t>lista</a:t>
            </a:r>
            <a:r>
              <a:rPr lang="en-US" dirty="0">
                <a:solidFill>
                  <a:srgbClr val="FF0000"/>
                </a:solidFill>
              </a:rPr>
              <a:t>)|set(</a:t>
            </a:r>
            <a:r>
              <a:rPr lang="en-US" dirty="0" err="1">
                <a:solidFill>
                  <a:srgbClr val="FF0000"/>
                </a:solidFill>
              </a:rPr>
              <a:t>listb</a:t>
            </a:r>
            <a:r>
              <a:rPr lang="en-US" dirty="0">
                <a:solidFill>
                  <a:srgbClr val="FF0000"/>
                </a:solidFill>
              </a:rPr>
              <a:t>))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92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5 - Hangman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Guess a word given the number of letters.</a:t>
            </a:r>
          </a:p>
          <a:p>
            <a:pPr lvl="1"/>
            <a:r>
              <a:rPr lang="en-US" dirty="0"/>
              <a:t>Guess a letter</a:t>
            </a:r>
          </a:p>
          <a:p>
            <a:pPr lvl="1"/>
            <a:r>
              <a:rPr lang="en-US" dirty="0"/>
              <a:t>see if it is in the word and where.</a:t>
            </a:r>
          </a:p>
          <a:p>
            <a:pPr lvl="1"/>
            <a:endParaRPr lang="en-US" dirty="0"/>
          </a:p>
          <a:p>
            <a:r>
              <a:rPr lang="en-US" dirty="0"/>
              <a:t>Demo</a:t>
            </a:r>
          </a:p>
          <a:p>
            <a:endParaRPr lang="en-US" dirty="0"/>
          </a:p>
          <a:p>
            <a:r>
              <a:rPr lang="en-US" dirty="0"/>
              <a:t>Will start in lab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937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APT </a:t>
            </a:r>
            <a:r>
              <a:rPr lang="en-US" dirty="0" err="1"/>
              <a:t>AnagramFree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92197" y="2514600"/>
            <a:ext cx="815960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words = ["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creation","sentence","reaction","sneak","star","rats","snake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"]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Returns: 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Arial Unicode MS" panose="020B0604020202020204" pitchFamily="34" charset="-128"/>
              </a:rPr>
              <a:t>“star”   “rats”                  </a:t>
            </a:r>
            <a:r>
              <a:rPr lang="en-US" altLang="en-US" sz="2000" dirty="0">
                <a:latin typeface="Arial Unicode MS" panose="020B0604020202020204" pitchFamily="34" charset="-128"/>
                <a:sym typeface="Wingdings" panose="05000000000000000000" pitchFamily="2" charset="2"/>
              </a:rPr>
              <a:t>  both have letters:  a r t s</a:t>
            </a:r>
            <a:endParaRPr lang="en-US" altLang="en-US" sz="2000" dirty="0"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Arial Unicode MS" panose="020B0604020202020204" pitchFamily="34" charset="-128"/>
              </a:rPr>
              <a:t>“snake” “sneak”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“creation” “reaction”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Arial Unicode MS" panose="020B0604020202020204" pitchFamily="34" charset="-128"/>
              </a:rPr>
              <a:t>“sentence”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2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0792" y="-20138"/>
            <a:ext cx="3750638" cy="523830"/>
          </a:xfrm>
        </p:spPr>
        <p:txBody>
          <a:bodyPr/>
          <a:lstStyle/>
          <a:p>
            <a:r>
              <a:rPr lang="en-US" dirty="0"/>
              <a:t>Exam 1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8065"/>
            <a:ext cx="5093480" cy="6883637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85 85 85 85 85 </a:t>
            </a:r>
          </a:p>
          <a:p>
            <a:pPr marL="0" indent="0">
              <a:buNone/>
            </a:pPr>
            <a:r>
              <a:rPr lang="en-US" sz="1400" dirty="0"/>
              <a:t>84 84 84 84 84 84 84 84 84 </a:t>
            </a:r>
          </a:p>
          <a:p>
            <a:pPr marL="0" indent="0">
              <a:buNone/>
            </a:pPr>
            <a:r>
              <a:rPr lang="en-US" sz="1400" dirty="0"/>
              <a:t>83 83 83 83 83 83 83 83 83 83 83 83 83 </a:t>
            </a:r>
          </a:p>
          <a:p>
            <a:pPr marL="0" indent="0">
              <a:buNone/>
            </a:pPr>
            <a:r>
              <a:rPr lang="en-US" sz="1400" dirty="0"/>
              <a:t>82 82 82 82 82 82 82 82 82 82 82 82 82 82 82 82 82 </a:t>
            </a:r>
          </a:p>
          <a:p>
            <a:pPr marL="0" indent="0">
              <a:buNone/>
            </a:pPr>
            <a:r>
              <a:rPr lang="en-US" sz="1400" dirty="0"/>
              <a:t>81 81 81 81 81 81 81 81 81 81 81 81 81 81 81 81 81 81 </a:t>
            </a:r>
          </a:p>
          <a:p>
            <a:pPr marL="0" indent="0">
              <a:buNone/>
            </a:pPr>
            <a:r>
              <a:rPr lang="en-US" sz="1400" dirty="0"/>
              <a:t>80 80 80 80 80 80 80 80 80 80 80 80 80 80 80 80 80 80 </a:t>
            </a:r>
          </a:p>
          <a:p>
            <a:pPr marL="0" indent="0">
              <a:buNone/>
            </a:pPr>
            <a:r>
              <a:rPr lang="en-US" sz="1400" dirty="0"/>
              <a:t>79 79 79 79 79 79 79 79 79 79 79 79 79 79 79 79 79 79 79 79 79 79 </a:t>
            </a:r>
          </a:p>
          <a:p>
            <a:pPr marL="0" indent="0">
              <a:buNone/>
            </a:pPr>
            <a:r>
              <a:rPr lang="en-US" sz="1400" dirty="0"/>
              <a:t>78 78 78 78 78 78 78 78 78 78 78 78 78 78 78 78 </a:t>
            </a:r>
          </a:p>
          <a:p>
            <a:pPr marL="0" indent="0">
              <a:buNone/>
            </a:pPr>
            <a:r>
              <a:rPr lang="en-US" sz="1400" dirty="0"/>
              <a:t>77 77 77 77 77 77 77 77 77 77 77 77 77 77 77 77 77 77 77 </a:t>
            </a:r>
          </a:p>
          <a:p>
            <a:pPr marL="0" indent="0">
              <a:buNone/>
            </a:pPr>
            <a:r>
              <a:rPr lang="en-US" sz="1400" dirty="0"/>
              <a:t>76 76 76 76 76 76 76 76 76 </a:t>
            </a:r>
          </a:p>
          <a:p>
            <a:pPr marL="0" indent="0">
              <a:buNone/>
            </a:pPr>
            <a:r>
              <a:rPr lang="en-US" sz="1400" dirty="0"/>
              <a:t>75 75 75 75 75 75 75 75 75 75 75 75 75 75 75 75 </a:t>
            </a:r>
          </a:p>
          <a:p>
            <a:pPr marL="0" indent="0">
              <a:buNone/>
            </a:pPr>
            <a:r>
              <a:rPr lang="en-US" sz="1400" dirty="0"/>
              <a:t>74 74 74 74 74 74 74 74 74 74 </a:t>
            </a:r>
          </a:p>
          <a:p>
            <a:pPr marL="0" indent="0">
              <a:buNone/>
            </a:pPr>
            <a:r>
              <a:rPr lang="en-US" sz="1400" dirty="0"/>
              <a:t>73 73 73 73 73 73 73 73 73 73 73 73 73 73 73 73 </a:t>
            </a:r>
          </a:p>
          <a:p>
            <a:pPr marL="0" indent="0">
              <a:buNone/>
            </a:pPr>
            <a:r>
              <a:rPr lang="en-US" sz="1400" dirty="0"/>
              <a:t>72 72 72 72 72 72 72 72 72 72 72 72 72 72 72 72 </a:t>
            </a:r>
          </a:p>
          <a:p>
            <a:pPr marL="0" indent="0">
              <a:buNone/>
            </a:pPr>
            <a:r>
              <a:rPr lang="en-US" sz="1400" dirty="0"/>
              <a:t>71 71 71 71 71 71 71 71 71 71 71 71 </a:t>
            </a:r>
          </a:p>
          <a:p>
            <a:pPr marL="0" indent="0">
              <a:buNone/>
            </a:pPr>
            <a:r>
              <a:rPr lang="en-US" sz="1400" dirty="0"/>
              <a:t>70 70 70 70 70 70 70 70 </a:t>
            </a:r>
          </a:p>
          <a:p>
            <a:pPr marL="0" indent="0">
              <a:buNone/>
            </a:pPr>
            <a:r>
              <a:rPr lang="en-US" sz="1400" dirty="0"/>
              <a:t>69 69 69 69 69 69 69 69 69 69 69 </a:t>
            </a:r>
          </a:p>
          <a:p>
            <a:pPr marL="0" indent="0">
              <a:buNone/>
            </a:pPr>
            <a:r>
              <a:rPr lang="en-US" sz="1400" dirty="0"/>
              <a:t>68 68 68 68 68 </a:t>
            </a:r>
          </a:p>
          <a:p>
            <a:pPr marL="0" indent="0">
              <a:buNone/>
            </a:pPr>
            <a:r>
              <a:rPr lang="en-US" sz="1400" dirty="0"/>
              <a:t>67 67 67 67 </a:t>
            </a:r>
          </a:p>
          <a:p>
            <a:pPr marL="0" indent="0">
              <a:buNone/>
            </a:pPr>
            <a:r>
              <a:rPr lang="en-US" sz="1400" dirty="0"/>
              <a:t>66 66 66 66 66 66 </a:t>
            </a:r>
          </a:p>
          <a:p>
            <a:pPr marL="0" indent="0">
              <a:buNone/>
            </a:pPr>
            <a:r>
              <a:rPr lang="en-US" sz="1400" dirty="0"/>
              <a:t>65 65 65 65 65 65 </a:t>
            </a:r>
          </a:p>
          <a:p>
            <a:pPr marL="0" indent="0">
              <a:buNone/>
            </a:pPr>
            <a:r>
              <a:rPr lang="en-US" sz="1400" dirty="0"/>
              <a:t>64 64 64 64 </a:t>
            </a:r>
          </a:p>
          <a:p>
            <a:pPr marL="0" indent="0">
              <a:buNone/>
            </a:pPr>
            <a:r>
              <a:rPr lang="en-US" sz="1400" dirty="0"/>
              <a:t>63 63 </a:t>
            </a:r>
          </a:p>
          <a:p>
            <a:pPr marL="0" indent="0">
              <a:buNone/>
            </a:pPr>
            <a:r>
              <a:rPr lang="en-US" sz="1400" dirty="0"/>
              <a:t>62 62 62 62 62 62 </a:t>
            </a:r>
          </a:p>
          <a:p>
            <a:pPr marL="0" indent="0">
              <a:buNone/>
            </a:pPr>
            <a:r>
              <a:rPr lang="en-US" sz="1400" dirty="0"/>
              <a:t>61 61 61 61 61 61 61 </a:t>
            </a:r>
          </a:p>
          <a:p>
            <a:pPr marL="0" indent="0">
              <a:buNone/>
            </a:pPr>
            <a:r>
              <a:rPr lang="en-US" sz="1400" dirty="0"/>
              <a:t>60 60 60 60 60 60 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49811" y="610136"/>
            <a:ext cx="1752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59 59 </a:t>
            </a:r>
          </a:p>
          <a:p>
            <a:r>
              <a:rPr lang="en-US" sz="1600" dirty="0"/>
              <a:t>58 58 58 58 58 </a:t>
            </a:r>
          </a:p>
          <a:p>
            <a:r>
              <a:rPr lang="en-US" sz="1600" dirty="0"/>
              <a:t>57 57 57 </a:t>
            </a:r>
          </a:p>
          <a:p>
            <a:r>
              <a:rPr lang="en-US" sz="1600" dirty="0"/>
              <a:t>56 56 56 </a:t>
            </a:r>
          </a:p>
          <a:p>
            <a:r>
              <a:rPr lang="en-US" sz="1600" dirty="0"/>
              <a:t>55 </a:t>
            </a:r>
          </a:p>
          <a:p>
            <a:r>
              <a:rPr lang="en-US" sz="1600" dirty="0"/>
              <a:t>54 54 54 54 </a:t>
            </a:r>
          </a:p>
          <a:p>
            <a:r>
              <a:rPr lang="en-US" sz="1600" dirty="0"/>
              <a:t>53 53 </a:t>
            </a:r>
          </a:p>
          <a:p>
            <a:r>
              <a:rPr lang="en-US" sz="1600" dirty="0"/>
              <a:t>52 52 52 </a:t>
            </a:r>
          </a:p>
          <a:p>
            <a:r>
              <a:rPr lang="en-US" sz="1600" dirty="0"/>
              <a:t>51 51 51 </a:t>
            </a:r>
          </a:p>
          <a:p>
            <a:r>
              <a:rPr lang="en-US" sz="1600" dirty="0"/>
              <a:t>50 </a:t>
            </a:r>
          </a:p>
          <a:p>
            <a:r>
              <a:rPr lang="en-US" sz="1600" dirty="0"/>
              <a:t>48 </a:t>
            </a:r>
          </a:p>
          <a:p>
            <a:r>
              <a:rPr lang="en-US" sz="1600" dirty="0"/>
              <a:t>47 </a:t>
            </a:r>
          </a:p>
          <a:p>
            <a:r>
              <a:rPr lang="en-US" sz="1600" dirty="0"/>
              <a:t>46 </a:t>
            </a:r>
          </a:p>
          <a:p>
            <a:r>
              <a:rPr lang="en-US" sz="1600" dirty="0"/>
              <a:t>45 45 </a:t>
            </a:r>
          </a:p>
          <a:p>
            <a:r>
              <a:rPr lang="en-US" sz="1600" dirty="0"/>
              <a:t>43 </a:t>
            </a:r>
          </a:p>
          <a:p>
            <a:r>
              <a:rPr lang="en-US" sz="1600" dirty="0"/>
              <a:t>40 40 40 </a:t>
            </a:r>
          </a:p>
          <a:p>
            <a:r>
              <a:rPr lang="en-US" sz="1600" dirty="0"/>
              <a:t>38 38 38 38 38 </a:t>
            </a:r>
          </a:p>
          <a:p>
            <a:r>
              <a:rPr lang="en-US" sz="1600" dirty="0"/>
              <a:t>36 </a:t>
            </a:r>
          </a:p>
          <a:p>
            <a:r>
              <a:rPr lang="en-US" sz="1600" dirty="0"/>
              <a:t>34 </a:t>
            </a:r>
          </a:p>
          <a:p>
            <a:r>
              <a:rPr lang="en-US" sz="1600" dirty="0"/>
              <a:t>30 </a:t>
            </a:r>
          </a:p>
          <a:p>
            <a:r>
              <a:rPr lang="en-US" sz="1600" dirty="0"/>
              <a:t>28 </a:t>
            </a:r>
          </a:p>
          <a:p>
            <a:r>
              <a:rPr lang="en-US" sz="1600" dirty="0"/>
              <a:t>26 </a:t>
            </a:r>
          </a:p>
          <a:p>
            <a:r>
              <a:rPr lang="en-US" sz="1600" dirty="0"/>
              <a:t>23 </a:t>
            </a:r>
          </a:p>
          <a:p>
            <a:r>
              <a:rPr lang="en-US" sz="1600" dirty="0"/>
              <a:t>21 </a:t>
            </a:r>
          </a:p>
          <a:p>
            <a:r>
              <a:rPr lang="en-US" sz="1600" dirty="0"/>
              <a:t>8 </a:t>
            </a:r>
          </a:p>
        </p:txBody>
      </p:sp>
    </p:spTree>
    <p:extLst>
      <p:ext uri="{BB962C8B-B14F-4D97-AF65-F5344CB8AC3E}">
        <p14:creationId xmlns:p14="http://schemas.microsoft.com/office/powerpoint/2010/main" val="289022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0792" y="-20138"/>
            <a:ext cx="3750638" cy="523830"/>
          </a:xfrm>
        </p:spPr>
        <p:txBody>
          <a:bodyPr/>
          <a:lstStyle/>
          <a:p>
            <a:r>
              <a:rPr lang="en-US" dirty="0"/>
              <a:t>Exam 1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852" y="20425"/>
            <a:ext cx="5093480" cy="6883637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85 85 85 85 85 </a:t>
            </a:r>
          </a:p>
          <a:p>
            <a:pPr marL="0" indent="0">
              <a:buNone/>
            </a:pPr>
            <a:r>
              <a:rPr lang="en-US" sz="1400" dirty="0"/>
              <a:t>84 84 84 84 84 84 84 84 84 </a:t>
            </a:r>
          </a:p>
          <a:p>
            <a:pPr marL="0" indent="0">
              <a:buNone/>
            </a:pPr>
            <a:r>
              <a:rPr lang="en-US" sz="1400" dirty="0"/>
              <a:t>83 83 83 83 83 83 83 83 83 83 83 83 83 </a:t>
            </a:r>
          </a:p>
          <a:p>
            <a:pPr marL="0" indent="0">
              <a:buNone/>
            </a:pPr>
            <a:r>
              <a:rPr lang="en-US" sz="1400" dirty="0"/>
              <a:t>82 82 82 82 82 82 82 82 82 82 82 82 82 82 82 82 82 </a:t>
            </a:r>
          </a:p>
          <a:p>
            <a:pPr marL="0" indent="0">
              <a:buNone/>
            </a:pPr>
            <a:r>
              <a:rPr lang="en-US" sz="1400" dirty="0"/>
              <a:t>81 81 81 81 81 81 81 81 81 81 81 81 81 81 81 81 81 81 </a:t>
            </a:r>
          </a:p>
          <a:p>
            <a:pPr marL="0" indent="0">
              <a:buNone/>
            </a:pPr>
            <a:r>
              <a:rPr lang="en-US" sz="1400" dirty="0"/>
              <a:t>80 80 80 80 80 80 80 80 80 80 80 80 80 80 80 80 80 80 </a:t>
            </a:r>
          </a:p>
          <a:p>
            <a:pPr marL="0" indent="0">
              <a:buNone/>
            </a:pPr>
            <a:r>
              <a:rPr lang="en-US" sz="1400" dirty="0"/>
              <a:t>79 79 79 79 79 79 79 79 79 79 79 79 79 79 79 79 79 79 79 79 79 79 </a:t>
            </a:r>
          </a:p>
          <a:p>
            <a:pPr marL="0" indent="0">
              <a:buNone/>
            </a:pPr>
            <a:r>
              <a:rPr lang="en-US" sz="1400" dirty="0"/>
              <a:t>78 78 78 78 78 78 78 78 78 78 78 78 78 78 78 78 </a:t>
            </a:r>
          </a:p>
          <a:p>
            <a:pPr marL="0" indent="0">
              <a:buNone/>
            </a:pPr>
            <a:r>
              <a:rPr lang="en-US" sz="1400" dirty="0"/>
              <a:t>77 77 77 77 77 77 77 77 77 77 77 77 77 77 77 77 77 77 77 </a:t>
            </a:r>
          </a:p>
          <a:p>
            <a:pPr marL="0" indent="0">
              <a:buNone/>
            </a:pPr>
            <a:r>
              <a:rPr lang="en-US" sz="1400" dirty="0"/>
              <a:t>76 76 76 76 76 76 76 76 76 </a:t>
            </a:r>
          </a:p>
          <a:p>
            <a:pPr marL="0" indent="0">
              <a:buNone/>
            </a:pPr>
            <a:r>
              <a:rPr lang="en-US" sz="1400" dirty="0"/>
              <a:t>75 75 75 75 75 75 75 75 75 75 75 75 75 75 75 75 </a:t>
            </a:r>
          </a:p>
          <a:p>
            <a:pPr marL="0" indent="0">
              <a:buNone/>
            </a:pPr>
            <a:r>
              <a:rPr lang="en-US" sz="1400" dirty="0"/>
              <a:t>74 74 74 74 74 74 74 74 74 74 </a:t>
            </a:r>
          </a:p>
          <a:p>
            <a:pPr marL="0" indent="0">
              <a:buNone/>
            </a:pPr>
            <a:r>
              <a:rPr lang="en-US" sz="1400" dirty="0"/>
              <a:t>73 73 73 73 73 73 73 73 73 73 73 73 73 73 73 73 </a:t>
            </a:r>
          </a:p>
          <a:p>
            <a:pPr marL="0" indent="0">
              <a:buNone/>
            </a:pPr>
            <a:r>
              <a:rPr lang="en-US" sz="1400" dirty="0"/>
              <a:t>72 72 72 72 72 72 72 72 72 72 72 72 72 72 72 72 </a:t>
            </a:r>
          </a:p>
          <a:p>
            <a:pPr marL="0" indent="0">
              <a:buNone/>
            </a:pPr>
            <a:r>
              <a:rPr lang="en-US" sz="1400" dirty="0"/>
              <a:t>71 71 71 71 71 71 71 71 71 71 71 71 </a:t>
            </a:r>
          </a:p>
          <a:p>
            <a:pPr marL="0" indent="0">
              <a:buNone/>
            </a:pPr>
            <a:r>
              <a:rPr lang="en-US" sz="1400" dirty="0"/>
              <a:t>70 70 70 70 70 70 70 70 </a:t>
            </a:r>
          </a:p>
          <a:p>
            <a:pPr marL="0" indent="0">
              <a:buNone/>
            </a:pPr>
            <a:r>
              <a:rPr lang="en-US" sz="1400" dirty="0"/>
              <a:t>69 69 69 69 69 69 69 69 69 69 69 </a:t>
            </a:r>
          </a:p>
          <a:p>
            <a:pPr marL="0" indent="0">
              <a:buNone/>
            </a:pPr>
            <a:r>
              <a:rPr lang="en-US" sz="1400" dirty="0"/>
              <a:t>68 68 68 68 68 </a:t>
            </a:r>
          </a:p>
          <a:p>
            <a:pPr marL="0" indent="0">
              <a:buNone/>
            </a:pPr>
            <a:r>
              <a:rPr lang="en-US" sz="1400" dirty="0"/>
              <a:t>67 67 67 67 </a:t>
            </a:r>
          </a:p>
          <a:p>
            <a:pPr marL="0" indent="0">
              <a:buNone/>
            </a:pPr>
            <a:r>
              <a:rPr lang="en-US" sz="1400" dirty="0"/>
              <a:t>66 66 66 66 66 66 </a:t>
            </a:r>
          </a:p>
          <a:p>
            <a:pPr marL="0" indent="0">
              <a:buNone/>
            </a:pPr>
            <a:r>
              <a:rPr lang="en-US" sz="1400" dirty="0"/>
              <a:t>65 65 65 65 65 65 </a:t>
            </a:r>
          </a:p>
          <a:p>
            <a:pPr marL="0" indent="0">
              <a:buNone/>
            </a:pPr>
            <a:r>
              <a:rPr lang="en-US" sz="1400" dirty="0"/>
              <a:t>64 64 64 64 </a:t>
            </a:r>
          </a:p>
          <a:p>
            <a:pPr marL="0" indent="0">
              <a:buNone/>
            </a:pPr>
            <a:r>
              <a:rPr lang="en-US" sz="1400" dirty="0"/>
              <a:t>63 63 </a:t>
            </a:r>
          </a:p>
          <a:p>
            <a:pPr marL="0" indent="0">
              <a:buNone/>
            </a:pPr>
            <a:r>
              <a:rPr lang="en-US" sz="1400" dirty="0"/>
              <a:t>62 62 62 62 62 62 </a:t>
            </a:r>
          </a:p>
          <a:p>
            <a:pPr marL="0" indent="0">
              <a:buNone/>
            </a:pPr>
            <a:r>
              <a:rPr lang="en-US" sz="1400" dirty="0"/>
              <a:t>61 61 61 61 61 61 61 </a:t>
            </a:r>
          </a:p>
          <a:p>
            <a:pPr marL="0" indent="0">
              <a:buNone/>
            </a:pPr>
            <a:r>
              <a:rPr lang="en-US" sz="1400" dirty="0"/>
              <a:t>60 60 60 60 60 60 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02039" y="433692"/>
            <a:ext cx="1752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59 59 </a:t>
            </a:r>
          </a:p>
          <a:p>
            <a:r>
              <a:rPr lang="en-US" sz="1600" dirty="0"/>
              <a:t>58 58 58 58 58 </a:t>
            </a:r>
          </a:p>
          <a:p>
            <a:r>
              <a:rPr lang="en-US" sz="1600" dirty="0"/>
              <a:t>57 57 57 </a:t>
            </a:r>
          </a:p>
          <a:p>
            <a:r>
              <a:rPr lang="en-US" sz="1600" dirty="0"/>
              <a:t>56 56 56 </a:t>
            </a:r>
          </a:p>
          <a:p>
            <a:r>
              <a:rPr lang="en-US" sz="1600" dirty="0"/>
              <a:t>55 </a:t>
            </a:r>
          </a:p>
          <a:p>
            <a:r>
              <a:rPr lang="en-US" sz="1600" dirty="0"/>
              <a:t>54 54 54 54 </a:t>
            </a:r>
          </a:p>
          <a:p>
            <a:r>
              <a:rPr lang="en-US" sz="1600" dirty="0"/>
              <a:t>53 53 </a:t>
            </a:r>
          </a:p>
          <a:p>
            <a:r>
              <a:rPr lang="en-US" sz="1600" dirty="0"/>
              <a:t>52 52 52 </a:t>
            </a:r>
          </a:p>
          <a:p>
            <a:r>
              <a:rPr lang="en-US" sz="1600" dirty="0"/>
              <a:t>51 51 51 </a:t>
            </a:r>
          </a:p>
          <a:p>
            <a:r>
              <a:rPr lang="en-US" sz="1600" dirty="0"/>
              <a:t>50 </a:t>
            </a:r>
          </a:p>
          <a:p>
            <a:r>
              <a:rPr lang="en-US" sz="1600" dirty="0"/>
              <a:t>48 </a:t>
            </a:r>
          </a:p>
          <a:p>
            <a:r>
              <a:rPr lang="en-US" sz="1600" dirty="0"/>
              <a:t>47 </a:t>
            </a:r>
          </a:p>
          <a:p>
            <a:r>
              <a:rPr lang="en-US" sz="1600" dirty="0"/>
              <a:t>46 </a:t>
            </a:r>
          </a:p>
          <a:p>
            <a:r>
              <a:rPr lang="en-US" sz="1600" dirty="0"/>
              <a:t>45 45 </a:t>
            </a:r>
          </a:p>
          <a:p>
            <a:r>
              <a:rPr lang="en-US" sz="1600" dirty="0"/>
              <a:t>43 </a:t>
            </a:r>
          </a:p>
          <a:p>
            <a:r>
              <a:rPr lang="en-US" sz="1600" dirty="0"/>
              <a:t>40 40 40 </a:t>
            </a:r>
          </a:p>
          <a:p>
            <a:r>
              <a:rPr lang="en-US" sz="1600" dirty="0"/>
              <a:t>38 38 38 38 38 </a:t>
            </a:r>
          </a:p>
          <a:p>
            <a:r>
              <a:rPr lang="en-US" sz="1600" dirty="0"/>
              <a:t>36 </a:t>
            </a:r>
          </a:p>
          <a:p>
            <a:r>
              <a:rPr lang="en-US" sz="1600" dirty="0"/>
              <a:t>34 </a:t>
            </a:r>
          </a:p>
          <a:p>
            <a:r>
              <a:rPr lang="en-US" sz="1600" dirty="0"/>
              <a:t>30 </a:t>
            </a:r>
          </a:p>
          <a:p>
            <a:r>
              <a:rPr lang="en-US" sz="1600" dirty="0"/>
              <a:t>28 </a:t>
            </a:r>
          </a:p>
          <a:p>
            <a:r>
              <a:rPr lang="en-US" sz="1600" dirty="0"/>
              <a:t>26 </a:t>
            </a:r>
          </a:p>
          <a:p>
            <a:r>
              <a:rPr lang="en-US" sz="1600" dirty="0"/>
              <a:t>23 </a:t>
            </a:r>
          </a:p>
          <a:p>
            <a:r>
              <a:rPr lang="en-US" sz="1600" dirty="0"/>
              <a:t>21 </a:t>
            </a:r>
          </a:p>
          <a:p>
            <a:r>
              <a:rPr lang="en-US" sz="1600" dirty="0"/>
              <a:t>8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8A5DE7-F805-4ECD-854E-045D2709F6A4}"/>
              </a:ext>
            </a:extLst>
          </p:cNvPr>
          <p:cNvSpPr/>
          <p:nvPr/>
        </p:nvSpPr>
        <p:spPr>
          <a:xfrm>
            <a:off x="3493736" y="-533400"/>
            <a:ext cx="3314112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0" dirty="0"/>
              <a:t>}</a:t>
            </a:r>
            <a:r>
              <a:rPr lang="en-US" sz="4800" dirty="0"/>
              <a:t>Wow</a:t>
            </a:r>
            <a:r>
              <a:rPr lang="en-US" sz="9600" dirty="0"/>
              <a:t>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1E33BB-73A9-44C6-89D6-4681D53D5102}"/>
              </a:ext>
            </a:extLst>
          </p:cNvPr>
          <p:cNvSpPr/>
          <p:nvPr/>
        </p:nvSpPr>
        <p:spPr>
          <a:xfrm>
            <a:off x="3507200" y="1794138"/>
            <a:ext cx="2925096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0" dirty="0"/>
              <a:t>}</a:t>
            </a:r>
            <a:r>
              <a:rPr lang="en-US" sz="4800" dirty="0"/>
              <a:t>Yes</a:t>
            </a:r>
            <a:r>
              <a:rPr lang="en-US" sz="9600" dirty="0"/>
              <a:t>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DDD19F-8D6E-45D7-90D2-7E1B77E88AE0}"/>
              </a:ext>
            </a:extLst>
          </p:cNvPr>
          <p:cNvSpPr/>
          <p:nvPr/>
        </p:nvSpPr>
        <p:spPr>
          <a:xfrm>
            <a:off x="2900158" y="4565352"/>
            <a:ext cx="2414444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0" dirty="0"/>
              <a:t>}</a:t>
            </a:r>
            <a:r>
              <a:rPr lang="en-US" sz="4800" dirty="0"/>
              <a:t>Ok</a:t>
            </a:r>
            <a:r>
              <a:rPr lang="en-US" sz="9600" dirty="0"/>
              <a:t> 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CBB82AC-6832-4913-9C7E-42243A853F06}"/>
              </a:ext>
            </a:extLst>
          </p:cNvPr>
          <p:cNvCxnSpPr>
            <a:cxnSpLocks/>
            <a:endCxn id="6" idx="3"/>
          </p:cNvCxnSpPr>
          <p:nvPr/>
        </p:nvCxnSpPr>
        <p:spPr>
          <a:xfrm>
            <a:off x="7420221" y="585556"/>
            <a:ext cx="434418" cy="2972068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189923-8270-44C5-93D3-057175E2F062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7191229" y="3557624"/>
            <a:ext cx="663410" cy="281913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BEECB92-A9CF-4182-AAD4-4F878BFD6213}"/>
              </a:ext>
            </a:extLst>
          </p:cNvPr>
          <p:cNvSpPr txBox="1"/>
          <p:nvPr/>
        </p:nvSpPr>
        <p:spPr>
          <a:xfrm>
            <a:off x="7981090" y="3429000"/>
            <a:ext cx="856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Get</a:t>
            </a:r>
          </a:p>
          <a:p>
            <a:r>
              <a:rPr lang="en-US" dirty="0">
                <a:solidFill>
                  <a:srgbClr val="FF0000"/>
                </a:solidFill>
              </a:rPr>
              <a:t>Tutor</a:t>
            </a:r>
          </a:p>
        </p:txBody>
      </p:sp>
    </p:spTree>
    <p:extLst>
      <p:ext uri="{BB962C8B-B14F-4D97-AF65-F5344CB8AC3E}">
        <p14:creationId xmlns:p14="http://schemas.microsoft.com/office/powerpoint/2010/main" val="103034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4A3AA-7B30-45A9-B40B-E433D41A5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1 stats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2680C-619C-4E49-8B80-8C6291E5A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Average:   70.9/86</a:t>
            </a:r>
          </a:p>
          <a:p>
            <a:r>
              <a:rPr lang="en-US" dirty="0"/>
              <a:t>Median:     74.5/86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your email about small group tutoring or </a:t>
            </a:r>
            <a:r>
              <a:rPr lang="en-US"/>
              <a:t>private tutors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F4899-099F-4BEA-A099-A366DCEDE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34C13-592E-4004-8793-A706BF3E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0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8093" y="7620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/>
              <a:t>Reading and RQ due next time</a:t>
            </a:r>
          </a:p>
          <a:p>
            <a:pPr eaLnBrk="1" hangingPunct="1"/>
            <a:r>
              <a:rPr lang="en-US" dirty="0"/>
              <a:t>Assignment 5 out today </a:t>
            </a:r>
          </a:p>
          <a:p>
            <a:pPr eaLnBrk="1" hangingPunct="1"/>
            <a:r>
              <a:rPr lang="en-US" dirty="0"/>
              <a:t>APT 4 due Thursday, APT 5 out partially</a:t>
            </a:r>
          </a:p>
          <a:p>
            <a:pPr eaLnBrk="1" hangingPunct="1"/>
            <a:r>
              <a:rPr lang="en-US" dirty="0"/>
              <a:t>Lab 6 this week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</a:rPr>
              <a:t>Read APT </a:t>
            </a:r>
            <a:r>
              <a:rPr lang="en-US" dirty="0" err="1">
                <a:solidFill>
                  <a:srgbClr val="FF0000"/>
                </a:solidFill>
              </a:rPr>
              <a:t>Anagramfree</a:t>
            </a:r>
            <a:r>
              <a:rPr lang="en-US" dirty="0">
                <a:solidFill>
                  <a:srgbClr val="FF0000"/>
                </a:solidFill>
              </a:rPr>
              <a:t> and Assignment 5 before going to lab!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Today:</a:t>
            </a:r>
          </a:p>
          <a:p>
            <a:pPr lvl="1" eaLnBrk="1" hangingPunct="1"/>
            <a:r>
              <a:rPr lang="en-US" dirty="0"/>
              <a:t>list comprehension – shortcut for building a list</a:t>
            </a:r>
          </a:p>
          <a:p>
            <a:pPr lvl="1" eaLnBrk="1" hangingPunct="1"/>
            <a:r>
              <a:rPr lang="en-US" dirty="0"/>
              <a:t>Sets – new way to organize data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270" y="0"/>
            <a:ext cx="7772400" cy="1143000"/>
          </a:xfrm>
        </p:spPr>
        <p:txBody>
          <a:bodyPr/>
          <a:lstStyle/>
          <a:p>
            <a:r>
              <a:rPr lang="en-US" dirty="0"/>
              <a:t>APT </a:t>
            </a:r>
            <a:r>
              <a:rPr lang="en-US" dirty="0" err="1"/>
              <a:t>MorseLikeCode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81" y="1143000"/>
            <a:ext cx="7657389" cy="495116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8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7772400" cy="800100"/>
          </a:xfrm>
        </p:spPr>
        <p:txBody>
          <a:bodyPr/>
          <a:lstStyle/>
          <a:p>
            <a:r>
              <a:rPr lang="en-US" dirty="0"/>
              <a:t>Solving APT </a:t>
            </a:r>
            <a:r>
              <a:rPr lang="en-US" dirty="0" err="1"/>
              <a:t>MorseLikeCode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8229600" cy="4648200"/>
          </a:xfrm>
        </p:spPr>
        <p:txBody>
          <a:bodyPr/>
          <a:lstStyle/>
          <a:p>
            <a:r>
              <a:rPr lang="en-US" dirty="0"/>
              <a:t>Put library in a different format?</a:t>
            </a:r>
          </a:p>
          <a:p>
            <a:pPr lvl="1"/>
            <a:r>
              <a:rPr lang="en-US" dirty="0"/>
              <a:t>[“H -”, “E .”, “L -.”, “O ..”]	</a:t>
            </a:r>
          </a:p>
          <a:p>
            <a:r>
              <a:rPr lang="en-US" dirty="0">
                <a:solidFill>
                  <a:schemeClr val="bg1"/>
                </a:solidFill>
              </a:rPr>
              <a:t>1) list of lists?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lib =  [ [“H”, “-”], [“E”, “.”], [“L”, “-.”], [“O”,”..”] ]</a:t>
            </a:r>
          </a:p>
          <a:p>
            <a:r>
              <a:rPr lang="en-US" dirty="0">
                <a:solidFill>
                  <a:schemeClr val="bg1"/>
                </a:solidFill>
              </a:rPr>
              <a:t>2) 2 parallel lists?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letters = [“H”, “E”, “L”, “O”]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codes = [“-”, “.”, “-”, “..”]</a:t>
            </a:r>
          </a:p>
          <a:p>
            <a:pPr lvl="1"/>
            <a:r>
              <a:rPr lang="en-US" i="1" dirty="0" err="1">
                <a:solidFill>
                  <a:schemeClr val="bg1"/>
                </a:solidFill>
              </a:rPr>
              <a:t>ith</a:t>
            </a:r>
            <a:r>
              <a:rPr lang="en-US" dirty="0">
                <a:solidFill>
                  <a:schemeClr val="bg1"/>
                </a:solidFill>
              </a:rPr>
              <a:t> item in letters corresponds to </a:t>
            </a:r>
            <a:r>
              <a:rPr lang="en-US" i="1" dirty="0" err="1">
                <a:solidFill>
                  <a:schemeClr val="bg1"/>
                </a:solidFill>
              </a:rPr>
              <a:t>ith</a:t>
            </a:r>
            <a:r>
              <a:rPr lang="en-US" dirty="0">
                <a:solidFill>
                  <a:schemeClr val="bg1"/>
                </a:solidFill>
              </a:rPr>
              <a:t> item in codes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846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8166</TotalTime>
  <Words>2366</Words>
  <Application>Microsoft Office PowerPoint</Application>
  <PresentationFormat>On-screen Show (4:3)</PresentationFormat>
  <Paragraphs>489</Paragraphs>
  <Slides>36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Arial Unicode MS</vt:lpstr>
      <vt:lpstr>Calibri</vt:lpstr>
      <vt:lpstr>Courier New</vt:lpstr>
      <vt:lpstr>Times New Roman</vt:lpstr>
      <vt:lpstr>Wingdings</vt:lpstr>
      <vt:lpstr>Default Design</vt:lpstr>
      <vt:lpstr>CompSci 101 Introduction to Computer Science</vt:lpstr>
      <vt:lpstr>Enjoy a taste of the NC State Fair!</vt:lpstr>
      <vt:lpstr>Exam 1… on Gradescope</vt:lpstr>
      <vt:lpstr>Exam 1 scores</vt:lpstr>
      <vt:lpstr>Exam 1 scores</vt:lpstr>
      <vt:lpstr>Exam 1 stats</vt:lpstr>
      <vt:lpstr>Announcements</vt:lpstr>
      <vt:lpstr>APT MorseLikeCode</vt:lpstr>
      <vt:lpstr>Solving APT MorseLikeCode</vt:lpstr>
      <vt:lpstr>Solving APT MorseLikeCode</vt:lpstr>
      <vt:lpstr>Solving problems –  APT MorseLikeCode</vt:lpstr>
      <vt:lpstr>MorseLikeCode cont</vt:lpstr>
      <vt:lpstr>Back to Lists … Build a list from another list</vt:lpstr>
      <vt:lpstr>List Comprehension -  Short cut way to build a list</vt:lpstr>
      <vt:lpstr>These result in the same list!</vt:lpstr>
      <vt:lpstr>Examples of List Comprehensions bit.ly/101f17-1017-1</vt:lpstr>
      <vt:lpstr>Creating a list with just the even numbers</vt:lpstr>
      <vt:lpstr>List Comprehension with Filtering</vt:lpstr>
      <vt:lpstr>More on List Comprehensions www.bit.ly/101f17-1017-2</vt:lpstr>
      <vt:lpstr>More on List Comprehensions bit.ly/101f17-1017-3</vt:lpstr>
      <vt:lpstr>Richard Stallman</vt:lpstr>
      <vt:lpstr>Python Sets</vt:lpstr>
      <vt:lpstr>List vs Set</vt:lpstr>
      <vt:lpstr>Summary (from wikibooks)</vt:lpstr>
      <vt:lpstr>Creating and changing a set</vt:lpstr>
      <vt:lpstr>Creating and changing a set</vt:lpstr>
      <vt:lpstr>Set Operations</vt:lpstr>
      <vt:lpstr>Set Operations</vt:lpstr>
      <vt:lpstr>Set Operations</vt:lpstr>
      <vt:lpstr>Set Operations</vt:lpstr>
      <vt:lpstr>Set Operations</vt:lpstr>
      <vt:lpstr>Set Operations</vt:lpstr>
      <vt:lpstr>Set Examples bit.ly/101f17-1017-4</vt:lpstr>
      <vt:lpstr>Set Examples (cont) </vt:lpstr>
      <vt:lpstr>Assignment 5 - Hangman</vt:lpstr>
      <vt:lpstr>APT AnagramFree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101</cp:revision>
  <cp:lastPrinted>2017-10-17T02:31:22Z</cp:lastPrinted>
  <dcterms:created xsi:type="dcterms:W3CDTF">2005-08-25T14:18:45Z</dcterms:created>
  <dcterms:modified xsi:type="dcterms:W3CDTF">2017-10-17T14:42:30Z</dcterms:modified>
</cp:coreProperties>
</file>