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77" r:id="rId3"/>
    <p:sldId id="303" r:id="rId4"/>
    <p:sldId id="304" r:id="rId5"/>
    <p:sldId id="305" r:id="rId6"/>
    <p:sldId id="306" r:id="rId7"/>
    <p:sldId id="307" r:id="rId8"/>
    <p:sldId id="308" r:id="rId9"/>
    <p:sldId id="279" r:id="rId10"/>
    <p:sldId id="290" r:id="rId11"/>
    <p:sldId id="280" r:id="rId12"/>
    <p:sldId id="278" r:id="rId13"/>
    <p:sldId id="293" r:id="rId14"/>
    <p:sldId id="281" r:id="rId15"/>
    <p:sldId id="282" r:id="rId16"/>
    <p:sldId id="291" r:id="rId17"/>
    <p:sldId id="294" r:id="rId18"/>
    <p:sldId id="283" r:id="rId19"/>
    <p:sldId id="284" r:id="rId20"/>
    <p:sldId id="302" r:id="rId21"/>
    <p:sldId id="285" r:id="rId22"/>
    <p:sldId id="286" r:id="rId23"/>
    <p:sldId id="287" r:id="rId24"/>
    <p:sldId id="288" r:id="rId25"/>
    <p:sldId id="295" r:id="rId26"/>
    <p:sldId id="289" r:id="rId2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23" autoAdjust="0"/>
    <p:restoredTop sz="82728" autoAdjust="0"/>
  </p:normalViewPr>
  <p:slideViewPr>
    <p:cSldViewPr>
      <p:cViewPr varScale="1">
        <p:scale>
          <a:sx n="57" d="100"/>
          <a:sy n="57" d="100"/>
        </p:scale>
        <p:origin x="1552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9291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5ED27268-EC4C-4E87-944D-E761B934C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71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EA671F-80CE-4EAE-A07B-27F14B0D3711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3CDA40-57ED-4E50-AD37-663EF3371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942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Too much code writing, need </a:t>
            </a:r>
            <a:r>
              <a:rPr lang="en-US"/>
              <a:t>questions instead!!!!!!!!!!!!!!!!!!!!!!!!!!!!!!!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CDA40-57ED-4E50-AD37-663EF337177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2776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 over code solutions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CDA40-57ED-4E50-AD37-663EF337177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2862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729D8-7309-41E4-B684-2BC74FDED24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7899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CDA40-57ED-4E50-AD37-663EF337177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4010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the last line of code?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52BEC8-80F3-4446-A69E-13F6E0D6328B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8681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</a:t>
            </a:r>
            <a:r>
              <a:rPr lang="en-US" baseline="0" dirty="0"/>
              <a:t> way to do it. What would change? How you process the data? </a:t>
            </a:r>
          </a:p>
          <a:p>
            <a:r>
              <a:rPr lang="en-US" baseline="0" dirty="0"/>
              <a:t>Can you find the max size list still? yes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CDA40-57ED-4E50-AD37-663EF337177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734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 Tuesday after Spring Break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CDA40-57ED-4E50-AD37-663EF337177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328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Keynote Speaker at GHC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F63BB-BB0F-4022-A4FB-67355BA8EB5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827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One of her sites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F63BB-BB0F-4022-A4FB-67355BA8EB5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270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One of her sites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F63BB-BB0F-4022-A4FB-67355BA8EB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471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Answers below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http://en.wikipedia.org/wiki/File:Venn0111.svg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UcParenR"/>
              <a:tabLst/>
              <a:defRPr/>
            </a:pPr>
            <a:r>
              <a:rPr lang="en-US" dirty="0"/>
              <a:t>Symmetric Difference B) intersection</a:t>
            </a:r>
            <a:r>
              <a:rPr lang="en-US" baseline="0" dirty="0"/>
              <a:t> C) everything not in either set   D) Union  e) Difference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9AE4F-309D-4F8F-B834-CD2C32FB7E4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7781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Could use an activity on tuples?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D7D550-A0A1-4A74-B9A0-5AFC062DA19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4903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are for the console only</a:t>
            </a:r>
          </a:p>
          <a:p>
            <a:r>
              <a:rPr lang="en-US" dirty="0"/>
              <a:t>Also </a:t>
            </a:r>
            <a:r>
              <a:rPr lang="en-US" dirty="0" err="1"/>
              <a:t>v,w</a:t>
            </a:r>
            <a:r>
              <a:rPr lang="en-US" dirty="0"/>
              <a:t> = 8,</a:t>
            </a:r>
            <a:r>
              <a:rPr lang="en-US" baseline="0" dirty="0"/>
              <a:t>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D7D550-A0A1-4A74-B9A0-5AFC062DA19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9971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Mention Examples</a:t>
            </a:r>
            <a:r>
              <a:rPr lang="en-US" baseline="0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DE03C-2D4C-4762-B8CC-39AD06AEB01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210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3E9C4-CC62-419B-94EA-3C3ACB7F9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7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EDA16-EE90-4E65-9C25-D045E6452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9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1C838-743E-46B1-9535-A8D3D4E69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5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DB02F-6869-41A8-88A9-7B04A5944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3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308AB-BBD7-406C-8FE3-ABD9B60C7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5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E9AF7-1243-4137-A70D-606EB1674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24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41282-F280-4848-B924-21AC7882B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3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5C597-8985-48AF-93BD-6E14E1566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4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FA454-7E6E-480D-86B5-CCFC57051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7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AA312-D4AF-4A57-A4AC-B58CF3A8A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5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1AA07-0B70-4E3D-84AF-4D5E92BC4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47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88E8A9B-E406-46EF-A9FD-35EBD6B18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latanyasweeney.org/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584895"/>
            <a:ext cx="8153400" cy="1981200"/>
          </a:xfrm>
        </p:spPr>
        <p:txBody>
          <a:bodyPr/>
          <a:lstStyle/>
          <a:p>
            <a:pPr eaLnBrk="1" hangingPunct="1"/>
            <a:r>
              <a:rPr lang="en-US" dirty="0" err="1"/>
              <a:t>CompSci</a:t>
            </a:r>
            <a:r>
              <a:rPr lang="en-US" dirty="0"/>
              <a:t> 101</a:t>
            </a:r>
            <a:br>
              <a:rPr lang="en-US" dirty="0"/>
            </a:br>
            <a:r>
              <a:rPr lang="en-US" dirty="0"/>
              <a:t>Introduction to Computer Science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5861761" y="3657600"/>
            <a:ext cx="2040943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/>
              <a:t>Oct 19, 2017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/>
              <a:t>Prof. Rodger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4008" y="3352800"/>
            <a:ext cx="5410200" cy="2552700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D3E9C4-CC62-419B-94EA-3C3ACB7F981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for longest name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229600" cy="3352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longestName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letter):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longest = ''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name in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letter == name[0] and 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(name) &gt;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(longest):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longest = name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longest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5588696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 do you modify to find the location (position) of the longest name?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79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152400"/>
            <a:ext cx="8305800" cy="5029200"/>
          </a:xfrm>
        </p:spPr>
        <p:txBody>
          <a:bodyPr/>
          <a:lstStyle/>
          <a:p>
            <a:r>
              <a:rPr lang="en-US" sz="4000" dirty="0"/>
              <a:t>Problem: Find the </a:t>
            </a:r>
            <a:r>
              <a:rPr lang="en-US" sz="4000" dirty="0">
                <a:solidFill>
                  <a:srgbClr val="FF0000"/>
                </a:solidFill>
              </a:rPr>
              <a:t>position</a:t>
            </a:r>
            <a:r>
              <a:rPr lang="en-US" sz="4000" dirty="0"/>
              <a:t> in </a:t>
            </a:r>
            <a:r>
              <a:rPr lang="en-US" sz="4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alist</a:t>
            </a:r>
            <a:r>
              <a:rPr lang="en-US" sz="4000" dirty="0"/>
              <a:t> of the longest name that starts with that letter</a:t>
            </a:r>
            <a:br>
              <a:rPr lang="en-US" sz="4000" dirty="0"/>
            </a:br>
            <a:r>
              <a:rPr lang="en-US" sz="4000" dirty="0"/>
              <a:t>bit.ly/101s17-0321-1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932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Enumerate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dirty="0"/>
              <a:t>An iterator, generates a sequence</a:t>
            </a:r>
          </a:p>
          <a:p>
            <a:r>
              <a:rPr lang="en-US" dirty="0"/>
              <a:t>Generates </a:t>
            </a:r>
            <a:r>
              <a:rPr lang="en-US" dirty="0">
                <a:solidFill>
                  <a:srgbClr val="FF0000"/>
                </a:solidFill>
              </a:rPr>
              <a:t>tuples</a:t>
            </a:r>
            <a:r>
              <a:rPr lang="en-US" dirty="0"/>
              <a:t> of (index, item)</a:t>
            </a:r>
          </a:p>
          <a:p>
            <a:r>
              <a:rPr lang="en-US" dirty="0"/>
              <a:t>Used with </a:t>
            </a:r>
            <a:r>
              <a:rPr lang="en-US" dirty="0">
                <a:solidFill>
                  <a:srgbClr val="FF0000"/>
                </a:solidFill>
              </a:rPr>
              <a:t>for </a:t>
            </a:r>
            <a:r>
              <a:rPr lang="en-US" dirty="0"/>
              <a:t>loop to get both </a:t>
            </a:r>
            <a:r>
              <a:rPr lang="en-US" dirty="0">
                <a:solidFill>
                  <a:srgbClr val="FF0000"/>
                </a:solidFill>
              </a:rPr>
              <a:t>index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item</a:t>
            </a:r>
          </a:p>
          <a:p>
            <a:r>
              <a:rPr lang="en-US" dirty="0"/>
              <a:t>for (</a:t>
            </a:r>
            <a:r>
              <a:rPr lang="en-US" dirty="0" err="1"/>
              <a:t>index,item</a:t>
            </a:r>
            <a:r>
              <a:rPr lang="en-US" dirty="0"/>
              <a:t>) in enumerate(</a:t>
            </a:r>
            <a:r>
              <a:rPr lang="en-US" dirty="0" err="1"/>
              <a:t>somelist</a:t>
            </a:r>
            <a:r>
              <a:rPr lang="en-US" dirty="0"/>
              <a:t>):</a:t>
            </a:r>
          </a:p>
          <a:p>
            <a:pPr lvl="1"/>
            <a:r>
              <a:rPr lang="en-US" dirty="0"/>
              <a:t>You get both at the same time!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51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Solve previous problem with enumerate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603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Problem: Popular Name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953000"/>
          </a:xfrm>
        </p:spPr>
        <p:txBody>
          <a:bodyPr/>
          <a:lstStyle/>
          <a:p>
            <a:pPr eaLnBrk="1" hangingPunct="1"/>
            <a:r>
              <a:rPr lang="en-US" altLang="en-US" dirty="0"/>
              <a:t>Given a list of names, determine the </a:t>
            </a:r>
            <a:r>
              <a:rPr lang="en-US" altLang="en-US" dirty="0">
                <a:solidFill>
                  <a:srgbClr val="FF0000"/>
                </a:solidFill>
              </a:rPr>
              <a:t>most popular first name </a:t>
            </a:r>
            <a:r>
              <a:rPr lang="en-US" altLang="en-US" dirty="0"/>
              <a:t>and print that name with all of its last names. </a:t>
            </a:r>
          </a:p>
          <a:p>
            <a:pPr eaLnBrk="1" hangingPunct="1"/>
            <a:r>
              <a:rPr lang="en-US" altLang="en-US" dirty="0"/>
              <a:t>Input: Names are always two words, names are in a file. If multiple names are on the same line they are separated by a “:”</a:t>
            </a:r>
          </a:p>
          <a:p>
            <a:pPr eaLnBrk="1" hangingPunct="1"/>
            <a:r>
              <a:rPr lang="en-US" altLang="en-US" dirty="0"/>
              <a:t>Output: Most popular first name, followed by a “:”, followed by corresponding last names separated by a blank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9926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/>
              <a:t>Example Input File with 5 lines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1295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800" dirty="0">
                <a:solidFill>
                  <a:srgbClr val="FF0000"/>
                </a:solidFill>
                <a:latin typeface="Courier New" panose="02070309020205020404" pitchFamily="49" charset="0"/>
              </a:rPr>
              <a:t>Susan</a:t>
            </a: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Courier New" panose="02070309020205020404" pitchFamily="49" charset="0"/>
              </a:rPr>
              <a:t>Smith</a:t>
            </a:r>
            <a:r>
              <a:rPr lang="en-US" altLang="en-US" sz="2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:Jackie</a:t>
            </a: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Long:Mary</a:t>
            </a: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White</a:t>
            </a:r>
          </a:p>
          <a:p>
            <a:pPr marL="0" indent="0">
              <a:buFontTx/>
              <a:buNone/>
            </a:pPr>
            <a:r>
              <a:rPr lang="en-US" altLang="en-US" sz="2800" dirty="0">
                <a:solidFill>
                  <a:srgbClr val="FF0000"/>
                </a:solidFill>
                <a:latin typeface="Courier New" panose="02070309020205020404" pitchFamily="49" charset="0"/>
              </a:rPr>
              <a:t>Susan</a:t>
            </a: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800" dirty="0">
                <a:solidFill>
                  <a:srgbClr val="FF0000"/>
                </a:solidFill>
                <a:latin typeface="Courier New" panose="02070309020205020404" pitchFamily="49" charset="0"/>
              </a:rPr>
              <a:t>Brandt</a:t>
            </a:r>
          </a:p>
          <a:p>
            <a:pPr marL="0" indent="0">
              <a:buFontTx/>
              <a:buNone/>
            </a:pP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</a:rPr>
              <a:t>Jackie </a:t>
            </a:r>
            <a:r>
              <a:rPr lang="en-US" altLang="en-US" sz="2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Johnson:</a:t>
            </a:r>
            <a:r>
              <a:rPr lang="en-US" altLang="en-US" sz="2800" dirty="0" err="1">
                <a:solidFill>
                  <a:srgbClr val="FF0000"/>
                </a:solidFill>
                <a:latin typeface="Courier New" panose="02070309020205020404" pitchFamily="49" charset="0"/>
              </a:rPr>
              <a:t>Susan</a:t>
            </a: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Courier New" panose="02070309020205020404" pitchFamily="49" charset="0"/>
              </a:rPr>
              <a:t>Rodger</a:t>
            </a:r>
            <a:r>
              <a:rPr lang="en-US" altLang="en-US" sz="2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:Mary</a:t>
            </a: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Rodger</a:t>
            </a:r>
          </a:p>
          <a:p>
            <a:pPr marL="0" indent="0">
              <a:buFontTx/>
              <a:buNone/>
            </a:pP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</a:rPr>
              <a:t>Eric </a:t>
            </a:r>
            <a:r>
              <a:rPr lang="en-US" altLang="en-US" sz="2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Long:</a:t>
            </a:r>
            <a:r>
              <a:rPr lang="en-US" altLang="en-US" sz="2800" dirty="0" err="1">
                <a:solidFill>
                  <a:srgbClr val="FF0000"/>
                </a:solidFill>
                <a:latin typeface="Courier New" panose="02070309020205020404" pitchFamily="49" charset="0"/>
              </a:rPr>
              <a:t>Susan</a:t>
            </a: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Courier New" panose="02070309020205020404" pitchFamily="49" charset="0"/>
              </a:rPr>
              <a:t>Crackers</a:t>
            </a:r>
            <a:r>
              <a:rPr lang="en-US" altLang="en-US" sz="2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:Mary</a:t>
            </a: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Velios</a:t>
            </a:r>
            <a:endParaRPr lang="en-US" altLang="en-US" sz="28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</a:rPr>
              <a:t>Jack </a:t>
            </a:r>
            <a:r>
              <a:rPr lang="en-US" altLang="en-US" sz="2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Frost:Eric</a:t>
            </a: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Lund</a:t>
            </a:r>
            <a:endParaRPr lang="en-US" altLang="en-US" sz="2800" dirty="0"/>
          </a:p>
        </p:txBody>
      </p:sp>
      <p:sp>
        <p:nvSpPr>
          <p:cNvPr id="5124" name="Title 1"/>
          <p:cNvSpPr txBox="1">
            <a:spLocks/>
          </p:cNvSpPr>
          <p:nvPr/>
        </p:nvSpPr>
        <p:spPr bwMode="auto">
          <a:xfrm>
            <a:off x="811213" y="419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4400" dirty="0">
                <a:solidFill>
                  <a:schemeClr val="tx2"/>
                </a:solidFill>
              </a:rPr>
              <a:t>Corresponding Output</a:t>
            </a:r>
          </a:p>
        </p:txBody>
      </p:sp>
      <p:sp>
        <p:nvSpPr>
          <p:cNvPr id="5125" name="Content Placeholder 2"/>
          <p:cNvSpPr txBox="1">
            <a:spLocks/>
          </p:cNvSpPr>
          <p:nvPr/>
        </p:nvSpPr>
        <p:spPr bwMode="auto">
          <a:xfrm>
            <a:off x="392113" y="5524500"/>
            <a:ext cx="8610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800">
                <a:solidFill>
                  <a:srgbClr val="000000"/>
                </a:solidFill>
                <a:latin typeface="Courier New" panose="02070309020205020404" pitchFamily="49" charset="0"/>
              </a:rPr>
              <a:t>Susan: Smith Brandt Rodger Crackers</a:t>
            </a:r>
            <a:endParaRPr lang="en-US" altLang="en-US" sz="28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2486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133600"/>
          </a:xfrm>
        </p:spPr>
        <p:txBody>
          <a:bodyPr/>
          <a:lstStyle/>
          <a:p>
            <a:r>
              <a:rPr lang="en-US" dirty="0"/>
              <a:t>What do you need to solve this problem?</a:t>
            </a:r>
            <a:br>
              <a:rPr lang="en-US" dirty="0"/>
            </a:br>
            <a:r>
              <a:rPr lang="en-US" dirty="0"/>
              <a:t>bit.ly/101s17-0321-2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2800"/>
            <a:ext cx="7772400" cy="26670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369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might one organize the data to solve this problem?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90600" y="3276600"/>
            <a:ext cx="63246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/>
              <a:t>How many different ways to solve this problem? </a:t>
            </a:r>
          </a:p>
        </p:txBody>
      </p:sp>
    </p:spTree>
    <p:extLst>
      <p:ext uri="{BB962C8B-B14F-4D97-AF65-F5344CB8AC3E}">
        <p14:creationId xmlns:p14="http://schemas.microsoft.com/office/powerpoint/2010/main" val="23219953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One way to solve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Create a list of unique first names</a:t>
            </a:r>
          </a:p>
          <a:p>
            <a:r>
              <a:rPr lang="en-US" altLang="en-US"/>
              <a:t>Create a list of lists of last names that are associated with each first name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9292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773113" y="152400"/>
            <a:ext cx="6542087" cy="762000"/>
          </a:xfrm>
        </p:spPr>
        <p:txBody>
          <a:bodyPr/>
          <a:lstStyle/>
          <a:p>
            <a:r>
              <a:rPr lang="en-US" altLang="en-US"/>
              <a:t>Example – two lists</a:t>
            </a:r>
          </a:p>
        </p:txBody>
      </p:sp>
      <p:sp>
        <p:nvSpPr>
          <p:cNvPr id="4" name="Rectangle 3"/>
          <p:cNvSpPr/>
          <p:nvPr/>
        </p:nvSpPr>
        <p:spPr>
          <a:xfrm>
            <a:off x="1066800" y="1981200"/>
            <a:ext cx="19050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’Susan’</a:t>
            </a:r>
            <a:r>
              <a:rPr lang="en-US" dirty="0"/>
              <a:t>’</a:t>
            </a:r>
          </a:p>
        </p:txBody>
      </p:sp>
      <p:sp>
        <p:nvSpPr>
          <p:cNvPr id="5" name="Rectangle 4"/>
          <p:cNvSpPr/>
          <p:nvPr/>
        </p:nvSpPr>
        <p:spPr>
          <a:xfrm>
            <a:off x="1066800" y="2667000"/>
            <a:ext cx="19050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‘Jackie’</a:t>
            </a:r>
          </a:p>
        </p:txBody>
      </p:sp>
      <p:sp>
        <p:nvSpPr>
          <p:cNvPr id="6" name="Rectangle 5"/>
          <p:cNvSpPr/>
          <p:nvPr/>
        </p:nvSpPr>
        <p:spPr>
          <a:xfrm>
            <a:off x="1066800" y="4724400"/>
            <a:ext cx="19050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‘Jack’</a:t>
            </a:r>
          </a:p>
        </p:txBody>
      </p:sp>
      <p:sp>
        <p:nvSpPr>
          <p:cNvPr id="7" name="Rectangle 6"/>
          <p:cNvSpPr/>
          <p:nvPr/>
        </p:nvSpPr>
        <p:spPr>
          <a:xfrm>
            <a:off x="1066800" y="4038600"/>
            <a:ext cx="19050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‘Eric’</a:t>
            </a:r>
          </a:p>
        </p:txBody>
      </p:sp>
      <p:sp>
        <p:nvSpPr>
          <p:cNvPr id="8" name="Rectangle 7"/>
          <p:cNvSpPr/>
          <p:nvPr/>
        </p:nvSpPr>
        <p:spPr>
          <a:xfrm>
            <a:off x="1068388" y="3352800"/>
            <a:ext cx="19050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‘Mary’</a:t>
            </a:r>
          </a:p>
        </p:txBody>
      </p:sp>
      <p:sp>
        <p:nvSpPr>
          <p:cNvPr id="10" name="Rectangle 9"/>
          <p:cNvSpPr/>
          <p:nvPr/>
        </p:nvSpPr>
        <p:spPr>
          <a:xfrm>
            <a:off x="3627438" y="1997075"/>
            <a:ext cx="5257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[ ‘</a:t>
            </a:r>
            <a:r>
              <a:rPr lang="en-US" dirty="0" err="1">
                <a:solidFill>
                  <a:schemeClr val="tx1"/>
                </a:solidFill>
              </a:rPr>
              <a:t>Smith’,‘Brandt’,‘Rodger’,‘Crackers</a:t>
            </a:r>
            <a:r>
              <a:rPr lang="en-US" dirty="0">
                <a:solidFill>
                  <a:schemeClr val="tx1"/>
                </a:solidFill>
              </a:rPr>
              <a:t>’]</a:t>
            </a:r>
            <a:r>
              <a:rPr lang="en-US" dirty="0"/>
              <a:t>’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627438" y="2682875"/>
            <a:ext cx="5257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[ ‘Long’, ‘Johnson’]</a:t>
            </a:r>
            <a:r>
              <a:rPr lang="en-US" dirty="0"/>
              <a:t>’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627438" y="3379788"/>
            <a:ext cx="5257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[ ‘White’,’Rodger’,’</a:t>
            </a:r>
            <a:r>
              <a:rPr lang="en-US" dirty="0" err="1">
                <a:solidFill>
                  <a:schemeClr val="tx1"/>
                </a:solidFill>
              </a:rPr>
              <a:t>Velios</a:t>
            </a:r>
            <a:r>
              <a:rPr lang="en-US" dirty="0">
                <a:solidFill>
                  <a:schemeClr val="tx1"/>
                </a:solidFill>
              </a:rPr>
              <a:t>’]</a:t>
            </a:r>
            <a:r>
              <a:rPr lang="en-US" dirty="0"/>
              <a:t>’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636963" y="4065588"/>
            <a:ext cx="5257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[ ‘Long’, ‘Lund’]</a:t>
            </a:r>
            <a:r>
              <a:rPr lang="en-US" dirty="0"/>
              <a:t>’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627438" y="4724400"/>
            <a:ext cx="5257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[ ‘Frost’]</a:t>
            </a:r>
            <a:r>
              <a:rPr lang="en-US" dirty="0"/>
              <a:t>’</a:t>
            </a:r>
          </a:p>
        </p:txBody>
      </p:sp>
      <p:sp>
        <p:nvSpPr>
          <p:cNvPr id="7181" name="TextBox 14"/>
          <p:cNvSpPr txBox="1">
            <a:spLocks noChangeArrowheads="1"/>
          </p:cNvSpPr>
          <p:nvPr/>
        </p:nvSpPr>
        <p:spPr bwMode="auto">
          <a:xfrm>
            <a:off x="762000" y="2143125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0</a:t>
            </a:r>
          </a:p>
        </p:txBody>
      </p:sp>
      <p:sp>
        <p:nvSpPr>
          <p:cNvPr id="7182" name="TextBox 15"/>
          <p:cNvSpPr txBox="1">
            <a:spLocks noChangeArrowheads="1"/>
          </p:cNvSpPr>
          <p:nvPr/>
        </p:nvSpPr>
        <p:spPr bwMode="auto">
          <a:xfrm>
            <a:off x="762000" y="2779713"/>
            <a:ext cx="304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1</a:t>
            </a:r>
          </a:p>
        </p:txBody>
      </p:sp>
      <p:sp>
        <p:nvSpPr>
          <p:cNvPr id="7183" name="TextBox 16"/>
          <p:cNvSpPr txBox="1">
            <a:spLocks noChangeArrowheads="1"/>
          </p:cNvSpPr>
          <p:nvPr/>
        </p:nvSpPr>
        <p:spPr bwMode="auto">
          <a:xfrm>
            <a:off x="742950" y="3465513"/>
            <a:ext cx="304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2</a:t>
            </a:r>
          </a:p>
        </p:txBody>
      </p:sp>
      <p:sp>
        <p:nvSpPr>
          <p:cNvPr id="7184" name="TextBox 17"/>
          <p:cNvSpPr txBox="1">
            <a:spLocks noChangeArrowheads="1"/>
          </p:cNvSpPr>
          <p:nvPr/>
        </p:nvSpPr>
        <p:spPr bwMode="auto">
          <a:xfrm>
            <a:off x="736600" y="4149725"/>
            <a:ext cx="30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3</a:t>
            </a:r>
          </a:p>
        </p:txBody>
      </p:sp>
      <p:sp>
        <p:nvSpPr>
          <p:cNvPr id="7185" name="TextBox 18"/>
          <p:cNvSpPr txBox="1">
            <a:spLocks noChangeArrowheads="1"/>
          </p:cNvSpPr>
          <p:nvPr/>
        </p:nvSpPr>
        <p:spPr bwMode="auto">
          <a:xfrm>
            <a:off x="736600" y="4837113"/>
            <a:ext cx="304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4</a:t>
            </a:r>
          </a:p>
        </p:txBody>
      </p:sp>
      <p:sp>
        <p:nvSpPr>
          <p:cNvPr id="7186" name="TextBox 19"/>
          <p:cNvSpPr txBox="1">
            <a:spLocks noChangeArrowheads="1"/>
          </p:cNvSpPr>
          <p:nvPr/>
        </p:nvSpPr>
        <p:spPr bwMode="auto">
          <a:xfrm>
            <a:off x="3322638" y="2035175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0</a:t>
            </a:r>
          </a:p>
        </p:txBody>
      </p:sp>
      <p:sp>
        <p:nvSpPr>
          <p:cNvPr id="7187" name="TextBox 20"/>
          <p:cNvSpPr txBox="1">
            <a:spLocks noChangeArrowheads="1"/>
          </p:cNvSpPr>
          <p:nvPr/>
        </p:nvSpPr>
        <p:spPr bwMode="auto">
          <a:xfrm>
            <a:off x="3332163" y="2794000"/>
            <a:ext cx="30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1</a:t>
            </a:r>
          </a:p>
        </p:txBody>
      </p:sp>
      <p:sp>
        <p:nvSpPr>
          <p:cNvPr id="7188" name="TextBox 21"/>
          <p:cNvSpPr txBox="1">
            <a:spLocks noChangeArrowheads="1"/>
          </p:cNvSpPr>
          <p:nvPr/>
        </p:nvSpPr>
        <p:spPr bwMode="auto">
          <a:xfrm>
            <a:off x="3332163" y="3492500"/>
            <a:ext cx="30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2</a:t>
            </a:r>
          </a:p>
        </p:txBody>
      </p:sp>
      <p:sp>
        <p:nvSpPr>
          <p:cNvPr id="7189" name="TextBox 22"/>
          <p:cNvSpPr txBox="1">
            <a:spLocks noChangeArrowheads="1"/>
          </p:cNvSpPr>
          <p:nvPr/>
        </p:nvSpPr>
        <p:spPr bwMode="auto">
          <a:xfrm>
            <a:off x="3322638" y="4171950"/>
            <a:ext cx="30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3</a:t>
            </a:r>
          </a:p>
        </p:txBody>
      </p:sp>
      <p:sp>
        <p:nvSpPr>
          <p:cNvPr id="7190" name="TextBox 23"/>
          <p:cNvSpPr txBox="1">
            <a:spLocks noChangeArrowheads="1"/>
          </p:cNvSpPr>
          <p:nvPr/>
        </p:nvSpPr>
        <p:spPr bwMode="auto">
          <a:xfrm>
            <a:off x="3300413" y="4837113"/>
            <a:ext cx="304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4</a:t>
            </a:r>
          </a:p>
        </p:txBody>
      </p:sp>
      <p:sp>
        <p:nvSpPr>
          <p:cNvPr id="7191" name="TextBox 24"/>
          <p:cNvSpPr txBox="1">
            <a:spLocks noChangeArrowheads="1"/>
          </p:cNvSpPr>
          <p:nvPr/>
        </p:nvSpPr>
        <p:spPr bwMode="auto">
          <a:xfrm>
            <a:off x="1116013" y="990600"/>
            <a:ext cx="161131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Unique </a:t>
            </a:r>
          </a:p>
          <a:p>
            <a:pPr eaLnBrk="1" hangingPunct="1"/>
            <a:r>
              <a:rPr lang="en-US" altLang="en-US"/>
              <a:t>First names</a:t>
            </a:r>
          </a:p>
        </p:txBody>
      </p:sp>
      <p:sp>
        <p:nvSpPr>
          <p:cNvPr id="7192" name="TextBox 26"/>
          <p:cNvSpPr txBox="1">
            <a:spLocks noChangeArrowheads="1"/>
          </p:cNvSpPr>
          <p:nvPr/>
        </p:nvSpPr>
        <p:spPr bwMode="auto">
          <a:xfrm>
            <a:off x="3646488" y="1174750"/>
            <a:ext cx="34813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Corresponding Last names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</p:spTree>
    <p:extLst>
      <p:ext uri="{BB962C8B-B14F-4D97-AF65-F5344CB8AC3E}">
        <p14:creationId xmlns:p14="http://schemas.microsoft.com/office/powerpoint/2010/main" val="2373940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Announcements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562600"/>
          </a:xfrm>
        </p:spPr>
        <p:txBody>
          <a:bodyPr/>
          <a:lstStyle/>
          <a:p>
            <a:pPr eaLnBrk="1" hangingPunct="1"/>
            <a:r>
              <a:rPr lang="en-US" dirty="0"/>
              <a:t>Reading and RQ due next time</a:t>
            </a:r>
          </a:p>
          <a:p>
            <a:pPr eaLnBrk="1" hangingPunct="1"/>
            <a:r>
              <a:rPr lang="en-US" dirty="0"/>
              <a:t>APT 4 due tonight</a:t>
            </a:r>
          </a:p>
          <a:p>
            <a:pPr eaLnBrk="1" hangingPunct="1"/>
            <a:r>
              <a:rPr lang="en-US" dirty="0"/>
              <a:t>Assignment 4 due Oct 26</a:t>
            </a:r>
          </a:p>
          <a:p>
            <a:pPr marL="0" indent="0" eaLnBrk="1" hangingPunct="1">
              <a:buNone/>
            </a:pPr>
            <a:endParaRPr lang="en-US" dirty="0"/>
          </a:p>
          <a:p>
            <a:pPr eaLnBrk="1" hangingPunct="1"/>
            <a:r>
              <a:rPr lang="en-US" dirty="0"/>
              <a:t>Today:</a:t>
            </a:r>
          </a:p>
          <a:p>
            <a:pPr lvl="1" eaLnBrk="1" hangingPunct="1"/>
            <a:r>
              <a:rPr lang="en-US" dirty="0"/>
              <a:t>Review Sets</a:t>
            </a:r>
          </a:p>
          <a:p>
            <a:pPr lvl="1" eaLnBrk="1" hangingPunct="1"/>
            <a:r>
              <a:rPr lang="en-US" dirty="0"/>
              <a:t>Tuples/generators </a:t>
            </a:r>
          </a:p>
          <a:p>
            <a:pPr lvl="1" eaLnBrk="1" hangingPunct="1"/>
            <a:r>
              <a:rPr lang="en-US" dirty="0"/>
              <a:t>Enumerate </a:t>
            </a:r>
          </a:p>
          <a:p>
            <a:pPr lvl="1" eaLnBrk="1" hangingPunct="1"/>
            <a:r>
              <a:rPr lang="en-US" dirty="0"/>
              <a:t>Processing data – how to organize it?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773113" y="152400"/>
            <a:ext cx="6542087" cy="762000"/>
          </a:xfrm>
        </p:spPr>
        <p:txBody>
          <a:bodyPr/>
          <a:lstStyle/>
          <a:p>
            <a:r>
              <a:rPr lang="en-US" altLang="en-US"/>
              <a:t>Example – two lists</a:t>
            </a:r>
          </a:p>
        </p:txBody>
      </p:sp>
      <p:sp>
        <p:nvSpPr>
          <p:cNvPr id="4" name="Rectangle 3"/>
          <p:cNvSpPr/>
          <p:nvPr/>
        </p:nvSpPr>
        <p:spPr>
          <a:xfrm>
            <a:off x="1066800" y="1981200"/>
            <a:ext cx="19050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’Susan’</a:t>
            </a:r>
            <a:r>
              <a:rPr lang="en-US" dirty="0"/>
              <a:t>’</a:t>
            </a:r>
          </a:p>
        </p:txBody>
      </p:sp>
      <p:sp>
        <p:nvSpPr>
          <p:cNvPr id="5" name="Rectangle 4"/>
          <p:cNvSpPr/>
          <p:nvPr/>
        </p:nvSpPr>
        <p:spPr>
          <a:xfrm>
            <a:off x="1066800" y="2667000"/>
            <a:ext cx="19050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‘Jackie’</a:t>
            </a:r>
          </a:p>
        </p:txBody>
      </p:sp>
      <p:sp>
        <p:nvSpPr>
          <p:cNvPr id="6" name="Rectangle 5"/>
          <p:cNvSpPr/>
          <p:nvPr/>
        </p:nvSpPr>
        <p:spPr>
          <a:xfrm>
            <a:off x="1066800" y="4724400"/>
            <a:ext cx="19050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‘Jack’</a:t>
            </a:r>
          </a:p>
        </p:txBody>
      </p:sp>
      <p:sp>
        <p:nvSpPr>
          <p:cNvPr id="7" name="Rectangle 6"/>
          <p:cNvSpPr/>
          <p:nvPr/>
        </p:nvSpPr>
        <p:spPr>
          <a:xfrm>
            <a:off x="1066800" y="4038600"/>
            <a:ext cx="19050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‘Eric’</a:t>
            </a:r>
          </a:p>
        </p:txBody>
      </p:sp>
      <p:sp>
        <p:nvSpPr>
          <p:cNvPr id="8" name="Rectangle 7"/>
          <p:cNvSpPr/>
          <p:nvPr/>
        </p:nvSpPr>
        <p:spPr>
          <a:xfrm>
            <a:off x="1068388" y="3352800"/>
            <a:ext cx="19050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‘Mary’</a:t>
            </a:r>
          </a:p>
        </p:txBody>
      </p:sp>
      <p:sp>
        <p:nvSpPr>
          <p:cNvPr id="10" name="Rectangle 9"/>
          <p:cNvSpPr/>
          <p:nvPr/>
        </p:nvSpPr>
        <p:spPr>
          <a:xfrm>
            <a:off x="3627438" y="1997075"/>
            <a:ext cx="5257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[ ‘</a:t>
            </a:r>
            <a:r>
              <a:rPr lang="en-US" dirty="0" err="1">
                <a:solidFill>
                  <a:schemeClr val="tx1"/>
                </a:solidFill>
              </a:rPr>
              <a:t>Smith’,‘Brandt’,‘Rodger’,‘Crackers</a:t>
            </a:r>
            <a:r>
              <a:rPr lang="en-US" dirty="0">
                <a:solidFill>
                  <a:schemeClr val="tx1"/>
                </a:solidFill>
              </a:rPr>
              <a:t>’]</a:t>
            </a:r>
            <a:r>
              <a:rPr lang="en-US" dirty="0"/>
              <a:t>’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627438" y="2682875"/>
            <a:ext cx="5257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[ ‘Long’, ‘Johnson’]</a:t>
            </a:r>
            <a:r>
              <a:rPr lang="en-US" dirty="0"/>
              <a:t>’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627438" y="3379788"/>
            <a:ext cx="5257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[ ‘White’,’Rodger’,’</a:t>
            </a:r>
            <a:r>
              <a:rPr lang="en-US" dirty="0" err="1">
                <a:solidFill>
                  <a:schemeClr val="tx1"/>
                </a:solidFill>
              </a:rPr>
              <a:t>Velios</a:t>
            </a:r>
            <a:r>
              <a:rPr lang="en-US" dirty="0">
                <a:solidFill>
                  <a:schemeClr val="tx1"/>
                </a:solidFill>
              </a:rPr>
              <a:t>’]</a:t>
            </a:r>
            <a:r>
              <a:rPr lang="en-US" dirty="0"/>
              <a:t>’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636963" y="4065588"/>
            <a:ext cx="5257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[ ‘Long’, ‘Lund’]</a:t>
            </a:r>
            <a:r>
              <a:rPr lang="en-US" dirty="0"/>
              <a:t>’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627438" y="4724400"/>
            <a:ext cx="5257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[ ‘Frost’]</a:t>
            </a:r>
            <a:r>
              <a:rPr lang="en-US" dirty="0"/>
              <a:t>’</a:t>
            </a:r>
          </a:p>
        </p:txBody>
      </p:sp>
      <p:sp>
        <p:nvSpPr>
          <p:cNvPr id="7181" name="TextBox 14"/>
          <p:cNvSpPr txBox="1">
            <a:spLocks noChangeArrowheads="1"/>
          </p:cNvSpPr>
          <p:nvPr/>
        </p:nvSpPr>
        <p:spPr bwMode="auto">
          <a:xfrm>
            <a:off x="762000" y="2143125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0</a:t>
            </a:r>
          </a:p>
        </p:txBody>
      </p:sp>
      <p:sp>
        <p:nvSpPr>
          <p:cNvPr id="7182" name="TextBox 15"/>
          <p:cNvSpPr txBox="1">
            <a:spLocks noChangeArrowheads="1"/>
          </p:cNvSpPr>
          <p:nvPr/>
        </p:nvSpPr>
        <p:spPr bwMode="auto">
          <a:xfrm>
            <a:off x="762000" y="2779713"/>
            <a:ext cx="304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1</a:t>
            </a:r>
          </a:p>
        </p:txBody>
      </p:sp>
      <p:sp>
        <p:nvSpPr>
          <p:cNvPr id="7183" name="TextBox 16"/>
          <p:cNvSpPr txBox="1">
            <a:spLocks noChangeArrowheads="1"/>
          </p:cNvSpPr>
          <p:nvPr/>
        </p:nvSpPr>
        <p:spPr bwMode="auto">
          <a:xfrm>
            <a:off x="742950" y="3465513"/>
            <a:ext cx="304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2</a:t>
            </a:r>
          </a:p>
        </p:txBody>
      </p:sp>
      <p:sp>
        <p:nvSpPr>
          <p:cNvPr id="7184" name="TextBox 17"/>
          <p:cNvSpPr txBox="1">
            <a:spLocks noChangeArrowheads="1"/>
          </p:cNvSpPr>
          <p:nvPr/>
        </p:nvSpPr>
        <p:spPr bwMode="auto">
          <a:xfrm>
            <a:off x="736600" y="4149725"/>
            <a:ext cx="30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3</a:t>
            </a:r>
          </a:p>
        </p:txBody>
      </p:sp>
      <p:sp>
        <p:nvSpPr>
          <p:cNvPr id="7185" name="TextBox 18"/>
          <p:cNvSpPr txBox="1">
            <a:spLocks noChangeArrowheads="1"/>
          </p:cNvSpPr>
          <p:nvPr/>
        </p:nvSpPr>
        <p:spPr bwMode="auto">
          <a:xfrm>
            <a:off x="736600" y="4837113"/>
            <a:ext cx="304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4</a:t>
            </a:r>
          </a:p>
        </p:txBody>
      </p:sp>
      <p:sp>
        <p:nvSpPr>
          <p:cNvPr id="7186" name="TextBox 19"/>
          <p:cNvSpPr txBox="1">
            <a:spLocks noChangeArrowheads="1"/>
          </p:cNvSpPr>
          <p:nvPr/>
        </p:nvSpPr>
        <p:spPr bwMode="auto">
          <a:xfrm>
            <a:off x="3322638" y="2035175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0</a:t>
            </a:r>
          </a:p>
        </p:txBody>
      </p:sp>
      <p:sp>
        <p:nvSpPr>
          <p:cNvPr id="7187" name="TextBox 20"/>
          <p:cNvSpPr txBox="1">
            <a:spLocks noChangeArrowheads="1"/>
          </p:cNvSpPr>
          <p:nvPr/>
        </p:nvSpPr>
        <p:spPr bwMode="auto">
          <a:xfrm>
            <a:off x="3332163" y="2794000"/>
            <a:ext cx="30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1</a:t>
            </a:r>
          </a:p>
        </p:txBody>
      </p:sp>
      <p:sp>
        <p:nvSpPr>
          <p:cNvPr id="7188" name="TextBox 21"/>
          <p:cNvSpPr txBox="1">
            <a:spLocks noChangeArrowheads="1"/>
          </p:cNvSpPr>
          <p:nvPr/>
        </p:nvSpPr>
        <p:spPr bwMode="auto">
          <a:xfrm>
            <a:off x="3332163" y="3492500"/>
            <a:ext cx="30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2</a:t>
            </a:r>
          </a:p>
        </p:txBody>
      </p:sp>
      <p:sp>
        <p:nvSpPr>
          <p:cNvPr id="7189" name="TextBox 22"/>
          <p:cNvSpPr txBox="1">
            <a:spLocks noChangeArrowheads="1"/>
          </p:cNvSpPr>
          <p:nvPr/>
        </p:nvSpPr>
        <p:spPr bwMode="auto">
          <a:xfrm>
            <a:off x="3322638" y="4171950"/>
            <a:ext cx="30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3</a:t>
            </a:r>
          </a:p>
        </p:txBody>
      </p:sp>
      <p:sp>
        <p:nvSpPr>
          <p:cNvPr id="7190" name="TextBox 23"/>
          <p:cNvSpPr txBox="1">
            <a:spLocks noChangeArrowheads="1"/>
          </p:cNvSpPr>
          <p:nvPr/>
        </p:nvSpPr>
        <p:spPr bwMode="auto">
          <a:xfrm>
            <a:off x="3300413" y="4837113"/>
            <a:ext cx="304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4</a:t>
            </a:r>
          </a:p>
        </p:txBody>
      </p:sp>
      <p:sp>
        <p:nvSpPr>
          <p:cNvPr id="7191" name="TextBox 24"/>
          <p:cNvSpPr txBox="1">
            <a:spLocks noChangeArrowheads="1"/>
          </p:cNvSpPr>
          <p:nvPr/>
        </p:nvSpPr>
        <p:spPr bwMode="auto">
          <a:xfrm>
            <a:off x="1116013" y="990600"/>
            <a:ext cx="161131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Unique </a:t>
            </a:r>
          </a:p>
          <a:p>
            <a:pPr eaLnBrk="1" hangingPunct="1"/>
            <a:r>
              <a:rPr lang="en-US" altLang="en-US"/>
              <a:t>First names</a:t>
            </a:r>
          </a:p>
        </p:txBody>
      </p:sp>
      <p:sp>
        <p:nvSpPr>
          <p:cNvPr id="7192" name="TextBox 26"/>
          <p:cNvSpPr txBox="1">
            <a:spLocks noChangeArrowheads="1"/>
          </p:cNvSpPr>
          <p:nvPr/>
        </p:nvSpPr>
        <p:spPr bwMode="auto">
          <a:xfrm>
            <a:off x="3646488" y="1174750"/>
            <a:ext cx="34813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Corresponding Last names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0605" y="5672436"/>
            <a:ext cx="41383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Jackie  in position 1</a:t>
            </a:r>
          </a:p>
          <a:p>
            <a:r>
              <a:rPr lang="en-US" dirty="0"/>
              <a:t>Jackie’s last names in position 1</a:t>
            </a:r>
          </a:p>
        </p:txBody>
      </p:sp>
      <p:sp>
        <p:nvSpPr>
          <p:cNvPr id="2" name="Oval 1"/>
          <p:cNvSpPr/>
          <p:nvPr/>
        </p:nvSpPr>
        <p:spPr>
          <a:xfrm>
            <a:off x="990601" y="2682875"/>
            <a:ext cx="1981200" cy="736600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38916" y="2537411"/>
            <a:ext cx="3033483" cy="983664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1684AB23-7082-46AC-8B25-D37E735B6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</p:spTree>
    <p:extLst>
      <p:ext uri="{BB962C8B-B14F-4D97-AF65-F5344CB8AC3E}">
        <p14:creationId xmlns:p14="http://schemas.microsoft.com/office/powerpoint/2010/main" val="3248691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Now can we solve the problem?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Compute those two lists that are associated with each other</a:t>
            </a:r>
          </a:p>
          <a:p>
            <a:pPr lvl="1"/>
            <a:r>
              <a:rPr lang="en-US" altLang="en-US" dirty="0"/>
              <a:t>List of unique first names</a:t>
            </a:r>
          </a:p>
          <a:p>
            <a:pPr lvl="1"/>
            <a:r>
              <a:rPr lang="en-US" altLang="en-US" dirty="0"/>
              <a:t>List of corresponding last names</a:t>
            </a:r>
          </a:p>
          <a:p>
            <a:r>
              <a:rPr lang="en-US" altLang="en-US" dirty="0"/>
              <a:t>Compute the max list of last names</a:t>
            </a:r>
          </a:p>
          <a:p>
            <a:r>
              <a:rPr lang="en-US" altLang="en-US" dirty="0"/>
              <a:t>Now easy to print the answer. </a:t>
            </a:r>
          </a:p>
          <a:p>
            <a:r>
              <a:rPr lang="en-US" altLang="en-US" dirty="0"/>
              <a:t>See popular.py</a:t>
            </a:r>
          </a:p>
          <a:p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5718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 at the code for popular.py</a:t>
            </a:r>
            <a:br>
              <a:rPr lang="en-US" dirty="0"/>
            </a:br>
            <a:r>
              <a:rPr lang="en-US" dirty="0"/>
              <a:t>www.bit.ly/101s17-0321-3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772400" cy="3886200"/>
          </a:xfrm>
        </p:spPr>
        <p:txBody>
          <a:bodyPr/>
          <a:lstStyle/>
          <a:p>
            <a:r>
              <a:rPr lang="en-US" dirty="0"/>
              <a:t>Which </a:t>
            </a:r>
            <a:r>
              <a:rPr lang="en-US" dirty="0" err="1"/>
              <a:t>datafile</a:t>
            </a:r>
            <a:r>
              <a:rPr lang="en-US" dirty="0"/>
              <a:t> is read in?</a:t>
            </a:r>
          </a:p>
          <a:p>
            <a:r>
              <a:rPr lang="en-US" dirty="0"/>
              <a:t>What format is </a:t>
            </a:r>
            <a:r>
              <a:rPr lang="en-US" dirty="0" err="1"/>
              <a:t>namelist</a:t>
            </a:r>
            <a:r>
              <a:rPr lang="en-US" dirty="0"/>
              <a:t> in?</a:t>
            </a:r>
          </a:p>
          <a:p>
            <a:r>
              <a:rPr lang="en-US" dirty="0"/>
              <a:t>Write the code for </a:t>
            </a:r>
            <a:r>
              <a:rPr lang="en-US" dirty="0" err="1"/>
              <a:t>uniqueFirstNames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2406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458200" cy="1143000"/>
          </a:xfrm>
        </p:spPr>
        <p:txBody>
          <a:bodyPr/>
          <a:lstStyle/>
          <a:p>
            <a:r>
              <a:rPr lang="en-US" dirty="0"/>
              <a:t>Write the code: </a:t>
            </a:r>
            <a:br>
              <a:rPr lang="en-US" dirty="0"/>
            </a:br>
            <a:r>
              <a:rPr lang="en-US" dirty="0"/>
              <a:t>www.bit.ly/101s17-0321-4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allLastNames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correspondingLastNames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printFirstWithLasts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2933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Finish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6106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maxnum</a:t>
            </a:r>
            <a:r>
              <a:rPr lang="en-US" dirty="0"/>
              <a:t> = max([</a:t>
            </a:r>
            <a:r>
              <a:rPr lang="en-US" dirty="0" err="1"/>
              <a:t>len</a:t>
            </a:r>
            <a:r>
              <a:rPr lang="en-US" dirty="0"/>
              <a:t>(item) for item in </a:t>
            </a:r>
            <a:r>
              <a:rPr lang="en-US" dirty="0" err="1"/>
              <a:t>lastNames</a:t>
            </a:r>
            <a:r>
              <a:rPr lang="en-US" dirty="0"/>
              <a:t>])</a:t>
            </a:r>
          </a:p>
          <a:p>
            <a:pPr marL="0" indent="0">
              <a:buNone/>
            </a:pPr>
            <a:r>
              <a:rPr lang="en-US" dirty="0"/>
              <a:t>print </a:t>
            </a:r>
            <a:r>
              <a:rPr lang="en-US" dirty="0" err="1"/>
              <a:t>maxnum</a:t>
            </a:r>
            <a:endParaRPr lang="en-US" dirty="0"/>
          </a:p>
          <a:p>
            <a:pPr marL="0" indent="0">
              <a:buNone/>
            </a:pPr>
            <a:r>
              <a:rPr lang="en-US" u="sng" dirty="0"/>
              <a:t>lastIndex = [index for (index, v) in      enumerate(</a:t>
            </a:r>
            <a:r>
              <a:rPr lang="en-US" u="sng" dirty="0" err="1"/>
              <a:t>lastNames</a:t>
            </a:r>
            <a:r>
              <a:rPr lang="en-US" u="sng" dirty="0"/>
              <a:t>) if </a:t>
            </a:r>
            <a:r>
              <a:rPr lang="en-US" u="sng" dirty="0" err="1"/>
              <a:t>len</a:t>
            </a:r>
            <a:r>
              <a:rPr lang="en-US" u="sng" dirty="0"/>
              <a:t>(v) == </a:t>
            </a:r>
            <a:r>
              <a:rPr lang="en-US" u="sng" dirty="0" err="1"/>
              <a:t>maxnum</a:t>
            </a:r>
            <a:r>
              <a:rPr lang="en-US" u="sng" dirty="0"/>
              <a:t>]</a:t>
            </a:r>
          </a:p>
          <a:p>
            <a:pPr marL="0" indent="0">
              <a:buNone/>
            </a:pPr>
            <a:r>
              <a:rPr lang="en-US" dirty="0"/>
              <a:t>print </a:t>
            </a:r>
            <a:r>
              <a:rPr lang="en-US" i="1" dirty="0"/>
              <a:t>"first name with most last names is:"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1221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773113" y="152400"/>
            <a:ext cx="6542087" cy="762000"/>
          </a:xfrm>
        </p:spPr>
        <p:txBody>
          <a:bodyPr/>
          <a:lstStyle/>
          <a:p>
            <a:r>
              <a:rPr lang="en-US" altLang="en-US" dirty="0"/>
              <a:t>Another way – list of lists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71600" y="1981200"/>
            <a:ext cx="6400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[ </a:t>
            </a:r>
            <a:r>
              <a:rPr lang="en-US" dirty="0">
                <a:solidFill>
                  <a:srgbClr val="FF0000"/>
                </a:solidFill>
              </a:rPr>
              <a:t>‘Susan’, </a:t>
            </a:r>
            <a:r>
              <a:rPr lang="en-US" dirty="0">
                <a:solidFill>
                  <a:schemeClr val="tx1"/>
                </a:solidFill>
              </a:rPr>
              <a:t>‘</a:t>
            </a:r>
            <a:r>
              <a:rPr lang="en-US" dirty="0" err="1">
                <a:solidFill>
                  <a:schemeClr val="tx1"/>
                </a:solidFill>
              </a:rPr>
              <a:t>Smith’,‘Brandt’,‘Rodger’,‘Crackers</a:t>
            </a:r>
            <a:r>
              <a:rPr lang="en-US" dirty="0">
                <a:solidFill>
                  <a:schemeClr val="tx1"/>
                </a:solidFill>
              </a:rPr>
              <a:t>’]</a:t>
            </a:r>
            <a:r>
              <a:rPr lang="en-US" dirty="0"/>
              <a:t>’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2682875"/>
            <a:ext cx="6400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[</a:t>
            </a:r>
            <a:r>
              <a:rPr lang="en-US" dirty="0">
                <a:solidFill>
                  <a:srgbClr val="FF0000"/>
                </a:solidFill>
              </a:rPr>
              <a:t>‘Jackie’, </a:t>
            </a:r>
            <a:r>
              <a:rPr lang="en-US" dirty="0">
                <a:solidFill>
                  <a:schemeClr val="tx1"/>
                </a:solidFill>
              </a:rPr>
              <a:t>‘Long’, ‘Johnson’]</a:t>
            </a:r>
            <a:r>
              <a:rPr lang="en-US" dirty="0"/>
              <a:t>’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371601" y="3379788"/>
            <a:ext cx="6400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[</a:t>
            </a:r>
            <a:r>
              <a:rPr lang="en-US" dirty="0">
                <a:solidFill>
                  <a:srgbClr val="FF0000"/>
                </a:solidFill>
              </a:rPr>
              <a:t>‘Mary’, </a:t>
            </a:r>
            <a:r>
              <a:rPr lang="en-US" dirty="0">
                <a:solidFill>
                  <a:schemeClr val="tx1"/>
                </a:solidFill>
              </a:rPr>
              <a:t>‘White’,’Rodger’,’</a:t>
            </a:r>
            <a:r>
              <a:rPr lang="en-US" dirty="0" err="1">
                <a:solidFill>
                  <a:schemeClr val="tx1"/>
                </a:solidFill>
              </a:rPr>
              <a:t>Velios</a:t>
            </a:r>
            <a:r>
              <a:rPr lang="en-US" dirty="0">
                <a:solidFill>
                  <a:schemeClr val="tx1"/>
                </a:solidFill>
              </a:rPr>
              <a:t>’]</a:t>
            </a:r>
            <a:r>
              <a:rPr lang="en-US" dirty="0"/>
              <a:t>’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1" y="4065588"/>
            <a:ext cx="6400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[ </a:t>
            </a:r>
            <a:r>
              <a:rPr lang="en-US" dirty="0">
                <a:solidFill>
                  <a:srgbClr val="FF0000"/>
                </a:solidFill>
              </a:rPr>
              <a:t>‘Eric’</a:t>
            </a:r>
            <a:r>
              <a:rPr lang="en-US" dirty="0">
                <a:solidFill>
                  <a:schemeClr val="tx1"/>
                </a:solidFill>
              </a:rPr>
              <a:t>, ‘Long’, ‘Lund’]</a:t>
            </a:r>
            <a:r>
              <a:rPr lang="en-US" dirty="0"/>
              <a:t>’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4724400"/>
            <a:ext cx="6400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[ </a:t>
            </a:r>
            <a:r>
              <a:rPr lang="en-US" dirty="0">
                <a:solidFill>
                  <a:srgbClr val="FF0000"/>
                </a:solidFill>
              </a:rPr>
              <a:t>‘Jack’, </a:t>
            </a:r>
            <a:r>
              <a:rPr lang="en-US" dirty="0">
                <a:solidFill>
                  <a:schemeClr val="tx1"/>
                </a:solidFill>
              </a:rPr>
              <a:t>‘Frost’]</a:t>
            </a:r>
            <a:r>
              <a:rPr lang="en-US" dirty="0"/>
              <a:t>’</a:t>
            </a:r>
          </a:p>
        </p:txBody>
      </p:sp>
      <p:sp>
        <p:nvSpPr>
          <p:cNvPr id="7181" name="TextBox 14"/>
          <p:cNvSpPr txBox="1">
            <a:spLocks noChangeArrowheads="1"/>
          </p:cNvSpPr>
          <p:nvPr/>
        </p:nvSpPr>
        <p:spPr bwMode="auto">
          <a:xfrm>
            <a:off x="762000" y="2143125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0</a:t>
            </a:r>
          </a:p>
        </p:txBody>
      </p:sp>
      <p:sp>
        <p:nvSpPr>
          <p:cNvPr id="7182" name="TextBox 15"/>
          <p:cNvSpPr txBox="1">
            <a:spLocks noChangeArrowheads="1"/>
          </p:cNvSpPr>
          <p:nvPr/>
        </p:nvSpPr>
        <p:spPr bwMode="auto">
          <a:xfrm>
            <a:off x="762000" y="2779713"/>
            <a:ext cx="304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1</a:t>
            </a:r>
          </a:p>
        </p:txBody>
      </p:sp>
      <p:sp>
        <p:nvSpPr>
          <p:cNvPr id="7183" name="TextBox 16"/>
          <p:cNvSpPr txBox="1">
            <a:spLocks noChangeArrowheads="1"/>
          </p:cNvSpPr>
          <p:nvPr/>
        </p:nvSpPr>
        <p:spPr bwMode="auto">
          <a:xfrm>
            <a:off x="742950" y="3465513"/>
            <a:ext cx="304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2</a:t>
            </a:r>
          </a:p>
        </p:txBody>
      </p:sp>
      <p:sp>
        <p:nvSpPr>
          <p:cNvPr id="7184" name="TextBox 17"/>
          <p:cNvSpPr txBox="1">
            <a:spLocks noChangeArrowheads="1"/>
          </p:cNvSpPr>
          <p:nvPr/>
        </p:nvSpPr>
        <p:spPr bwMode="auto">
          <a:xfrm>
            <a:off x="736600" y="4149725"/>
            <a:ext cx="30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3</a:t>
            </a:r>
          </a:p>
        </p:txBody>
      </p:sp>
      <p:sp>
        <p:nvSpPr>
          <p:cNvPr id="7185" name="TextBox 18"/>
          <p:cNvSpPr txBox="1">
            <a:spLocks noChangeArrowheads="1"/>
          </p:cNvSpPr>
          <p:nvPr/>
        </p:nvSpPr>
        <p:spPr bwMode="auto">
          <a:xfrm>
            <a:off x="736600" y="4837113"/>
            <a:ext cx="304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4</a:t>
            </a:r>
          </a:p>
        </p:txBody>
      </p:sp>
      <p:sp>
        <p:nvSpPr>
          <p:cNvPr id="7191" name="TextBox 24"/>
          <p:cNvSpPr txBox="1">
            <a:spLocks noChangeArrowheads="1"/>
          </p:cNvSpPr>
          <p:nvPr/>
        </p:nvSpPr>
        <p:spPr bwMode="auto">
          <a:xfrm>
            <a:off x="1116013" y="990600"/>
            <a:ext cx="46762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First word in each list is a first name</a:t>
            </a:r>
          </a:p>
        </p:txBody>
      </p:sp>
      <p:sp>
        <p:nvSpPr>
          <p:cNvPr id="7192" name="TextBox 26"/>
          <p:cNvSpPr txBox="1">
            <a:spLocks noChangeArrowheads="1"/>
          </p:cNvSpPr>
          <p:nvPr/>
        </p:nvSpPr>
        <p:spPr bwMode="auto">
          <a:xfrm>
            <a:off x="1116012" y="1378434"/>
            <a:ext cx="57419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The rest are last names.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6055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Expanding the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Suppose we want to read from multiple data files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   names1.txt, names2.txt, names3.txt</a:t>
            </a:r>
          </a:p>
          <a:p>
            <a:pPr marL="0" indent="0">
              <a:buFontTx/>
              <a:buNone/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dirty="0"/>
              <a:t>See </a:t>
            </a:r>
            <a:r>
              <a:rPr lang="en-US" dirty="0" err="1"/>
              <a:t>processFiles</a:t>
            </a:r>
            <a:r>
              <a:rPr lang="en-US" dirty="0"/>
              <a:t> in popular.py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68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>
          <a:xfrm>
            <a:off x="609600" y="118269"/>
            <a:ext cx="7772400" cy="1143000"/>
          </a:xfrm>
        </p:spPr>
        <p:txBody>
          <a:bodyPr/>
          <a:lstStyle/>
          <a:p>
            <a:r>
              <a:rPr lang="en-US" altLang="en-US" dirty="0" err="1"/>
              <a:t>Latanya</a:t>
            </a:r>
            <a:r>
              <a:rPr lang="en-US" altLang="en-US" dirty="0"/>
              <a:t> Sweeney</a:t>
            </a:r>
          </a:p>
        </p:txBody>
      </p:sp>
      <p:pic>
        <p:nvPicPr>
          <p:cNvPr id="30722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68" b="6068"/>
          <a:stretch>
            <a:fillRect/>
          </a:stretch>
        </p:blipFill>
        <p:spPr>
          <a:xfrm>
            <a:off x="6680200" y="1016000"/>
            <a:ext cx="1943100" cy="2293938"/>
          </a:xfrm>
        </p:spPr>
      </p:pic>
      <p:sp>
        <p:nvSpPr>
          <p:cNvPr id="30723" name="Content Placeholder 2"/>
          <p:cNvSpPr txBox="1">
            <a:spLocks/>
          </p:cNvSpPr>
          <p:nvPr/>
        </p:nvSpPr>
        <p:spPr bwMode="auto">
          <a:xfrm>
            <a:off x="774700" y="1130300"/>
            <a:ext cx="5943600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eaLnBrk="0" hangingPunct="0">
              <a:defRPr sz="2400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buNone/>
            </a:pPr>
            <a:r>
              <a:rPr lang="en-US" altLang="en-US" sz="2000" b="1" dirty="0">
                <a:solidFill>
                  <a:srgbClr val="00279F"/>
                </a:solidFill>
                <a:latin typeface="Book Antiqua" panose="02040602050305030304" pitchFamily="18" charset="0"/>
              </a:rPr>
              <a:t>Former Chief Technologist at FTC. I am a computer scientist with a long history of weaving technology and policy together to remove stakeholder barriers to technology adoption. My focus is on "computational policy" and I term myself a "computer (cross) policy" scientist. I have enjoyed success at creating technology that weaves with policy to resolve real-world technology-privacy clashes.</a:t>
            </a:r>
          </a:p>
        </p:txBody>
      </p:sp>
      <p:pic>
        <p:nvPicPr>
          <p:cNvPr id="30724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3975100"/>
            <a:ext cx="274637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5" name="Content Placeholder 2"/>
          <p:cNvSpPr txBox="1">
            <a:spLocks/>
          </p:cNvSpPr>
          <p:nvPr/>
        </p:nvSpPr>
        <p:spPr bwMode="auto">
          <a:xfrm>
            <a:off x="3779494" y="4207669"/>
            <a:ext cx="50292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eaLnBrk="0" hangingPunct="0">
              <a:defRPr sz="2400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buNone/>
            </a:pPr>
            <a:r>
              <a:rPr lang="en-US" altLang="en-US" sz="2000" b="1" dirty="0">
                <a:solidFill>
                  <a:srgbClr val="00279F"/>
                </a:solidFill>
                <a:latin typeface="Book Antiqua" panose="02040602050305030304" pitchFamily="18" charset="0"/>
                <a:hlinkClick r:id="rId5"/>
              </a:rPr>
              <a:t>http://latanyasweeney.org/</a:t>
            </a:r>
            <a:endParaRPr lang="en-US" altLang="en-US" sz="2000" b="1" dirty="0">
              <a:solidFill>
                <a:srgbClr val="00279F"/>
              </a:solidFill>
              <a:latin typeface="Book Antiqua" panose="02040602050305030304" pitchFamily="18" charset="0"/>
            </a:endParaRPr>
          </a:p>
          <a:p>
            <a: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buNone/>
            </a:pPr>
            <a:r>
              <a:rPr lang="en-US" altLang="en-US" sz="2000" b="1" dirty="0">
                <a:solidFill>
                  <a:srgbClr val="00279F"/>
                </a:solidFill>
                <a:latin typeface="Book Antiqua" panose="02040602050305030304" pitchFamily="18" charset="0"/>
              </a:rPr>
              <a:t>Identify 87% of US population using (</a:t>
            </a:r>
            <a:r>
              <a:rPr lang="en-US" altLang="en-US" sz="2000" b="1" dirty="0" err="1">
                <a:solidFill>
                  <a:srgbClr val="00279F"/>
                </a:solidFill>
                <a:latin typeface="Book Antiqua" panose="02040602050305030304" pitchFamily="18" charset="0"/>
              </a:rPr>
              <a:t>dob,zip,gender</a:t>
            </a:r>
            <a:r>
              <a:rPr lang="en-US" altLang="en-US" sz="2000" b="1" dirty="0">
                <a:solidFill>
                  <a:srgbClr val="00279F"/>
                </a:solidFill>
                <a:latin typeface="Book Antiqua" panose="02040602050305030304" pitchFamily="18" charset="0"/>
              </a:rPr>
              <a:t>). Director of Harvard Data Privacy Lab, instrumental in HIPAA because of </a:t>
            </a:r>
            <a:r>
              <a:rPr lang="en-US" altLang="en-US" sz="2000" b="1" i="1" dirty="0">
                <a:solidFill>
                  <a:srgbClr val="00279F"/>
                </a:solidFill>
                <a:latin typeface="Book Antiqua" panose="02040602050305030304" pitchFamily="18" charset="0"/>
              </a:rPr>
              <a:t>de-identification </a:t>
            </a:r>
            <a:r>
              <a:rPr lang="en-US" altLang="en-US" sz="2000" b="1" dirty="0">
                <a:solidFill>
                  <a:srgbClr val="00279F"/>
                </a:solidFill>
                <a:latin typeface="Book Antiqua" panose="02040602050305030304" pitchFamily="18" charset="0"/>
              </a:rPr>
              <a:t>work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spring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4E9AF7-1243-4137-A70D-606EB167409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65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aboutmyinfo.org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23" y="1524000"/>
            <a:ext cx="5197577" cy="48768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9589" y="2133600"/>
            <a:ext cx="3581400" cy="4114800"/>
          </a:xfrm>
        </p:spPr>
        <p:txBody>
          <a:bodyPr/>
          <a:lstStyle/>
          <a:p>
            <a:r>
              <a:rPr lang="en-US" dirty="0"/>
              <a:t>Entered my data</a:t>
            </a:r>
          </a:p>
          <a:p>
            <a:r>
              <a:rPr lang="en-US" dirty="0">
                <a:solidFill>
                  <a:schemeClr val="accent3"/>
                </a:solidFill>
              </a:rPr>
              <a:t>Easily identifiable by birth date (about 1)</a:t>
            </a:r>
          </a:p>
          <a:p>
            <a:r>
              <a:rPr lang="en-US" dirty="0">
                <a:solidFill>
                  <a:schemeClr val="accent3"/>
                </a:solidFill>
              </a:rPr>
              <a:t>Lots with my birth year (about 273)</a:t>
            </a:r>
          </a:p>
          <a:p>
            <a:r>
              <a:rPr lang="en-US" dirty="0">
                <a:solidFill>
                  <a:schemeClr val="accent3"/>
                </a:solidFill>
              </a:rPr>
              <a:t>Lots of people in my age range (of four years) – (1365)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spring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4E9AF7-1243-4137-A70D-606EB167409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203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aboutmyinfo.org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23" y="1524000"/>
            <a:ext cx="5197577" cy="48768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9589" y="2133600"/>
            <a:ext cx="3581400" cy="4114800"/>
          </a:xfrm>
        </p:spPr>
        <p:txBody>
          <a:bodyPr/>
          <a:lstStyle/>
          <a:p>
            <a:r>
              <a:rPr lang="en-US" dirty="0"/>
              <a:t>Entered my data</a:t>
            </a:r>
          </a:p>
          <a:p>
            <a:r>
              <a:rPr lang="en-US" dirty="0"/>
              <a:t>Easily identifiable by birth date (about 1)</a:t>
            </a:r>
          </a:p>
          <a:p>
            <a:r>
              <a:rPr lang="en-US" dirty="0"/>
              <a:t>Lots with my birth year (about 273)</a:t>
            </a:r>
          </a:p>
          <a:p>
            <a:r>
              <a:rPr lang="en-US" dirty="0"/>
              <a:t>Lots of people in my age range (of four years) – (1,365)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spring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4E9AF7-1243-4137-A70D-606EB167409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672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533400" y="195145"/>
            <a:ext cx="7772400" cy="1143000"/>
          </a:xfrm>
        </p:spPr>
        <p:txBody>
          <a:bodyPr/>
          <a:lstStyle/>
          <a:p>
            <a:r>
              <a:rPr lang="en-US" dirty="0"/>
              <a:t>Set Operations from pictures</a:t>
            </a:r>
            <a:br>
              <a:rPr lang="en-US" dirty="0"/>
            </a:br>
            <a:r>
              <a:rPr lang="en-US" dirty="0"/>
              <a:t>bit.ly/101s17-0302-2</a:t>
            </a:r>
          </a:p>
        </p:txBody>
      </p:sp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304800" y="1180157"/>
            <a:ext cx="8534400" cy="4114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dirty="0"/>
              <a:t>Question: Which operation does the red represent?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/>
          </a:p>
        </p:txBody>
      </p:sp>
      <p:pic>
        <p:nvPicPr>
          <p:cNvPr id="1536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925" y="2895600"/>
            <a:ext cx="203517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6300" y="2971800"/>
            <a:ext cx="1905000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900" y="4724400"/>
            <a:ext cx="19558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7100" y="4691063"/>
            <a:ext cx="1803400" cy="131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1243" y="3863975"/>
            <a:ext cx="2043113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5286942" y="5363554"/>
            <a:ext cx="6687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  <a:defRPr/>
            </a:pPr>
            <a:r>
              <a:rPr lang="en-US" sz="4000" dirty="0"/>
              <a:t>E)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30761" y="2816364"/>
            <a:ext cx="72648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  <a:defRPr/>
            </a:pPr>
            <a:r>
              <a:rPr lang="en-US" sz="4000" dirty="0"/>
              <a:t>A)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90325" y="4381500"/>
            <a:ext cx="6976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  <a:defRPr/>
            </a:pPr>
            <a:r>
              <a:rPr lang="en-US" sz="4000" dirty="0"/>
              <a:t>B)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235886" y="3156089"/>
            <a:ext cx="6976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  <a:defRPr/>
            </a:pPr>
            <a:r>
              <a:rPr lang="en-US" sz="4000" dirty="0"/>
              <a:t>C)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229234" y="2883614"/>
            <a:ext cx="72648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  <a:defRPr/>
            </a:pPr>
            <a:r>
              <a:rPr lang="en-US" sz="4000" dirty="0"/>
              <a:t>D)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compsci101 fall16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77000" y="6248400"/>
            <a:ext cx="1905000" cy="457200"/>
          </a:xfrm>
        </p:spPr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860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Tuples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25561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n-US" dirty="0"/>
              <a:t>Like a list, but cannot change them</a:t>
            </a:r>
          </a:p>
          <a:p>
            <a:pPr lvl="1">
              <a:defRPr/>
            </a:pPr>
            <a:r>
              <a:rPr lang="en-US" dirty="0"/>
              <a:t>Define them with “,”</a:t>
            </a:r>
          </a:p>
          <a:p>
            <a:pPr marL="457200" lvl="1" indent="0">
              <a:buFontTx/>
              <a:buNone/>
              <a:defRPr/>
            </a:pPr>
            <a:r>
              <a:rPr lang="en-US" dirty="0"/>
              <a:t>    (5, 7, 8)       or    5, 7, 8</a:t>
            </a:r>
          </a:p>
          <a:p>
            <a:pPr>
              <a:defRPr/>
            </a:pPr>
            <a:r>
              <a:rPr lang="en-US" dirty="0"/>
              <a:t>Use most list operations on them</a:t>
            </a:r>
          </a:p>
          <a:p>
            <a:pPr lvl="1">
              <a:defRPr/>
            </a:pPr>
            <a:r>
              <a:rPr lang="en-US" dirty="0"/>
              <a:t> they are a type of list</a:t>
            </a:r>
          </a:p>
          <a:p>
            <a:pPr lvl="1">
              <a:defRPr/>
            </a:pPr>
            <a:r>
              <a:rPr lang="en-US" dirty="0"/>
              <a:t>But immutable</a:t>
            </a:r>
          </a:p>
          <a:p>
            <a:pPr>
              <a:defRPr/>
            </a:pPr>
            <a:r>
              <a:rPr lang="en-US" dirty="0"/>
              <a:t>Examples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spring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774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65356" y="914400"/>
            <a:ext cx="3352800" cy="5562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/>
              <a:t>x = (4, 6, 8)</a:t>
            </a:r>
          </a:p>
          <a:p>
            <a:pPr marL="0" indent="0">
              <a:buFontTx/>
              <a:buNone/>
            </a:pPr>
            <a:r>
              <a:rPr lang="en-US" dirty="0"/>
              <a:t>y = 9, 5, 6</a:t>
            </a:r>
          </a:p>
          <a:p>
            <a:pPr marL="0" indent="0">
              <a:buFontTx/>
              <a:buNone/>
            </a:pPr>
            <a:r>
              <a:rPr lang="en-US" dirty="0"/>
              <a:t>print x</a:t>
            </a:r>
          </a:p>
          <a:p>
            <a:pPr marL="0" indent="0">
              <a:buFontTx/>
              <a:buNone/>
            </a:pPr>
            <a:r>
              <a:rPr lang="en-US" dirty="0"/>
              <a:t>print y</a:t>
            </a:r>
          </a:p>
          <a:p>
            <a:pPr marL="0" indent="0">
              <a:buFontTx/>
              <a:buNone/>
            </a:pPr>
            <a:r>
              <a:rPr lang="en-US" dirty="0"/>
              <a:t>print x[1]</a:t>
            </a:r>
          </a:p>
          <a:p>
            <a:pPr marL="0" indent="0">
              <a:buFontTx/>
              <a:buNone/>
            </a:pPr>
            <a:r>
              <a:rPr lang="en-US" dirty="0"/>
              <a:t>print y[1]</a:t>
            </a:r>
          </a:p>
          <a:p>
            <a:pPr marL="0" indent="0">
              <a:buFontTx/>
              <a:buNone/>
            </a:pPr>
            <a:r>
              <a:rPr lang="en-US" dirty="0"/>
              <a:t>y[0] = 2</a:t>
            </a:r>
          </a:p>
          <a:p>
            <a:pPr marL="0" indent="0">
              <a:buFontTx/>
              <a:buNone/>
            </a:pPr>
            <a:r>
              <a:rPr lang="en-US" dirty="0"/>
              <a:t>z = ([5,6], [7,8])</a:t>
            </a:r>
          </a:p>
          <a:p>
            <a:pPr marL="0" indent="0">
              <a:buFontTx/>
              <a:buNone/>
            </a:pPr>
            <a:r>
              <a:rPr lang="en-US" dirty="0"/>
              <a:t>print z</a:t>
            </a:r>
          </a:p>
        </p:txBody>
      </p:sp>
      <p:sp>
        <p:nvSpPr>
          <p:cNvPr id="6148" name="Content Placeholder 2"/>
          <p:cNvSpPr txBox="1">
            <a:spLocks/>
          </p:cNvSpPr>
          <p:nvPr/>
        </p:nvSpPr>
        <p:spPr bwMode="auto">
          <a:xfrm>
            <a:off x="5676900" y="914400"/>
            <a:ext cx="36576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3200" dirty="0"/>
              <a:t>z[0][1] = 12</a:t>
            </a:r>
          </a:p>
          <a:p>
            <a:pPr>
              <a:spcBef>
                <a:spcPct val="20000"/>
              </a:spcBef>
            </a:pPr>
            <a:r>
              <a:rPr lang="en-US" sz="3200" dirty="0"/>
              <a:t>print z</a:t>
            </a:r>
          </a:p>
          <a:p>
            <a:pPr>
              <a:spcBef>
                <a:spcPct val="20000"/>
              </a:spcBef>
            </a:pPr>
            <a:r>
              <a:rPr lang="en-US" sz="3200" dirty="0"/>
              <a:t>z[0].append(4)</a:t>
            </a:r>
          </a:p>
          <a:p>
            <a:pPr>
              <a:spcBef>
                <a:spcPct val="20000"/>
              </a:spcBef>
            </a:pPr>
            <a:r>
              <a:rPr lang="en-US" sz="3200" dirty="0"/>
              <a:t>print z</a:t>
            </a:r>
          </a:p>
          <a:p>
            <a:pPr>
              <a:spcBef>
                <a:spcPct val="20000"/>
              </a:spcBef>
            </a:pPr>
            <a:r>
              <a:rPr lang="en-US" sz="3200" dirty="0"/>
              <a:t>z[0].remove(5)</a:t>
            </a:r>
          </a:p>
          <a:p>
            <a:pPr>
              <a:spcBef>
                <a:spcPct val="20000"/>
              </a:spcBef>
            </a:pPr>
            <a:r>
              <a:rPr lang="en-US" sz="3200" dirty="0"/>
              <a:t>z[0].remove(12)</a:t>
            </a:r>
          </a:p>
          <a:p>
            <a:pPr>
              <a:spcBef>
                <a:spcPct val="20000"/>
              </a:spcBef>
            </a:pPr>
            <a:r>
              <a:rPr lang="en-US" sz="3200" dirty="0"/>
              <a:t>z[0].remove(4)</a:t>
            </a:r>
          </a:p>
          <a:p>
            <a:pPr>
              <a:spcBef>
                <a:spcPct val="20000"/>
              </a:spcBef>
            </a:pPr>
            <a:r>
              <a:rPr lang="en-US" sz="3200" dirty="0"/>
              <a:t>print z</a:t>
            </a:r>
          </a:p>
          <a:p>
            <a:pPr>
              <a:spcBef>
                <a:spcPct val="20000"/>
              </a:spcBef>
            </a:pPr>
            <a:r>
              <a:rPr lang="en-US" sz="3200" dirty="0" err="1"/>
              <a:t>v,w</a:t>
            </a:r>
            <a:r>
              <a:rPr lang="en-US" sz="3200" dirty="0"/>
              <a:t> = 8,3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spring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877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Problem: Longest Name</a:t>
            </a:r>
            <a:br>
              <a:rPr lang="en-US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Given a </a:t>
            </a:r>
            <a:r>
              <a:rPr lang="en-US" dirty="0">
                <a:solidFill>
                  <a:srgbClr val="FF0000"/>
                </a:solidFill>
              </a:rPr>
              <a:t>list of names </a:t>
            </a:r>
            <a:r>
              <a:rPr lang="en-US" dirty="0"/>
              <a:t>(one word only) and a </a:t>
            </a:r>
            <a:r>
              <a:rPr lang="en-US" dirty="0">
                <a:solidFill>
                  <a:srgbClr val="FF0000"/>
                </a:solidFill>
              </a:rPr>
              <a:t>letter</a:t>
            </a:r>
            <a:r>
              <a:rPr lang="en-US" dirty="0"/>
              <a:t> (assume names start with capital letter, and letter is capital)</a:t>
            </a:r>
          </a:p>
          <a:p>
            <a:pPr marL="0" indent="0">
              <a:buNone/>
            </a:pPr>
            <a:r>
              <a:rPr lang="en-US" dirty="0"/>
              <a:t>names = [‘Helen’, ‘Bob’, ‘Bart’, ‘Hugh’]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Find the </a:t>
            </a:r>
            <a:r>
              <a:rPr lang="en-US" dirty="0">
                <a:solidFill>
                  <a:srgbClr val="FF0000"/>
                </a:solidFill>
              </a:rPr>
              <a:t>longest name </a:t>
            </a:r>
            <a:r>
              <a:rPr lang="en-US" dirty="0"/>
              <a:t>that </a:t>
            </a:r>
            <a:r>
              <a:rPr lang="en-US" dirty="0">
                <a:solidFill>
                  <a:srgbClr val="FF0000"/>
                </a:solidFill>
              </a:rPr>
              <a:t>starts with </a:t>
            </a:r>
            <a:r>
              <a:rPr lang="en-US" dirty="0"/>
              <a:t>that letter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</p:spTree>
    <p:extLst>
      <p:ext uri="{BB962C8B-B14F-4D97-AF65-F5344CB8AC3E}">
        <p14:creationId xmlns:p14="http://schemas.microsoft.com/office/powerpoint/2010/main" val="319183605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5504</TotalTime>
  <Words>1416</Words>
  <Application>Microsoft Office PowerPoint</Application>
  <PresentationFormat>On-screen Show (4:3)</PresentationFormat>
  <Paragraphs>283</Paragraphs>
  <Slides>26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MS PGothic</vt:lpstr>
      <vt:lpstr>Book Antiqua</vt:lpstr>
      <vt:lpstr>Calibri</vt:lpstr>
      <vt:lpstr>Courier New</vt:lpstr>
      <vt:lpstr>Monotype Sorts</vt:lpstr>
      <vt:lpstr>Times New Roman</vt:lpstr>
      <vt:lpstr>Default Design</vt:lpstr>
      <vt:lpstr>CompSci 101 Introduction to Computer Science</vt:lpstr>
      <vt:lpstr>Announcements</vt:lpstr>
      <vt:lpstr>Latanya Sweeney</vt:lpstr>
      <vt:lpstr>aboutmyinfo.org</vt:lpstr>
      <vt:lpstr>aboutmyinfo.org</vt:lpstr>
      <vt:lpstr>Set Operations from pictures bit.ly/101s17-0302-2</vt:lpstr>
      <vt:lpstr>Tuples</vt:lpstr>
      <vt:lpstr>Example</vt:lpstr>
      <vt:lpstr>Problem: Longest Name </vt:lpstr>
      <vt:lpstr>Code for longest name</vt:lpstr>
      <vt:lpstr>Problem: Find the position in alist of the longest name that starts with that letter bit.ly/101s17-0321-1 </vt:lpstr>
      <vt:lpstr>Enumerate</vt:lpstr>
      <vt:lpstr>Solve previous problem with enumerate</vt:lpstr>
      <vt:lpstr>Problem: Popular Name</vt:lpstr>
      <vt:lpstr>Example Input File with 5 lines</vt:lpstr>
      <vt:lpstr>What do you need to solve this problem? bit.ly/101s17-0321-2</vt:lpstr>
      <vt:lpstr>How might one organize the data to solve this problem? </vt:lpstr>
      <vt:lpstr>One way to solve</vt:lpstr>
      <vt:lpstr>Example – two lists</vt:lpstr>
      <vt:lpstr>Example – two lists</vt:lpstr>
      <vt:lpstr>Now can we solve the problem?</vt:lpstr>
      <vt:lpstr>Look at the code for popular.py www.bit.ly/101s17-0321-3</vt:lpstr>
      <vt:lpstr>Write the code:  www.bit.ly/101s17-0321-4</vt:lpstr>
      <vt:lpstr>Finish</vt:lpstr>
      <vt:lpstr>Another way – list of lists</vt:lpstr>
      <vt:lpstr>Expanding the Problem</vt:lpstr>
    </vt:vector>
  </TitlesOfParts>
  <Company>Duke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6 Programming Design and Analysis</dc:title>
  <dc:creator>Susan Rodger</dc:creator>
  <cp:lastModifiedBy>Susan</cp:lastModifiedBy>
  <cp:revision>91</cp:revision>
  <cp:lastPrinted>2017-03-21T03:18:53Z</cp:lastPrinted>
  <dcterms:created xsi:type="dcterms:W3CDTF">2005-08-25T14:18:45Z</dcterms:created>
  <dcterms:modified xsi:type="dcterms:W3CDTF">2017-10-18T21:48:10Z</dcterms:modified>
</cp:coreProperties>
</file>