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77" r:id="rId3"/>
    <p:sldId id="310" r:id="rId4"/>
    <p:sldId id="311" r:id="rId5"/>
    <p:sldId id="309" r:id="rId6"/>
    <p:sldId id="278" r:id="rId7"/>
    <p:sldId id="279" r:id="rId8"/>
    <p:sldId id="281" r:id="rId9"/>
    <p:sldId id="282" r:id="rId10"/>
    <p:sldId id="286" r:id="rId11"/>
    <p:sldId id="283" r:id="rId12"/>
    <p:sldId id="285" r:id="rId13"/>
    <p:sldId id="284" r:id="rId14"/>
    <p:sldId id="305" r:id="rId15"/>
    <p:sldId id="288" r:id="rId16"/>
    <p:sldId id="289" r:id="rId17"/>
    <p:sldId id="300" r:id="rId18"/>
    <p:sldId id="290" r:id="rId19"/>
    <p:sldId id="291" r:id="rId20"/>
    <p:sldId id="292" r:id="rId21"/>
    <p:sldId id="304" r:id="rId22"/>
    <p:sldId id="293" r:id="rId23"/>
    <p:sldId id="306" r:id="rId24"/>
    <p:sldId id="307" r:id="rId25"/>
    <p:sldId id="294" r:id="rId26"/>
    <p:sldId id="295" r:id="rId27"/>
    <p:sldId id="296" r:id="rId28"/>
    <p:sldId id="301" r:id="rId29"/>
    <p:sldId id="297" r:id="rId30"/>
    <p:sldId id="302" r:id="rId31"/>
    <p:sldId id="308" r:id="rId32"/>
    <p:sldId id="298" r:id="rId33"/>
    <p:sldId id="299" r:id="rId3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55" autoAdjust="0"/>
    <p:restoredTop sz="93955" autoAdjust="0"/>
  </p:normalViewPr>
  <p:slideViewPr>
    <p:cSldViewPr>
      <p:cViewPr varScale="1">
        <p:scale>
          <a:sx n="64" d="100"/>
          <a:sy n="64" d="100"/>
        </p:scale>
        <p:origin x="111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C3DBC-FB22-4B27-9FDD-F45E2157D3F5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07A63E-CBBC-45DB-8399-F70DD1DAD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526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31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43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8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last line of code?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2BEC8-80F3-4446-A69E-13F6E0D6328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4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5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</a:t>
            </a:r>
            <a:r>
              <a:rPr lang="en-US" baseline="0" dirty="0"/>
              <a:t> way to do it. What would change? How you process the data? </a:t>
            </a:r>
          </a:p>
          <a:p>
            <a:r>
              <a:rPr lang="en-US" baseline="0" dirty="0"/>
              <a:t>Can you find the max size list still? yes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3CDA40-57ED-4E50-AD37-663EF337177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998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6DBF-7D70-4CBD-967B-24A743036C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016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is this different then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25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a list if we wanted to know the ice</a:t>
            </a:r>
            <a:r>
              <a:rPr lang="en-US" baseline="0" dirty="0"/>
              <a:t> cream flavor for Rodger, we would have to search for Rodger and then could get it. If we use a dictionary, we don’t have to search for Rodger, the dictionary knows where the name is and thus can return what it is matched to quickly. </a:t>
            </a:r>
          </a:p>
          <a:p>
            <a:endParaRPr lang="en-US" baseline="0" dirty="0"/>
          </a:p>
          <a:p>
            <a:r>
              <a:rPr lang="en-US" baseline="0" dirty="0"/>
              <a:t>In 101 we are just focused on using a dictionary. In 201, you learn how dictionaries are implemented.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65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Default</a:t>
            </a:r>
            <a:r>
              <a:rPr lang="en-US" baseline="0" dirty="0"/>
              <a:t> – returns default value if there is no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A6DBF-7D70-4CBD-967B-24A743036C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4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07A63E-CBBC-45DB-8399-F70DD1DADB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43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5715000" y="3200400"/>
            <a:ext cx="20409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/>
              <a:t>Oct 24, </a:t>
            </a:r>
            <a:r>
              <a:rPr lang="en-US" sz="2800" dirty="0"/>
              <a:t>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305110"/>
            <a:ext cx="4224713" cy="3057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2675" y="4953000"/>
            <a:ext cx="2101049" cy="1524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2667000"/>
            <a:ext cx="9067800" cy="32004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</a:t>
            </a:r>
            <a:r>
              <a:rPr lang="en-US" b="1" dirty="0" err="1"/>
              <a:t>correspondingLastNames</a:t>
            </a:r>
            <a:r>
              <a:rPr lang="en-US" b="1" dirty="0"/>
              <a:t>(data, </a:t>
            </a:r>
            <a:r>
              <a:rPr lang="en-US" b="1" dirty="0" err="1"/>
              <a:t>firstNames</a:t>
            </a:r>
            <a:r>
              <a:rPr lang="en-US" b="1" dirty="0"/>
              <a:t>):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lastNames</a:t>
            </a:r>
            <a:r>
              <a:rPr lang="en-US" dirty="0"/>
              <a:t> = [ ]</a:t>
            </a:r>
          </a:p>
          <a:p>
            <a:pPr marL="0" indent="0">
              <a:buNone/>
            </a:pPr>
            <a:r>
              <a:rPr lang="en-US" dirty="0"/>
              <a:t>     for name in </a:t>
            </a:r>
            <a:r>
              <a:rPr lang="en-US" dirty="0" err="1"/>
              <a:t>firstNames</a:t>
            </a:r>
            <a:r>
              <a:rPr lang="en-US" dirty="0"/>
              <a:t>:                    	 	 	</a:t>
            </a:r>
            <a:r>
              <a:rPr lang="en-US" dirty="0" err="1"/>
              <a:t>lastNames.append</a:t>
            </a:r>
            <a:r>
              <a:rPr lang="en-US" dirty="0"/>
              <a:t>(</a:t>
            </a:r>
            <a:r>
              <a:rPr lang="en-US" dirty="0" err="1"/>
              <a:t>allLastNames</a:t>
            </a:r>
            <a:r>
              <a:rPr lang="en-US" dirty="0"/>
              <a:t>(</a:t>
            </a:r>
            <a:r>
              <a:rPr lang="en-US" dirty="0" err="1"/>
              <a:t>data,name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/>
              <a:t>     return </a:t>
            </a:r>
            <a:r>
              <a:rPr lang="en-US" dirty="0" err="1"/>
              <a:t>lastNames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" y="762000"/>
            <a:ext cx="735329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This function generates the list of lists </a:t>
            </a:r>
          </a:p>
          <a:p>
            <a:r>
              <a:rPr lang="en-US" sz="3600" dirty="0"/>
              <a:t>of corresponding last names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16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610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maxnum</a:t>
            </a:r>
            <a:r>
              <a:rPr lang="en-US" dirty="0"/>
              <a:t> = max([</a:t>
            </a:r>
            <a:r>
              <a:rPr lang="en-US" dirty="0" err="1"/>
              <a:t>len</a:t>
            </a:r>
            <a:r>
              <a:rPr lang="en-US" dirty="0"/>
              <a:t>(item) for item in </a:t>
            </a:r>
            <a:r>
              <a:rPr lang="en-US" dirty="0" err="1"/>
              <a:t>lastNames</a:t>
            </a:r>
            <a:r>
              <a:rPr lang="en-US" dirty="0"/>
              <a:t>])</a:t>
            </a:r>
          </a:p>
          <a:p>
            <a:pPr marL="0" indent="0">
              <a:buNone/>
            </a:pPr>
            <a:r>
              <a:rPr lang="en-US" dirty="0"/>
              <a:t>print </a:t>
            </a:r>
            <a:r>
              <a:rPr lang="en-US" dirty="0" err="1"/>
              <a:t>maxnum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lastIndex = [index for (index, v) in      enumerate(</a:t>
            </a:r>
            <a:r>
              <a:rPr lang="en-US" u="sng" dirty="0" err="1"/>
              <a:t>lastNames</a:t>
            </a:r>
            <a:r>
              <a:rPr lang="en-US" u="sng" dirty="0"/>
              <a:t>) if </a:t>
            </a:r>
            <a:r>
              <a:rPr lang="en-US" u="sng" dirty="0" err="1"/>
              <a:t>len</a:t>
            </a:r>
            <a:r>
              <a:rPr lang="en-US" u="sng" dirty="0"/>
              <a:t>(v) == </a:t>
            </a:r>
            <a:r>
              <a:rPr lang="en-US" u="sng" dirty="0" err="1"/>
              <a:t>maxnum</a:t>
            </a:r>
            <a:r>
              <a:rPr lang="en-US" u="sng" dirty="0"/>
              <a:t>]</a:t>
            </a:r>
          </a:p>
          <a:p>
            <a:pPr marL="0" indent="0">
              <a:buNone/>
            </a:pPr>
            <a:r>
              <a:rPr lang="en-US" dirty="0"/>
              <a:t>print </a:t>
            </a:r>
            <a:r>
              <a:rPr lang="en-US" i="1" dirty="0"/>
              <a:t>"first name with most last names is:"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79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Suppose we want to read from multiple data files</a:t>
            </a:r>
          </a:p>
          <a:p>
            <a:pPr marL="0" indent="0">
              <a:buFontTx/>
              <a:buNone/>
              <a:defRPr/>
            </a:pPr>
            <a:r>
              <a:rPr lang="en-US" dirty="0"/>
              <a:t>    names1.txt, names2.txt, names3.txt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See </a:t>
            </a:r>
            <a:r>
              <a:rPr lang="en-US" dirty="0" err="1"/>
              <a:t>processFiles</a:t>
            </a:r>
            <a:r>
              <a:rPr lang="en-US" dirty="0"/>
              <a:t> in popular.py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92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 dirty="0"/>
              <a:t>Another way – list of lists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71600" y="1981200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rgbClr val="FF0000"/>
                </a:solidFill>
              </a:rPr>
              <a:t>‘Susan’, </a:t>
            </a:r>
            <a:r>
              <a:rPr lang="en-US" dirty="0">
                <a:solidFill>
                  <a:schemeClr val="tx1"/>
                </a:solidFill>
              </a:rPr>
              <a:t>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2682875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‘Jackie’, </a:t>
            </a:r>
            <a:r>
              <a:rPr lang="en-US" dirty="0">
                <a:solidFill>
                  <a:schemeClr val="tx1"/>
                </a:solidFill>
              </a:rPr>
              <a:t>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71601" y="3379788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‘Mary’, </a:t>
            </a:r>
            <a:r>
              <a:rPr lang="en-US" dirty="0">
                <a:solidFill>
                  <a:schemeClr val="tx1"/>
                </a:solidFill>
              </a:rPr>
              <a:t>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1" y="4065588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rgbClr val="FF0000"/>
                </a:solidFill>
              </a:rPr>
              <a:t>‘Eric’</a:t>
            </a:r>
            <a:r>
              <a:rPr lang="en-US" dirty="0">
                <a:solidFill>
                  <a:schemeClr val="tx1"/>
                </a:solidFill>
              </a:rPr>
              <a:t>,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4724400"/>
            <a:ext cx="6400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>
                <a:solidFill>
                  <a:srgbClr val="FF0000"/>
                </a:solidFill>
              </a:rPr>
              <a:t>‘Jack’, </a:t>
            </a:r>
            <a:r>
              <a:rPr lang="en-US" dirty="0">
                <a:solidFill>
                  <a:schemeClr val="tx1"/>
                </a:solidFill>
              </a:rPr>
              <a:t>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116013" y="990600"/>
            <a:ext cx="46762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First word in each list is a first name</a:t>
            </a:r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1116012" y="1378434"/>
            <a:ext cx="574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The rest are last names.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2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a new way to organize data….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1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Dictionaries/Maps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Dictionaries/maps are another way of organizing data</a:t>
            </a:r>
          </a:p>
          <a:p>
            <a:pPr eaLnBrk="1" hangingPunct="1"/>
            <a:r>
              <a:rPr lang="en-US" altLang="en-US" dirty="0"/>
              <a:t>Keys and Values</a:t>
            </a:r>
          </a:p>
          <a:p>
            <a:pPr lvl="1" eaLnBrk="1" hangingPunct="1"/>
            <a:r>
              <a:rPr lang="en-US" altLang="en-US" dirty="0"/>
              <a:t>Each key maps to a value</a:t>
            </a:r>
          </a:p>
          <a:p>
            <a:pPr lvl="1" eaLnBrk="1" hangingPunct="1"/>
            <a:r>
              <a:rPr lang="en-US" altLang="en-US" dirty="0"/>
              <a:t>Some keys can map to the same value</a:t>
            </a:r>
          </a:p>
          <a:p>
            <a:pPr lvl="1" eaLnBrk="1" hangingPunct="1"/>
            <a:r>
              <a:rPr lang="en-US" altLang="en-US" dirty="0"/>
              <a:t>Can change the value a key maps to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07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/>
              <a:t>Each student could be mapped to their favorite ice cream flavor</a:t>
            </a:r>
          </a:p>
        </p:txBody>
      </p:sp>
      <p:pic>
        <p:nvPicPr>
          <p:cNvPr id="5124" name="Picture 4" descr="D:\cps6\lects-spring06\icecreamFlav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606" y="2316480"/>
            <a:ext cx="4419494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21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916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How is dictionary different than a list?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991600" cy="5181600"/>
          </a:xfrm>
        </p:spPr>
        <p:txBody>
          <a:bodyPr/>
          <a:lstStyle/>
          <a:p>
            <a:pPr eaLnBrk="1" hangingPunct="1"/>
            <a:r>
              <a:rPr lang="en-US" altLang="en-US" dirty="0"/>
              <a:t>List – have to search for name first</a:t>
            </a:r>
          </a:p>
          <a:p>
            <a:pPr eaLnBrk="1" hangingPunct="1"/>
            <a:r>
              <a:rPr lang="en-US" altLang="en-US" dirty="0"/>
              <a:t>Dictionary – each key maps to a value </a:t>
            </a:r>
          </a:p>
          <a:p>
            <a:pPr eaLnBrk="1" hangingPunct="1"/>
            <a:r>
              <a:rPr lang="en-US" altLang="en-US" dirty="0"/>
              <a:t>getting name (or key)  is automatic! Fast!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583680" y="4490064"/>
            <a:ext cx="99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Values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451579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Keys</a:t>
            </a:r>
          </a:p>
        </p:txBody>
      </p:sp>
      <p:pic>
        <p:nvPicPr>
          <p:cNvPr id="5124" name="Picture 4" descr="D:\cps6\lects-spring06\icecreamFlavo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2" y="3234505"/>
            <a:ext cx="3830638" cy="343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8015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Implementing a Dictionary/Map</a:t>
            </a:r>
            <a:br>
              <a:rPr lang="en-US" altLang="en-US"/>
            </a:br>
            <a:r>
              <a:rPr lang="en-US" altLang="en-US"/>
              <a:t>Keys map to values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Create Empty dictionary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err="1"/>
              <a:t>somemap</a:t>
            </a:r>
            <a:r>
              <a:rPr lang="en-US" altLang="en-US" dirty="0"/>
              <a:t> = {}</a:t>
            </a:r>
          </a:p>
          <a:p>
            <a:pPr eaLnBrk="1" hangingPunct="1"/>
            <a:r>
              <a:rPr lang="en-US" altLang="en-US" dirty="0"/>
              <a:t>Put in a key and its value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err="1"/>
              <a:t>somemap</a:t>
            </a:r>
            <a:r>
              <a:rPr lang="en-US" altLang="en-US" dirty="0"/>
              <a:t>[“Forbes”] = “Strawberry”</a:t>
            </a:r>
          </a:p>
          <a:p>
            <a:pPr eaLnBrk="1" hangingPunct="1"/>
            <a:r>
              <a:rPr lang="en-US" altLang="en-US" dirty="0"/>
              <a:t>Get a value for a dictionary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/>
              <a:t>value = </a:t>
            </a:r>
            <a:r>
              <a:rPr lang="en-US" altLang="en-US" dirty="0" err="1"/>
              <a:t>somemap</a:t>
            </a:r>
            <a:r>
              <a:rPr lang="en-US" altLang="en-US" dirty="0"/>
              <a:t>[“Forbes”]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/>
              <a:t>OR value = </a:t>
            </a:r>
            <a:r>
              <a:rPr lang="en-US" altLang="en-US" dirty="0" err="1"/>
              <a:t>somemap.</a:t>
            </a:r>
            <a:r>
              <a:rPr lang="en-US" altLang="en-US" dirty="0" err="1">
                <a:solidFill>
                  <a:srgbClr val="FF0000"/>
                </a:solidFill>
              </a:rPr>
              <a:t>get</a:t>
            </a:r>
            <a:r>
              <a:rPr lang="en-US" altLang="en-US" dirty="0"/>
              <a:t>(“Forbes”, “default”)</a:t>
            </a:r>
          </a:p>
          <a:p>
            <a:pPr eaLnBrk="1" hangingPunct="1"/>
            <a:r>
              <a:rPr lang="en-US" altLang="en-US" dirty="0"/>
              <a:t>Change a value for a dictionary</a:t>
            </a:r>
          </a:p>
          <a:p>
            <a:pPr marL="457200" lvl="1" indent="0" eaLnBrk="1" hangingPunct="1">
              <a:buFontTx/>
              <a:buNone/>
            </a:pPr>
            <a:r>
              <a:rPr lang="en-US" altLang="en-US" dirty="0" err="1"/>
              <a:t>somemap</a:t>
            </a:r>
            <a:r>
              <a:rPr lang="en-US" altLang="en-US" dirty="0"/>
              <a:t>[“Forbes’] = “Chocolate”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33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/>
              <a:t>More on using a Dictionary/Map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Get all the keys (as a list)</a:t>
            </a:r>
          </a:p>
          <a:p>
            <a:pPr lvl="1" eaLnBrk="1" hangingPunct="1"/>
            <a:r>
              <a:rPr lang="en-US" altLang="en-US" dirty="0" err="1">
                <a:latin typeface="Courier"/>
              </a:rPr>
              <a:t>listKeys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US" altLang="en-US" dirty="0" err="1">
                <a:solidFill>
                  <a:srgbClr val="000000"/>
                </a:solidFill>
                <a:latin typeface="Courier"/>
              </a:rPr>
              <a:t>somemap.</a:t>
            </a:r>
            <a:r>
              <a:rPr lang="en-US" altLang="en-US" dirty="0" err="1">
                <a:solidFill>
                  <a:srgbClr val="FF0000"/>
                </a:solidFill>
                <a:latin typeface="Courier"/>
              </a:rPr>
              <a:t>keys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()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Get all the values (as a list)</a:t>
            </a:r>
          </a:p>
          <a:p>
            <a:pPr lvl="1" eaLnBrk="1" hangingPunct="1"/>
            <a:r>
              <a:rPr lang="en-US" altLang="en-US" dirty="0" err="1">
                <a:solidFill>
                  <a:srgbClr val="000000"/>
                </a:solidFill>
                <a:latin typeface="Courier"/>
              </a:rPr>
              <a:t>listValues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 = </a:t>
            </a:r>
            <a:r>
              <a:rPr lang="en-US" altLang="en-US" dirty="0" err="1">
                <a:solidFill>
                  <a:srgbClr val="000000"/>
                </a:solidFill>
                <a:latin typeface="Courier"/>
              </a:rPr>
              <a:t>somemap.</a:t>
            </a:r>
            <a:r>
              <a:rPr lang="en-US" altLang="en-US" dirty="0" err="1">
                <a:solidFill>
                  <a:srgbClr val="FF0000"/>
                </a:solidFill>
                <a:latin typeface="Courier"/>
              </a:rPr>
              <a:t>values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()</a:t>
            </a:r>
          </a:p>
          <a:p>
            <a:pPr eaLnBrk="1" hangingPunct="1"/>
            <a:r>
              <a:rPr lang="en-US" altLang="en-US" dirty="0">
                <a:solidFill>
                  <a:srgbClr val="000000"/>
                </a:solidFill>
              </a:rPr>
              <a:t>Other methods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Courier"/>
              </a:rPr>
              <a:t>clear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 – </a:t>
            </a:r>
            <a:r>
              <a:rPr lang="en-US" altLang="en-US" dirty="0">
                <a:solidFill>
                  <a:srgbClr val="000000"/>
                </a:solidFill>
              </a:rPr>
              <a:t>empty dictionary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Courier"/>
              </a:rPr>
              <a:t>items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 – </a:t>
            </a:r>
            <a:r>
              <a:rPr lang="en-US" altLang="en-US" dirty="0">
                <a:solidFill>
                  <a:srgbClr val="000000"/>
                </a:solidFill>
              </a:rPr>
              <a:t>return (</a:t>
            </a:r>
            <a:r>
              <a:rPr lang="en-US" altLang="en-US" dirty="0" err="1">
                <a:solidFill>
                  <a:srgbClr val="000000"/>
                </a:solidFill>
              </a:rPr>
              <a:t>key,value</a:t>
            </a:r>
            <a:r>
              <a:rPr lang="en-US" altLang="en-US" dirty="0">
                <a:solidFill>
                  <a:srgbClr val="000000"/>
                </a:solidFill>
              </a:rPr>
              <a:t>) pairs</a:t>
            </a:r>
          </a:p>
          <a:p>
            <a:pPr lvl="1" eaLnBrk="1" hangingPunct="1"/>
            <a:r>
              <a:rPr lang="en-US" altLang="en-US" dirty="0" err="1">
                <a:solidFill>
                  <a:srgbClr val="FF0000"/>
                </a:solidFill>
                <a:latin typeface="Courier"/>
              </a:rPr>
              <a:t>iteritems</a:t>
            </a:r>
            <a:r>
              <a:rPr lang="en-US" altLang="en-US" dirty="0">
                <a:solidFill>
                  <a:srgbClr val="000000"/>
                </a:solidFill>
                <a:latin typeface="Courier"/>
              </a:rPr>
              <a:t> – </a:t>
            </a:r>
            <a:r>
              <a:rPr lang="en-US" altLang="en-US" dirty="0">
                <a:solidFill>
                  <a:srgbClr val="000000"/>
                </a:solidFill>
              </a:rPr>
              <a:t>return (</a:t>
            </a:r>
            <a:r>
              <a:rPr lang="en-US" altLang="en-US" dirty="0" err="1">
                <a:solidFill>
                  <a:srgbClr val="000000"/>
                </a:solidFill>
              </a:rPr>
              <a:t>key,value</a:t>
            </a:r>
            <a:r>
              <a:rPr lang="en-US" altLang="en-US" dirty="0">
                <a:solidFill>
                  <a:srgbClr val="000000"/>
                </a:solidFill>
              </a:rPr>
              <a:t>) pairs more efficiently, </a:t>
            </a:r>
            <a:r>
              <a:rPr lang="en-US" altLang="en-US" i="1" dirty="0">
                <a:solidFill>
                  <a:srgbClr val="000000"/>
                </a:solidFill>
              </a:rPr>
              <a:t>iterator – must use with for</a:t>
            </a:r>
          </a:p>
          <a:p>
            <a:pPr lvl="1" eaLnBrk="1" hangingPunct="1"/>
            <a:r>
              <a:rPr lang="en-US" altLang="en-US" dirty="0">
                <a:solidFill>
                  <a:srgbClr val="FF0000"/>
                </a:solidFill>
                <a:latin typeface="Courier"/>
              </a:rPr>
              <a:t>update</a:t>
            </a:r>
            <a:r>
              <a:rPr lang="en-US" altLang="en-US" dirty="0">
                <a:solidFill>
                  <a:srgbClr val="000000"/>
                </a:solidFill>
              </a:rPr>
              <a:t> – update with another dictionary</a:t>
            </a:r>
          </a:p>
          <a:p>
            <a:pPr eaLnBrk="1" hangingPunct="1"/>
            <a:endParaRPr lang="en-US" altLang="en-US" dirty="0">
              <a:latin typeface="Courier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78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10648"/>
            <a:ext cx="8534400" cy="5486400"/>
          </a:xfrm>
        </p:spPr>
        <p:txBody>
          <a:bodyPr/>
          <a:lstStyle/>
          <a:p>
            <a:pPr eaLnBrk="1" hangingPunct="1"/>
            <a:r>
              <a:rPr lang="en-US" dirty="0"/>
              <a:t>RQ 14 due Thursday</a:t>
            </a:r>
          </a:p>
          <a:p>
            <a:pPr eaLnBrk="1" hangingPunct="1"/>
            <a:r>
              <a:rPr lang="en-US" dirty="0"/>
              <a:t>Assignment 5 due Thursday</a:t>
            </a:r>
          </a:p>
          <a:p>
            <a:pPr eaLnBrk="1" hangingPunct="1"/>
            <a:r>
              <a:rPr lang="en-US" dirty="0"/>
              <a:t>APT 5 out, due Tues, Oct 31</a:t>
            </a:r>
          </a:p>
          <a:p>
            <a:pPr eaLnBrk="1" hangingPunct="1"/>
            <a:r>
              <a:rPr lang="en-US" dirty="0"/>
              <a:t>Extend Exam 1 regrade requests by Oct 26!</a:t>
            </a:r>
          </a:p>
          <a:p>
            <a:pPr lvl="1" eaLnBrk="1" hangingPunct="1"/>
            <a:r>
              <a:rPr lang="en-US" dirty="0"/>
              <a:t>Contact </a:t>
            </a:r>
            <a:r>
              <a:rPr lang="en-US" dirty="0" err="1"/>
              <a:t>gradescope</a:t>
            </a:r>
            <a:r>
              <a:rPr lang="en-US" dirty="0"/>
              <a:t> if you cannot see your exam</a:t>
            </a:r>
          </a:p>
          <a:p>
            <a:pPr eaLnBrk="1" hangingPunct="1"/>
            <a:r>
              <a:rPr lang="en-US" dirty="0"/>
              <a:t>Lab this week! Songs and movies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/>
              <a:t>Today:</a:t>
            </a:r>
          </a:p>
          <a:p>
            <a:pPr lvl="1" eaLnBrk="1" hangingPunct="1"/>
            <a:r>
              <a:rPr lang="en-US" dirty="0"/>
              <a:t>Finish example from last time</a:t>
            </a:r>
          </a:p>
          <a:p>
            <a:pPr lvl="1" eaLnBrk="1" hangingPunct="1"/>
            <a:r>
              <a:rPr lang="en-US" dirty="0"/>
              <a:t>Dictionaries – a way to organize data for fast lookup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:\cps6\lects-spring06\icecreamFlav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30592"/>
            <a:ext cx="5594652" cy="501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Change Astrachan’s value</a:t>
            </a:r>
            <a:br>
              <a:rPr lang="en-US" altLang="en-US"/>
            </a:br>
            <a:r>
              <a:rPr lang="en-US" altLang="en-US" sz="3200"/>
              <a:t>somemap[“Astrachan”] = Coffee Mocha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572000" y="2819400"/>
            <a:ext cx="2209800" cy="685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8798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Change Astrachan’s value</a:t>
            </a:r>
            <a:br>
              <a:rPr lang="en-US" altLang="en-US"/>
            </a:br>
            <a:r>
              <a:rPr lang="en-US" altLang="en-US" sz="3200"/>
              <a:t>somemap[“Astrachan”] = Coffee Mocha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8196" name="Picture 4" descr="D:\cps6\lects-spring06\icecreamflavors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163" y="1447800"/>
            <a:ext cx="5735637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72000" y="2819400"/>
            <a:ext cx="2209800" cy="6858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015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Value could be a set or list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9220" name="Picture 4" descr="D:\cps6\lects-spring06\icecreamflavors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81138"/>
            <a:ext cx="5664200" cy="537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</p:spTree>
    <p:extLst>
      <p:ext uri="{BB962C8B-B14F-4D97-AF65-F5344CB8AC3E}">
        <p14:creationId xmlns:p14="http://schemas.microsoft.com/office/powerpoint/2010/main" val="9477857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dictionary</a:t>
            </a:r>
            <a:br>
              <a:rPr lang="en-US" dirty="0"/>
            </a:br>
            <a:r>
              <a:rPr lang="en-US" dirty="0"/>
              <a:t>bit.ly/101f17-1024-1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24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simple dictionaries</a:t>
            </a:r>
            <a:br>
              <a:rPr lang="en-US" dirty="0"/>
            </a:br>
            <a:r>
              <a:rPr lang="en-US" dirty="0"/>
              <a:t>bit.ly/101f17-1024-2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19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Back to Popular Name Problem: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Given a list of names, determine the most popular first name and print that name with all of its last names. </a:t>
            </a:r>
          </a:p>
          <a:p>
            <a:pPr eaLnBrk="1" hangingPunct="1"/>
            <a:r>
              <a:rPr lang="en-US" altLang="en-US"/>
              <a:t>Input: Names are always two words, names are in a file. If multiple names are on the same line they are separated by a “:”</a:t>
            </a:r>
          </a:p>
          <a:p>
            <a:pPr eaLnBrk="1" hangingPunct="1"/>
            <a:r>
              <a:rPr lang="en-US" altLang="en-US"/>
              <a:t>Output: Most popular first name, followed by a “:”, followed by corresponding last names separated by a blank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90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Example Input File with 5 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129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Smith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:Jackie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Long:Mary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White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Brandt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Jackie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Johnson: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Rodger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Rodger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Eric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Long: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Crackers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Velios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Jack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Frost:Eric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Lund</a:t>
            </a:r>
            <a:endParaRPr lang="en-US" altLang="en-US" sz="2800" dirty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811213" y="419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tx2"/>
                </a:solidFill>
              </a:rPr>
              <a:t>Corresponding Output</a:t>
            </a:r>
          </a:p>
        </p:txBody>
      </p:sp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92113" y="55245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Susan: Smith Brandt Rodger Crackers</a:t>
            </a:r>
            <a:endParaRPr lang="en-US" alt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91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70560" y="457200"/>
            <a:ext cx="7772400" cy="1143000"/>
          </a:xfrm>
        </p:spPr>
        <p:txBody>
          <a:bodyPr/>
          <a:lstStyle/>
          <a:p>
            <a:r>
              <a:rPr lang="en-US" altLang="en-US" dirty="0"/>
              <a:t>Use a dictionary/map</a:t>
            </a:r>
            <a:br>
              <a:rPr lang="en-US" altLang="en-US" dirty="0"/>
            </a:br>
            <a:r>
              <a:rPr lang="en-US" altLang="en-US" sz="3600" dirty="0"/>
              <a:t>www.bit.ly/101f17-1024-3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altLang="en-US" dirty="0"/>
              <a:t>Map first names to </a:t>
            </a:r>
            <a:r>
              <a:rPr lang="en-US" altLang="en-US" dirty="0">
                <a:solidFill>
                  <a:srgbClr val="FF0000"/>
                </a:solidFill>
              </a:rPr>
              <a:t>count </a:t>
            </a:r>
            <a:r>
              <a:rPr lang="en-US" altLang="en-US" dirty="0"/>
              <a:t>of corresponding last names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</a:t>
            </a:r>
            <a:r>
              <a:rPr lang="en-US" sz="2800" b="1" dirty="0" err="1"/>
              <a:t>mapNameToNumberLastNames</a:t>
            </a:r>
            <a:r>
              <a:rPr lang="en-US" sz="2800" b="1" dirty="0"/>
              <a:t>(data):</a:t>
            </a:r>
            <a:endParaRPr lang="en-US" altLang="en-US" sz="2800" dirty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Use a dictionary/map</a:t>
            </a:r>
          </a:p>
          <a:p>
            <a:r>
              <a:rPr lang="en-US" altLang="en-US" dirty="0"/>
              <a:t>popularMap.py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36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Trace example with Python Tutor</a:t>
            </a:r>
            <a:br>
              <a:rPr lang="en-US" dirty="0"/>
            </a:br>
            <a:r>
              <a:rPr lang="en-US" dirty="0"/>
              <a:t>see popularMapSolnSmall.py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602773"/>
            <a:ext cx="5133975" cy="49047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3561946"/>
            <a:ext cx="2653130" cy="192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4772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/>
              <a:t>Use a dictionary/map</a:t>
            </a:r>
            <a:br>
              <a:rPr lang="en-US" altLang="en-US" dirty="0"/>
            </a:br>
            <a:r>
              <a:rPr lang="en-US" altLang="en-US" sz="3600" dirty="0"/>
              <a:t>www.bit.ly/101f17-1024-4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305800" cy="4114800"/>
          </a:xfrm>
        </p:spPr>
        <p:txBody>
          <a:bodyPr/>
          <a:lstStyle/>
          <a:p>
            <a:r>
              <a:rPr lang="en-US" altLang="en-US" dirty="0"/>
              <a:t>Map first name to </a:t>
            </a:r>
            <a:r>
              <a:rPr lang="en-US" altLang="en-US" dirty="0">
                <a:solidFill>
                  <a:srgbClr val="FF0000"/>
                </a:solidFill>
              </a:rPr>
              <a:t>list </a:t>
            </a:r>
            <a:r>
              <a:rPr lang="en-US" altLang="en-US" dirty="0"/>
              <a:t>of corresponding last names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r>
              <a:rPr lang="en-US" dirty="0" err="1"/>
              <a:t>def</a:t>
            </a:r>
            <a:r>
              <a:rPr lang="en-US" dirty="0"/>
              <a:t>  </a:t>
            </a:r>
            <a:r>
              <a:rPr lang="en-US" b="1" dirty="0" err="1"/>
              <a:t>mapNameToLastNames</a:t>
            </a:r>
            <a:r>
              <a:rPr lang="en-US" b="1" dirty="0"/>
              <a:t>(data):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2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Lab this week - .csv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4114800"/>
          </a:xfrm>
        </p:spPr>
        <p:txBody>
          <a:bodyPr/>
          <a:lstStyle/>
          <a:p>
            <a:r>
              <a:rPr lang="en-US" dirty="0"/>
              <a:t>Answering questions about songs and movies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spring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0"/>
            <a:ext cx="6453235" cy="541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955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Trace through example with Python Tutor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the small example popularMapSolnSmall.py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276600"/>
            <a:ext cx="4724400" cy="341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053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dictionary of first names mapped to corresponding last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do you find the most popular first name?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849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701842" y="457200"/>
            <a:ext cx="7772400" cy="1143000"/>
          </a:xfrm>
        </p:spPr>
        <p:txBody>
          <a:bodyPr/>
          <a:lstStyle/>
          <a:p>
            <a:r>
              <a:rPr lang="en-US" altLang="en-US" dirty="0"/>
              <a:t>Use a dictionary/map</a:t>
            </a:r>
            <a:br>
              <a:rPr lang="en-US" altLang="en-US" dirty="0"/>
            </a:br>
            <a:r>
              <a:rPr lang="en-US" altLang="en-US" sz="3600" dirty="0"/>
              <a:t>www.bit.ly/101f17-1024-5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114800"/>
          </a:xfrm>
        </p:spPr>
        <p:txBody>
          <a:bodyPr/>
          <a:lstStyle/>
          <a:p>
            <a:r>
              <a:rPr lang="en-US" altLang="en-US" dirty="0"/>
              <a:t>Map first name to </a:t>
            </a:r>
            <a:r>
              <a:rPr lang="en-US" altLang="en-US" dirty="0">
                <a:solidFill>
                  <a:srgbClr val="FF0000"/>
                </a:solidFill>
              </a:rPr>
              <a:t>set</a:t>
            </a:r>
            <a:r>
              <a:rPr lang="en-US" altLang="en-US" dirty="0"/>
              <a:t> of corresponding last names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dirty="0" err="1"/>
              <a:t>def</a:t>
            </a:r>
            <a:r>
              <a:rPr lang="en-US" sz="2800" dirty="0"/>
              <a:t>  </a:t>
            </a:r>
            <a:r>
              <a:rPr lang="en-US" sz="2800" b="1" dirty="0" err="1"/>
              <a:t>mapNameToSetLastNames</a:t>
            </a:r>
            <a:r>
              <a:rPr lang="en-US" sz="2800" b="1" dirty="0"/>
              <a:t>(data):</a:t>
            </a:r>
            <a:endParaRPr lang="en-US" altLang="en-US" sz="28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317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Using two parallel lists? </a:t>
            </a:r>
          </a:p>
          <a:p>
            <a:r>
              <a:rPr lang="en-US" altLang="en-US" dirty="0"/>
              <a:t>Using one dictionary/map</a:t>
            </a:r>
          </a:p>
          <a:p>
            <a:r>
              <a:rPr lang="en-US" altLang="en-US" dirty="0"/>
              <a:t>Which dictionary is most useful to solve the most popular name problem? 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- .csv file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185" y="1600200"/>
            <a:ext cx="3996815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spring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00"/>
            <a:ext cx="470378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76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CS courses can you take next?</a:t>
            </a:r>
          </a:p>
          <a:p>
            <a:pPr lvl="1"/>
            <a:r>
              <a:rPr lang="en-US" dirty="0" err="1"/>
              <a:t>CompSci</a:t>
            </a:r>
            <a:r>
              <a:rPr lang="en-US" dirty="0"/>
              <a:t> 201</a:t>
            </a:r>
          </a:p>
          <a:p>
            <a:pPr lvl="1"/>
            <a:r>
              <a:rPr lang="en-US" dirty="0" err="1"/>
              <a:t>CompSci</a:t>
            </a:r>
            <a:r>
              <a:rPr lang="en-US" dirty="0"/>
              <a:t> 216  - Everything Data</a:t>
            </a:r>
          </a:p>
          <a:p>
            <a:pPr lvl="1"/>
            <a:r>
              <a:rPr lang="en-US" dirty="0" err="1"/>
              <a:t>CompSci</a:t>
            </a:r>
            <a:r>
              <a:rPr lang="en-US" dirty="0"/>
              <a:t> 230  - </a:t>
            </a:r>
            <a:r>
              <a:rPr lang="en-US"/>
              <a:t>Discrete Mathematics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err="1"/>
              <a:t>CompSci</a:t>
            </a:r>
            <a:r>
              <a:rPr lang="en-US" dirty="0"/>
              <a:t> 230 is </a:t>
            </a:r>
            <a:r>
              <a:rPr lang="en-US" dirty="0" err="1"/>
              <a:t>prereq</a:t>
            </a:r>
            <a:r>
              <a:rPr lang="en-US" dirty="0"/>
              <a:t> for </a:t>
            </a:r>
            <a:r>
              <a:rPr lang="en-US" dirty="0" err="1"/>
              <a:t>CompSci</a:t>
            </a:r>
            <a:r>
              <a:rPr lang="en-US" dirty="0"/>
              <a:t> 330</a:t>
            </a:r>
          </a:p>
          <a:p>
            <a:pPr lvl="1"/>
            <a:r>
              <a:rPr lang="en-US" dirty="0" err="1"/>
              <a:t>CompSci</a:t>
            </a:r>
            <a:r>
              <a:rPr lang="en-US" dirty="0"/>
              <a:t> 201 is </a:t>
            </a:r>
            <a:r>
              <a:rPr lang="en-US" dirty="0" err="1"/>
              <a:t>prereq</a:t>
            </a:r>
            <a:r>
              <a:rPr lang="en-US" dirty="0"/>
              <a:t> for many electives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spring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7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92D050"/>
                </a:solidFill>
              </a:rPr>
              <a:t>LAST TIME:</a:t>
            </a:r>
            <a:br>
              <a:rPr lang="en-US" altLang="en-US" dirty="0">
                <a:solidFill>
                  <a:srgbClr val="92D050"/>
                </a:solidFill>
              </a:rPr>
            </a:br>
            <a:r>
              <a:rPr lang="en-US" altLang="en-US" dirty="0"/>
              <a:t>Problem: Popular Name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dirty="0"/>
              <a:t>Given a list of names, determine the </a:t>
            </a:r>
            <a:r>
              <a:rPr lang="en-US" altLang="en-US" dirty="0">
                <a:solidFill>
                  <a:srgbClr val="FF0000"/>
                </a:solidFill>
              </a:rPr>
              <a:t>most popular first name </a:t>
            </a:r>
            <a:r>
              <a:rPr lang="en-US" altLang="en-US" dirty="0"/>
              <a:t>and print that name with all of its last names. </a:t>
            </a:r>
          </a:p>
          <a:p>
            <a:pPr eaLnBrk="1" hangingPunct="1"/>
            <a:r>
              <a:rPr lang="en-US" altLang="en-US" dirty="0"/>
              <a:t>Input: Names are always two words, names are in a file. If multiple names are on the same line they are separated by a “:”</a:t>
            </a:r>
          </a:p>
          <a:p>
            <a:pPr eaLnBrk="1" hangingPunct="1"/>
            <a:r>
              <a:rPr lang="en-US" altLang="en-US" dirty="0"/>
              <a:t>Output: Most popular first name, followed by a “:”, followed by corresponding last names separated by a blank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5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/>
              <a:t>Example Input File with 5 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129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Smith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:Jackie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Long:Mary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White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>
                <a:solidFill>
                  <a:srgbClr val="FF0000"/>
                </a:solidFill>
                <a:latin typeface="Courier New" panose="02070309020205020404" pitchFamily="49" charset="0"/>
              </a:rPr>
              <a:t>Brandt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Jackie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Johnson: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Rodger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Rodger</a:t>
            </a: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Eric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Long: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Courier New" panose="02070309020205020404" pitchFamily="49" charset="0"/>
              </a:rPr>
              <a:t>Crackers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Velios</a:t>
            </a:r>
            <a:endParaRPr lang="en-US" altLang="en-US" sz="28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Jack </a:t>
            </a:r>
            <a:r>
              <a:rPr lang="en-US" altLang="en-US" sz="2800" dirty="0" err="1">
                <a:solidFill>
                  <a:srgbClr val="000000"/>
                </a:solidFill>
                <a:latin typeface="Courier New" panose="02070309020205020404" pitchFamily="49" charset="0"/>
              </a:rPr>
              <a:t>Frost:Eric</a:t>
            </a:r>
            <a:r>
              <a:rPr lang="en-US" altLang="en-US" sz="2800" dirty="0">
                <a:solidFill>
                  <a:srgbClr val="000000"/>
                </a:solidFill>
                <a:latin typeface="Courier New" panose="02070309020205020404" pitchFamily="49" charset="0"/>
              </a:rPr>
              <a:t> Lund</a:t>
            </a:r>
            <a:endParaRPr lang="en-US" altLang="en-US" sz="2800" dirty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811213" y="419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tx2"/>
                </a:solidFill>
              </a:rPr>
              <a:t>Corresponding Output</a:t>
            </a:r>
          </a:p>
        </p:txBody>
      </p:sp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92113" y="55245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Susan: Smith Brandt Rodger Crackers</a:t>
            </a:r>
            <a:endParaRPr lang="en-US" altLang="en-US" sz="28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4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/>
              <a:t>Example – two 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9812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’Susan’</a:t>
            </a:r>
            <a:r>
              <a:rPr lang="en-US" dirty="0"/>
              <a:t>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‘Jackie’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724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‘Eric’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8388" y="33528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‘Mary’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7438" y="19970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7438" y="26828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7438" y="33797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6963" y="40655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7438" y="4724400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86" name="TextBox 19"/>
          <p:cNvSpPr txBox="1">
            <a:spLocks noChangeArrowheads="1"/>
          </p:cNvSpPr>
          <p:nvPr/>
        </p:nvSpPr>
        <p:spPr bwMode="auto">
          <a:xfrm>
            <a:off x="3322638" y="2035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0</a:t>
            </a:r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3332163" y="2794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1</a:t>
            </a:r>
          </a:p>
        </p:txBody>
      </p:sp>
      <p:sp>
        <p:nvSpPr>
          <p:cNvPr id="7188" name="TextBox 21"/>
          <p:cNvSpPr txBox="1">
            <a:spLocks noChangeArrowheads="1"/>
          </p:cNvSpPr>
          <p:nvPr/>
        </p:nvSpPr>
        <p:spPr bwMode="auto">
          <a:xfrm>
            <a:off x="3332163" y="34925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2</a:t>
            </a:r>
          </a:p>
        </p:txBody>
      </p:sp>
      <p:sp>
        <p:nvSpPr>
          <p:cNvPr id="7189" name="TextBox 22"/>
          <p:cNvSpPr txBox="1">
            <a:spLocks noChangeArrowheads="1"/>
          </p:cNvSpPr>
          <p:nvPr/>
        </p:nvSpPr>
        <p:spPr bwMode="auto">
          <a:xfrm>
            <a:off x="3322638" y="4171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3</a:t>
            </a:r>
          </a:p>
        </p:txBody>
      </p:sp>
      <p:sp>
        <p:nvSpPr>
          <p:cNvPr id="7190" name="TextBox 23"/>
          <p:cNvSpPr txBox="1">
            <a:spLocks noChangeArrowheads="1"/>
          </p:cNvSpPr>
          <p:nvPr/>
        </p:nvSpPr>
        <p:spPr bwMode="auto">
          <a:xfrm>
            <a:off x="3300413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/>
              <a:t>4</a:t>
            </a:r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406926" y="1376342"/>
            <a:ext cx="15343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err="1"/>
              <a:t>firstNames</a:t>
            </a:r>
            <a:endParaRPr lang="en-US" altLang="en-US" dirty="0"/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4044156" y="1403647"/>
            <a:ext cx="14654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err="1"/>
              <a:t>lastNames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92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Now can we solve the problem?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Compute those two lists that are associated with each other</a:t>
            </a:r>
          </a:p>
          <a:p>
            <a:pPr lvl="1"/>
            <a:r>
              <a:rPr lang="en-US" altLang="en-US" dirty="0"/>
              <a:t>List of unique first names</a:t>
            </a:r>
          </a:p>
          <a:p>
            <a:pPr lvl="1"/>
            <a:r>
              <a:rPr lang="en-US" altLang="en-US" dirty="0"/>
              <a:t>List of corresponding last names</a:t>
            </a:r>
          </a:p>
          <a:p>
            <a:r>
              <a:rPr lang="en-US" altLang="en-US" dirty="0"/>
              <a:t>Compute the max list of last names</a:t>
            </a:r>
          </a:p>
          <a:p>
            <a:r>
              <a:rPr lang="en-US" altLang="en-US" dirty="0"/>
              <a:t>Now easy to print the answer. </a:t>
            </a:r>
          </a:p>
          <a:p>
            <a:r>
              <a:rPr lang="en-US" altLang="en-US" dirty="0"/>
              <a:t>See popular.py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101,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307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10468</TotalTime>
  <Words>1375</Words>
  <Application>Microsoft Office PowerPoint</Application>
  <PresentationFormat>On-screen Show (4:3)</PresentationFormat>
  <Paragraphs>259</Paragraphs>
  <Slides>33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Calibri</vt:lpstr>
      <vt:lpstr>Courier</vt:lpstr>
      <vt:lpstr>Courier New</vt:lpstr>
      <vt:lpstr>Times New Roman</vt:lpstr>
      <vt:lpstr>Default Design</vt:lpstr>
      <vt:lpstr>CompSci 101 Introduction to Computer Science</vt:lpstr>
      <vt:lpstr>Announcements</vt:lpstr>
      <vt:lpstr>Lab this week - .csv files</vt:lpstr>
      <vt:lpstr>Lab - .csv file </vt:lpstr>
      <vt:lpstr>Registration time…</vt:lpstr>
      <vt:lpstr>LAST TIME: Problem: Popular Name</vt:lpstr>
      <vt:lpstr>Example Input File with 5 lines</vt:lpstr>
      <vt:lpstr>Example – two lists</vt:lpstr>
      <vt:lpstr>Now can we solve the problem?</vt:lpstr>
      <vt:lpstr>PowerPoint Presentation</vt:lpstr>
      <vt:lpstr>Finish</vt:lpstr>
      <vt:lpstr>Expanding the Problem</vt:lpstr>
      <vt:lpstr>Another way – list of lists</vt:lpstr>
      <vt:lpstr>Now, a new way to organize data….</vt:lpstr>
      <vt:lpstr>Dictionaries/Maps</vt:lpstr>
      <vt:lpstr>Example</vt:lpstr>
      <vt:lpstr>How is dictionary different than a list?</vt:lpstr>
      <vt:lpstr>Implementing a Dictionary/Map Keys map to values</vt:lpstr>
      <vt:lpstr>More on using a Dictionary/Map</vt:lpstr>
      <vt:lpstr>Change Astrachan’s value somemap[“Astrachan”] = Coffee Mocha</vt:lpstr>
      <vt:lpstr>Change Astrachan’s value somemap[“Astrachan”] = Coffee Mocha</vt:lpstr>
      <vt:lpstr>Value could be a set or list</vt:lpstr>
      <vt:lpstr>Simple dictionary bit.ly/101f17-1024-1</vt:lpstr>
      <vt:lpstr>More simple dictionaries bit.ly/101f17-1024-2</vt:lpstr>
      <vt:lpstr>Back to Popular Name Problem:</vt:lpstr>
      <vt:lpstr>Example Input File with 5 lines</vt:lpstr>
      <vt:lpstr>Use a dictionary/map www.bit.ly/101f17-1024-3</vt:lpstr>
      <vt:lpstr>Trace example with Python Tutor see popularMapSolnSmall.py</vt:lpstr>
      <vt:lpstr>Use a dictionary/map www.bit.ly/101f17-1024-4</vt:lpstr>
      <vt:lpstr>Trace through example with Python Tutor</vt:lpstr>
      <vt:lpstr>Use dictionary of first names mapped to corresponding last names</vt:lpstr>
      <vt:lpstr>Use a dictionary/map www.bit.ly/101f17-1024-5</vt:lpstr>
      <vt:lpstr>Compare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86</cp:revision>
  <cp:lastPrinted>2017-10-24T02:27:30Z</cp:lastPrinted>
  <dcterms:created xsi:type="dcterms:W3CDTF">2005-08-25T14:18:45Z</dcterms:created>
  <dcterms:modified xsi:type="dcterms:W3CDTF">2017-10-24T15:55:41Z</dcterms:modified>
</cp:coreProperties>
</file>