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09" r:id="rId2"/>
    <p:sldId id="304" r:id="rId3"/>
    <p:sldId id="277" r:id="rId4"/>
    <p:sldId id="326" r:id="rId5"/>
    <p:sldId id="327" r:id="rId6"/>
    <p:sldId id="332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33" r:id="rId22"/>
    <p:sldId id="334" r:id="rId23"/>
    <p:sldId id="335" r:id="rId24"/>
    <p:sldId id="336" r:id="rId2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56" autoAdjust="0"/>
    <p:restoredTop sz="85535" autoAdjust="0"/>
  </p:normalViewPr>
  <p:slideViewPr>
    <p:cSldViewPr>
      <p:cViewPr varScale="1">
        <p:scale>
          <a:sx n="68" d="100"/>
          <a:sy n="68" d="100"/>
        </p:scale>
        <p:origin x="100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62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E7FA9-3619-47C2-8A2A-9E497D44766F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F63BB-BB0F-4022-A4FB-67355BA8E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841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29D8-7309-41E4-B684-2BC74FDED2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89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this was just our</a:t>
            </a:r>
            <a:r>
              <a:rPr lang="en-US" baseline="0" dirty="0"/>
              <a:t> data, we have 4 people taking just one course – either econ101 or history230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83BE-7856-403B-AE7C-25EEE197494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639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Point out nested loops</a:t>
            </a:r>
          </a:p>
          <a:p>
            <a:r>
              <a:rPr lang="en-US" dirty="0"/>
              <a:t>Doesn’t work, what is wrong?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F63BB-BB0F-4022-A4FB-67355BA8EB5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296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Solve APT </a:t>
            </a:r>
            <a:r>
              <a:rPr lang="en-US" dirty="0" err="1"/>
              <a:t>Sandwichbar</a:t>
            </a:r>
            <a:r>
              <a:rPr lang="en-US" dirty="0"/>
              <a:t> with feedback from them,</a:t>
            </a:r>
            <a:r>
              <a:rPr lang="en-US" baseline="0" dirty="0"/>
              <a:t> use sets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7744F-F69B-465C-B706-56E5E5C967E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359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we</a:t>
            </a:r>
            <a:r>
              <a:rPr lang="en-US" baseline="0" dirty="0"/>
              <a:t> need the course names to answer these questions? No. We need to keep the students in a course together to represent a course, but we don’t need the names of the courses to answer these questions.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29D8-7309-41E4-B684-2BC74FDED24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55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29D8-7309-41E4-B684-2BC74FDED24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107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Visual way to look at this example. Look at Smith</a:t>
            </a:r>
            <a:r>
              <a:rPr lang="en-US" baseline="0" dirty="0"/>
              <a:t> – in four courses. </a:t>
            </a:r>
          </a:p>
          <a:p>
            <a:r>
              <a:rPr lang="en-US" baseline="0" dirty="0"/>
              <a:t>Wrigley in two courses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29D8-7309-41E4-B684-2BC74FDED24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1606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Intersection is the green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29D8-7309-41E4-B684-2BC74FDED24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92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Discuss, wouldn’t it help if you had</a:t>
            </a:r>
            <a:r>
              <a:rPr lang="en-US" baseline="0" dirty="0"/>
              <a:t> the union of all sets but the one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29D8-7309-41E4-B684-2BC74FDED24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834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F63BB-BB0F-4022-A4FB-67355BA8EB5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864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83BE-7856-403B-AE7C-25EEE197494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280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320040"/>
            <a:ext cx="8153400" cy="1981200"/>
          </a:xfrm>
        </p:spPr>
        <p:txBody>
          <a:bodyPr/>
          <a:lstStyle/>
          <a:p>
            <a:pPr eaLnBrk="1" hangingPunct="1"/>
            <a:r>
              <a:rPr lang="en-US" dirty="0" err="1"/>
              <a:t>CompSci</a:t>
            </a:r>
            <a:r>
              <a:rPr lang="en-US" dirty="0"/>
              <a:t> 101</a:t>
            </a:r>
            <a:br>
              <a:rPr lang="en-US" dirty="0"/>
            </a:br>
            <a:r>
              <a:rPr lang="en-US" dirty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5715000" y="3962400"/>
            <a:ext cx="204094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Oct 26, 2017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3E9C4-CC62-419B-94EA-3C3ACB7F981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301240"/>
            <a:ext cx="4791670" cy="360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377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 rot="7404312">
            <a:off x="925284" y="2960802"/>
            <a:ext cx="4781499" cy="3036615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477553" y="4169633"/>
            <a:ext cx="4781499" cy="2071375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54979" y="304800"/>
            <a:ext cx="4330505" cy="3358586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704637" y="2440330"/>
            <a:ext cx="91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Smith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5962" y="474794"/>
            <a:ext cx="1999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COMPSCI101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54779" y="2156331"/>
            <a:ext cx="1519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MATH101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778343"/>
            <a:ext cx="1484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ECON101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5410200"/>
            <a:ext cx="1959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HISTORY230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45461" y="4701773"/>
            <a:ext cx="1553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FRENCH1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21029" y="2762709"/>
            <a:ext cx="936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Green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07344" y="2113174"/>
            <a:ext cx="512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94871" y="1047506"/>
            <a:ext cx="457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90752" y="3736625"/>
            <a:ext cx="901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Black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07319" y="5718965"/>
            <a:ext cx="644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79627" y="5718965"/>
            <a:ext cx="920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Olson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25510" y="5295418"/>
            <a:ext cx="837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Wills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41357" y="4669714"/>
            <a:ext cx="1179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Wrigley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48359" y="1151120"/>
            <a:ext cx="1176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Abroms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54979" y="2110791"/>
            <a:ext cx="1297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Williams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4979" y="1447800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Curtson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301812" y="2456133"/>
            <a:ext cx="611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74330" y="3220780"/>
            <a:ext cx="671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Wei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79581" y="3581307"/>
            <a:ext cx="1280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Yavatkar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07996" y="3300574"/>
            <a:ext cx="1090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Delong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683179" y="2679025"/>
            <a:ext cx="8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Noell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 rot="7404312">
            <a:off x="2134534" y="845603"/>
            <a:ext cx="4781499" cy="3036615"/>
          </a:xfrm>
          <a:prstGeom prst="ellipse">
            <a:avLst/>
          </a:prstGeom>
          <a:solidFill>
            <a:srgbClr val="92D050">
              <a:alpha val="20000"/>
            </a:srgbClr>
          </a:solidFill>
          <a:ln w="63500"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654876" y="1688073"/>
            <a:ext cx="5260524" cy="2460860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789266" y="474794"/>
            <a:ext cx="18678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People in </a:t>
            </a:r>
          </a:p>
          <a:p>
            <a:r>
              <a:rPr lang="en-US" dirty="0" err="1"/>
              <a:t>CompSci</a:t>
            </a:r>
            <a:r>
              <a:rPr lang="en-US" dirty="0"/>
              <a:t> 101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53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 rot="7404312">
            <a:off x="925284" y="2960802"/>
            <a:ext cx="4781499" cy="3036615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477553" y="4169633"/>
            <a:ext cx="4781499" cy="2071375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54979" y="304800"/>
            <a:ext cx="4330505" cy="3358586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704637" y="2440330"/>
            <a:ext cx="91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Smith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5962" y="474794"/>
            <a:ext cx="1999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COMPSCI101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54779" y="2156331"/>
            <a:ext cx="1519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MATH101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778343"/>
            <a:ext cx="1484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ECON101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5410200"/>
            <a:ext cx="1959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HISTORY230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45461" y="4701773"/>
            <a:ext cx="1553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FRENCH1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21029" y="2762709"/>
            <a:ext cx="936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Green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07344" y="2113174"/>
            <a:ext cx="512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94871" y="1047506"/>
            <a:ext cx="457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90752" y="3736625"/>
            <a:ext cx="901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Black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07319" y="5718965"/>
            <a:ext cx="644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79627" y="5718965"/>
            <a:ext cx="920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Olson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25510" y="5295418"/>
            <a:ext cx="837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Wills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41357" y="4669714"/>
            <a:ext cx="1179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Wrigley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48359" y="1151120"/>
            <a:ext cx="1176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Abroms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54979" y="2110791"/>
            <a:ext cx="1297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Williams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4979" y="1447800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Curtson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301812" y="2456133"/>
            <a:ext cx="611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74330" y="3220780"/>
            <a:ext cx="671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Wei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79581" y="3581307"/>
            <a:ext cx="1280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Yavatkar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07996" y="3300574"/>
            <a:ext cx="1090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Delong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683179" y="2679025"/>
            <a:ext cx="8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Noell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 rot="7404312">
            <a:off x="2134534" y="845603"/>
            <a:ext cx="4781499" cy="3036615"/>
          </a:xfrm>
          <a:prstGeom prst="ellipse">
            <a:avLst/>
          </a:prstGeom>
          <a:solidFill>
            <a:schemeClr val="accent1">
              <a:lumMod val="60000"/>
              <a:lumOff val="40000"/>
              <a:alpha val="33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654876" y="1688073"/>
            <a:ext cx="5260524" cy="2460860"/>
          </a:xfrm>
          <a:prstGeom prst="ellipse">
            <a:avLst/>
          </a:prstGeom>
          <a:solidFill>
            <a:srgbClr val="FFFF00">
              <a:alpha val="24000"/>
            </a:srgb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789266" y="308842"/>
            <a:ext cx="21160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92D050"/>
                </a:solidFill>
              </a:rPr>
              <a:t>People Taking </a:t>
            </a:r>
          </a:p>
          <a:p>
            <a:r>
              <a:rPr lang="en-US" b="1" dirty="0">
                <a:solidFill>
                  <a:srgbClr val="92D050"/>
                </a:solidFill>
              </a:rPr>
              <a:t>both Math</a:t>
            </a:r>
          </a:p>
          <a:p>
            <a:r>
              <a:rPr lang="en-US" b="1" dirty="0">
                <a:solidFill>
                  <a:srgbClr val="92D050"/>
                </a:solidFill>
              </a:rPr>
              <a:t>And </a:t>
            </a:r>
            <a:r>
              <a:rPr lang="en-US" b="1" dirty="0" err="1">
                <a:solidFill>
                  <a:srgbClr val="92D050"/>
                </a:solidFill>
              </a:rPr>
              <a:t>CompSci</a:t>
            </a:r>
            <a:endParaRPr lang="en-US" b="1" dirty="0">
              <a:solidFill>
                <a:srgbClr val="92D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704" y="3609115"/>
            <a:ext cx="175721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92D050"/>
                </a:solidFill>
              </a:rPr>
              <a:t>Intersection</a:t>
            </a:r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733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dirty="0"/>
              <a:t>Part 1 – </a:t>
            </a:r>
            <a:r>
              <a:rPr lang="en-US" sz="3200" dirty="0" err="1"/>
              <a:t>processList</a:t>
            </a:r>
            <a:br>
              <a:rPr lang="en-US" sz="3200" dirty="0"/>
            </a:br>
            <a:r>
              <a:rPr lang="en-US" sz="3200" dirty="0"/>
              <a:t>bit.ly/101f17-1026-2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08185"/>
            <a:ext cx="7772400" cy="4953000"/>
          </a:xfrm>
        </p:spPr>
        <p:txBody>
          <a:bodyPr/>
          <a:lstStyle/>
          <a:p>
            <a:r>
              <a:rPr lang="en-US" dirty="0"/>
              <a:t>Given a list of strings that have the name of a course (one word), followed by last names of people in the course:</a:t>
            </a:r>
          </a:p>
          <a:p>
            <a:pPr lvl="1"/>
            <a:r>
              <a:rPr lang="en-US" dirty="0"/>
              <a:t>Convert list into lists of strings of names for each course</a:t>
            </a:r>
          </a:p>
          <a:p>
            <a:endParaRPr lang="en-US" i="1" dirty="0"/>
          </a:p>
          <a:p>
            <a:pPr marL="0" indent="0">
              <a:buNone/>
            </a:pPr>
            <a:r>
              <a:rPr lang="en-US" i="1" dirty="0"/>
              <a:t>["</a:t>
            </a:r>
            <a:r>
              <a:rPr lang="en-US" i="1" dirty="0">
                <a:solidFill>
                  <a:srgbClr val="0070C0"/>
                </a:solidFill>
              </a:rPr>
              <a:t>econ101 </a:t>
            </a:r>
            <a:r>
              <a:rPr lang="en-US" i="1" dirty="0" err="1">
                <a:solidFill>
                  <a:srgbClr val="FF0000"/>
                </a:solidFill>
              </a:rPr>
              <a:t>Abroms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Curtson</a:t>
            </a:r>
            <a:r>
              <a:rPr lang="en-US" i="1" dirty="0">
                <a:solidFill>
                  <a:srgbClr val="FF0000"/>
                </a:solidFill>
              </a:rPr>
              <a:t> Williams Smith</a:t>
            </a:r>
            <a:r>
              <a:rPr lang="en-US" i="1" dirty="0"/>
              <a:t>", </a:t>
            </a:r>
          </a:p>
          <a:p>
            <a:pPr marL="0" indent="0">
              <a:buNone/>
            </a:pPr>
            <a:r>
              <a:rPr lang="en-US" i="1" dirty="0"/>
              <a:t>"</a:t>
            </a:r>
            <a:r>
              <a:rPr lang="en-US" i="1" dirty="0">
                <a:solidFill>
                  <a:srgbClr val="0070C0"/>
                </a:solidFill>
              </a:rPr>
              <a:t>history230</a:t>
            </a:r>
            <a:r>
              <a:rPr lang="en-US" i="1" dirty="0"/>
              <a:t> </a:t>
            </a:r>
            <a:r>
              <a:rPr lang="en-US" i="1" dirty="0">
                <a:solidFill>
                  <a:srgbClr val="FF0000"/>
                </a:solidFill>
              </a:rPr>
              <a:t>Black Wrigley Smith</a:t>
            </a:r>
            <a:r>
              <a:rPr lang="en-US" i="1" dirty="0"/>
              <a:t>", …  ]</a:t>
            </a:r>
          </a:p>
          <a:p>
            <a:pPr marL="0" indent="0">
              <a:buNone/>
            </a:pPr>
            <a:r>
              <a:rPr lang="en-US" i="1" dirty="0"/>
              <a:t>[ [‘</a:t>
            </a:r>
            <a:r>
              <a:rPr lang="en-US" i="1" dirty="0" err="1"/>
              <a:t>Abroms</a:t>
            </a:r>
            <a:r>
              <a:rPr lang="en-US" i="1" dirty="0"/>
              <a:t>’,  ‘</a:t>
            </a:r>
            <a:r>
              <a:rPr lang="en-US" i="1" dirty="0" err="1"/>
              <a:t>Curtson</a:t>
            </a:r>
            <a:r>
              <a:rPr lang="en-US" i="1" dirty="0"/>
              <a:t>’, ‘Williams’, ‘Smith’], [‘Black’, ‘Wrigley’, ‘Smith’, …] ]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28600" y="4495800"/>
            <a:ext cx="457200" cy="6858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28600" y="5181600"/>
            <a:ext cx="228600" cy="5334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1156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7514"/>
            <a:ext cx="7772400" cy="1143000"/>
          </a:xfrm>
        </p:spPr>
        <p:txBody>
          <a:bodyPr/>
          <a:lstStyle/>
          <a:p>
            <a:r>
              <a:rPr lang="en-US" dirty="0"/>
              <a:t>Part 2 – </a:t>
            </a:r>
            <a:r>
              <a:rPr lang="en-US" sz="3200" dirty="0" err="1"/>
              <a:t>peopleTakingCourses</a:t>
            </a:r>
            <a:br>
              <a:rPr lang="en-US" sz="3200" dirty="0"/>
            </a:br>
            <a:r>
              <a:rPr lang="en-US" sz="3200" dirty="0"/>
              <a:t>bit.ly/101f17-1026-3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en-US" dirty="0"/>
              <a:t>Given a list of lists of names, each list represents the people in one course:</a:t>
            </a:r>
          </a:p>
          <a:p>
            <a:pPr lvl="1"/>
            <a:r>
              <a:rPr lang="en-US" dirty="0"/>
              <a:t>Find total number of people taking any course</a:t>
            </a:r>
          </a:p>
          <a:p>
            <a:pPr lvl="1"/>
            <a:r>
              <a:rPr lang="en-US" dirty="0" err="1"/>
              <a:t>peopleTakingCourses</a:t>
            </a:r>
            <a:r>
              <a:rPr lang="en-US" dirty="0"/>
              <a:t> should return unique list of names</a:t>
            </a:r>
          </a:p>
          <a:p>
            <a:r>
              <a:rPr lang="en-US" dirty="0"/>
              <a:t>Small Example</a:t>
            </a:r>
          </a:p>
          <a:p>
            <a:pPr marL="0" indent="0">
              <a:buNone/>
            </a:pPr>
            <a:r>
              <a:rPr lang="en-US" i="1" dirty="0"/>
              <a:t>[[‘</a:t>
            </a:r>
            <a:r>
              <a:rPr lang="en-US" i="1" dirty="0" err="1"/>
              <a:t>Abroms</a:t>
            </a:r>
            <a:r>
              <a:rPr lang="en-US" i="1" dirty="0"/>
              <a:t>’,  ‘</a:t>
            </a:r>
            <a:r>
              <a:rPr lang="en-US" i="1" dirty="0" err="1"/>
              <a:t>Curtson</a:t>
            </a:r>
            <a:r>
              <a:rPr lang="en-US" i="1" dirty="0"/>
              <a:t>’, ‘Williams’, ‘Smith’], [‘Black’, ‘Wrigley’, ‘Smith’]]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Answer is 6 unique names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05200" y="64135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/>
              <a:t>compsci101 fall17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37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 rot="7404312">
            <a:off x="925284" y="2960802"/>
            <a:ext cx="4781499" cy="3036615"/>
          </a:xfrm>
          <a:prstGeom prst="ellipse">
            <a:avLst/>
          </a:prstGeom>
          <a:solidFill>
            <a:srgbClr val="92D050">
              <a:alpha val="20000"/>
            </a:srgb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477553" y="4169633"/>
            <a:ext cx="4781499" cy="2071375"/>
          </a:xfrm>
          <a:prstGeom prst="ellipse">
            <a:avLst/>
          </a:prstGeom>
          <a:solidFill>
            <a:srgbClr val="92D050">
              <a:alpha val="20000"/>
            </a:srgb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54979" y="304800"/>
            <a:ext cx="4330505" cy="3358586"/>
          </a:xfrm>
          <a:prstGeom prst="ellipse">
            <a:avLst/>
          </a:prstGeom>
          <a:solidFill>
            <a:srgbClr val="92D050">
              <a:alpha val="20000"/>
            </a:srgb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704637" y="2440330"/>
            <a:ext cx="91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Smith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5962" y="474794"/>
            <a:ext cx="1999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COMPSCI101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54779" y="2156331"/>
            <a:ext cx="1519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MATH101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778343"/>
            <a:ext cx="1484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ECON101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5410200"/>
            <a:ext cx="1959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HISTORY230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45461" y="4701773"/>
            <a:ext cx="1553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FRENCH1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21029" y="2762709"/>
            <a:ext cx="936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Green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07344" y="2113174"/>
            <a:ext cx="512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94871" y="1047506"/>
            <a:ext cx="457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90752" y="3736625"/>
            <a:ext cx="901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Black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07319" y="5718965"/>
            <a:ext cx="644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79627" y="5718965"/>
            <a:ext cx="920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Olson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25510" y="5295418"/>
            <a:ext cx="837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Wills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41357" y="4669714"/>
            <a:ext cx="1179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Wrigley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48359" y="1151120"/>
            <a:ext cx="1176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Abroms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54979" y="2110791"/>
            <a:ext cx="1297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Williams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4979" y="1447800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Curtson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301812" y="2456133"/>
            <a:ext cx="611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74330" y="3220780"/>
            <a:ext cx="671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Wei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79581" y="3581307"/>
            <a:ext cx="1280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Yavatkar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07996" y="3300574"/>
            <a:ext cx="1090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Delong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683179" y="2679025"/>
            <a:ext cx="8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Noell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 rot="7404312">
            <a:off x="2134534" y="845603"/>
            <a:ext cx="4781499" cy="3036615"/>
          </a:xfrm>
          <a:prstGeom prst="ellipse">
            <a:avLst/>
          </a:prstGeom>
          <a:solidFill>
            <a:srgbClr val="92D050">
              <a:alpha val="20000"/>
            </a:srgb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654876" y="1688073"/>
            <a:ext cx="5260524" cy="2460860"/>
          </a:xfrm>
          <a:prstGeom prst="ellipse">
            <a:avLst/>
          </a:prstGeom>
          <a:solidFill>
            <a:srgbClr val="92D050">
              <a:alpha val="20000"/>
            </a:srgb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789266" y="474794"/>
            <a:ext cx="22028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People taking </a:t>
            </a:r>
          </a:p>
          <a:p>
            <a:r>
              <a:rPr lang="en-US" dirty="0"/>
              <a:t>Courses - Union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401" y="4148933"/>
            <a:ext cx="12305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Total</a:t>
            </a:r>
          </a:p>
          <a:p>
            <a:r>
              <a:rPr lang="en-US" dirty="0"/>
              <a:t>Number</a:t>
            </a:r>
          </a:p>
          <a:p>
            <a:r>
              <a:rPr lang="en-US" dirty="0"/>
              <a:t>Is</a:t>
            </a:r>
          </a:p>
          <a:p>
            <a:r>
              <a:rPr lang="en-US" dirty="0"/>
              <a:t>17</a:t>
            </a:r>
          </a:p>
          <a:p>
            <a:r>
              <a:rPr lang="en-US" dirty="0"/>
              <a:t>unique names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45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Next, find the number of people taking just one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4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 rot="7404312">
            <a:off x="925284" y="2960802"/>
            <a:ext cx="4781499" cy="3036615"/>
          </a:xfrm>
          <a:prstGeom prst="ellipse">
            <a:avLst/>
          </a:prstGeom>
          <a:solidFill>
            <a:srgbClr val="92D050">
              <a:alpha val="20000"/>
            </a:srgb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477553" y="4169633"/>
            <a:ext cx="4781499" cy="2071375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54979" y="304800"/>
            <a:ext cx="4330505" cy="3358586"/>
          </a:xfrm>
          <a:prstGeom prst="ellipse">
            <a:avLst/>
          </a:prstGeom>
          <a:solidFill>
            <a:srgbClr val="92D050">
              <a:alpha val="20000"/>
            </a:srgb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704637" y="2440330"/>
            <a:ext cx="91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Smith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5962" y="474794"/>
            <a:ext cx="1999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COMPSCI101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54779" y="2156331"/>
            <a:ext cx="1519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MATH101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778343"/>
            <a:ext cx="1484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ECON101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5410200"/>
            <a:ext cx="1959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HISTORY230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45461" y="4701773"/>
            <a:ext cx="1553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FRENCH1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21029" y="2762709"/>
            <a:ext cx="936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Green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07344" y="2113174"/>
            <a:ext cx="512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94871" y="1047506"/>
            <a:ext cx="457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90752" y="3736625"/>
            <a:ext cx="901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Black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07319" y="5718965"/>
            <a:ext cx="644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79627" y="5718965"/>
            <a:ext cx="920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Olson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25510" y="5295418"/>
            <a:ext cx="837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Wills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41357" y="4669714"/>
            <a:ext cx="1179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Wrigley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48359" y="1151120"/>
            <a:ext cx="1176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Abroms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54979" y="2110791"/>
            <a:ext cx="1297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Williams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4979" y="1447800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Curtson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301812" y="2456133"/>
            <a:ext cx="611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74330" y="3220780"/>
            <a:ext cx="671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Wei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79581" y="3581307"/>
            <a:ext cx="1280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Yavatkar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07996" y="3300574"/>
            <a:ext cx="1090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Delong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683179" y="2679025"/>
            <a:ext cx="8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Noell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 rot="7404312">
            <a:off x="2134534" y="845603"/>
            <a:ext cx="4781499" cy="3036615"/>
          </a:xfrm>
          <a:prstGeom prst="ellipse">
            <a:avLst/>
          </a:prstGeom>
          <a:solidFill>
            <a:srgbClr val="92D050">
              <a:alpha val="20000"/>
            </a:srgb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654876" y="1688073"/>
            <a:ext cx="5260524" cy="2460860"/>
          </a:xfrm>
          <a:prstGeom prst="ellipse">
            <a:avLst/>
          </a:prstGeom>
          <a:solidFill>
            <a:srgbClr val="92D050">
              <a:alpha val="20000"/>
            </a:srgb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789266" y="474794"/>
            <a:ext cx="19527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Union all sets </a:t>
            </a:r>
          </a:p>
          <a:p>
            <a:r>
              <a:rPr lang="en-US" dirty="0"/>
              <a:t>But French1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062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solve this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let’s write a helper function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522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r>
              <a:rPr lang="en-US" dirty="0"/>
              <a:t>Part 3 – </a:t>
            </a:r>
            <a:r>
              <a:rPr lang="en-US" sz="3200" dirty="0" err="1"/>
              <a:t>unionAllSetsButMe</a:t>
            </a:r>
            <a:br>
              <a:rPr lang="en-US" sz="3200" dirty="0"/>
            </a:br>
            <a:r>
              <a:rPr lang="en-US" sz="3200" dirty="0"/>
              <a:t>bit.ly/101f17-1026-4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r>
              <a:rPr lang="en-US" dirty="0"/>
              <a:t>Given example, a list of sets of strings, and the index of one of the sets, return the union of all the sets but that one 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example = [set([</a:t>
            </a:r>
            <a:r>
              <a:rPr lang="en-US" i="1" dirty="0"/>
              <a:t>"a", "b", "c"]), set(["b", "c",    "d", "g"]), set(["e", "d", "a"])]</a:t>
            </a:r>
          </a:p>
          <a:p>
            <a:pPr marL="0" indent="0">
              <a:buNone/>
            </a:pPr>
            <a:r>
              <a:rPr lang="en-US" dirty="0" err="1"/>
              <a:t>unionAllSetsButMe</a:t>
            </a:r>
            <a:r>
              <a:rPr lang="en-US" dirty="0"/>
              <a:t>(example,1) is</a:t>
            </a:r>
          </a:p>
          <a:p>
            <a:pPr marL="0" indent="0">
              <a:buNone/>
            </a:pPr>
            <a:r>
              <a:rPr lang="en-US" dirty="0"/>
              <a:t>    set([</a:t>
            </a:r>
            <a:r>
              <a:rPr lang="en-US" i="1" dirty="0"/>
              <a:t>"a", "b", "c", "e", "d" ])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fall17</a:t>
            </a:r>
          </a:p>
        </p:txBody>
      </p:sp>
    </p:spTree>
    <p:extLst>
      <p:ext uri="{BB962C8B-B14F-4D97-AF65-F5344CB8AC3E}">
        <p14:creationId xmlns:p14="http://schemas.microsoft.com/office/powerpoint/2010/main" val="33704018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r>
              <a:rPr lang="en-US" dirty="0"/>
              <a:t>Part 4 – </a:t>
            </a:r>
            <a:r>
              <a:rPr lang="en-US" sz="3200" dirty="0" err="1"/>
              <a:t>peopleTakingOnlyOneCourse</a:t>
            </a:r>
            <a:br>
              <a:rPr lang="en-US" sz="3200" dirty="0"/>
            </a:br>
            <a:r>
              <a:rPr lang="en-US" sz="3200" dirty="0"/>
              <a:t>bit.ly/101f17-1026-5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en-US" dirty="0"/>
              <a:t>Given a list of lists of strings of names representing people from courses</a:t>
            </a:r>
          </a:p>
          <a:p>
            <a:pPr lvl="1"/>
            <a:r>
              <a:rPr lang="en-US" dirty="0"/>
              <a:t>Find number of people taking just one course</a:t>
            </a:r>
          </a:p>
          <a:p>
            <a:endParaRPr lang="en-US" i="1" dirty="0"/>
          </a:p>
          <a:p>
            <a:pPr marL="0" indent="0">
              <a:buNone/>
            </a:pPr>
            <a:r>
              <a:rPr lang="en-US" i="1" dirty="0"/>
              <a:t>[[‘</a:t>
            </a:r>
            <a:r>
              <a:rPr lang="en-US" i="1" dirty="0" err="1"/>
              <a:t>Abroms</a:t>
            </a:r>
            <a:r>
              <a:rPr lang="en-US" i="1" dirty="0"/>
              <a:t>’,  ‘</a:t>
            </a:r>
            <a:r>
              <a:rPr lang="en-US" i="1" dirty="0" err="1"/>
              <a:t>Curtson</a:t>
            </a:r>
            <a:r>
              <a:rPr lang="en-US" i="1" dirty="0"/>
              <a:t>’, ‘Williams’, ‘Smith’], [‘Black’, ‘Wrigley’, ‘Smith’, ‘</a:t>
            </a:r>
            <a:r>
              <a:rPr lang="en-US" i="1" dirty="0" err="1"/>
              <a:t>Abroms</a:t>
            </a:r>
            <a:r>
              <a:rPr lang="en-US" i="1" dirty="0"/>
              <a:t>’]]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4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260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381000"/>
            <a:ext cx="11430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fromxkcd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348343"/>
            <a:ext cx="5395912" cy="579142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177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 rot="7404312">
            <a:off x="925284" y="2960802"/>
            <a:ext cx="4781499" cy="3036615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477553" y="4169633"/>
            <a:ext cx="4781499" cy="2071375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54979" y="304800"/>
            <a:ext cx="4330505" cy="3358586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704637" y="2440330"/>
            <a:ext cx="91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Smith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5962" y="474794"/>
            <a:ext cx="1999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COMPSCI101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54779" y="2156331"/>
            <a:ext cx="1519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MATH101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778343"/>
            <a:ext cx="1484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ECON101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5410200"/>
            <a:ext cx="1959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HISTORY230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45461" y="4701773"/>
            <a:ext cx="1553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FRENCH1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21029" y="2762709"/>
            <a:ext cx="936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Green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07344" y="2113174"/>
            <a:ext cx="512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94871" y="1047506"/>
            <a:ext cx="457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90752" y="3736625"/>
            <a:ext cx="901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Black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07319" y="5718965"/>
            <a:ext cx="644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79627" y="5718965"/>
            <a:ext cx="920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Olson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25510" y="5295418"/>
            <a:ext cx="837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Wills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41357" y="4669714"/>
            <a:ext cx="1179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Wrigley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48359" y="1151120"/>
            <a:ext cx="1176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Abroms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54979" y="2110791"/>
            <a:ext cx="1297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Williams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4979" y="1447800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Curtson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301812" y="2456133"/>
            <a:ext cx="611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58715" y="3230967"/>
            <a:ext cx="671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Wei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56371" y="3552106"/>
            <a:ext cx="1280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Yavatkar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07996" y="3300574"/>
            <a:ext cx="1090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Delong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683179" y="2679025"/>
            <a:ext cx="8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Noell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 rot="7404312">
            <a:off x="2134534" y="845603"/>
            <a:ext cx="4781499" cy="3036615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654876" y="1688073"/>
            <a:ext cx="5260524" cy="2460860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789266" y="474794"/>
            <a:ext cx="22012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People taking </a:t>
            </a:r>
          </a:p>
          <a:p>
            <a:r>
              <a:rPr lang="en-US" dirty="0"/>
              <a:t>Only one course</a:t>
            </a:r>
          </a:p>
        </p:txBody>
      </p:sp>
      <p:sp>
        <p:nvSpPr>
          <p:cNvPr id="2" name="Rectangle 1"/>
          <p:cNvSpPr/>
          <p:nvPr/>
        </p:nvSpPr>
        <p:spPr>
          <a:xfrm>
            <a:off x="6024688" y="2762709"/>
            <a:ext cx="2584725" cy="1329550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91131" y="1547484"/>
            <a:ext cx="1297663" cy="1063285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096770" y="5122046"/>
            <a:ext cx="1803302" cy="1063285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244906" y="957159"/>
            <a:ext cx="577798" cy="490641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48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Given list of words, find word with most vowels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Given [‘dog’, ‘cat’, ‘gerbil’, ‘elephant’]</a:t>
            </a:r>
          </a:p>
          <a:p>
            <a:pPr lvl="1"/>
            <a:r>
              <a:rPr lang="en-US" dirty="0"/>
              <a:t>‘elephant’ has 3 vowels, the most</a:t>
            </a:r>
          </a:p>
          <a:p>
            <a:r>
              <a:rPr lang="en-US" dirty="0"/>
              <a:t>To solve – nested loops:</a:t>
            </a:r>
          </a:p>
          <a:p>
            <a:pPr lvl="1"/>
            <a:r>
              <a:rPr lang="en-US" dirty="0"/>
              <a:t>Loop over words in list</a:t>
            </a:r>
          </a:p>
          <a:p>
            <a:pPr lvl="2"/>
            <a:r>
              <a:rPr lang="en-US" dirty="0"/>
              <a:t>For each word: Loop over characters in word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spring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141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6680"/>
            <a:ext cx="7772400" cy="1143000"/>
          </a:xfrm>
        </p:spPr>
        <p:txBody>
          <a:bodyPr/>
          <a:lstStyle/>
          <a:p>
            <a:r>
              <a:rPr lang="en-US" dirty="0"/>
              <a:t>Bit.ly/101f17-1026-6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521" y="1447800"/>
            <a:ext cx="6090216" cy="46482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spring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6351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082" y="259080"/>
            <a:ext cx="7772400" cy="1981200"/>
          </a:xfrm>
        </p:spPr>
        <p:txBody>
          <a:bodyPr/>
          <a:lstStyle/>
          <a:p>
            <a:r>
              <a:rPr lang="en-US" dirty="0"/>
              <a:t>Problem  – </a:t>
            </a:r>
            <a:r>
              <a:rPr lang="en-US" sz="3600" dirty="0"/>
              <a:t>Given two lists of names, print a list of pairs of names in which the two names are the same length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4953000" cy="4267200"/>
          </a:xfrm>
        </p:spPr>
        <p:txBody>
          <a:bodyPr/>
          <a:lstStyle/>
          <a:p>
            <a:r>
              <a:rPr lang="en-US" dirty="0"/>
              <a:t>A = [‘</a:t>
            </a:r>
            <a:r>
              <a:rPr lang="en-US" dirty="0" err="1"/>
              <a:t>mo</a:t>
            </a:r>
            <a:r>
              <a:rPr lang="en-US" dirty="0"/>
              <a:t>’,’</a:t>
            </a:r>
            <a:r>
              <a:rPr lang="en-US" dirty="0" err="1"/>
              <a:t>ted’,’bill</a:t>
            </a:r>
            <a:r>
              <a:rPr lang="en-US" dirty="0"/>
              <a:t>’]</a:t>
            </a:r>
          </a:p>
          <a:p>
            <a:r>
              <a:rPr lang="en-US" dirty="0"/>
              <a:t>B = [‘</a:t>
            </a:r>
            <a:r>
              <a:rPr lang="en-US" dirty="0" err="1"/>
              <a:t>billie</a:t>
            </a:r>
            <a:r>
              <a:rPr lang="en-US" dirty="0"/>
              <a:t>’, ‘</a:t>
            </a:r>
            <a:r>
              <a:rPr lang="en-US" dirty="0" err="1"/>
              <a:t>jes</a:t>
            </a:r>
            <a:r>
              <a:rPr lang="en-US" dirty="0"/>
              <a:t>’, ‘</a:t>
            </a:r>
            <a:r>
              <a:rPr lang="en-US" dirty="0" err="1"/>
              <a:t>bo</a:t>
            </a:r>
            <a:r>
              <a:rPr lang="en-US" dirty="0"/>
              <a:t>’]</a:t>
            </a:r>
          </a:p>
          <a:p>
            <a:endParaRPr lang="en-US" dirty="0"/>
          </a:p>
          <a:p>
            <a:r>
              <a:rPr lang="en-US" dirty="0"/>
              <a:t>To solve</a:t>
            </a:r>
          </a:p>
          <a:p>
            <a:pPr lvl="1"/>
            <a:r>
              <a:rPr lang="en-US" dirty="0"/>
              <a:t>for name in A:</a:t>
            </a:r>
          </a:p>
          <a:p>
            <a:pPr marL="457200" lvl="1" indent="0">
              <a:buNone/>
            </a:pPr>
            <a:r>
              <a:rPr lang="en-US" dirty="0"/>
              <a:t>        for name in B:                    		Check length</a:t>
            </a:r>
          </a:p>
          <a:p>
            <a:pPr marL="457200" lvl="1" indent="0">
              <a:buNone/>
            </a:pPr>
            <a:r>
              <a:rPr lang="en-US" dirty="0"/>
              <a:t>		     print pair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791200" y="3154680"/>
            <a:ext cx="26670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kern="0" dirty="0" err="1"/>
              <a:t>mo</a:t>
            </a:r>
            <a:r>
              <a:rPr lang="en-US" kern="0" dirty="0"/>
              <a:t>, </a:t>
            </a:r>
            <a:r>
              <a:rPr lang="en-US" kern="0" dirty="0" err="1"/>
              <a:t>bo</a:t>
            </a:r>
            <a:endParaRPr lang="en-US" kern="0" dirty="0"/>
          </a:p>
          <a:p>
            <a:pPr marL="0" indent="0">
              <a:buNone/>
            </a:pPr>
            <a:r>
              <a:rPr lang="en-US" kern="0" dirty="0"/>
              <a:t>ted, </a:t>
            </a:r>
            <a:r>
              <a:rPr lang="en-US" kern="0" dirty="0" err="1"/>
              <a:t>jes</a:t>
            </a:r>
            <a:endParaRPr lang="en-US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3221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Bit.ly/101f17-1026-7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614" y="1965960"/>
            <a:ext cx="8204772" cy="3905402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spring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192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eaLnBrk="1" hangingPunct="1"/>
            <a:r>
              <a:rPr lang="en-US" dirty="0"/>
              <a:t>Reading and RQ15 due next time</a:t>
            </a:r>
          </a:p>
          <a:p>
            <a:pPr eaLnBrk="1" hangingPunct="1"/>
            <a:r>
              <a:rPr lang="en-US" dirty="0"/>
              <a:t>Assignment 5 due  today, Assign 6 out</a:t>
            </a:r>
          </a:p>
          <a:p>
            <a:pPr eaLnBrk="1" hangingPunct="1"/>
            <a:r>
              <a:rPr lang="en-US" dirty="0"/>
              <a:t>APT 5 due Tuesday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Today:</a:t>
            </a:r>
          </a:p>
          <a:p>
            <a:pPr lvl="1" eaLnBrk="1" hangingPunct="1"/>
            <a:r>
              <a:rPr lang="en-US" dirty="0"/>
              <a:t>Problem solving using set operations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918"/>
            <a:ext cx="7772400" cy="1143000"/>
          </a:xfrm>
        </p:spPr>
        <p:txBody>
          <a:bodyPr/>
          <a:lstStyle/>
          <a:p>
            <a:r>
              <a:rPr lang="en-US" dirty="0"/>
              <a:t>APT </a:t>
            </a:r>
            <a:r>
              <a:rPr lang="en-US" dirty="0" err="1"/>
              <a:t>SandwichBar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86" y="914400"/>
            <a:ext cx="7962514" cy="563880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02338B-C8B3-4C96-A774-946573D27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9846CC-5E0C-4E65-950E-59D77761C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720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2419"/>
            <a:ext cx="7772400" cy="1143000"/>
          </a:xfrm>
        </p:spPr>
        <p:txBody>
          <a:bodyPr/>
          <a:lstStyle/>
          <a:p>
            <a:r>
              <a:rPr lang="en-US" dirty="0"/>
              <a:t>APT </a:t>
            </a:r>
            <a:r>
              <a:rPr lang="en-US" dirty="0" err="1"/>
              <a:t>SandwichBar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76" y="1472387"/>
            <a:ext cx="8771124" cy="4607763"/>
          </a:xfr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2093BD-6320-4081-AD34-3E9CF679D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EB11E-F251-4145-B067-A810E32F9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7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APT </a:t>
            </a:r>
            <a:r>
              <a:rPr lang="en-US" dirty="0" err="1"/>
              <a:t>SandwichBar</a:t>
            </a:r>
            <a:br>
              <a:rPr lang="en-US" dirty="0"/>
            </a:br>
            <a:r>
              <a:rPr lang="en-US" dirty="0"/>
              <a:t>bit.ly/101f17-1026-1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96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r>
              <a:rPr lang="en-US" dirty="0"/>
              <a:t>Problems – </a:t>
            </a:r>
            <a:r>
              <a:rPr lang="en-US" sz="3200" dirty="0" err="1"/>
              <a:t>snarf</a:t>
            </a:r>
            <a:r>
              <a:rPr lang="en-US" sz="3200" dirty="0"/>
              <a:t> setExample.py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56249"/>
            <a:ext cx="7772400" cy="4953000"/>
          </a:xfrm>
        </p:spPr>
        <p:txBody>
          <a:bodyPr/>
          <a:lstStyle/>
          <a:p>
            <a:r>
              <a:rPr lang="en-US" dirty="0"/>
              <a:t>Given a list of strings that have the </a:t>
            </a:r>
            <a:r>
              <a:rPr lang="en-US" dirty="0">
                <a:solidFill>
                  <a:srgbClr val="0070C0"/>
                </a:solidFill>
              </a:rPr>
              <a:t>name of a course (one word)</a:t>
            </a:r>
            <a:r>
              <a:rPr lang="en-US" dirty="0"/>
              <a:t>, followed by </a:t>
            </a:r>
            <a:r>
              <a:rPr lang="en-US" dirty="0">
                <a:solidFill>
                  <a:srgbClr val="FF0000"/>
                </a:solidFill>
              </a:rPr>
              <a:t>last names (one word each) </a:t>
            </a:r>
            <a:r>
              <a:rPr lang="en-US" dirty="0"/>
              <a:t>of people in the course: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Find total number of people taking any course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Find number of people taking just one course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i="1" dirty="0"/>
              <a:t>["</a:t>
            </a:r>
            <a:r>
              <a:rPr lang="en-US" i="1" dirty="0">
                <a:solidFill>
                  <a:srgbClr val="0070C0"/>
                </a:solidFill>
              </a:rPr>
              <a:t>econ101 </a:t>
            </a:r>
            <a:r>
              <a:rPr lang="en-US" i="1" dirty="0" err="1">
                <a:solidFill>
                  <a:srgbClr val="FF0000"/>
                </a:solidFill>
              </a:rPr>
              <a:t>Abroms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Curtson</a:t>
            </a:r>
            <a:r>
              <a:rPr lang="en-US" i="1" dirty="0">
                <a:solidFill>
                  <a:srgbClr val="FF0000"/>
                </a:solidFill>
              </a:rPr>
              <a:t> Williams Smith</a:t>
            </a:r>
            <a:r>
              <a:rPr lang="en-US" i="1" dirty="0"/>
              <a:t>”, </a:t>
            </a:r>
          </a:p>
          <a:p>
            <a:pPr marL="0" indent="0">
              <a:buNone/>
            </a:pPr>
            <a:r>
              <a:rPr lang="en-US" i="1" dirty="0"/>
              <a:t>"</a:t>
            </a:r>
            <a:r>
              <a:rPr lang="en-US" i="1" dirty="0">
                <a:solidFill>
                  <a:srgbClr val="0070C0"/>
                </a:solidFill>
              </a:rPr>
              <a:t>history230</a:t>
            </a:r>
            <a:r>
              <a:rPr lang="en-US" i="1" dirty="0"/>
              <a:t> </a:t>
            </a:r>
            <a:r>
              <a:rPr lang="en-US" i="1" dirty="0">
                <a:solidFill>
                  <a:srgbClr val="FF0000"/>
                </a:solidFill>
              </a:rPr>
              <a:t>Black Wrigley Smith</a:t>
            </a:r>
            <a:r>
              <a:rPr lang="en-US" i="1" dirty="0"/>
              <a:t>”, …  ]</a:t>
            </a:r>
            <a:endParaRPr lang="en-US" dirty="0"/>
          </a:p>
          <a:p>
            <a:pPr marL="0" lvl="1" indent="0">
              <a:buNone/>
            </a:pPr>
            <a:r>
              <a:rPr lang="en-US" dirty="0"/>
              <a:t>Process data – create lists of strings of names for each course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33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30480"/>
            <a:ext cx="7772400" cy="807720"/>
          </a:xfrm>
        </p:spPr>
        <p:txBody>
          <a:bodyPr/>
          <a:lstStyle/>
          <a:p>
            <a:r>
              <a:rPr lang="en-US" dirty="0"/>
              <a:t>Data for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05840"/>
            <a:ext cx="8991600" cy="5242560"/>
          </a:xfrm>
        </p:spPr>
        <p:txBody>
          <a:bodyPr/>
          <a:lstStyle/>
          <a:p>
            <a:pPr marL="0" indent="0">
              <a:buNone/>
            </a:pPr>
            <a:r>
              <a:rPr lang="en-US" sz="2800" i="1" dirty="0"/>
              <a:t>[“</a:t>
            </a:r>
            <a:r>
              <a:rPr lang="en-US" sz="2800" i="1" dirty="0">
                <a:solidFill>
                  <a:srgbClr val="0070C0"/>
                </a:solidFill>
              </a:rPr>
              <a:t>compsci101</a:t>
            </a:r>
            <a:r>
              <a:rPr lang="en-US" sz="2800" i="1" dirty="0">
                <a:solidFill>
                  <a:srgbClr val="00B0F0"/>
                </a:solidFill>
              </a:rPr>
              <a:t> </a:t>
            </a:r>
            <a:r>
              <a:rPr lang="en-US" sz="2800" i="1" dirty="0">
                <a:solidFill>
                  <a:srgbClr val="FF0000"/>
                </a:solidFill>
              </a:rPr>
              <a:t>Smith Ye Li Lin </a:t>
            </a:r>
            <a:r>
              <a:rPr lang="en-US" sz="2800" i="1" dirty="0" err="1">
                <a:solidFill>
                  <a:srgbClr val="FF0000"/>
                </a:solidFill>
              </a:rPr>
              <a:t>Abroms</a:t>
            </a:r>
            <a:r>
              <a:rPr lang="en-US" sz="2800" i="1" dirty="0">
                <a:solidFill>
                  <a:srgbClr val="FF0000"/>
                </a:solidFill>
              </a:rPr>
              <a:t> Black</a:t>
            </a:r>
            <a:r>
              <a:rPr lang="en-US" sz="2800" i="1" dirty="0"/>
              <a:t>“,</a:t>
            </a:r>
          </a:p>
          <a:p>
            <a:pPr marL="0" indent="0">
              <a:buNone/>
            </a:pPr>
            <a:r>
              <a:rPr lang="en-US" sz="2800" i="1" dirty="0"/>
              <a:t>“</a:t>
            </a:r>
            <a:r>
              <a:rPr lang="en-US" sz="2800" i="1" dirty="0">
                <a:solidFill>
                  <a:srgbClr val="0070C0"/>
                </a:solidFill>
              </a:rPr>
              <a:t>math101 </a:t>
            </a:r>
            <a:r>
              <a:rPr lang="en-US" sz="2800" i="1" dirty="0">
                <a:solidFill>
                  <a:srgbClr val="FF0000"/>
                </a:solidFill>
              </a:rPr>
              <a:t>Green Wei Lin Williams DeLong </a:t>
            </a:r>
            <a:r>
              <a:rPr lang="en-US" sz="2800" i="1" dirty="0" err="1">
                <a:solidFill>
                  <a:srgbClr val="FF0000"/>
                </a:solidFill>
              </a:rPr>
              <a:t>Noell</a:t>
            </a:r>
            <a:r>
              <a:rPr lang="en-US" sz="2800" i="1" dirty="0">
                <a:solidFill>
                  <a:srgbClr val="FF0000"/>
                </a:solidFill>
              </a:rPr>
              <a:t> Ye Smith</a:t>
            </a:r>
            <a:r>
              <a:rPr lang="en-US" sz="2800" i="1" dirty="0"/>
              <a:t>”, </a:t>
            </a:r>
          </a:p>
          <a:p>
            <a:pPr marL="0" indent="0">
              <a:buNone/>
            </a:pPr>
            <a:r>
              <a:rPr lang="en-US" sz="2800" i="1" dirty="0">
                <a:solidFill>
                  <a:srgbClr val="0070C0"/>
                </a:solidFill>
              </a:rPr>
              <a:t>“econ101 </a:t>
            </a:r>
            <a:r>
              <a:rPr lang="en-US" sz="2800" i="1" dirty="0" err="1">
                <a:solidFill>
                  <a:srgbClr val="FF0000"/>
                </a:solidFill>
              </a:rPr>
              <a:t>Abroms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Curtson</a:t>
            </a:r>
            <a:r>
              <a:rPr lang="en-US" sz="2800" i="1" dirty="0">
                <a:solidFill>
                  <a:srgbClr val="FF0000"/>
                </a:solidFill>
              </a:rPr>
              <a:t> Williams Smith</a:t>
            </a:r>
            <a:r>
              <a:rPr lang="en-US" sz="2800" i="1" dirty="0"/>
              <a:t>”, </a:t>
            </a:r>
          </a:p>
          <a:p>
            <a:pPr marL="0" indent="0">
              <a:buNone/>
            </a:pPr>
            <a:r>
              <a:rPr lang="en-US" sz="2800" i="1" dirty="0"/>
              <a:t>“</a:t>
            </a:r>
            <a:r>
              <a:rPr lang="en-US" sz="2800" i="1" dirty="0">
                <a:solidFill>
                  <a:srgbClr val="0070C0"/>
                </a:solidFill>
              </a:rPr>
              <a:t>french1 </a:t>
            </a:r>
            <a:r>
              <a:rPr lang="en-US" sz="2800" i="1" dirty="0">
                <a:solidFill>
                  <a:srgbClr val="FF0000"/>
                </a:solidFill>
              </a:rPr>
              <a:t>Wills Wrigley Olson Lee</a:t>
            </a:r>
            <a:r>
              <a:rPr lang="en-US" sz="2800" i="1" dirty="0"/>
              <a:t>”, </a:t>
            </a:r>
          </a:p>
          <a:p>
            <a:pPr marL="0" indent="0">
              <a:buNone/>
            </a:pPr>
            <a:r>
              <a:rPr lang="en-US" sz="2800" i="1" dirty="0"/>
              <a:t>"</a:t>
            </a:r>
            <a:r>
              <a:rPr lang="en-US" sz="2800" i="1" dirty="0">
                <a:solidFill>
                  <a:srgbClr val="0070C0"/>
                </a:solidFill>
              </a:rPr>
              <a:t>history230</a:t>
            </a:r>
            <a:r>
              <a:rPr lang="en-US" sz="2800" i="1" dirty="0"/>
              <a:t> </a:t>
            </a:r>
            <a:r>
              <a:rPr lang="en-US" sz="2800" i="1" dirty="0">
                <a:solidFill>
                  <a:srgbClr val="FF0000"/>
                </a:solidFill>
              </a:rPr>
              <a:t>Black Wrigley Smith</a:t>
            </a:r>
            <a:r>
              <a:rPr lang="en-US" sz="2800" i="1" dirty="0"/>
              <a:t>”  ]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dirty="0"/>
              <a:t>TO  easier format to work with:</a:t>
            </a:r>
          </a:p>
          <a:p>
            <a:pPr marL="0" indent="0">
              <a:buNone/>
            </a:pPr>
            <a:r>
              <a:rPr lang="en-US" sz="2800" dirty="0"/>
              <a:t>[ [ </a:t>
            </a:r>
            <a:r>
              <a:rPr lang="en-US" sz="2800" dirty="0">
                <a:solidFill>
                  <a:srgbClr val="FF0000"/>
                </a:solidFill>
              </a:rPr>
              <a:t>‘Smith’, ‘Ye’, ‘Li’, ‘Lin’, ‘</a:t>
            </a:r>
            <a:r>
              <a:rPr lang="en-US" sz="2800" dirty="0" err="1">
                <a:solidFill>
                  <a:srgbClr val="FF0000"/>
                </a:solidFill>
              </a:rPr>
              <a:t>Abroms</a:t>
            </a:r>
            <a:r>
              <a:rPr lang="en-US" sz="2800" dirty="0">
                <a:solidFill>
                  <a:srgbClr val="FF0000"/>
                </a:solidFill>
              </a:rPr>
              <a:t>’, ‘Black’</a:t>
            </a:r>
            <a:r>
              <a:rPr lang="en-US" sz="2800" dirty="0"/>
              <a:t>],</a:t>
            </a:r>
          </a:p>
          <a:p>
            <a:pPr marL="0" indent="0">
              <a:buNone/>
            </a:pPr>
            <a:r>
              <a:rPr lang="en-US" sz="2800" dirty="0"/>
              <a:t>  [</a:t>
            </a:r>
            <a:r>
              <a:rPr lang="en-US" sz="2800" dirty="0">
                <a:solidFill>
                  <a:srgbClr val="FF0000"/>
                </a:solidFill>
              </a:rPr>
              <a:t>‘Green’, ‘Wei’, ‘Lin’, ‘Williams’, ‘DeLong’, ‘</a:t>
            </a:r>
            <a:r>
              <a:rPr lang="en-US" sz="2800" dirty="0" err="1">
                <a:solidFill>
                  <a:srgbClr val="FF0000"/>
                </a:solidFill>
              </a:rPr>
              <a:t>Noell</a:t>
            </a:r>
            <a:r>
              <a:rPr lang="en-US" sz="2800" dirty="0">
                <a:solidFill>
                  <a:srgbClr val="FF0000"/>
                </a:solidFill>
              </a:rPr>
              <a:t>’, ‘Ye’, ‘Smith’</a:t>
            </a:r>
            <a:r>
              <a:rPr lang="en-US" sz="2800" dirty="0"/>
              <a:t>]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/>
              <a:t>[</a:t>
            </a:r>
            <a:r>
              <a:rPr lang="en-US" sz="2800" dirty="0">
                <a:solidFill>
                  <a:srgbClr val="FF0000"/>
                </a:solidFill>
              </a:rPr>
              <a:t>‘</a:t>
            </a:r>
            <a:r>
              <a:rPr lang="en-US" sz="2800" dirty="0" err="1">
                <a:solidFill>
                  <a:srgbClr val="FF0000"/>
                </a:solidFill>
              </a:rPr>
              <a:t>Abroms</a:t>
            </a:r>
            <a:r>
              <a:rPr lang="en-US" sz="2800" dirty="0">
                <a:solidFill>
                  <a:srgbClr val="FF0000"/>
                </a:solidFill>
              </a:rPr>
              <a:t>’, ‘</a:t>
            </a:r>
            <a:r>
              <a:rPr lang="en-US" sz="2800" dirty="0" err="1">
                <a:solidFill>
                  <a:srgbClr val="FF0000"/>
                </a:solidFill>
              </a:rPr>
              <a:t>Curtson</a:t>
            </a:r>
            <a:r>
              <a:rPr lang="en-US" sz="2800" dirty="0">
                <a:solidFill>
                  <a:srgbClr val="FF0000"/>
                </a:solidFill>
              </a:rPr>
              <a:t>’, ‘Williams’, ‘Smith’</a:t>
            </a:r>
            <a:r>
              <a:rPr lang="en-US" sz="2800" dirty="0"/>
              <a:t>], …. 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09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 rot="7404312">
            <a:off x="925284" y="2960802"/>
            <a:ext cx="4781499" cy="3036615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477553" y="4169633"/>
            <a:ext cx="4781499" cy="2071375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54979" y="304800"/>
            <a:ext cx="4330505" cy="3358586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704637" y="2440330"/>
            <a:ext cx="91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Smith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5962" y="474794"/>
            <a:ext cx="1999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COMPSCI101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54779" y="2156331"/>
            <a:ext cx="1519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MATH101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778343"/>
            <a:ext cx="1484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ECON101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5410200"/>
            <a:ext cx="1959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HISTORY230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45461" y="4701773"/>
            <a:ext cx="1553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FRENCH1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21029" y="2762709"/>
            <a:ext cx="936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Green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07344" y="2113174"/>
            <a:ext cx="512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94871" y="1047506"/>
            <a:ext cx="457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90752" y="3736625"/>
            <a:ext cx="901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Black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07319" y="5718965"/>
            <a:ext cx="644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79627" y="5718965"/>
            <a:ext cx="920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Olson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25510" y="5295418"/>
            <a:ext cx="837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Wills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41357" y="4669714"/>
            <a:ext cx="1179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Wrigley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48359" y="1151120"/>
            <a:ext cx="1176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Abroms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54979" y="2110791"/>
            <a:ext cx="1297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Williams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4979" y="1447800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Curtson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301812" y="2456133"/>
            <a:ext cx="611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74330" y="3220780"/>
            <a:ext cx="671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Wei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79581" y="3581307"/>
            <a:ext cx="1280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Yavatkar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07996" y="3300574"/>
            <a:ext cx="1090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Delong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683179" y="2679025"/>
            <a:ext cx="8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Noell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 rot="7404312">
            <a:off x="2134534" y="845603"/>
            <a:ext cx="4781499" cy="3036615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654876" y="1688073"/>
            <a:ext cx="5260524" cy="2460860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789266" y="474794"/>
            <a:ext cx="19351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Set Picture of </a:t>
            </a:r>
          </a:p>
          <a:p>
            <a:r>
              <a:rPr lang="en-US" dirty="0"/>
              <a:t>Data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6918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4589</TotalTime>
  <Words>1053</Words>
  <Application>Microsoft Office PowerPoint</Application>
  <PresentationFormat>On-screen Show (4:3)</PresentationFormat>
  <Paragraphs>303</Paragraphs>
  <Slides>24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Calibri</vt:lpstr>
      <vt:lpstr>Times New Roman</vt:lpstr>
      <vt:lpstr>Default Design</vt:lpstr>
      <vt:lpstr>CompSci 101 Introduction to Computer Science</vt:lpstr>
      <vt:lpstr>PowerPoint Presentation</vt:lpstr>
      <vt:lpstr>Announcements</vt:lpstr>
      <vt:lpstr>APT SandwichBar</vt:lpstr>
      <vt:lpstr>APT SandwichBar</vt:lpstr>
      <vt:lpstr>APT SandwichBar bit.ly/101f17-1026-1</vt:lpstr>
      <vt:lpstr>Problems – snarf setExample.py</vt:lpstr>
      <vt:lpstr>Data for example</vt:lpstr>
      <vt:lpstr>PowerPoint Presentation</vt:lpstr>
      <vt:lpstr>PowerPoint Presentation</vt:lpstr>
      <vt:lpstr>PowerPoint Presentation</vt:lpstr>
      <vt:lpstr>Part 1 – processList bit.ly/101f17-1026-2</vt:lpstr>
      <vt:lpstr>Part 2 – peopleTakingCourses bit.ly/101f17-1026-3</vt:lpstr>
      <vt:lpstr>PowerPoint Presentation</vt:lpstr>
      <vt:lpstr>Next, find the number of people taking just one course</vt:lpstr>
      <vt:lpstr>PowerPoint Presentation</vt:lpstr>
      <vt:lpstr>To solve this problem</vt:lpstr>
      <vt:lpstr>Part 3 – unionAllSetsButMe bit.ly/101f17-1026-4</vt:lpstr>
      <vt:lpstr>Part 4 – peopleTakingOnlyOneCourse bit.ly/101f17-1026-5</vt:lpstr>
      <vt:lpstr>PowerPoint Presentation</vt:lpstr>
      <vt:lpstr>Problem: Given list of words, find word with most vowels</vt:lpstr>
      <vt:lpstr>Bit.ly/101f17-1026-6</vt:lpstr>
      <vt:lpstr>Problem  – Given two lists of names, print a list of pairs of names in which the two names are the same length</vt:lpstr>
      <vt:lpstr>Bit.ly/101f17-1026-7</vt:lpstr>
    </vt:vector>
  </TitlesOfParts>
  <Company>Duke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111</cp:revision>
  <cp:lastPrinted>2017-10-26T02:36:31Z</cp:lastPrinted>
  <dcterms:created xsi:type="dcterms:W3CDTF">2005-08-25T14:18:45Z</dcterms:created>
  <dcterms:modified xsi:type="dcterms:W3CDTF">2017-10-26T02:36:48Z</dcterms:modified>
</cp:coreProperties>
</file>