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4" r:id="rId2"/>
    <p:sldId id="277" r:id="rId3"/>
    <p:sldId id="361" r:id="rId4"/>
    <p:sldId id="357" r:id="rId5"/>
    <p:sldId id="358" r:id="rId6"/>
    <p:sldId id="359" r:id="rId7"/>
    <p:sldId id="360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08" r:id="rId16"/>
    <p:sldId id="309" r:id="rId17"/>
    <p:sldId id="310" r:id="rId18"/>
    <p:sldId id="321" r:id="rId19"/>
    <p:sldId id="311" r:id="rId20"/>
    <p:sldId id="312" r:id="rId21"/>
    <p:sldId id="313" r:id="rId22"/>
    <p:sldId id="314" r:id="rId23"/>
    <p:sldId id="362" r:id="rId24"/>
    <p:sldId id="315" r:id="rId25"/>
    <p:sldId id="316" r:id="rId26"/>
    <p:sldId id="354" r:id="rId27"/>
    <p:sldId id="317" r:id="rId28"/>
    <p:sldId id="318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3" autoAdjust="0"/>
    <p:restoredTop sz="72817" autoAdjust="0"/>
  </p:normalViewPr>
  <p:slideViewPr>
    <p:cSldViewPr>
      <p:cViewPr varScale="1">
        <p:scale>
          <a:sx n="58" d="100"/>
          <a:sy n="58" d="100"/>
        </p:scale>
        <p:origin x="6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195D5-5681-4C43-BFA0-765711F147B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729D8-7309-41E4-B684-2BC74FDE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LECTURE NEEDS MORE INTERACTION I TALK TOO LONG</a:t>
            </a:r>
          </a:p>
          <a:p>
            <a:r>
              <a:rPr lang="en-US" dirty="0"/>
              <a:t>Need to do the Image exercise earlier!!! Also note we didn’t do anything with the </a:t>
            </a:r>
          </a:p>
          <a:p>
            <a:endParaRPr lang="en-US" dirty="0"/>
          </a:p>
          <a:p>
            <a:r>
              <a:rPr lang="en-US" dirty="0"/>
              <a:t>Too many slides on image</a:t>
            </a:r>
            <a:r>
              <a:rPr lang="en-US" baseline="0" dirty="0"/>
              <a:t> part – condense</a:t>
            </a:r>
          </a:p>
          <a:p>
            <a:r>
              <a:rPr lang="en-US" baseline="0" dirty="0"/>
              <a:t>See slides for next lecture where I redid one of these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6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</a:t>
            </a:r>
            <a:r>
              <a:rPr lang="en-US" baseline="0" dirty="0"/>
              <a:t> see this example and go over it in detail in class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4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see this example</a:t>
            </a:r>
          </a:p>
        </p:txBody>
      </p:sp>
    </p:spTree>
    <p:extLst>
      <p:ext uri="{BB962C8B-B14F-4D97-AF65-F5344CB8AC3E}">
        <p14:creationId xmlns:p14="http://schemas.microsoft.com/office/powerpoint/2010/main" val="45908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colorpicker</a:t>
            </a:r>
            <a:r>
              <a:rPr lang="en-US" baseline="0" dirty="0"/>
              <a:t> – </a:t>
            </a:r>
          </a:p>
          <a:p>
            <a:r>
              <a:rPr lang="en-US" dirty="0"/>
              <a:t>Introducing</a:t>
            </a:r>
            <a:r>
              <a:rPr lang="en-US" baseline="0" dirty="0"/>
              <a:t> tuples and generators --- two Python concepts in the context of doing image processing This page describes the ideas in general, motivating understanding python concepts in the context of image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details on (RGB).  Highlight 2^8 is 256 values that are in range 0..255. </a:t>
            </a:r>
          </a:p>
          <a:p>
            <a:r>
              <a:rPr lang="en-US" baseline="0" dirty="0"/>
              <a:t>8 bits for each of r g and b, 8 bits for alpha</a:t>
            </a:r>
          </a:p>
          <a:p>
            <a:r>
              <a:rPr lang="en-US" baseline="0" dirty="0"/>
              <a:t>Alpha represents the opacity of the object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python console to show tuples</a:t>
            </a:r>
          </a:p>
          <a:p>
            <a:r>
              <a:rPr lang="en-US" dirty="0"/>
              <a:t>Try to do this pix = (0,1,2)</a:t>
            </a:r>
          </a:p>
          <a:p>
            <a:r>
              <a:rPr lang="en-US" dirty="0"/>
              <a:t>pix[0] = 255</a:t>
            </a:r>
            <a:r>
              <a:rPr lang="en-US" baseline="0" dirty="0"/>
              <a:t> XXXXXXX, immutable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02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at </a:t>
            </a:r>
            <a:r>
              <a:rPr lang="en-US" baseline="0" dirty="0" err="1"/>
              <a:t>GrayScale.py</a:t>
            </a:r>
            <a:r>
              <a:rPr lang="en-US" baseline="0" dirty="0"/>
              <a:t>, run it, highlight the lines in each function and explain what they do.  How to modify the code there to invert an image? That is, 255-x for x each of </a:t>
            </a:r>
            <a:r>
              <a:rPr lang="en-US" baseline="0" dirty="0" err="1"/>
              <a:t>r,g,b</a:t>
            </a:r>
            <a:r>
              <a:rPr lang="en-US" baseline="0" dirty="0"/>
              <a:t>. DO this for grayit2, lead class through discussion about copying </a:t>
            </a:r>
            <a:r>
              <a:rPr lang="en-US" baseline="0" dirty="0" err="1"/>
              <a:t>fucntion</a:t>
            </a:r>
            <a:r>
              <a:rPr lang="en-US" baseline="0" dirty="0"/>
              <a:t>, and making invert </a:t>
            </a:r>
            <a:r>
              <a:rPr lang="en-US" baseline="0" dirty="0" err="1"/>
              <a:t>fucntion</a:t>
            </a:r>
            <a:r>
              <a:rPr lang="en-US" baseline="0" dirty="0"/>
              <a:t> called in list comprehension</a:t>
            </a:r>
          </a:p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API – Application program interface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1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range goes from 0 to 11, y range goes from 0 to 8</a:t>
            </a:r>
          </a:p>
          <a:p>
            <a:r>
              <a:rPr lang="en-US" dirty="0"/>
              <a:t>Background is black so you can see the pixel squares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729D8-7309-41E4-B684-2BC74FDED2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7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image</a:t>
            </a:r>
            <a:r>
              <a:rPr lang="en-US" baseline="0" dirty="0"/>
              <a:t> is blank ,you need to call </a:t>
            </a:r>
            <a:r>
              <a:rPr lang="en-US" baseline="0" dirty="0" err="1"/>
              <a:t>putdata</a:t>
            </a:r>
            <a:r>
              <a:rPr lang="en-US" baseline="0" dirty="0"/>
              <a:t> with a list of pixels to fill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7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example in console with x = [2*n for n in range(10000)] and y = (2*n for n in range(10000))</a:t>
            </a:r>
          </a:p>
          <a:p>
            <a:endParaRPr lang="en-US" dirty="0"/>
          </a:p>
          <a:p>
            <a:r>
              <a:rPr lang="en-US" dirty="0"/>
              <a:t>Print them, do sum, do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on x and y and loop over them </a:t>
            </a:r>
          </a:p>
          <a:p>
            <a:endParaRPr lang="en-US" baseline="0" dirty="0"/>
          </a:p>
          <a:p>
            <a:r>
              <a:rPr lang="en-US" baseline="0" dirty="0"/>
              <a:t>Maybe a </a:t>
            </a:r>
            <a:r>
              <a:rPr lang="en-US" baseline="0" dirty="0" err="1"/>
              <a:t>bitly</a:t>
            </a:r>
            <a:r>
              <a:rPr lang="en-US" baseline="0" dirty="0"/>
              <a:t> form on this topic?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5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call </a:t>
            </a:r>
            <a:r>
              <a:rPr lang="en-US" dirty="0" err="1"/>
              <a:t>makeGray</a:t>
            </a:r>
            <a:r>
              <a:rPr lang="en-US" dirty="0"/>
              <a:t> on every pixel. </a:t>
            </a:r>
          </a:p>
          <a:p>
            <a:r>
              <a:rPr lang="en-US" dirty="0"/>
              <a:t>Note </a:t>
            </a:r>
            <a:r>
              <a:rPr lang="en-US" dirty="0" err="1"/>
              <a:t>getdata</a:t>
            </a:r>
            <a:r>
              <a:rPr lang="en-US" dirty="0"/>
              <a:t> is a generator.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729D8-7309-41E4-B684-2BC74FDED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7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tuples and generators</a:t>
            </a:r>
            <a:r>
              <a:rPr lang="en-US" baseline="0" dirty="0"/>
              <a:t> in </a:t>
            </a:r>
            <a:r>
              <a:rPr lang="en-US" baseline="0" dirty="0" err="1"/>
              <a:t>pydev</a:t>
            </a:r>
            <a:r>
              <a:rPr lang="en-US" baseline="0" dirty="0"/>
              <a:t> console, using </a:t>
            </a:r>
            <a:r>
              <a:rPr lang="en-US" baseline="0" dirty="0" err="1"/>
              <a:t>len</a:t>
            </a:r>
            <a:r>
              <a:rPr lang="en-US" baseline="0" dirty="0"/>
              <a:t>(x) for each and seeing it fail on generator, and using </a:t>
            </a:r>
            <a:r>
              <a:rPr lang="en-US" baseline="0" dirty="0" err="1"/>
              <a:t>loopover</a:t>
            </a:r>
            <a:r>
              <a:rPr lang="en-US" baseline="0" dirty="0"/>
              <a:t> each and see that succeed.</a:t>
            </a:r>
          </a:p>
          <a:p>
            <a:r>
              <a:rPr lang="en-US" baseline="0" dirty="0"/>
              <a:t>Y = (2*n for n in range(10000))</a:t>
            </a:r>
          </a:p>
          <a:p>
            <a:r>
              <a:rPr lang="en-US" baseline="0" dirty="0"/>
              <a:t>Z = [w for w in y]</a:t>
            </a:r>
          </a:p>
          <a:p>
            <a:r>
              <a:rPr lang="en-US" baseline="0" dirty="0" err="1"/>
              <a:t>Zz</a:t>
            </a:r>
            <a:r>
              <a:rPr lang="en-US" baseline="0" dirty="0"/>
              <a:t> = [v for v in y]  - doesn’t work, elements already generated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8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me in my Halloween costume back in 1989, teaching the algorithms course. Anyone know what I am?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 am a 2D-range tree data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A393-1380-4C81-81C3-C919E330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2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A393-1380-4C81-81C3-C919E330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A393-1380-4C81-81C3-C919E330A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A393-1380-4C81-81C3-C919E330A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5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nested loops</a:t>
            </a:r>
          </a:p>
          <a:p>
            <a:r>
              <a:rPr lang="en-US" dirty="0"/>
              <a:t>Doesn’t work, what is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the only zoo on the west</a:t>
            </a:r>
            <a:r>
              <a:rPr lang="en-US" baseline="0" dirty="0"/>
              <a:t> coast with Panda Bears is San Diego.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729D8-7309-41E4-B684-2BC74FDED2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we'll use</a:t>
            </a:r>
            <a:r>
              <a:rPr lang="en-US" baseline="0" dirty="0"/>
              <a:t> image processing as an area of research and practice to illustrate python concepts; tuples in detail, generators in passing</a:t>
            </a:r>
          </a:p>
          <a:p>
            <a:r>
              <a:rPr lang="en-US" baseline="0" dirty="0"/>
              <a:t>Iranian government in 2008 to show off their new missiles, One must have failed because the second from the right is clearly </a:t>
            </a:r>
            <a:r>
              <a:rPr lang="en-US" baseline="0" dirty="0" err="1"/>
              <a:t>photoshopped</a:t>
            </a:r>
            <a:r>
              <a:rPr lang="en-US" baseline="0" dirty="0"/>
              <a:t> into the picture.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Kj0Kn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bit.ly/1Psi0h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GB_color_mod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153400" cy="1981200"/>
          </a:xfrm>
        </p:spPr>
        <p:txBody>
          <a:bodyPr/>
          <a:lstStyle/>
          <a:p>
            <a:pPr eaLnBrk="1" hangingPunct="1"/>
            <a:r>
              <a:rPr lang="en-US"/>
              <a:t>CompSci 101</a:t>
            </a:r>
            <a:br>
              <a:rPr lang="en-US"/>
            </a:br>
            <a:r>
              <a:rPr lang="en-US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Oct 31,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 descr="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992226" cy="2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4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82" y="259080"/>
            <a:ext cx="7772400" cy="1981200"/>
          </a:xfrm>
        </p:spPr>
        <p:txBody>
          <a:bodyPr/>
          <a:lstStyle/>
          <a:p>
            <a:r>
              <a:rPr lang="en-US" dirty="0"/>
              <a:t>Problem  – </a:t>
            </a:r>
            <a:r>
              <a:rPr lang="en-US" sz="3600" dirty="0"/>
              <a:t>Given two lists of names, print a list of pairs of names in which the two names are the same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4953000" cy="4267200"/>
          </a:xfrm>
        </p:spPr>
        <p:txBody>
          <a:bodyPr/>
          <a:lstStyle/>
          <a:p>
            <a:r>
              <a:rPr lang="en-US" dirty="0"/>
              <a:t>A = [‘</a:t>
            </a:r>
            <a:r>
              <a:rPr lang="en-US" dirty="0" err="1"/>
              <a:t>mo</a:t>
            </a:r>
            <a:r>
              <a:rPr lang="en-US" dirty="0"/>
              <a:t>’,’</a:t>
            </a:r>
            <a:r>
              <a:rPr lang="en-US" dirty="0" err="1"/>
              <a:t>ted’,’bill</a:t>
            </a:r>
            <a:r>
              <a:rPr lang="en-US" dirty="0"/>
              <a:t>’]</a:t>
            </a:r>
          </a:p>
          <a:p>
            <a:r>
              <a:rPr lang="en-US" dirty="0"/>
              <a:t>B = [‘</a:t>
            </a:r>
            <a:r>
              <a:rPr lang="en-US" dirty="0" err="1"/>
              <a:t>billie</a:t>
            </a:r>
            <a:r>
              <a:rPr lang="en-US" dirty="0"/>
              <a:t>’, ‘</a:t>
            </a:r>
            <a:r>
              <a:rPr lang="en-US" dirty="0" err="1"/>
              <a:t>jes</a:t>
            </a:r>
            <a:r>
              <a:rPr lang="en-US" dirty="0"/>
              <a:t>’, ‘</a:t>
            </a:r>
            <a:r>
              <a:rPr lang="en-US" dirty="0" err="1"/>
              <a:t>bo</a:t>
            </a:r>
            <a:r>
              <a:rPr lang="en-US" dirty="0"/>
              <a:t>’]</a:t>
            </a:r>
          </a:p>
          <a:p>
            <a:endParaRPr lang="en-US" dirty="0"/>
          </a:p>
          <a:p>
            <a:r>
              <a:rPr lang="en-US" dirty="0"/>
              <a:t>To solve</a:t>
            </a:r>
          </a:p>
          <a:p>
            <a:pPr lvl="1"/>
            <a:r>
              <a:rPr lang="en-US" dirty="0"/>
              <a:t>for name in A:</a:t>
            </a:r>
          </a:p>
          <a:p>
            <a:pPr marL="457200" lvl="1" indent="0">
              <a:buNone/>
            </a:pPr>
            <a:r>
              <a:rPr lang="en-US" dirty="0"/>
              <a:t>        for name in B:                    		Check length</a:t>
            </a:r>
          </a:p>
          <a:p>
            <a:pPr marL="457200" lvl="1" indent="0">
              <a:buNone/>
            </a:pPr>
            <a:r>
              <a:rPr lang="en-US" dirty="0"/>
              <a:t>		     print pair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791200" y="315468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err="1"/>
              <a:t>mo</a:t>
            </a:r>
            <a:r>
              <a:rPr lang="en-US" kern="0" dirty="0"/>
              <a:t>, </a:t>
            </a:r>
            <a:r>
              <a:rPr lang="en-US" kern="0" dirty="0" err="1"/>
              <a:t>bo</a:t>
            </a:r>
            <a:endParaRPr lang="en-US" kern="0" dirty="0"/>
          </a:p>
          <a:p>
            <a:pPr marL="0" indent="0">
              <a:buNone/>
            </a:pPr>
            <a:r>
              <a:rPr lang="en-US" kern="0" dirty="0"/>
              <a:t>ted, </a:t>
            </a:r>
            <a:r>
              <a:rPr lang="en-US" kern="0" dirty="0" err="1"/>
              <a:t>jes</a:t>
            </a:r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4506-451C-45EA-9122-3D4CC1FF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234196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Bit.ly/101f17-1031-2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" y="1965960"/>
            <a:ext cx="8204772" cy="39054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- </a:t>
            </a:r>
            <a:r>
              <a:rPr lang="en-US" dirty="0" err="1"/>
              <a:t>UniqueZoo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53000"/>
            <a:ext cx="7772400" cy="1143000"/>
          </a:xfrm>
        </p:spPr>
        <p:txBody>
          <a:bodyPr/>
          <a:lstStyle/>
          <a:p>
            <a:r>
              <a:rPr lang="en-US" dirty="0"/>
              <a:t>How do you solve this problem?</a:t>
            </a:r>
          </a:p>
          <a:p>
            <a:r>
              <a:rPr lang="en-US" dirty="0"/>
              <a:t>How is it similar to the problem we just solved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2808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84"/>
            <a:ext cx="7772400" cy="813216"/>
          </a:xfrm>
        </p:spPr>
        <p:txBody>
          <a:bodyPr/>
          <a:lstStyle/>
          <a:p>
            <a:r>
              <a:rPr lang="en-US" dirty="0"/>
              <a:t>Example Data for </a:t>
            </a:r>
            <a:r>
              <a:rPr lang="en-US" dirty="0" err="1"/>
              <a:t>UniqueZoo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["zebra bear fox </a:t>
            </a:r>
            <a:r>
              <a:rPr lang="en-US" dirty="0" err="1"/>
              <a:t>elephant","bear</a:t>
            </a:r>
            <a:r>
              <a:rPr lang="en-US" dirty="0"/>
              <a:t> crocodile fox", </a:t>
            </a:r>
          </a:p>
          <a:p>
            <a:pPr marL="0" indent="0">
              <a:buNone/>
            </a:pPr>
            <a:r>
              <a:rPr lang="en-US" dirty="0"/>
              <a:t>"rhino elephant crocodile kangaroo", "elephant bear"]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42267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310" y="4750917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elephant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981" y="331821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785" y="382533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1740" y="567181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kangaroo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1481" y="54102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rhino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6523" y="4184282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crocodile</a:t>
            </a:r>
          </a:p>
        </p:txBody>
      </p:sp>
      <p:sp>
        <p:nvSpPr>
          <p:cNvPr id="12" name="Oval 11"/>
          <p:cNvSpPr/>
          <p:nvPr/>
        </p:nvSpPr>
        <p:spPr>
          <a:xfrm>
            <a:off x="458341" y="2648597"/>
            <a:ext cx="4781499" cy="2933361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5763" y="3464372"/>
            <a:ext cx="1825718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5774" y="3112910"/>
            <a:ext cx="4781499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60552" y="4213507"/>
            <a:ext cx="6750048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84"/>
            <a:ext cx="7772400" cy="1442174"/>
          </a:xfrm>
        </p:spPr>
        <p:txBody>
          <a:bodyPr/>
          <a:lstStyle/>
          <a:p>
            <a:r>
              <a:rPr lang="en-US" dirty="0" err="1"/>
              <a:t>UniqueZoo</a:t>
            </a:r>
            <a:r>
              <a:rPr lang="en-US" dirty="0"/>
              <a:t> – two zoos have unique animals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42267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9310" y="4750917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elephant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981" y="331821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785" y="382533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1740" y="567181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kangaroo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1481" y="54102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rhino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6523" y="4184282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crocodile</a:t>
            </a:r>
          </a:p>
        </p:txBody>
      </p:sp>
      <p:sp>
        <p:nvSpPr>
          <p:cNvPr id="12" name="Oval 11"/>
          <p:cNvSpPr/>
          <p:nvPr/>
        </p:nvSpPr>
        <p:spPr>
          <a:xfrm>
            <a:off x="458341" y="2648597"/>
            <a:ext cx="4781499" cy="2933361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85763" y="3464372"/>
            <a:ext cx="1825718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65774" y="3112910"/>
            <a:ext cx="4781499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60552" y="4213507"/>
            <a:ext cx="6750048" cy="207137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7274" y="3359791"/>
            <a:ext cx="1297663" cy="71991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90166" y="5420892"/>
            <a:ext cx="2177234" cy="1063285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0696" y="644594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55" y="33867"/>
            <a:ext cx="7772400" cy="1143000"/>
          </a:xfrm>
        </p:spPr>
        <p:txBody>
          <a:bodyPr/>
          <a:lstStyle/>
          <a:p>
            <a:r>
              <a:rPr lang="en-US" dirty="0"/>
              <a:t>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772400" cy="4114800"/>
          </a:xfrm>
        </p:spPr>
        <p:txBody>
          <a:bodyPr/>
          <a:lstStyle/>
          <a:p>
            <a:r>
              <a:rPr lang="en-US" dirty="0"/>
              <a:t>What's real, what's </a:t>
            </a:r>
            <a:r>
              <a:rPr lang="en-US" dirty="0" err="1"/>
              <a:t>Photoshopped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http://bit.ly/1Kj0Kn6</a:t>
            </a:r>
            <a:r>
              <a:rPr lang="en-US" dirty="0"/>
              <a:t> from 2008</a:t>
            </a:r>
          </a:p>
          <a:p>
            <a:pPr lvl="1"/>
            <a:r>
              <a:rPr lang="en-US" dirty="0"/>
              <a:t>Learn more at </a:t>
            </a:r>
            <a:r>
              <a:rPr lang="en-US" dirty="0">
                <a:hlinkClick r:id="rId4"/>
              </a:rPr>
              <a:t>http://bit.ly/1Psi0hG</a:t>
            </a:r>
            <a:r>
              <a:rPr lang="en-US" dirty="0"/>
              <a:t>, we'll do very basic stuff in class and lab, next assignment too!</a:t>
            </a:r>
          </a:p>
        </p:txBody>
      </p:sp>
      <p:pic>
        <p:nvPicPr>
          <p:cNvPr id="4" name="Picture 3" descr="miss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22992"/>
            <a:ext cx="5098155" cy="32647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339926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convert color to gray scale</a:t>
            </a:r>
          </a:p>
        </p:txBody>
      </p:sp>
      <p:pic>
        <p:nvPicPr>
          <p:cNvPr id="4" name="Picture 3" descr="eastereg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3312"/>
            <a:ext cx="3416655" cy="2277770"/>
          </a:xfrm>
          <a:prstGeom prst="rect">
            <a:avLst/>
          </a:prstGeom>
        </p:spPr>
      </p:pic>
      <p:pic>
        <p:nvPicPr>
          <p:cNvPr id="5" name="Picture 4" descr="graye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9" y="3825931"/>
            <a:ext cx="3361974" cy="2241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761" y="2133600"/>
            <a:ext cx="28440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Process each pixel</a:t>
            </a:r>
          </a:p>
          <a:p>
            <a:r>
              <a:rPr lang="en-US" i="1" dirty="0">
                <a:latin typeface="+mj-lt"/>
              </a:rPr>
              <a:t>Convert to gray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convert blue to green</a:t>
            </a:r>
          </a:p>
        </p:txBody>
      </p:sp>
      <p:pic>
        <p:nvPicPr>
          <p:cNvPr id="9" name="Picture 8" descr="blue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1270"/>
            <a:ext cx="3075342" cy="2610555"/>
          </a:xfrm>
          <a:prstGeom prst="rect">
            <a:avLst/>
          </a:prstGeom>
        </p:spPr>
      </p:pic>
      <p:pic>
        <p:nvPicPr>
          <p:cNvPr id="10" name="Picture 9" descr="dev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90" y="3733800"/>
            <a:ext cx="2992226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110" y="1636888"/>
            <a:ext cx="409241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Process each pixel</a:t>
            </a:r>
          </a:p>
          <a:p>
            <a:r>
              <a:rPr lang="en-US" i="1" dirty="0">
                <a:latin typeface="+mj-lt"/>
              </a:rPr>
              <a:t>Convert blue ones to green</a:t>
            </a:r>
          </a:p>
          <a:p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Is this like red-eye removal?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create new images</a:t>
            </a:r>
          </a:p>
          <a:p>
            <a:pPr lvl="1"/>
            <a:r>
              <a:rPr lang="en-US" dirty="0"/>
              <a:t>Invert</a:t>
            </a:r>
          </a:p>
          <a:p>
            <a:pPr lvl="1"/>
            <a:r>
              <a:rPr lang="en-US" dirty="0"/>
              <a:t>Solarize</a:t>
            </a:r>
          </a:p>
          <a:p>
            <a:pPr lvl="1"/>
            <a:r>
              <a:rPr lang="en-US" dirty="0"/>
              <a:t>Darken</a:t>
            </a:r>
          </a:p>
          <a:p>
            <a:pPr lvl="1"/>
            <a:r>
              <a:rPr lang="en-US" dirty="0"/>
              <a:t>Brighten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143000"/>
          </a:xfrm>
        </p:spPr>
        <p:txBody>
          <a:bodyPr/>
          <a:lstStyle/>
          <a:p>
            <a:r>
              <a:rPr lang="en-US" dirty="0"/>
              <a:t>Need new concepts and Image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5380"/>
            <a:ext cx="7772400" cy="5273040"/>
          </a:xfrm>
        </p:spPr>
        <p:txBody>
          <a:bodyPr/>
          <a:lstStyle/>
          <a:p>
            <a:r>
              <a:rPr lang="en-US" dirty="0"/>
              <a:t>Red, Green, Blue color model</a:t>
            </a:r>
          </a:p>
          <a:p>
            <a:pPr lvl="1"/>
            <a:r>
              <a:rPr lang="en-US" dirty="0"/>
              <a:t>Triples of (R,G,B) are processed as Python tuples. </a:t>
            </a:r>
          </a:p>
          <a:p>
            <a:pPr lvl="1"/>
            <a:r>
              <a:rPr lang="en-US" i="1" dirty="0"/>
              <a:t>Let's study tuples!</a:t>
            </a:r>
          </a:p>
          <a:p>
            <a:pPr lvl="1"/>
            <a:endParaRPr lang="en-US" dirty="0"/>
          </a:p>
          <a:p>
            <a:r>
              <a:rPr lang="en-US" dirty="0"/>
              <a:t>Images can be very big, what's  4K display?</a:t>
            </a:r>
          </a:p>
          <a:p>
            <a:pPr lvl="1"/>
            <a:r>
              <a:rPr lang="en-US" dirty="0"/>
              <a:t>4,096 x 2,160 = 8,847,360 pixels, 8Mb at least</a:t>
            </a:r>
          </a:p>
          <a:p>
            <a:pPr lvl="1"/>
            <a:r>
              <a:rPr lang="en-US" dirty="0"/>
              <a:t>Creating huge lists takes up memory</a:t>
            </a:r>
          </a:p>
          <a:p>
            <a:pPr lvl="1"/>
            <a:r>
              <a:rPr lang="en-US" dirty="0"/>
              <a:t>Sometimes only need one pixel at-a-time</a:t>
            </a:r>
          </a:p>
          <a:p>
            <a:pPr lvl="1"/>
            <a:r>
              <a:rPr lang="en-US" i="1" dirty="0"/>
              <a:t>Let's study generators!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92264"/>
            <a:ext cx="3276600" cy="16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4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029200"/>
          </a:xfrm>
        </p:spPr>
        <p:txBody>
          <a:bodyPr/>
          <a:lstStyle/>
          <a:p>
            <a:pPr eaLnBrk="1" hangingPunct="1"/>
            <a:r>
              <a:rPr lang="en-US" dirty="0"/>
              <a:t>Next Reading and RQ due Thursday</a:t>
            </a:r>
          </a:p>
          <a:p>
            <a:pPr eaLnBrk="1" hangingPunct="1"/>
            <a:r>
              <a:rPr lang="en-US" dirty="0"/>
              <a:t>Assignment 6 due Thursday</a:t>
            </a:r>
          </a:p>
          <a:p>
            <a:pPr eaLnBrk="1" hangingPunct="1"/>
            <a:r>
              <a:rPr lang="en-US" dirty="0"/>
              <a:t>APT 5 due tonight, APT 6 due Nov 7</a:t>
            </a:r>
          </a:p>
          <a:p>
            <a:pPr eaLnBrk="1" hangingPunct="1"/>
            <a:r>
              <a:rPr lang="en-US" dirty="0"/>
              <a:t>APT Quiz2 Sun-Wed next week</a:t>
            </a:r>
          </a:p>
          <a:p>
            <a:pPr eaLnBrk="1" hangingPunct="1"/>
            <a:r>
              <a:rPr lang="en-US" dirty="0"/>
              <a:t>Lab this week - images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Nested loops, tuples, images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dirty="0"/>
              <a:t>Need new concepts and Image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305800" cy="5334000"/>
          </a:xfrm>
        </p:spPr>
        <p:txBody>
          <a:bodyPr/>
          <a:lstStyle/>
          <a:p>
            <a:r>
              <a:rPr lang="en-US" dirty="0"/>
              <a:t>Red, Green, Blue color model</a:t>
            </a:r>
          </a:p>
          <a:p>
            <a:pPr lvl="1"/>
            <a:r>
              <a:rPr lang="en-US" dirty="0"/>
              <a:t>Additive model, each pixel specified by (</a:t>
            </a:r>
            <a:r>
              <a:rPr lang="en-US" dirty="0" err="1"/>
              <a:t>r,g,b</a:t>
            </a:r>
            <a:r>
              <a:rPr lang="en-US" dirty="0"/>
              <a:t>) triple, values of each between 0-255</a:t>
            </a:r>
          </a:p>
          <a:p>
            <a:pPr lvl="1"/>
            <a:r>
              <a:rPr lang="en-US" dirty="0">
                <a:hlinkClick r:id="rId3"/>
              </a:rPr>
              <a:t>https://en.wikipedia.org/wiki/RGB_color_model</a:t>
            </a:r>
            <a:endParaRPr lang="en-US" dirty="0"/>
          </a:p>
          <a:p>
            <a:pPr lvl="1"/>
            <a:r>
              <a:rPr lang="en-US" dirty="0"/>
              <a:t>White is (255,255,255) and Black is (0,0,0)</a:t>
            </a:r>
          </a:p>
          <a:p>
            <a:r>
              <a:rPr lang="en-US" dirty="0"/>
              <a:t>Images stored as sequence of (</a:t>
            </a:r>
            <a:r>
              <a:rPr lang="en-US" dirty="0" err="1"/>
              <a:t>r,g,b</a:t>
            </a:r>
            <a:r>
              <a:rPr lang="en-US" dirty="0"/>
              <a:t>) tuples, typically with more data/information too</a:t>
            </a:r>
          </a:p>
          <a:p>
            <a:pPr lvl="1"/>
            <a:r>
              <a:rPr lang="en-US" dirty="0"/>
              <a:t>256 values, represented as 8 bits, 2</a:t>
            </a:r>
            <a:r>
              <a:rPr lang="en-US" baseline="30000" dirty="0"/>
              <a:t>8</a:t>
            </a:r>
            <a:r>
              <a:rPr lang="en-US" dirty="0"/>
              <a:t> = 256</a:t>
            </a:r>
          </a:p>
          <a:p>
            <a:pPr lvl="1"/>
            <a:r>
              <a:rPr lang="en-US" dirty="0"/>
              <a:t>32  bits per pixel (with alpha channel)</a:t>
            </a:r>
          </a:p>
          <a:p>
            <a:pPr lvl="1"/>
            <a:r>
              <a:rPr lang="en-US" dirty="0"/>
              <a:t>In Python we can largely ignore these details!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3" y="339932"/>
            <a:ext cx="8763000" cy="1143000"/>
          </a:xfrm>
        </p:spPr>
        <p:txBody>
          <a:bodyPr/>
          <a:lstStyle/>
          <a:p>
            <a:r>
              <a:rPr lang="en-US" dirty="0"/>
              <a:t>Image library: Two ways to get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181"/>
            <a:ext cx="7772400" cy="4114800"/>
          </a:xfrm>
        </p:spPr>
        <p:txBody>
          <a:bodyPr/>
          <a:lstStyle/>
          <a:p>
            <a:r>
              <a:rPr lang="en-US" dirty="0"/>
              <a:t>Each pixel is a </a:t>
            </a:r>
            <a:r>
              <a:rPr lang="en-US" i="1" dirty="0"/>
              <a:t>tuple</a:t>
            </a:r>
            <a:r>
              <a:rPr lang="en-US" dirty="0"/>
              <a:t> in both models</a:t>
            </a:r>
          </a:p>
          <a:p>
            <a:pPr lvl="1"/>
            <a:r>
              <a:rPr lang="en-US" dirty="0"/>
              <a:t>Like a list, </a:t>
            </a:r>
            <a:r>
              <a:rPr lang="en-US" dirty="0" err="1"/>
              <a:t>indexable</a:t>
            </a:r>
            <a:r>
              <a:rPr lang="en-US" dirty="0"/>
              <a:t>, but </a:t>
            </a:r>
            <a:r>
              <a:rPr lang="en-US" i="1" dirty="0"/>
              <a:t>immutable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 = (255,0,0)</a:t>
            </a:r>
          </a:p>
          <a:p>
            <a:pPr lvl="2"/>
            <a:r>
              <a:rPr lang="en-US" dirty="0"/>
              <a:t>What is </a:t>
            </a:r>
            <a:r>
              <a:rPr lang="en-US" dirty="0">
                <a:latin typeface="Courier New"/>
                <a:cs typeface="Courier New"/>
              </a:rPr>
              <a:t>pix?</a:t>
            </a:r>
            <a:r>
              <a:rPr lang="en-US" dirty="0"/>
              <a:t>,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pix[0]? </a:t>
            </a:r>
            <a:r>
              <a:rPr lang="en-US" dirty="0"/>
              <a:t>What is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pix[5]</a:t>
            </a:r>
            <a:r>
              <a:rPr lang="en-US" dirty="0"/>
              <a:t>?</a:t>
            </a:r>
          </a:p>
          <a:p>
            <a:r>
              <a:rPr lang="en-US" dirty="0"/>
              <a:t>Invert a pixel: by subscript or named tuple</a:t>
            </a:r>
          </a:p>
          <a:p>
            <a:pPr lvl="1"/>
            <a:r>
              <a:rPr lang="en-US" dirty="0"/>
              <a:t>Access by assignment to variables!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812902"/>
            <a:ext cx="58055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npx</a:t>
            </a:r>
            <a:r>
              <a:rPr lang="en-US" b="1" dirty="0"/>
              <a:t> = (255-pix[0],255-pix[1],255-pix[2])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62024"/>
            <a:ext cx="48020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r,g,b</a:t>
            </a:r>
            <a:r>
              <a:rPr lang="en-US" b="1" dirty="0"/>
              <a:t>) = pix</a:t>
            </a:r>
          </a:p>
          <a:p>
            <a:r>
              <a:rPr lang="en-US" b="1" dirty="0" err="1"/>
              <a:t>npx</a:t>
            </a:r>
            <a:r>
              <a:rPr lang="en-US" b="1" dirty="0"/>
              <a:t> = (255-r,255-g,255-b)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2400"/>
            <a:ext cx="7772400" cy="1143000"/>
          </a:xfrm>
        </p:spPr>
        <p:txBody>
          <a:bodyPr/>
          <a:lstStyle/>
          <a:p>
            <a:r>
              <a:rPr lang="en-US" dirty="0"/>
              <a:t>Let's look at </a:t>
            </a:r>
            <a:r>
              <a:rPr lang="en-US" dirty="0" err="1"/>
              <a:t>GrayScale.py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 dirty="0"/>
              <a:t>Key features we see</a:t>
            </a:r>
          </a:p>
          <a:p>
            <a:pPr lvl="1"/>
            <a:r>
              <a:rPr lang="en-US" dirty="0"/>
              <a:t>Import Image library, use API by example</a:t>
            </a:r>
          </a:p>
          <a:p>
            <a:pPr lvl="1"/>
            <a:r>
              <a:rPr lang="en-US" dirty="0" err="1"/>
              <a:t>Image.open</a:t>
            </a:r>
            <a:r>
              <a:rPr lang="en-US" dirty="0"/>
              <a:t> creates an image object</a:t>
            </a:r>
          </a:p>
          <a:p>
            <a:r>
              <a:rPr lang="en-US" dirty="0"/>
              <a:t>Image functions for Image object </a:t>
            </a:r>
            <a:r>
              <a:rPr lang="en-US" dirty="0" err="1"/>
              <a:t>im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im.show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displays image on screen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im.save</a:t>
            </a:r>
            <a:r>
              <a:rPr lang="en-US" dirty="0">
                <a:latin typeface="Courier New"/>
                <a:cs typeface="Courier New"/>
              </a:rPr>
              <a:t>("</a:t>
            </a:r>
            <a:r>
              <a:rPr lang="en-US" dirty="0" err="1">
                <a:latin typeface="Courier New"/>
                <a:cs typeface="Courier New"/>
              </a:rPr>
              <a:t>xy</a:t>
            </a:r>
            <a:r>
              <a:rPr lang="en-US" dirty="0">
                <a:latin typeface="Courier New"/>
                <a:cs typeface="Courier New"/>
              </a:rPr>
              <a:t>"),</a:t>
            </a:r>
            <a:r>
              <a:rPr lang="en-US" dirty="0">
                <a:cs typeface="Courier New"/>
              </a:rPr>
              <a:t> saves with filename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im.copy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 returns image that's a copy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im.load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[</a:t>
            </a:r>
            <a:r>
              <a:rPr lang="en-US" dirty="0" err="1">
                <a:cs typeface="Courier New"/>
              </a:rPr>
              <a:t>x,y</a:t>
            </a:r>
            <a:r>
              <a:rPr lang="en-US" dirty="0">
                <a:cs typeface="Courier New"/>
              </a:rPr>
              <a:t>] </a:t>
            </a:r>
            <a:r>
              <a:rPr lang="en-US" dirty="0" err="1">
                <a:cs typeface="Courier New"/>
              </a:rPr>
              <a:t>indexable</a:t>
            </a:r>
            <a:r>
              <a:rPr lang="en-US" dirty="0">
                <a:cs typeface="Courier New"/>
              </a:rPr>
              <a:t> pixel collection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 err="1">
                <a:cs typeface="Courier New"/>
              </a:rPr>
              <a:t>iterable</a:t>
            </a:r>
            <a:r>
              <a:rPr lang="en-US" dirty="0">
                <a:cs typeface="Courier New"/>
              </a:rPr>
              <a:t> pixel collection</a:t>
            </a:r>
            <a:endParaRPr lang="en-US" dirty="0"/>
          </a:p>
          <a:p>
            <a:r>
              <a:rPr lang="en-US" dirty="0"/>
              <a:t>Let's look at two ways to process pixels!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BC38-FAEC-415A-8DC3-BC6C51B7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 in an image</a:t>
            </a:r>
            <a:br>
              <a:rPr lang="en-US" dirty="0"/>
            </a:br>
            <a:r>
              <a:rPr lang="en-US" dirty="0"/>
              <a:t>Background is black, 12x9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3388A7-FED6-45DE-A7EC-DB36B402B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9" y="2362200"/>
            <a:ext cx="5484602" cy="4114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51958-811A-4CCB-B930-B96EACA3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60846-7FE2-4430-AD55-FFE7AE8E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E512E-1E18-4E8B-BA8A-0A9AEB07BC82}"/>
              </a:ext>
            </a:extLst>
          </p:cNvPr>
          <p:cNvSpPr txBox="1"/>
          <p:nvPr/>
        </p:nvSpPr>
        <p:spPr>
          <a:xfrm>
            <a:off x="2040590" y="17402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7F5A4-D4B4-4F87-96DA-CEC9FAEB555A}"/>
              </a:ext>
            </a:extLst>
          </p:cNvPr>
          <p:cNvSpPr txBox="1"/>
          <p:nvPr/>
        </p:nvSpPr>
        <p:spPr>
          <a:xfrm>
            <a:off x="7569047" y="1777425"/>
            <a:ext cx="1160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[11,0]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6CB75-A7D4-41E0-BD42-9E92BA302365}"/>
              </a:ext>
            </a:extLst>
          </p:cNvPr>
          <p:cNvSpPr txBox="1"/>
          <p:nvPr/>
        </p:nvSpPr>
        <p:spPr>
          <a:xfrm>
            <a:off x="488308" y="1694797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[0,0]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A1606-11B9-4EEC-9BA7-3F00312827DF}"/>
              </a:ext>
            </a:extLst>
          </p:cNvPr>
          <p:cNvSpPr txBox="1"/>
          <p:nvPr/>
        </p:nvSpPr>
        <p:spPr>
          <a:xfrm>
            <a:off x="1263520" y="25454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B710D3-9772-47A7-8887-C3223BDE1EAF}"/>
              </a:ext>
            </a:extLst>
          </p:cNvPr>
          <p:cNvCxnSpPr/>
          <p:nvPr/>
        </p:nvCxnSpPr>
        <p:spPr>
          <a:xfrm>
            <a:off x="2743200" y="2069812"/>
            <a:ext cx="32766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3BAE4F-F871-4CB5-8516-4C5C3B9B82B8}"/>
              </a:ext>
            </a:extLst>
          </p:cNvPr>
          <p:cNvCxnSpPr>
            <a:cxnSpLocks/>
          </p:cNvCxnSpPr>
          <p:nvPr/>
        </p:nvCxnSpPr>
        <p:spPr>
          <a:xfrm>
            <a:off x="1485900" y="3130184"/>
            <a:ext cx="0" cy="311821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D8ABB4-B00B-4127-B48D-7EAF943873A5}"/>
              </a:ext>
            </a:extLst>
          </p:cNvPr>
          <p:cNvCxnSpPr>
            <a:cxnSpLocks/>
          </p:cNvCxnSpPr>
          <p:nvPr/>
        </p:nvCxnSpPr>
        <p:spPr>
          <a:xfrm>
            <a:off x="1263520" y="2279572"/>
            <a:ext cx="971995" cy="36263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616331-8E55-40E0-B163-77A6D6594E2F}"/>
              </a:ext>
            </a:extLst>
          </p:cNvPr>
          <p:cNvCxnSpPr>
            <a:cxnSpLocks/>
          </p:cNvCxnSpPr>
          <p:nvPr/>
        </p:nvCxnSpPr>
        <p:spPr>
          <a:xfrm flipH="1">
            <a:off x="7009835" y="2460891"/>
            <a:ext cx="870645" cy="2658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B30DCD-3AED-43EB-A361-1EC5FEB3A8FA}"/>
              </a:ext>
            </a:extLst>
          </p:cNvPr>
          <p:cNvCxnSpPr>
            <a:cxnSpLocks/>
          </p:cNvCxnSpPr>
          <p:nvPr/>
        </p:nvCxnSpPr>
        <p:spPr>
          <a:xfrm flipH="1">
            <a:off x="5638800" y="3724280"/>
            <a:ext cx="2176956" cy="6953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92C17B-C33A-4E24-A6AB-936D03BEC9A5}"/>
              </a:ext>
            </a:extLst>
          </p:cNvPr>
          <p:cNvSpPr txBox="1"/>
          <p:nvPr/>
        </p:nvSpPr>
        <p:spPr>
          <a:xfrm>
            <a:off x="7815756" y="3130184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[8,4]</a:t>
            </a:r>
          </a:p>
        </p:txBody>
      </p:sp>
    </p:spTree>
    <p:extLst>
      <p:ext uri="{BB962C8B-B14F-4D97-AF65-F5344CB8AC3E}">
        <p14:creationId xmlns:p14="http://schemas.microsoft.com/office/powerpoint/2010/main" val="217112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/>
              <a:t>Image Library: open, modify,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7244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Image.open</a:t>
            </a:r>
            <a:r>
              <a:rPr lang="en-US" dirty="0"/>
              <a:t> can open most image files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png</a:t>
            </a:r>
            <a:r>
              <a:rPr lang="en-US" dirty="0"/>
              <a:t>, .jpg, .gif, and more</a:t>
            </a:r>
          </a:p>
          <a:p>
            <a:pPr lvl="1"/>
            <a:r>
              <a:rPr lang="en-US" dirty="0"/>
              <a:t>Returns an image object, so store in variable of type Image instance</a:t>
            </a:r>
          </a:p>
          <a:p>
            <a:pPr lvl="1"/>
            <a:r>
              <a:rPr lang="en-US" dirty="0"/>
              <a:t>Get pixels with </a:t>
            </a:r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/>
              <a:t>or </a:t>
            </a:r>
            <a:r>
              <a:rPr lang="en-US" dirty="0" err="1">
                <a:latin typeface="Courier New"/>
                <a:cs typeface="Courier New"/>
              </a:rPr>
              <a:t>im.load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r>
              <a:rPr lang="en-US" dirty="0" err="1">
                <a:latin typeface="Courier New"/>
                <a:cs typeface="Courier New"/>
              </a:rPr>
              <a:t>Image.new</a:t>
            </a:r>
            <a:r>
              <a:rPr lang="en-US" dirty="0"/>
              <a:t> can create a new image, specify color model "RGB" and size of image</a:t>
            </a:r>
          </a:p>
          <a:p>
            <a:pPr lvl="1"/>
            <a:r>
              <a:rPr lang="en-US" dirty="0"/>
              <a:t>Add pixels with </a:t>
            </a:r>
            <a:r>
              <a:rPr lang="en-US" dirty="0" err="1">
                <a:latin typeface="Courier New"/>
                <a:cs typeface="Courier New"/>
              </a:rPr>
              <a:t>im.putdata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/>
          </a:p>
          <a:p>
            <a:r>
              <a:rPr lang="en-US" dirty="0"/>
              <a:t>These belong to Image package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C383A-9638-4D81-AA59-5B69826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256880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28600"/>
            <a:ext cx="8915400" cy="1143000"/>
          </a:xfrm>
        </p:spPr>
        <p:txBody>
          <a:bodyPr/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dirty="0"/>
              <a:t>accessing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r>
              <a:rPr lang="en-US" dirty="0"/>
              <a:t>Returns something </a:t>
            </a:r>
            <a:r>
              <a:rPr lang="en-US" i="1" dirty="0"/>
              <a:t>like</a:t>
            </a:r>
            <a:r>
              <a:rPr lang="en-US" dirty="0"/>
              <a:t> a list</a:t>
            </a:r>
          </a:p>
          <a:p>
            <a:pPr lvl="1"/>
            <a:r>
              <a:rPr lang="en-US" dirty="0"/>
              <a:t>Use: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for pix in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():</a:t>
            </a:r>
          </a:p>
          <a:p>
            <a:pPr lvl="1"/>
            <a:r>
              <a:rPr lang="en-US" dirty="0"/>
              <a:t>Generates pixels on-the-fly, can't slice or index unless you use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list(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lvl="1"/>
            <a:r>
              <a:rPr lang="en-US" dirty="0"/>
              <a:t>Structure is called a Python generator!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Saves on storing all pixels in memory if only accessed one-at-a-time</a:t>
            </a:r>
          </a:p>
          <a:p>
            <a:endParaRPr lang="en-US" dirty="0"/>
          </a:p>
          <a:p>
            <a:r>
              <a:rPr lang="en-US" dirty="0"/>
              <a:t>See usage in </a:t>
            </a:r>
            <a:r>
              <a:rPr lang="en-US" dirty="0" err="1"/>
              <a:t>GrayScale.py</a:t>
            </a:r>
            <a:r>
              <a:rPr lang="en-US" dirty="0"/>
              <a:t>, note how used in list comprehension, like a list!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253487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00" y="679623"/>
            <a:ext cx="7772400" cy="695325"/>
          </a:xfrm>
        </p:spPr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bit.ly/101f17-1031-3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4" y="3429000"/>
            <a:ext cx="8693192" cy="2895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4" y="1565448"/>
            <a:ext cx="4724400" cy="14825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15E9D-59F5-4C47-8265-C9E4148C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288108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: Still Tuples and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 </a:t>
            </a:r>
            <a:r>
              <a:rPr lang="en-US" dirty="0"/>
              <a:t>function returns list-like </a:t>
            </a:r>
            <a:r>
              <a:rPr lang="en-US" dirty="0" err="1"/>
              <a:t>iterable</a:t>
            </a:r>
            <a:endParaRPr lang="en-US" dirty="0"/>
          </a:p>
          <a:p>
            <a:pPr lvl="1"/>
            <a:r>
              <a:rPr lang="en-US" dirty="0"/>
              <a:t>Can use in list comprehension, see code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putdata</a:t>
            </a:r>
            <a:r>
              <a:rPr lang="en-US" dirty="0">
                <a:latin typeface="Courier New"/>
                <a:cs typeface="Courier New"/>
              </a:rPr>
              <a:t>() </a:t>
            </a:r>
            <a:r>
              <a:rPr lang="en-US" dirty="0"/>
              <a:t>to store again in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4307115"/>
            <a:ext cx="54603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pixels = [</a:t>
            </a:r>
            <a:r>
              <a:rPr lang="en-US" sz="2000" b="1" dirty="0" err="1"/>
              <a:t>makeGray</a:t>
            </a:r>
            <a:r>
              <a:rPr lang="en-US" sz="2000" b="1" dirty="0"/>
              <a:t>(pix) for pix in </a:t>
            </a:r>
            <a:r>
              <a:rPr lang="en-US" sz="2000" b="1" dirty="0" err="1"/>
              <a:t>im.getdata</a:t>
            </a:r>
            <a:r>
              <a:rPr lang="en-US" sz="2000" b="1" dirty="0"/>
              <a:t>()]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880" y="5021580"/>
            <a:ext cx="434032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b="1" dirty="0" err="1"/>
              <a:t>makeGray</a:t>
            </a:r>
            <a:r>
              <a:rPr lang="en-US" sz="2000" b="1" dirty="0"/>
              <a:t>(pixel):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r,g,b</a:t>
            </a:r>
            <a:r>
              <a:rPr lang="en-US" sz="2000" dirty="0"/>
              <a:t> = pixel</a:t>
            </a:r>
          </a:p>
          <a:p>
            <a:r>
              <a:rPr lang="tr-TR" sz="2000" dirty="0"/>
              <a:t>    </a:t>
            </a:r>
            <a:r>
              <a:rPr lang="tr-TR" sz="2000" dirty="0" err="1"/>
              <a:t>gray</a:t>
            </a:r>
            <a:r>
              <a:rPr lang="tr-TR" sz="2000" dirty="0"/>
              <a:t> = (</a:t>
            </a:r>
            <a:r>
              <a:rPr lang="tr-TR" sz="2000" dirty="0" err="1"/>
              <a:t>r+g+b</a:t>
            </a:r>
            <a:r>
              <a:rPr lang="tr-TR" sz="2000" dirty="0"/>
              <a:t>)/3</a:t>
            </a:r>
          </a:p>
          <a:p>
            <a:r>
              <a:rPr lang="tr-TR" sz="2000" dirty="0"/>
              <a:t>    </a:t>
            </a:r>
            <a:r>
              <a:rPr lang="tr-TR" sz="2000" dirty="0" err="1"/>
              <a:t>return</a:t>
            </a:r>
            <a:r>
              <a:rPr lang="tr-TR" sz="2000" dirty="0"/>
              <a:t> (</a:t>
            </a:r>
            <a:r>
              <a:rPr lang="tr-TR" sz="2000" dirty="0" err="1"/>
              <a:t>gray,gray,gray</a:t>
            </a:r>
            <a:r>
              <a:rPr lang="tr-TR" sz="2000" dirty="0"/>
              <a:t>)</a:t>
            </a:r>
            <a:endParaRPr lang="en-US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015"/>
            <a:ext cx="7772400" cy="1143000"/>
          </a:xfrm>
        </p:spPr>
        <p:txBody>
          <a:bodyPr/>
          <a:lstStyle/>
          <a:p>
            <a:r>
              <a:rPr lang="en-US" dirty="0"/>
              <a:t>Making Tuples and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59" y="1282015"/>
            <a:ext cx="7772400" cy="4114800"/>
          </a:xfrm>
        </p:spPr>
        <p:txBody>
          <a:bodyPr/>
          <a:lstStyle/>
          <a:p>
            <a:r>
              <a:rPr lang="en-US" dirty="0"/>
              <a:t>Overuse and abuse of parentheses</a:t>
            </a:r>
          </a:p>
          <a:p>
            <a:pPr lvl="1"/>
            <a:r>
              <a:rPr lang="en-US" dirty="0"/>
              <a:t>To create a tuple, use parentheses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 create a generator use parentheses as though creating a list comprehension!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See this in </a:t>
            </a:r>
            <a:r>
              <a:rPr lang="en-US" dirty="0" err="1"/>
              <a:t>PyDev</a:t>
            </a:r>
            <a:r>
              <a:rPr lang="en-US" dirty="0"/>
              <a:t> console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667000"/>
            <a:ext cx="5356154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 pix in </a:t>
            </a:r>
            <a:r>
              <a:rPr lang="en-US" b="1" dirty="0" err="1"/>
              <a:t>im.getdata</a:t>
            </a:r>
            <a:r>
              <a:rPr lang="en-US" b="1" dirty="0"/>
              <a:t>():</a:t>
            </a:r>
          </a:p>
          <a:p>
            <a:r>
              <a:rPr lang="en-US" b="1" dirty="0"/>
              <a:t>   (</a:t>
            </a:r>
            <a:r>
              <a:rPr lang="en-US" b="1" dirty="0" err="1"/>
              <a:t>r,g,b</a:t>
            </a:r>
            <a:r>
              <a:rPr lang="en-US" b="1" dirty="0"/>
              <a:t>) = pix</a:t>
            </a:r>
          </a:p>
          <a:p>
            <a:r>
              <a:rPr lang="en-US" b="1" dirty="0"/>
              <a:t>   </a:t>
            </a:r>
            <a:r>
              <a:rPr lang="en-US" b="1" dirty="0" err="1"/>
              <a:t>npx</a:t>
            </a:r>
            <a:r>
              <a:rPr lang="en-US" b="1" dirty="0"/>
              <a:t> = (255-r,255-g,255-b)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967415"/>
            <a:ext cx="51714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[2*n for n in range(10000)]</a:t>
            </a:r>
          </a:p>
          <a:p>
            <a:r>
              <a:rPr lang="en-US" b="1" dirty="0"/>
              <a:t>(2*n for n in range(10000))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A427A-0B79-46C0-8836-A5C86CA6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</p:spTree>
    <p:extLst>
      <p:ext uri="{BB962C8B-B14F-4D97-AF65-F5344CB8AC3E}">
        <p14:creationId xmlns:p14="http://schemas.microsoft.com/office/powerpoint/2010/main" val="136373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9807-8A87-48C9-85DC-C889D8CF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dirty="0"/>
              <a:t>ACM Programming Contest</a:t>
            </a:r>
            <a:br>
              <a:rPr lang="en-US" dirty="0"/>
            </a:br>
            <a:r>
              <a:rPr lang="en-US" dirty="0"/>
              <a:t>Need Volunteers</a:t>
            </a:r>
            <a:br>
              <a:rPr lang="en-US" dirty="0"/>
            </a:br>
            <a:r>
              <a:rPr lang="en-US" dirty="0"/>
              <a:t>Saturday, Nov 11 at Duke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86387-350D-4A09-8686-1178D19C2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dirty="0"/>
              <a:t>Over 120 teams, 8 university sites</a:t>
            </a:r>
          </a:p>
          <a:p>
            <a:r>
              <a:rPr lang="en-US" dirty="0"/>
              <a:t>Team: </a:t>
            </a:r>
          </a:p>
          <a:p>
            <a:pPr lvl="1"/>
            <a:r>
              <a:rPr lang="en-US" dirty="0"/>
              <a:t>3 people, 1 computer</a:t>
            </a:r>
          </a:p>
          <a:p>
            <a:pPr lvl="1"/>
            <a:r>
              <a:rPr lang="en-US" dirty="0"/>
              <a:t>8 problems, 5 hours</a:t>
            </a:r>
          </a:p>
          <a:p>
            <a:r>
              <a:rPr lang="en-US" dirty="0"/>
              <a:t>Need volunteers to deliver printouts,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8:15am-12:30 OR 11:20am-6pm </a:t>
            </a:r>
          </a:p>
          <a:p>
            <a:pPr lvl="1"/>
            <a:r>
              <a:rPr lang="en-US" dirty="0"/>
              <a:t>Get </a:t>
            </a:r>
            <a:r>
              <a:rPr lang="en-US" dirty="0" err="1"/>
              <a:t>tshirt</a:t>
            </a:r>
            <a:r>
              <a:rPr lang="en-US" dirty="0"/>
              <a:t> and meals!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2422E-06A6-407A-81F3-024D1AB4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4A090-CA05-4695-AFF3-EFEC99EA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84CEA-58C4-4563-8711-34B5D456F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1943200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2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It’s Halloween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39" y="1203158"/>
            <a:ext cx="4463718" cy="5483836"/>
          </a:xfrm>
        </p:spPr>
        <p:txBody>
          <a:bodyPr>
            <a:normAutofit/>
          </a:bodyPr>
          <a:lstStyle/>
          <a:p>
            <a:r>
              <a:rPr lang="en-US" dirty="0"/>
              <a:t>What is Prof. Rodger’s Halloween costume, from long ago….</a:t>
            </a:r>
          </a:p>
        </p:txBody>
      </p:sp>
      <p:pic>
        <p:nvPicPr>
          <p:cNvPr id="1030" name="Picture 6" descr="http://www.cs.duke.edu/~rodger/shrdatastru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41" y="1364487"/>
            <a:ext cx="3472792" cy="51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72393"/>
            <a:ext cx="2491020" cy="3070052"/>
          </a:xfrm>
        </p:spPr>
        <p:txBody>
          <a:bodyPr>
            <a:normAutofit fontScale="90000"/>
          </a:bodyPr>
          <a:lstStyle/>
          <a:p>
            <a:r>
              <a:rPr lang="en-US" dirty="0"/>
              <a:t>YARN,</a:t>
            </a:r>
            <a:br>
              <a:rPr lang="en-US" dirty="0"/>
            </a:br>
            <a:r>
              <a:rPr lang="en-US" dirty="0"/>
              <a:t>in the shape of a binary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69" y="-11208"/>
            <a:ext cx="6064898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77231" y="113507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13405" y="113507"/>
            <a:ext cx="963827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73208" y="4767439"/>
            <a:ext cx="6016" cy="2004512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09035" y="4767439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51777" y="4893276"/>
            <a:ext cx="12808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30807" y="4851330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43453" y="1789908"/>
            <a:ext cx="233589" cy="3019476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50763" y="1942308"/>
            <a:ext cx="693268" cy="295096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78217" y="4809384"/>
            <a:ext cx="479960" cy="1858417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4213" y="4809384"/>
            <a:ext cx="43956" cy="1900363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29122" y="4851330"/>
            <a:ext cx="317928" cy="1858417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9436" y="4893276"/>
            <a:ext cx="273135" cy="1953516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4043" y="2150076"/>
            <a:ext cx="524649" cy="2743200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4558" y="1942308"/>
            <a:ext cx="536285" cy="295096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0874" y="1942308"/>
            <a:ext cx="2326106" cy="2274791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875200" y="2150076"/>
            <a:ext cx="1411558" cy="2067023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967153" y="4150103"/>
            <a:ext cx="249866" cy="251769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999176" y="4262813"/>
            <a:ext cx="126845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759383" y="4262813"/>
            <a:ext cx="193644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90739" y="4262813"/>
            <a:ext cx="195827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414027" y="4536098"/>
            <a:ext cx="911232" cy="2321902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38552" y="4536098"/>
            <a:ext cx="1362653" cy="2131703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>
          <a:xfrm>
            <a:off x="95714" y="2867410"/>
            <a:ext cx="2491020" cy="30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Subtrees made with molecule kit</a:t>
            </a:r>
          </a:p>
        </p:txBody>
      </p:sp>
      <p:pic>
        <p:nvPicPr>
          <p:cNvPr id="64" name="Picture 2" descr="http://www.webelements.com/shop/shopimages/products/normal/Molymod-MMS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33" y="1587930"/>
            <a:ext cx="584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12328" y="6106331"/>
            <a:ext cx="2491020" cy="355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6405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2D-range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x-y plane</a:t>
            </a:r>
          </a:p>
          <a:p>
            <a:r>
              <a:rPr lang="en-US" dirty="0"/>
              <a:t>Main tree organized by x-values</a:t>
            </a:r>
          </a:p>
          <a:p>
            <a:r>
              <a:rPr lang="en-US" dirty="0"/>
              <a:t>Subtree organized by y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733800"/>
            <a:ext cx="2162175" cy="20955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16200000" flipH="1">
            <a:off x="4125899" y="5723113"/>
            <a:ext cx="152619" cy="550402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2291254" y="4309240"/>
            <a:ext cx="507416" cy="527859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747" y="6285869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087" y="4388503"/>
            <a:ext cx="88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y-range</a:t>
            </a:r>
          </a:p>
        </p:txBody>
      </p:sp>
    </p:spTree>
    <p:extLst>
      <p:ext uri="{BB962C8B-B14F-4D97-AF65-F5344CB8AC3E}">
        <p14:creationId xmlns:p14="http://schemas.microsoft.com/office/powerpoint/2010/main" val="34329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 of points in the plane – sorted by X-value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55986" y="2081048"/>
            <a:ext cx="7094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4848" y="2081048"/>
            <a:ext cx="587922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225" y="2748455"/>
            <a:ext cx="644334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03611" y="2748455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76626" y="2748455"/>
            <a:ext cx="344706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2770" y="2774074"/>
            <a:ext cx="417130" cy="699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5288" y="3358055"/>
            <a:ext cx="298723" cy="806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0962" y="3415862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214110" y="3358055"/>
            <a:ext cx="232212" cy="7830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56011" y="3378666"/>
            <a:ext cx="185245" cy="786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64929" y="3341470"/>
            <a:ext cx="356531" cy="799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37389" y="3398782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30060" y="3358055"/>
            <a:ext cx="249951" cy="765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11870" y="3473669"/>
            <a:ext cx="282464" cy="650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8791" y="4025462"/>
            <a:ext cx="89174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48024" y="4025462"/>
            <a:ext cx="236653" cy="79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83964" y="4037807"/>
            <a:ext cx="129617" cy="785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9480" y="4025462"/>
            <a:ext cx="241411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12390" y="4051602"/>
            <a:ext cx="164988" cy="771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28958" y="4095688"/>
            <a:ext cx="12705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44819" y="4025462"/>
            <a:ext cx="142137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90305" y="4065546"/>
            <a:ext cx="13217" cy="748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49275" y="4037807"/>
            <a:ext cx="164152" cy="773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00998" y="4093779"/>
            <a:ext cx="71222" cy="714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539356" y="4083269"/>
            <a:ext cx="5936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638699" y="4093779"/>
            <a:ext cx="116460" cy="73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267721" y="4001282"/>
            <a:ext cx="83645" cy="822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07771" y="4016841"/>
            <a:ext cx="128012" cy="806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180205" y="4051602"/>
            <a:ext cx="51890" cy="759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13233" y="3989893"/>
            <a:ext cx="35646" cy="833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409333" y="3414097"/>
            <a:ext cx="227332" cy="69473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922163" y="2047225"/>
            <a:ext cx="613620" cy="71431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336395" y="2051077"/>
            <a:ext cx="608613" cy="72299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312030" y="2720743"/>
            <a:ext cx="131746" cy="72067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540256" y="4081115"/>
            <a:ext cx="98626" cy="61175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719386" y="4081115"/>
            <a:ext cx="166783" cy="59467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54671" y="2725463"/>
            <a:ext cx="440449" cy="71595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3297" y="3390243"/>
            <a:ext cx="183858" cy="66135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114800" y="297180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16200000" flipH="1">
            <a:off x="1962564" y="4664619"/>
            <a:ext cx="575111" cy="1374071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1454" y="5904530"/>
            <a:ext cx="191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the x-range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137384" y="3306656"/>
            <a:ext cx="356531" cy="799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09844" y="3363968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184845" y="4016788"/>
            <a:ext cx="164988" cy="771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62760" y="4030732"/>
            <a:ext cx="13217" cy="748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021730" y="4002993"/>
            <a:ext cx="164152" cy="773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811811" y="4048455"/>
            <a:ext cx="5936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911154" y="4058965"/>
            <a:ext cx="116460" cy="73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540176" y="3966468"/>
            <a:ext cx="83645" cy="822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0226" y="3982027"/>
            <a:ext cx="128012" cy="806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985688" y="3955079"/>
            <a:ext cx="35646" cy="833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86956" y="3955079"/>
            <a:ext cx="477973" cy="974273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816332" y="3149848"/>
            <a:ext cx="801819" cy="2068538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509739" y="3899737"/>
            <a:ext cx="603139" cy="1014333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598979" y="5355468"/>
            <a:ext cx="4418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subtree organized by y-value</a:t>
            </a:r>
          </a:p>
          <a:p>
            <a:endParaRPr lang="en-US" sz="2400" dirty="0"/>
          </a:p>
          <a:p>
            <a:r>
              <a:rPr lang="en-US" sz="2400" dirty="0"/>
              <a:t>Search each subtree by y-value</a:t>
            </a:r>
          </a:p>
        </p:txBody>
      </p:sp>
    </p:spTree>
    <p:extLst>
      <p:ext uri="{BB962C8B-B14F-4D97-AF65-F5344CB8AC3E}">
        <p14:creationId xmlns:p14="http://schemas.microsoft.com/office/powerpoint/2010/main" val="25531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78" grpId="0" animBg="1"/>
      <p:bldP spid="79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Given list of words, find word with most vowels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Given [‘dog’, ‘cat’, ‘gerbil’, ‘elephant’]</a:t>
            </a:r>
          </a:p>
          <a:p>
            <a:pPr lvl="1"/>
            <a:r>
              <a:rPr lang="en-US" dirty="0"/>
              <a:t>‘elephant’ has 3 vowels, the most</a:t>
            </a:r>
          </a:p>
          <a:p>
            <a:r>
              <a:rPr lang="en-US" dirty="0"/>
              <a:t>To solve – nested loops:</a:t>
            </a:r>
          </a:p>
          <a:p>
            <a:pPr lvl="1"/>
            <a:r>
              <a:rPr lang="en-US" dirty="0"/>
              <a:t>Loop over words in list</a:t>
            </a:r>
          </a:p>
          <a:p>
            <a:pPr lvl="2"/>
            <a:r>
              <a:rPr lang="en-US" dirty="0"/>
              <a:t>For each word: Loop over characters in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Bit.ly/101f17-1031-1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" y="1447800"/>
            <a:ext cx="6090216" cy="4648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0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1795</Words>
  <Application>Microsoft Office PowerPoint</Application>
  <PresentationFormat>On-screen Show (4:3)</PresentationFormat>
  <Paragraphs>288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Courier New</vt:lpstr>
      <vt:lpstr>Times New Roman</vt:lpstr>
      <vt:lpstr>Default Design</vt:lpstr>
      <vt:lpstr>CompSci 101 Introduction to Computer Science</vt:lpstr>
      <vt:lpstr>Announcements</vt:lpstr>
      <vt:lpstr>ACM Programming Contest Need Volunteers Saturday, Nov 11 at Duke</vt:lpstr>
      <vt:lpstr>It’s Halloween</vt:lpstr>
      <vt:lpstr>YARN, in the shape of a binary tree</vt:lpstr>
      <vt:lpstr>2D-range tree</vt:lpstr>
      <vt:lpstr>Binary Search tree of points in the plane – sorted by X-value</vt:lpstr>
      <vt:lpstr>Problem: Given list of words, find word with most vowels</vt:lpstr>
      <vt:lpstr>Bit.ly/101f17-1031-1</vt:lpstr>
      <vt:lpstr>Problem  – Given two lists of names, print a list of pairs of names in which the two names are the same length</vt:lpstr>
      <vt:lpstr>Bit.ly/101f17-1031-2</vt:lpstr>
      <vt:lpstr>APT - UniqueZoo</vt:lpstr>
      <vt:lpstr>Example Data for UniqueZoo</vt:lpstr>
      <vt:lpstr>UniqueZoo – two zoos have unique animals</vt:lpstr>
      <vt:lpstr>Image Processing</vt:lpstr>
      <vt:lpstr>Example: convert color to gray scale</vt:lpstr>
      <vt:lpstr>Example: convert blue to green</vt:lpstr>
      <vt:lpstr>Lab 8</vt:lpstr>
      <vt:lpstr>Need new concepts and Image library</vt:lpstr>
      <vt:lpstr>Need new concepts and Image library</vt:lpstr>
      <vt:lpstr>Image library: Two ways to get pixels</vt:lpstr>
      <vt:lpstr>Let's look at GrayScale.py</vt:lpstr>
      <vt:lpstr>Pixels in an image Background is black, 12x9</vt:lpstr>
      <vt:lpstr>Image Library: open, modify, save</vt:lpstr>
      <vt:lpstr>im.getdata(), accessing pixels</vt:lpstr>
      <vt:lpstr>Questions bit.ly/101f17-1031-3 </vt:lpstr>
      <vt:lpstr>Alternate : Still Tuples and Pixels</vt:lpstr>
      <vt:lpstr>Making Tuples and Generators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117</cp:revision>
  <cp:lastPrinted>2017-10-31T15:15:21Z</cp:lastPrinted>
  <dcterms:created xsi:type="dcterms:W3CDTF">2005-08-25T14:18:45Z</dcterms:created>
  <dcterms:modified xsi:type="dcterms:W3CDTF">2017-10-31T16:21:02Z</dcterms:modified>
</cp:coreProperties>
</file>