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2" r:id="rId14"/>
    <p:sldId id="279" r:id="rId15"/>
    <p:sldId id="280" r:id="rId16"/>
    <p:sldId id="281" r:id="rId17"/>
    <p:sldId id="282" r:id="rId18"/>
    <p:sldId id="285" r:id="rId19"/>
    <p:sldId id="283" r:id="rId20"/>
    <p:sldId id="284" r:id="rId21"/>
    <p:sldId id="288" r:id="rId22"/>
    <p:sldId id="286" r:id="rId23"/>
    <p:sldId id="287" r:id="rId24"/>
    <p:sldId id="289" r:id="rId25"/>
    <p:sldId id="290" r:id="rId26"/>
    <p:sldId id="291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66" autoAdjust="0"/>
  </p:normalViewPr>
  <p:slideViewPr>
    <p:cSldViewPr>
      <p:cViewPr varScale="1">
        <p:scale>
          <a:sx n="69" d="100"/>
          <a:sy n="69" d="100"/>
        </p:scale>
        <p:origin x="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5B617-B38E-4372-822F-4DE04DE24B27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7744F-F69B-465C-B706-56E5E5C96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50 cent piece it also works</a:t>
            </a:r>
          </a:p>
          <a:p>
            <a:endParaRPr lang="en-US" dirty="0"/>
          </a:p>
          <a:p>
            <a:r>
              <a:rPr lang="en-US" dirty="0"/>
              <a:t>50cent is the guy in the right, a wrapper</a:t>
            </a:r>
          </a:p>
        </p:txBody>
      </p:sp>
    </p:spTree>
    <p:extLst>
      <p:ext uri="{BB962C8B-B14F-4D97-AF65-F5344CB8AC3E}">
        <p14:creationId xmlns:p14="http://schemas.microsoft.com/office/powerpoint/2010/main" val="99815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</a:t>
            </a:r>
            <a:r>
              <a:rPr lang="en-US" baseline="0" dirty="0"/>
              <a:t> we tell the user she has guessed an 'a' correctly? Or should we switch to a new secret word.  IT DEPENDS!</a:t>
            </a:r>
          </a:p>
          <a:p>
            <a:endParaRPr lang="en-US" baseline="0" dirty="0"/>
          </a:p>
          <a:p>
            <a:r>
              <a:rPr lang="en-US" baseline="0" dirty="0"/>
              <a:t>If we switch to "aorta", user might get word quickly, how many words fit A _ _ _ A? If we switch to SPOON?</a:t>
            </a:r>
          </a:p>
          <a:p>
            <a:r>
              <a:rPr lang="en-US" baseline="0" dirty="0"/>
              <a:t>Run it with DEDUG OFF </a:t>
            </a:r>
          </a:p>
          <a:p>
            <a:endParaRPr lang="en-US" baseline="0" dirty="0"/>
          </a:p>
          <a:p>
            <a:r>
              <a:rPr lang="en-US" baseline="0" dirty="0"/>
              <a:t>Run it with DEBUG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debugging</a:t>
            </a:r>
            <a:r>
              <a:rPr lang="en-US" baseline="0" dirty="0"/>
              <a:t> output, shows some of the 48 different categories when an 'a' is guessed for an 8 letter word. Notice</a:t>
            </a:r>
          </a:p>
          <a:p>
            <a:r>
              <a:rPr lang="en-US" baseline="0" dirty="0"/>
              <a:t>That after one guess the computer switches to "designed" which has 3,475 possibilities to distinguish between, where as switching</a:t>
            </a:r>
          </a:p>
          <a:p>
            <a:r>
              <a:rPr lang="en-US" baseline="0" dirty="0"/>
              <a:t>To _ A A _ _ _ _ wouldn't give so many words, turns out that' </a:t>
            </a:r>
            <a:r>
              <a:rPr lang="en-US" baseline="0" dirty="0" err="1"/>
              <a:t>isaacson</a:t>
            </a:r>
            <a:r>
              <a:rPr lang="en-US" baseline="0" dirty="0"/>
              <a:t>, not really a word anyway </a:t>
            </a:r>
            <a:r>
              <a:rPr lang="en-US" baseline="0" dirty="0">
                <a:sym typeface="Wingdings"/>
              </a:rPr>
              <a:t>, but the secret word ANACONDA would be just</a:t>
            </a:r>
          </a:p>
          <a:p>
            <a:r>
              <a:rPr lang="en-US" baseline="0" dirty="0">
                <a:sym typeface="Wingdings"/>
              </a:rPr>
              <a:t>as bad, only one word fitting that pattern too</a:t>
            </a:r>
          </a:p>
        </p:txBody>
      </p:sp>
    </p:spTree>
    <p:extLst>
      <p:ext uri="{BB962C8B-B14F-4D97-AF65-F5344CB8AC3E}">
        <p14:creationId xmlns:p14="http://schemas.microsoft.com/office/powerpoint/2010/main" val="310743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 is in the code directory for assignment6 on the course site, I tested it there and it runs</a:t>
            </a:r>
          </a:p>
        </p:txBody>
      </p:sp>
    </p:spTree>
    <p:extLst>
      <p:ext uri="{BB962C8B-B14F-4D97-AF65-F5344CB8AC3E}">
        <p14:creationId xmlns:p14="http://schemas.microsoft.com/office/powerpoint/2010/main" val="403199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is all about explaining the code at the end of the slide, which is from the </a:t>
            </a:r>
            <a:r>
              <a:rPr lang="en-US" baseline="0" dirty="0" err="1"/>
              <a:t>howto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0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Rarely do you use a large data file to test</a:t>
            </a:r>
            <a:r>
              <a:rPr lang="en-US" baseline="0" dirty="0"/>
              <a:t> your program, how do you know it works? Use a small data file</a:t>
            </a:r>
          </a:p>
          <a:p>
            <a:r>
              <a:rPr lang="en-US" baseline="0" dirty="0"/>
              <a:t>This is the moth that Grace Hopper found in the Harvard Mark 2, so she put it in the log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D3A1-B582-429C-A057-3FACB625D0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ftware_bu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0782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943600" y="3847058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Nov 2,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1026" name="Picture 2" descr="http://slice.seriouseats.com/images/20100415-june-b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14899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CBBB8-4477-4E2B-891C-8ED18C01E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1" y="2057400"/>
            <a:ext cx="3765099" cy="2921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5105400"/>
          </a:xfrm>
        </p:spPr>
        <p:txBody>
          <a:bodyPr/>
          <a:lstStyle/>
          <a:p>
            <a:r>
              <a:rPr lang="en-US" dirty="0"/>
              <a:t>Loop over every string in words, each of which is consistent with guess (template)</a:t>
            </a:r>
          </a:p>
          <a:p>
            <a:pPr lvl="1"/>
            <a:r>
              <a:rPr lang="en-US" dirty="0"/>
              <a:t>This is important, also letter </a:t>
            </a:r>
            <a:r>
              <a:rPr lang="en-US" i="1" dirty="0"/>
              <a:t>cannot</a:t>
            </a:r>
            <a:r>
              <a:rPr lang="en-US" dirty="0"/>
              <a:t> be in guess</a:t>
            </a:r>
          </a:p>
          <a:p>
            <a:pPr lvl="1"/>
            <a:r>
              <a:rPr lang="en-US" dirty="0"/>
              <a:t>Put letter in template according to word</a:t>
            </a:r>
          </a:p>
          <a:p>
            <a:pPr lvl="1"/>
            <a:r>
              <a:rPr lang="en-US" dirty="0"/>
              <a:t>_ _ _ a _ t might become _ _ _ a n t</a:t>
            </a:r>
          </a:p>
          <a:p>
            <a:r>
              <a:rPr lang="en-US" dirty="0"/>
              <a:t>Build a dictionary of templates with that letter to all words that fit in that template.</a:t>
            </a:r>
          </a:p>
          <a:p>
            <a:r>
              <a:rPr lang="en-US" dirty="0"/>
              <a:t>How to create key in dictionary?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7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/>
          <a:lstStyle/>
          <a:p>
            <a:r>
              <a:rPr lang="en-US" dirty="0" err="1"/>
              <a:t>Everytime</a:t>
            </a:r>
            <a:r>
              <a:rPr lang="en-US" dirty="0"/>
              <a:t> guess a letter, build a dictionary based on that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32886"/>
            <a:ext cx="7772400" cy="4800600"/>
          </a:xfrm>
        </p:spPr>
        <p:txBody>
          <a:bodyPr/>
          <a:lstStyle/>
          <a:p>
            <a:r>
              <a:rPr lang="en-US" dirty="0"/>
              <a:t>Example: Four letter word, guess 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is string, value is list of strings that fit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7245-6BCC-4AE9-B1E8-12A2294C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A4D428-DECC-4DB8-9BB0-D00A0EB5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5223053" cy="40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can’t be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[“O”,”_”,”O”,”_”] need to convert to a string to be the key representing this list:</a:t>
            </a:r>
          </a:p>
          <a:p>
            <a:pPr marL="0" indent="0">
              <a:buNone/>
            </a:pPr>
            <a:r>
              <a:rPr lang="en-US" dirty="0"/>
              <a:t>          “O_O_”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dirty="0"/>
              <a:t>Bug and Debug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150620"/>
            <a:ext cx="3810000" cy="4114800"/>
          </a:xfrm>
        </p:spPr>
        <p:txBody>
          <a:bodyPr/>
          <a:lstStyle/>
          <a:p>
            <a:r>
              <a:rPr lang="en-US" altLang="en-US" dirty="0">
                <a:hlinkClick r:id="rId3"/>
              </a:rPr>
              <a:t>software 'bug'</a:t>
            </a:r>
            <a:endParaRPr lang="en-US" altLang="en-US" dirty="0"/>
          </a:p>
          <a:p>
            <a:r>
              <a:rPr lang="en-US" altLang="en-US" dirty="0"/>
              <a:t>Start small</a:t>
            </a:r>
          </a:p>
          <a:p>
            <a:pPr lvl="1"/>
            <a:r>
              <a:rPr lang="en-US" altLang="en-US" dirty="0"/>
              <a:t>Easier to cope</a:t>
            </a:r>
          </a:p>
          <a:p>
            <a:pPr lvl="1"/>
            <a:r>
              <a:rPr lang="en-US" altLang="en-US" dirty="0"/>
              <a:t>Simplest input?</a:t>
            </a:r>
          </a:p>
          <a:p>
            <a:r>
              <a:rPr lang="en-US" altLang="en-US" dirty="0"/>
              <a:t>Judicious 'print'</a:t>
            </a:r>
          </a:p>
          <a:p>
            <a:pPr lvl="1"/>
            <a:r>
              <a:rPr lang="en-US" altLang="en-US" dirty="0"/>
              <a:t>Debugger too</a:t>
            </a:r>
          </a:p>
          <a:p>
            <a:r>
              <a:rPr lang="en-US" altLang="en-US" dirty="0"/>
              <a:t>Python tutor</a:t>
            </a:r>
          </a:p>
          <a:p>
            <a:pPr lvl="1"/>
            <a:r>
              <a:rPr lang="en-US" altLang="en-US" dirty="0"/>
              <a:t>Visualizes data</a:t>
            </a:r>
          </a:p>
          <a:p>
            <a:pPr lvl="1"/>
            <a:r>
              <a:rPr lang="en-US" altLang="en-US" dirty="0"/>
              <a:t>step through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6628" name="Content Placeholder 5"/>
          <p:cNvSpPr>
            <a:spLocks noGrp="1"/>
          </p:cNvSpPr>
          <p:nvPr>
            <p:ph sz="half" idx="2"/>
          </p:nvPr>
        </p:nvSpPr>
        <p:spPr>
          <a:xfrm>
            <a:off x="533400" y="5334000"/>
            <a:ext cx="7493000" cy="1371600"/>
          </a:xfrm>
        </p:spPr>
        <p:txBody>
          <a:bodyPr/>
          <a:lstStyle/>
          <a:p>
            <a:r>
              <a:rPr lang="en-US" altLang="en-US" dirty="0"/>
              <a:t>Verify the approach being taken, test small, test frequently</a:t>
            </a:r>
          </a:p>
          <a:p>
            <a:pPr lvl="1"/>
            <a:r>
              <a:rPr lang="en-US" altLang="en-US" dirty="0"/>
              <a:t>How do you 'prove' your code works?</a:t>
            </a: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600200"/>
            <a:ext cx="39624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E9AF7-1243-4137-A70D-606EB1674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the main focus is on debugging. </a:t>
            </a:r>
          </a:p>
          <a:p>
            <a:r>
              <a:rPr lang="en-US" dirty="0"/>
              <a:t>There are several problems. Trace by hand to see if you can figure out if they are correct or not, or what to do to correct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 descr="http://slice.seriouseats.com/images/20100415-june-bug.jpg">
            <a:extLst>
              <a:ext uri="{FF2B5EF4-FFF2-40B4-BE49-F238E27FC236}">
                <a16:creationId xmlns:a16="http://schemas.microsoft.com/office/drawing/2014/main" id="{C796D577-A9A9-4330-8A1E-801F53BD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/>
          <a:lstStyle/>
          <a:p>
            <a:r>
              <a:rPr lang="en-US" dirty="0"/>
              <a:t>Debug 1 – Does it work?</a:t>
            </a:r>
            <a:br>
              <a:rPr lang="en-US" dirty="0"/>
            </a:br>
            <a:r>
              <a:rPr lang="en-US" sz="3600" dirty="0"/>
              <a:t>bit.ly/101f17-1102-1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56388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i="1" dirty="0"/>
              <a:t>sizes</a:t>
            </a:r>
            <a:r>
              <a:rPr lang="en-US" sz="2800" dirty="0"/>
              <a:t> has a parameter named </a:t>
            </a:r>
            <a:r>
              <a:rPr lang="en-US" sz="2800" i="1" dirty="0"/>
              <a:t>words</a:t>
            </a:r>
            <a:r>
              <a:rPr lang="en-US" sz="2800" dirty="0"/>
              <a:t> that is a list of strings. This function returns a list of the sizes of each string. For example, sizes(['This', 'is', 'a', 'test']) should return the list </a:t>
            </a:r>
          </a:p>
          <a:p>
            <a:pPr marL="0" indent="0">
              <a:buNone/>
            </a:pPr>
            <a:r>
              <a:rPr lang="en-US" sz="2800" dirty="0"/>
              <a:t>    [4, 2, 1, 4]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sizes(words):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[ ]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w in words: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(w)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D2CAB-7EB4-4182-ABBF-E34A065E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95726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/>
              <a:t>Debug 2 – Does it work?</a:t>
            </a:r>
            <a:br>
              <a:rPr lang="en-US" dirty="0"/>
            </a:br>
            <a:r>
              <a:rPr lang="en-US" sz="3600" dirty="0"/>
              <a:t>bit.ly/101f17-1102-2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36" y="1154545"/>
            <a:ext cx="7772400" cy="55626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i="1" dirty="0" err="1"/>
              <a:t>buildword</a:t>
            </a:r>
            <a:r>
              <a:rPr lang="en-US" sz="2800" dirty="0"/>
              <a:t> has a parameter </a:t>
            </a:r>
            <a:r>
              <a:rPr lang="en-US" sz="2800" i="1" dirty="0"/>
              <a:t>words</a:t>
            </a:r>
            <a:r>
              <a:rPr lang="en-US" sz="2800" dirty="0"/>
              <a:t> that is a list of strings. This function returns a string that is made up of the first character from each word in the list. For example, </a:t>
            </a:r>
            <a:r>
              <a:rPr lang="en-US" sz="2800" dirty="0" err="1"/>
              <a:t>buildword</a:t>
            </a:r>
            <a:r>
              <a:rPr lang="en-US" sz="2800" dirty="0"/>
              <a:t>(['This', 'is', 'a', 'test']) returns '</a:t>
            </a:r>
            <a:r>
              <a:rPr lang="en-US" sz="2800" dirty="0" err="1"/>
              <a:t>Tiat</a:t>
            </a:r>
            <a:r>
              <a:rPr lang="en-US" sz="2800" dirty="0"/>
              <a:t>' 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buildword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(words):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answer = ''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w in words: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answer += w[:1]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answer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670F7-B624-4179-A1EF-BD6E14DF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61719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28600"/>
            <a:ext cx="7772400" cy="1143000"/>
          </a:xfrm>
        </p:spPr>
        <p:txBody>
          <a:bodyPr/>
          <a:lstStyle/>
          <a:p>
            <a:r>
              <a:rPr lang="en-US" dirty="0"/>
              <a:t>Debug  3 – Does it work?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371600"/>
            <a:ext cx="7772400" cy="51054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i="1" dirty="0"/>
              <a:t>middle</a:t>
            </a:r>
            <a:r>
              <a:rPr lang="en-US" sz="2800" dirty="0"/>
              <a:t> has a parameter </a:t>
            </a:r>
            <a:r>
              <a:rPr lang="en-US" sz="2800" i="1" dirty="0"/>
              <a:t>names</a:t>
            </a:r>
            <a:r>
              <a:rPr lang="en-US" sz="2800" dirty="0"/>
              <a:t> that is a list of strings, which each string is in the format "</a:t>
            </a:r>
            <a:r>
              <a:rPr lang="en-US" sz="2800" dirty="0" err="1"/>
              <a:t>firstname:middlename:lastname</a:t>
            </a:r>
            <a:r>
              <a:rPr lang="en-US" sz="2800" dirty="0"/>
              <a:t>". This function returns a list of strings of the </a:t>
            </a:r>
            <a:r>
              <a:rPr lang="en-US" sz="2800" dirty="0" err="1"/>
              <a:t>middlenames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example, the call middle( "</a:t>
            </a:r>
            <a:r>
              <a:rPr lang="en-US" sz="2800" dirty="0" err="1"/>
              <a:t>Jo:Mo:Tree</a:t>
            </a:r>
            <a:r>
              <a:rPr lang="en-US" sz="2800" dirty="0"/>
              <a:t>", </a:t>
            </a:r>
          </a:p>
          <a:p>
            <a:pPr marL="0" indent="0">
              <a:buNone/>
            </a:pPr>
            <a:r>
              <a:rPr lang="en-US" sz="2800" dirty="0"/>
              <a:t>"</a:t>
            </a:r>
            <a:r>
              <a:rPr lang="en-US" sz="2800" dirty="0" err="1"/>
              <a:t>Mary:Sue:Perez</a:t>
            </a:r>
            <a:r>
              <a:rPr lang="en-US" sz="2800" dirty="0"/>
              <a:t>", "</a:t>
            </a:r>
            <a:r>
              <a:rPr lang="en-US" sz="2800" dirty="0" err="1"/>
              <a:t>Stephen:Lucas:Zhang</a:t>
            </a:r>
            <a:r>
              <a:rPr lang="en-US" sz="2800" dirty="0"/>
              <a:t>") </a:t>
            </a:r>
          </a:p>
          <a:p>
            <a:pPr marL="0" indent="0">
              <a:buNone/>
            </a:pPr>
            <a:r>
              <a:rPr lang="en-US" sz="2800" dirty="0"/>
              <a:t>returns</a:t>
            </a:r>
          </a:p>
          <a:p>
            <a:pPr marL="0" indent="0">
              <a:buNone/>
            </a:pPr>
            <a:r>
              <a:rPr lang="en-US" sz="2800" dirty="0"/>
              <a:t>[ ‘Mo’, ‘Sue’, ‘Lucas’]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C740F-2380-4BB7-8887-C70FEFB2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79464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28600"/>
            <a:ext cx="7772400" cy="1143000"/>
          </a:xfrm>
        </p:spPr>
        <p:txBody>
          <a:bodyPr/>
          <a:lstStyle/>
          <a:p>
            <a:r>
              <a:rPr lang="en-US" dirty="0"/>
              <a:t>Debug  3 – Does it work?</a:t>
            </a:r>
            <a:br>
              <a:rPr lang="en-US" dirty="0"/>
            </a:br>
            <a:r>
              <a:rPr lang="en-US" dirty="0"/>
              <a:t>bit.ly/101f17-1102-3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371600"/>
            <a:ext cx="7772400" cy="51054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i="1" dirty="0"/>
              <a:t>middle</a:t>
            </a:r>
            <a:r>
              <a:rPr lang="en-US" sz="2800" dirty="0"/>
              <a:t> has a parameter </a:t>
            </a:r>
            <a:r>
              <a:rPr lang="en-US" sz="2800" i="1" dirty="0"/>
              <a:t>names</a:t>
            </a:r>
            <a:r>
              <a:rPr lang="en-US" sz="2800" dirty="0"/>
              <a:t> that is a list of strings, which each string is in the format "</a:t>
            </a:r>
            <a:r>
              <a:rPr lang="en-US" sz="2800" dirty="0" err="1"/>
              <a:t>firstname:middlename:lastname</a:t>
            </a:r>
            <a:r>
              <a:rPr lang="en-US" sz="2800" dirty="0"/>
              <a:t>". This function returns a list of strings of the </a:t>
            </a:r>
            <a:r>
              <a:rPr lang="en-US" sz="2800" dirty="0" err="1"/>
              <a:t>middlenames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def middle(names):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middlelist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[]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name in names:         	  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name.split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(":")  			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middlelist.append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(name[1])    	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middlelist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6BBB6-3E11-4AF1-85A3-4680A40C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420316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Debug 4 – Does it work?</a:t>
            </a:r>
            <a:br>
              <a:rPr lang="en-US" dirty="0"/>
            </a:br>
            <a:r>
              <a:rPr lang="en-US" sz="3600" dirty="0"/>
              <a:t>bit.ly/101f17-1102-4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i="1" dirty="0" err="1"/>
              <a:t>removeOs</a:t>
            </a:r>
            <a:r>
              <a:rPr lang="en-US" sz="2800" dirty="0"/>
              <a:t> has one string parameter named </a:t>
            </a:r>
            <a:r>
              <a:rPr lang="en-US" sz="2800" i="1" dirty="0"/>
              <a:t>names</a:t>
            </a:r>
            <a:r>
              <a:rPr lang="en-US" sz="2800" dirty="0"/>
              <a:t>. This function returns a string equal to names but with all the lowercase o's removed. For example,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400" dirty="0" err="1"/>
              <a:t>removeOs</a:t>
            </a:r>
            <a:r>
              <a:rPr lang="en-US" sz="2400" dirty="0"/>
              <a:t>(‘Mo Moo Move Over’) returns ‘M </a:t>
            </a:r>
            <a:r>
              <a:rPr lang="en-US" sz="2400" dirty="0" err="1"/>
              <a:t>M</a:t>
            </a:r>
            <a:r>
              <a:rPr lang="en-US" sz="2400" dirty="0"/>
              <a:t> </a:t>
            </a:r>
            <a:r>
              <a:rPr lang="en-US" sz="2400" dirty="0" err="1"/>
              <a:t>Mve</a:t>
            </a:r>
            <a:r>
              <a:rPr lang="en-US" sz="2400" dirty="0"/>
              <a:t> Over’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removeOs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(word):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position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word.find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("o")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position != -1: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word = word[:position] + 					word[position+1:]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word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A74C1-D74E-47E8-B7ED-1B298DDF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14238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No Reading/RQ until after Exam 2</a:t>
            </a:r>
          </a:p>
          <a:p>
            <a:pPr eaLnBrk="1" hangingPunct="1"/>
            <a:r>
              <a:rPr lang="en-US" dirty="0"/>
              <a:t>Assignment 5 due, Assignment 6 due Nov 8</a:t>
            </a:r>
          </a:p>
          <a:p>
            <a:pPr eaLnBrk="1" hangingPunct="1"/>
            <a:r>
              <a:rPr lang="en-US" dirty="0"/>
              <a:t>APT 6 due Tuesday</a:t>
            </a:r>
          </a:p>
          <a:p>
            <a:pPr eaLnBrk="1" hangingPunct="1"/>
            <a:r>
              <a:rPr lang="en-US" dirty="0"/>
              <a:t>APT Quiz 2 - Sunday-Wednesday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Debugging</a:t>
            </a:r>
          </a:p>
          <a:p>
            <a:pPr lvl="1" eaLnBrk="1" hangingPunct="1"/>
            <a:r>
              <a:rPr lang="en-US" dirty="0"/>
              <a:t>Which code is better?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Problem 5 – Does it work?</a:t>
            </a:r>
            <a:br>
              <a:rPr lang="en-US" dirty="0"/>
            </a:br>
            <a:r>
              <a:rPr lang="en-US" dirty="0"/>
              <a:t>bit.ly/101f17-1102-5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sz="2800" dirty="0"/>
              <a:t>The function </a:t>
            </a:r>
            <a:r>
              <a:rPr lang="en-US" sz="2800" dirty="0" err="1"/>
              <a:t>uniqueDigits</a:t>
            </a:r>
            <a:r>
              <a:rPr lang="en-US" sz="2800" dirty="0"/>
              <a:t> has one </a:t>
            </a:r>
            <a:r>
              <a:rPr lang="en-US" sz="2800" dirty="0" err="1"/>
              <a:t>int</a:t>
            </a:r>
            <a:r>
              <a:rPr lang="en-US" sz="2800" dirty="0"/>
              <a:t> parameter number. This function returns the number of unique digits in number. For example, the call </a:t>
            </a:r>
            <a:r>
              <a:rPr lang="en-US" sz="2800" dirty="0" err="1"/>
              <a:t>uniqueDigits</a:t>
            </a:r>
            <a:r>
              <a:rPr lang="en-US" sz="2800" dirty="0"/>
              <a:t>(456655) should return 3.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uniqueDigits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(number)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digits = [ ]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number &gt; 0: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digits.append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(number % 10)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number = number / 10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(digits)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7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code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next two problems, we will look at two examples of code that both work in solving the problem, and think about which code is better.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8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Problem 6: Which code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153400" cy="4114800"/>
          </a:xfrm>
        </p:spPr>
        <p:txBody>
          <a:bodyPr/>
          <a:lstStyle/>
          <a:p>
            <a:r>
              <a:rPr lang="en-US" dirty="0"/>
              <a:t>Problem: Given a string parameter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en-US" dirty="0"/>
              <a:t> and string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letter</a:t>
            </a:r>
            <a:r>
              <a:rPr lang="en-US" dirty="0"/>
              <a:t>, the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findWords</a:t>
            </a:r>
            <a:r>
              <a:rPr lang="en-US" dirty="0"/>
              <a:t> returns a list of all the words from phrase that have letter in them. 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</a:p>
          <a:p>
            <a:r>
              <a:rPr lang="en-US" dirty="0" err="1"/>
              <a:t>findWords</a:t>
            </a:r>
            <a:r>
              <a:rPr lang="en-US" dirty="0"/>
              <a:t>(</a:t>
            </a:r>
            <a:r>
              <a:rPr lang="en-US" i="1" dirty="0"/>
              <a:t>"the circus is coming to town with elephants and clowns", "o") </a:t>
            </a:r>
            <a:r>
              <a:rPr lang="en-US" dirty="0"/>
              <a:t>would return</a:t>
            </a:r>
          </a:p>
          <a:p>
            <a:pPr marL="0" indent="0">
              <a:buNone/>
            </a:pPr>
            <a:r>
              <a:rPr lang="en-US" dirty="0"/>
              <a:t>    [‘coming’, ‘to’, ‘town’, ‘clowns’]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/>
              <a:t>Consider two solutions, which is better? bit.ly/101f17-1102-6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8459453" cy="91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" y="3505200"/>
            <a:ext cx="6156229" cy="23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7 – Which number appears the most times?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r>
              <a:rPr lang="en-US" dirty="0"/>
              <a:t>The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most</a:t>
            </a:r>
            <a:r>
              <a:rPr lang="en-US" dirty="0"/>
              <a:t> has one parameter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/>
              <a:t>, a list of integers. This function returns the number that appears the most in the list.</a:t>
            </a:r>
          </a:p>
          <a:p>
            <a:endParaRPr lang="en-US" dirty="0"/>
          </a:p>
          <a:p>
            <a:r>
              <a:rPr lang="en-US" dirty="0"/>
              <a:t>For example, the call most([3,4,2,2,3,2]) returns 2, as 2 appears more than any other number.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2" y="1720552"/>
            <a:ext cx="8046288" cy="40706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7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48" y="2849"/>
            <a:ext cx="7772400" cy="1143000"/>
          </a:xfrm>
        </p:spPr>
        <p:txBody>
          <a:bodyPr/>
          <a:lstStyle/>
          <a:p>
            <a:r>
              <a:rPr lang="en-US" dirty="0"/>
              <a:t>Compare with Solution 2</a:t>
            </a:r>
            <a:br>
              <a:rPr lang="en-US" dirty="0"/>
            </a:br>
            <a:r>
              <a:rPr lang="en-US" dirty="0"/>
              <a:t>bit.ly/101f17-1102-7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1" y="1447800"/>
            <a:ext cx="6892158" cy="46481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000" b="1" dirty="0"/>
              <a:t>Assignment  7 – Demo</a:t>
            </a:r>
            <a:br>
              <a:rPr lang="en-US" sz="4000" dirty="0"/>
            </a:br>
            <a:r>
              <a:rPr lang="en-US" sz="4000" dirty="0"/>
              <a:t>Smarty, Evil, Frustrating Hangman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80028"/>
            <a:ext cx="8305800" cy="5141686"/>
          </a:xfrm>
        </p:spPr>
        <p:txBody>
          <a:bodyPr/>
          <a:lstStyle/>
          <a:p>
            <a:r>
              <a:rPr lang="en-US" dirty="0"/>
              <a:t>Computer changes secret word every time player guesses to make it "hard" to guess</a:t>
            </a:r>
          </a:p>
          <a:p>
            <a:pPr lvl="1"/>
            <a:r>
              <a:rPr lang="en-US" dirty="0"/>
              <a:t>Must be consistent with all previous guesses</a:t>
            </a:r>
          </a:p>
          <a:p>
            <a:pPr lvl="1"/>
            <a:r>
              <a:rPr lang="en-US" dirty="0"/>
              <a:t>Idea: the more words there are, harder it is</a:t>
            </a:r>
          </a:p>
          <a:p>
            <a:pPr lvl="2"/>
            <a:r>
              <a:rPr lang="en-US" dirty="0"/>
              <a:t>Not always true!</a:t>
            </a:r>
          </a:p>
          <a:p>
            <a:pPr lvl="2"/>
            <a:endParaRPr lang="en-US" dirty="0"/>
          </a:p>
          <a:p>
            <a:r>
              <a:rPr lang="en-US" dirty="0"/>
              <a:t>Example of greedy algorithm</a:t>
            </a:r>
          </a:p>
          <a:p>
            <a:pPr lvl="1"/>
            <a:r>
              <a:rPr lang="en-US" dirty="0"/>
              <a:t>Locally optimal decision leads to best solution</a:t>
            </a:r>
          </a:p>
          <a:p>
            <a:pPr lvl="1"/>
            <a:r>
              <a:rPr lang="en-US" dirty="0"/>
              <a:t>More words to choose from means more likely to be hung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9" y="152400"/>
            <a:ext cx="7772400" cy="1143000"/>
          </a:xfrm>
        </p:spPr>
        <p:txBody>
          <a:bodyPr/>
          <a:lstStyle/>
          <a:p>
            <a:r>
              <a:rPr lang="en-US" dirty="0"/>
              <a:t>Canonical Greedy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866" y="1182320"/>
            <a:ext cx="7772400" cy="4114800"/>
          </a:xfrm>
        </p:spPr>
        <p:txBody>
          <a:bodyPr/>
          <a:lstStyle/>
          <a:p>
            <a:r>
              <a:rPr lang="en-US" dirty="0"/>
              <a:t>How do you give change with fewest number of coins?</a:t>
            </a:r>
          </a:p>
          <a:p>
            <a:pPr lvl="1"/>
            <a:r>
              <a:rPr lang="en-US" dirty="0"/>
              <a:t>Pay $1.00 for something that costs $0.43</a:t>
            </a:r>
          </a:p>
          <a:p>
            <a:pPr lvl="1"/>
            <a:r>
              <a:rPr lang="en-US" dirty="0"/>
              <a:t>Pick the largest coin you need, repeat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247" y="3569760"/>
            <a:ext cx="2107083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99" y="3503616"/>
            <a:ext cx="1536700" cy="153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765" y="3669525"/>
            <a:ext cx="1197349" cy="1204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793" y="3967944"/>
            <a:ext cx="886496" cy="90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283" y="3967944"/>
            <a:ext cx="886496" cy="906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80" y="5314954"/>
            <a:ext cx="1116012" cy="1116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071" y="5314954"/>
            <a:ext cx="1116012" cy="1116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816" y="5438040"/>
            <a:ext cx="986719" cy="992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590" y="5659574"/>
            <a:ext cx="754401" cy="771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5659574"/>
            <a:ext cx="754401" cy="771392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6900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not always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1590672"/>
            <a:ext cx="7772400" cy="4114800"/>
          </a:xfrm>
        </p:spPr>
        <p:txBody>
          <a:bodyPr/>
          <a:lstStyle/>
          <a:p>
            <a:r>
              <a:rPr lang="en-US" dirty="0"/>
              <a:t>What if you have no nickels?</a:t>
            </a:r>
          </a:p>
          <a:p>
            <a:pPr lvl="1"/>
            <a:r>
              <a:rPr lang="en-US" dirty="0"/>
              <a:t>Give $0.31 in change</a:t>
            </a:r>
          </a:p>
          <a:p>
            <a:pPr lvl="1"/>
            <a:r>
              <a:rPr lang="en-US" dirty="0"/>
              <a:t>Algorithms exist for this problem too, not greedy!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31" y="4257199"/>
            <a:ext cx="781291" cy="79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93" y="4257199"/>
            <a:ext cx="781291" cy="798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48" y="4038600"/>
            <a:ext cx="1116012" cy="1116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54" y="5656691"/>
            <a:ext cx="754401" cy="77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67" y="5515069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073" y="4257199"/>
            <a:ext cx="781291" cy="798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03" y="4257199"/>
            <a:ext cx="781291" cy="798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79" y="4257199"/>
            <a:ext cx="781291" cy="798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35" y="4239640"/>
            <a:ext cx="781291" cy="7988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972" y="5489669"/>
            <a:ext cx="9144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14" y="5489309"/>
            <a:ext cx="914400" cy="91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52066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86" y="0"/>
            <a:ext cx="7772400" cy="1143000"/>
          </a:xfrm>
        </p:spPr>
        <p:txBody>
          <a:bodyPr/>
          <a:lstStyle/>
          <a:p>
            <a:r>
              <a:rPr lang="en-US" dirty="0"/>
              <a:t>Smarty Hangman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86" y="1295400"/>
            <a:ext cx="7772400" cy="3886200"/>
          </a:xfrm>
        </p:spPr>
        <p:txBody>
          <a:bodyPr/>
          <a:lstStyle/>
          <a:p>
            <a:r>
              <a:rPr lang="en-US" dirty="0"/>
              <a:t>When you guess a letter, you're really guessing a category (secret word "salty")</a:t>
            </a:r>
          </a:p>
          <a:p>
            <a:pPr marL="0" indent="0">
              <a:buNone/>
            </a:pPr>
            <a:r>
              <a:rPr lang="en-US" dirty="0"/>
              <a:t>_ _ _ _ _  and user guesses 'a'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"gates", "cakes", "false" are all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the same, in 2cd position</a:t>
            </a:r>
          </a:p>
          <a:p>
            <a:pPr lvl="1"/>
            <a:r>
              <a:rPr lang="en-US" dirty="0"/>
              <a:t>"flats", "aorta", "straw", "spoon" are all </a:t>
            </a:r>
            <a:r>
              <a:rPr lang="en-US" i="1" dirty="0"/>
              <a:t>a in different places</a:t>
            </a:r>
          </a:p>
          <a:p>
            <a:r>
              <a:rPr lang="en-US" dirty="0"/>
              <a:t>How can we help ensure player always has many words to distinguish between?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58115-5D17-4B5F-9EEF-1B7981FE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80942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18634"/>
            <a:ext cx="5915025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number of misses left: 8</a:t>
            </a:r>
          </a:p>
          <a:p>
            <a:r>
              <a:rPr lang="da-DK" b="1" dirty="0" err="1">
                <a:solidFill>
                  <a:srgbClr val="000000"/>
                </a:solidFill>
                <a:ea typeface="Courier New" charset="0"/>
                <a:cs typeface="Courier New" charset="0"/>
              </a:rPr>
              <a:t>secret</a:t>
            </a:r>
            <a:r>
              <a:rPr lang="da-DK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 so far: _ _ _ _ _ _ _ _</a:t>
            </a:r>
          </a:p>
          <a:p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(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word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is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catalyst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)</a:t>
            </a:r>
          </a:p>
          <a:p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#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possible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words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: 7070</a:t>
            </a:r>
          </a:p>
          <a:p>
            <a:r>
              <a:rPr lang="da-DK" b="1" dirty="0" err="1">
                <a:solidFill>
                  <a:srgbClr val="000000"/>
                </a:solidFill>
                <a:ea typeface="Courier New" charset="0"/>
                <a:cs typeface="Courier New" charset="0"/>
              </a:rPr>
              <a:t>guess</a:t>
            </a:r>
            <a:r>
              <a:rPr lang="da-DK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 a letter: a</a:t>
            </a:r>
          </a:p>
          <a:p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a__a___a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1</a:t>
            </a:r>
          </a:p>
          <a:p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…</a:t>
            </a:r>
            <a:endParaRPr lang="en-US" b="1" dirty="0">
              <a:solidFill>
                <a:srgbClr val="FF0000"/>
              </a:solidFill>
              <a:ea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_a______ 587</a:t>
            </a:r>
          </a:p>
          <a:p>
            <a:r>
              <a:rPr lang="fi-FI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__aa____ 1</a:t>
            </a:r>
          </a:p>
          <a:p>
            <a:r>
              <a:rPr lang="fi-FI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…</a:t>
            </a:r>
          </a:p>
          <a:p>
            <a:r>
              <a:rPr lang="en-US" b="1" dirty="0">
                <a:solidFill>
                  <a:srgbClr val="FF0000"/>
                </a:solidFill>
              </a:rPr>
              <a:t>__a_____ 498</a:t>
            </a:r>
          </a:p>
          <a:p>
            <a:r>
              <a:rPr lang="en-US" b="1" dirty="0">
                <a:solidFill>
                  <a:srgbClr val="FF0000"/>
                </a:solidFill>
              </a:rPr>
              <a:t>________ 3475</a:t>
            </a:r>
          </a:p>
          <a:p>
            <a:r>
              <a:rPr lang="en-US" b="1" dirty="0">
                <a:solidFill>
                  <a:srgbClr val="FF0000"/>
                </a:solidFill>
              </a:rPr>
              <a:t>___a____ 406</a:t>
            </a:r>
          </a:p>
          <a:p>
            <a:r>
              <a:rPr lang="en-US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…</a:t>
            </a:r>
          </a:p>
          <a:p>
            <a:r>
              <a:rPr lang="en-US" b="1" dirty="0">
                <a:solidFill>
                  <a:srgbClr val="FF0000"/>
                </a:solidFill>
              </a:rPr>
              <a:t>____a___ 396</a:t>
            </a:r>
          </a:p>
          <a:p>
            <a:r>
              <a:rPr lang="en-US" b="1" dirty="0">
                <a:solidFill>
                  <a:srgbClr val="FF0000"/>
                </a:solidFill>
              </a:rPr>
              <a:t># keys = 48</a:t>
            </a:r>
            <a:endParaRPr lang="en-US" b="1" dirty="0">
              <a:solidFill>
                <a:srgbClr val="FF0000"/>
              </a:solidFill>
              <a:ea typeface="Courier New" charset="0"/>
              <a:cs typeface="Courier New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5287" y="2590800"/>
            <a:ext cx="4843463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number of misses left: 7</a:t>
            </a:r>
          </a:p>
          <a:p>
            <a:r>
              <a:rPr lang="en-US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letters guessed:  a</a:t>
            </a:r>
          </a:p>
          <a:p>
            <a:r>
              <a:rPr lang="en-US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…</a:t>
            </a:r>
            <a:endParaRPr lang="da-DK" b="1" dirty="0">
              <a:solidFill>
                <a:srgbClr val="000000"/>
              </a:solidFill>
              <a:ea typeface="Courier New" charset="0"/>
              <a:cs typeface="Courier New" charset="0"/>
            </a:endParaRPr>
          </a:p>
          <a:p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(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word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is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designed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)</a:t>
            </a:r>
          </a:p>
          <a:p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#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possible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 </a:t>
            </a:r>
            <a:r>
              <a:rPr lang="da-DK" b="1" dirty="0" err="1">
                <a:solidFill>
                  <a:srgbClr val="FF0000"/>
                </a:solidFill>
                <a:ea typeface="Courier New" charset="0"/>
                <a:cs typeface="Courier New" charset="0"/>
              </a:rPr>
              <a:t>words</a:t>
            </a:r>
            <a:r>
              <a:rPr lang="da-DK" b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: 3475</a:t>
            </a:r>
          </a:p>
          <a:p>
            <a:r>
              <a:rPr lang="da-DK" b="1" dirty="0" err="1">
                <a:solidFill>
                  <a:srgbClr val="000000"/>
                </a:solidFill>
                <a:ea typeface="Courier New" charset="0"/>
                <a:cs typeface="Courier New" charset="0"/>
              </a:rPr>
              <a:t>guess</a:t>
            </a:r>
            <a:r>
              <a:rPr lang="da-DK" b="1" dirty="0">
                <a:solidFill>
                  <a:srgbClr val="000000"/>
                </a:solidFill>
                <a:ea typeface="Courier New" charset="0"/>
                <a:cs typeface="Courier New" charset="0"/>
              </a:rPr>
              <a:t> a letter: </a:t>
            </a:r>
            <a:endParaRPr lang="en-US" b="1" dirty="0">
              <a:ea typeface="Courier New" charset="0"/>
              <a:cs typeface="Courier New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152400"/>
            <a:ext cx="3667125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+mj-lt"/>
                <a:ea typeface="ＭＳ Ｐゴシック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  <a:ea typeface="ＭＳ Ｐゴシック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  <a:ea typeface="ＭＳ Ｐゴシック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  <a:ea typeface="ＭＳ Ｐゴシック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  <a:ea typeface="ＭＳ Ｐゴシック" charset="0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0128"/>
                </a:solidFill>
                <a:latin typeface="Arial" pitchFamily="-65" charset="0"/>
              </a:defRPr>
            </a:lvl9pPr>
          </a:lstStyle>
          <a:p>
            <a:r>
              <a:rPr lang="en-US" sz="2800" kern="0" dirty="0"/>
              <a:t>Debugging Output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FA454-7E6E-480D-86B5-CCFC570514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1143000"/>
          </a:xfrm>
        </p:spPr>
        <p:txBody>
          <a:bodyPr/>
          <a:lstStyle/>
          <a:p>
            <a:r>
              <a:rPr lang="en-US" dirty="0"/>
              <a:t>Debugging Output and Game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70709"/>
            <a:ext cx="7772400" cy="5334000"/>
          </a:xfrm>
        </p:spPr>
        <p:txBody>
          <a:bodyPr/>
          <a:lstStyle/>
          <a:p>
            <a:r>
              <a:rPr lang="en-US" dirty="0"/>
              <a:t>Sometimes we want to see debugging output, and sometimes we don't</a:t>
            </a:r>
          </a:p>
          <a:p>
            <a:pPr lvl="1"/>
            <a:r>
              <a:rPr lang="en-US" dirty="0"/>
              <a:t>While using </a:t>
            </a:r>
            <a:r>
              <a:rPr lang="en-US" dirty="0" err="1"/>
              <a:t>microsoft</a:t>
            </a:r>
            <a:r>
              <a:rPr lang="en-US" dirty="0"/>
              <a:t> word, don't want to see the programmer's debugging statements</a:t>
            </a:r>
          </a:p>
          <a:p>
            <a:pPr lvl="1"/>
            <a:r>
              <a:rPr lang="en-US" dirty="0"/>
              <a:t>Release code and development code</a:t>
            </a:r>
          </a:p>
          <a:p>
            <a:endParaRPr lang="en-US" dirty="0"/>
          </a:p>
          <a:p>
            <a:r>
              <a:rPr lang="en-US" dirty="0"/>
              <a:t>You'll approximate release/development using a global variable DEBUG</a:t>
            </a:r>
          </a:p>
          <a:p>
            <a:pPr lvl="1"/>
            <a:r>
              <a:rPr lang="en-US" dirty="0"/>
              <a:t>Initialize to False, set to True when debugging</a:t>
            </a:r>
          </a:p>
          <a:p>
            <a:pPr lvl="1"/>
            <a:r>
              <a:rPr lang="en-US" dirty="0"/>
              <a:t>Ship with DEBUG = False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9BA4C-3CD5-4F5D-98CF-47F56BCC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89993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610600" cy="1143000"/>
          </a:xfrm>
        </p:spPr>
        <p:txBody>
          <a:bodyPr/>
          <a:lstStyle/>
          <a:p>
            <a:r>
              <a:rPr lang="en-US" dirty="0"/>
              <a:t>Look at </a:t>
            </a:r>
            <a:r>
              <a:rPr lang="en-US" dirty="0" err="1"/>
              <a:t>howto</a:t>
            </a:r>
            <a:r>
              <a:rPr lang="en-US" dirty="0"/>
              <a:t> and categorizing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114800"/>
          </a:xfrm>
        </p:spPr>
        <p:txBody>
          <a:bodyPr/>
          <a:lstStyle/>
          <a:p>
            <a:r>
              <a:rPr lang="en-US" dirty="0"/>
              <a:t>Play a game with a list of possible words</a:t>
            </a:r>
          </a:p>
          <a:p>
            <a:pPr lvl="1"/>
            <a:r>
              <a:rPr lang="en-US" dirty="0"/>
              <a:t>Initially this is all words</a:t>
            </a:r>
          </a:p>
          <a:p>
            <a:pPr lvl="1"/>
            <a:r>
              <a:rPr lang="en-US" dirty="0"/>
              <a:t>List of possible words changes after each guess</a:t>
            </a:r>
          </a:p>
          <a:p>
            <a:endParaRPr lang="en-US" dirty="0"/>
          </a:p>
          <a:p>
            <a:r>
              <a:rPr lang="en-US" dirty="0"/>
              <a:t>Given template "_ _ _ _", list of all words, and a letter, choose a secret word</a:t>
            </a:r>
          </a:p>
          <a:p>
            <a:pPr lvl="1"/>
            <a:r>
              <a:rPr lang="en-US" dirty="0"/>
              <a:t>Choose all equivalent secret words, not just one</a:t>
            </a:r>
          </a:p>
          <a:p>
            <a:pPr lvl="1"/>
            <a:r>
              <a:rPr lang="en-US" dirty="0"/>
              <a:t>Greedy algorithm, choose largest category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words = categorize(words, guess, letter)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665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1732</Words>
  <Application>Microsoft Office PowerPoint</Application>
  <PresentationFormat>On-screen Show (4:3)</PresentationFormat>
  <Paragraphs>243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Calibri</vt:lpstr>
      <vt:lpstr>Courier New</vt:lpstr>
      <vt:lpstr>Times New Roman</vt:lpstr>
      <vt:lpstr>Wingdings</vt:lpstr>
      <vt:lpstr>Default Design</vt:lpstr>
      <vt:lpstr>CompSci 101 Introduction to Computer Science</vt:lpstr>
      <vt:lpstr>Announcements</vt:lpstr>
      <vt:lpstr>Assignment  7 – Demo Smarty, Evil, Frustrating Hangman</vt:lpstr>
      <vt:lpstr>Canonical Greedy Algorithm</vt:lpstr>
      <vt:lpstr>Greedy not always optimal</vt:lpstr>
      <vt:lpstr>Smarty Hangman</vt:lpstr>
      <vt:lpstr>PowerPoint Presentation</vt:lpstr>
      <vt:lpstr>Debugging Output and Game Play</vt:lpstr>
      <vt:lpstr>Look at howto and categorizing words</vt:lpstr>
      <vt:lpstr>Computing the Categories</vt:lpstr>
      <vt:lpstr>Everytime guess a letter, build a dictionary based on that letter</vt:lpstr>
      <vt:lpstr>Keys can’t be lists</vt:lpstr>
      <vt:lpstr>Bug and Debug</vt:lpstr>
      <vt:lpstr>Debugging Problems</vt:lpstr>
      <vt:lpstr>Debug 1 – Does it work? bit.ly/101f17-1102-1</vt:lpstr>
      <vt:lpstr>Debug 2 – Does it work? bit.ly/101f17-1102-2</vt:lpstr>
      <vt:lpstr>Debug  3 – Does it work? </vt:lpstr>
      <vt:lpstr>Debug  3 – Does it work? bit.ly/101f17-1102-3</vt:lpstr>
      <vt:lpstr>Debug 4 – Does it work? bit.ly/101f17-1102-4</vt:lpstr>
      <vt:lpstr>Problem 5 – Does it work? bit.ly/101f17-1102-5</vt:lpstr>
      <vt:lpstr>Which code is better?</vt:lpstr>
      <vt:lpstr>Problem 6: Which code is better?</vt:lpstr>
      <vt:lpstr>Consider two solutions, which is better? bit.ly/101f17-1102-6</vt:lpstr>
      <vt:lpstr>Problem 7 – Which number appears the most times?</vt:lpstr>
      <vt:lpstr>Solution 1</vt:lpstr>
      <vt:lpstr>Compare with Solution 2 bit.ly/101f17-1102-7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81</cp:revision>
  <cp:lastPrinted>2017-03-05T19:29:55Z</cp:lastPrinted>
  <dcterms:created xsi:type="dcterms:W3CDTF">2005-08-25T14:18:45Z</dcterms:created>
  <dcterms:modified xsi:type="dcterms:W3CDTF">2017-11-02T16:02:55Z</dcterms:modified>
</cp:coreProperties>
</file>