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4" r:id="rId3"/>
    <p:sldId id="277" r:id="rId4"/>
    <p:sldId id="299" r:id="rId5"/>
    <p:sldId id="318" r:id="rId6"/>
    <p:sldId id="319" r:id="rId7"/>
    <p:sldId id="320" r:id="rId8"/>
    <p:sldId id="321" r:id="rId9"/>
    <p:sldId id="322" r:id="rId10"/>
    <p:sldId id="323" r:id="rId11"/>
    <p:sldId id="305" r:id="rId12"/>
    <p:sldId id="300" r:id="rId13"/>
    <p:sldId id="312" r:id="rId14"/>
    <p:sldId id="309" r:id="rId15"/>
    <p:sldId id="308" r:id="rId16"/>
    <p:sldId id="307" r:id="rId17"/>
    <p:sldId id="310" r:id="rId18"/>
    <p:sldId id="311" r:id="rId19"/>
    <p:sldId id="306" r:id="rId20"/>
    <p:sldId id="302" r:id="rId21"/>
    <p:sldId id="303" r:id="rId22"/>
    <p:sldId id="304" r:id="rId23"/>
    <p:sldId id="316" r:id="rId24"/>
    <p:sldId id="313" r:id="rId25"/>
    <p:sldId id="325" r:id="rId26"/>
    <p:sldId id="315" r:id="rId27"/>
    <p:sldId id="314" r:id="rId28"/>
    <p:sldId id="317" r:id="rId29"/>
    <p:sldId id="279" r:id="rId30"/>
    <p:sldId id="282" r:id="rId31"/>
    <p:sldId id="283" r:id="rId32"/>
    <p:sldId id="289" r:id="rId33"/>
    <p:sldId id="295" r:id="rId34"/>
    <p:sldId id="288" r:id="rId35"/>
    <p:sldId id="290" r:id="rId36"/>
    <p:sldId id="291" r:id="rId37"/>
    <p:sldId id="292" r:id="rId38"/>
    <p:sldId id="293" r:id="rId3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17" autoAdjust="0"/>
    <p:restoredTop sz="80308" autoAdjust="0"/>
  </p:normalViewPr>
  <p:slideViewPr>
    <p:cSldViewPr>
      <p:cViewPr varScale="1">
        <p:scale>
          <a:sx n="64" d="100"/>
          <a:sy n="64" d="100"/>
        </p:scale>
        <p:origin x="87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DA363-9207-4B5C-8492-8831D30A27D7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5645-0209-4A79-8472-AAEC5ABE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35645-0209-4A79-8472-AAEC5ABECD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53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that (2,'cat')</a:t>
            </a:r>
            <a:r>
              <a:rPr lang="en-US" baseline="0" dirty="0"/>
              <a:t> comes before (2,'guava')</a:t>
            </a:r>
          </a:p>
          <a:p>
            <a:r>
              <a:rPr lang="en-US" baseline="0" dirty="0"/>
              <a:t>Use what you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long does </a:t>
            </a:r>
            <a:r>
              <a:rPr lang="en-US" dirty="0" err="1"/>
              <a:t>list.count</a:t>
            </a:r>
            <a:r>
              <a:rPr lang="en-US" dirty="0"/>
              <a:t>(x) if you do this for each x?</a:t>
            </a:r>
          </a:p>
          <a:p>
            <a:r>
              <a:rPr lang="en-US" dirty="0"/>
              <a:t>How long does it take to compute a dictionary of counts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35645-0209-4A79-8472-AAEC5ABECD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94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Deck of playing</a:t>
            </a:r>
            <a:r>
              <a:rPr lang="en-US" baseline="0" dirty="0"/>
              <a:t> cards I made of 54 notable women in computing!</a:t>
            </a:r>
          </a:p>
          <a:p>
            <a:r>
              <a:rPr lang="en-US" dirty="0"/>
              <a:t>Full House – three jacks and 2 fours – what are the odds?</a:t>
            </a:r>
          </a:p>
          <a:p>
            <a:r>
              <a:rPr lang="en-US" dirty="0"/>
              <a:t>Flush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CDA40-57ED-4E50-AD37-663EF33717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3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Great Dictionary example to solve a problem!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458F3-8576-4751-81BA-3EBA08B069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9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Template shows the word and letters that were correct and where they 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35645-0209-4A79-8472-AAEC5ABECD7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8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35645-0209-4A79-8472-AAEC5ABECD7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5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word we do 2*N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35645-0209-4A79-8472-AAEC5ABECD7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48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word we do 2*N work</a:t>
            </a:r>
          </a:p>
          <a:p>
            <a:r>
              <a:rPr lang="en-US" dirty="0"/>
              <a:t>In the if we have to split it and still we have to look at all the chars in the 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35645-0209-4A79-8472-AAEC5ABECD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72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could easily write zip....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</a:t>
            </a:r>
            <a:r>
              <a:rPr lang="en-US" baseline="0" dirty="0"/>
              <a:t> one line with</a:t>
            </a:r>
          </a:p>
          <a:p>
            <a:r>
              <a:rPr lang="en-US" baseline="0" dirty="0"/>
              <a:t>List comprehension to create tuples</a:t>
            </a:r>
          </a:p>
          <a:p>
            <a:r>
              <a:rPr lang="en-US" baseline="0" dirty="0"/>
              <a:t>min or max? min</a:t>
            </a:r>
          </a:p>
          <a:p>
            <a:r>
              <a:rPr lang="en-US" baseline="0" dirty="0"/>
              <a:t>Range  - need index number for both lists</a:t>
            </a:r>
          </a:p>
          <a:p>
            <a:r>
              <a:rPr lang="en-US" dirty="0" err="1"/>
              <a:t>yy</a:t>
            </a:r>
            <a:r>
              <a:rPr lang="en-US" dirty="0"/>
              <a:t> = [(a[</a:t>
            </a:r>
            <a:r>
              <a:rPr lang="en-US" dirty="0" err="1"/>
              <a:t>i</a:t>
            </a:r>
            <a:r>
              <a:rPr lang="en-US" dirty="0"/>
              <a:t>], b[</a:t>
            </a:r>
            <a:r>
              <a:rPr lang="en-US" dirty="0" err="1"/>
              <a:t>i</a:t>
            </a:r>
            <a:r>
              <a:rPr lang="en-US" dirty="0"/>
              <a:t>]) for </a:t>
            </a:r>
            <a:r>
              <a:rPr lang="en-US" dirty="0" err="1"/>
              <a:t>i</a:t>
            </a:r>
            <a:r>
              <a:rPr lang="en-US" dirty="0"/>
              <a:t> in range(min(</a:t>
            </a:r>
            <a:r>
              <a:rPr lang="en-US" dirty="0" err="1"/>
              <a:t>len</a:t>
            </a:r>
            <a:r>
              <a:rPr lang="en-US" dirty="0"/>
              <a:t>(a),</a:t>
            </a:r>
            <a:r>
              <a:rPr lang="en-US" dirty="0" err="1"/>
              <a:t>len</a:t>
            </a:r>
            <a:r>
              <a:rPr lang="en-US" dirty="0"/>
              <a:t>(b)))]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35645-0209-4A79-8472-AAEC5ABECD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13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if we</a:t>
            </a:r>
            <a:r>
              <a:rPr lang="en-US" baseline="0" dirty="0"/>
              <a:t> want to sort by numbers instead of words?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9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E9C4-CC62-419B-94EA-3C3ACB7F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295400"/>
            <a:ext cx="3810000" cy="4495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6743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Zero-knowledge_proo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545" y="914400"/>
            <a:ext cx="8153400" cy="1981200"/>
          </a:xfrm>
        </p:spPr>
        <p:txBody>
          <a:bodyPr/>
          <a:lstStyle/>
          <a:p>
            <a:pPr eaLnBrk="1" hangingPunct="1"/>
            <a:r>
              <a:rPr lang="en-US" dirty="0" err="1"/>
              <a:t>CompSci</a:t>
            </a:r>
            <a:r>
              <a:rPr lang="en-US" dirty="0"/>
              <a:t> 101</a:t>
            </a:r>
            <a:br>
              <a:rPr lang="en-US" dirty="0"/>
            </a:br>
            <a:r>
              <a:rPr lang="en-US" dirty="0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532245" y="3124200"/>
            <a:ext cx="20409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Nov. 7, 2017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71195"/>
            <a:ext cx="8454890" cy="838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Smarty Hangman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143000"/>
            <a:ext cx="7772400" cy="4114800"/>
          </a:xfrm>
        </p:spPr>
        <p:txBody>
          <a:bodyPr/>
          <a:lstStyle/>
          <a:p>
            <a:r>
              <a:rPr lang="en-US" dirty="0"/>
              <a:t>How to start? How to modify assignment 5?</a:t>
            </a:r>
          </a:p>
          <a:p>
            <a:r>
              <a:rPr lang="en-US" dirty="0"/>
              <a:t>What helper function(s) would be useful?</a:t>
            </a:r>
          </a:p>
          <a:p>
            <a:r>
              <a:rPr lang="en-US" dirty="0"/>
              <a:t>Helper function to create new list of words, new secret word, new template</a:t>
            </a:r>
          </a:p>
          <a:p>
            <a:pPr lvl="1"/>
            <a:r>
              <a:rPr lang="en-US" dirty="0"/>
              <a:t>Pass in current list of words, current template (such as [‘_’, ‘a’, ‘_’, ‘_’, ‘_’]) and the letter guessed</a:t>
            </a:r>
          </a:p>
          <a:p>
            <a:pPr lvl="1"/>
            <a:r>
              <a:rPr lang="en-US" dirty="0"/>
              <a:t>Pass back a tuple : new secret word, now list of words, new template</a:t>
            </a:r>
          </a:p>
          <a:p>
            <a:pPr marL="914400" lvl="2" indent="0">
              <a:buNone/>
            </a:pPr>
            <a:r>
              <a:rPr lang="en-US" dirty="0"/>
              <a:t> (x, y, z) = </a:t>
            </a:r>
            <a:r>
              <a:rPr lang="en-US" dirty="0" err="1"/>
              <a:t>someFunction</a:t>
            </a:r>
            <a:r>
              <a:rPr lang="en-US" dirty="0"/>
              <a:t>(a, b, c)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4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693B1-3D02-46BC-8416-F530F2A9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another look at the last two problems from last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72487-0730-41F5-9552-934522EBC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CAD78D-18C3-4EE3-8D76-B2A7DD0D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D95718-B7AE-477C-85BA-D4F3A8A0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0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/>
              <a:t>Problem 6: Which code is better?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95400"/>
            <a:ext cx="8153400" cy="4114800"/>
          </a:xfrm>
        </p:spPr>
        <p:txBody>
          <a:bodyPr/>
          <a:lstStyle/>
          <a:p>
            <a:r>
              <a:rPr lang="en-US" dirty="0"/>
              <a:t>Problem: Given a string parameter named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phrase</a:t>
            </a:r>
            <a:r>
              <a:rPr lang="en-US" dirty="0"/>
              <a:t> and string named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letter</a:t>
            </a:r>
            <a:r>
              <a:rPr lang="en-US" dirty="0"/>
              <a:t>, the function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findWords</a:t>
            </a:r>
            <a:r>
              <a:rPr lang="en-US" dirty="0"/>
              <a:t> returns a list of all the words from phrase that have letter in them. </a:t>
            </a:r>
          </a:p>
          <a:p>
            <a:r>
              <a:rPr lang="en-US" b="1" dirty="0"/>
              <a:t>Example:</a:t>
            </a:r>
            <a:r>
              <a:rPr lang="en-US" dirty="0"/>
              <a:t> </a:t>
            </a:r>
          </a:p>
          <a:p>
            <a:r>
              <a:rPr lang="en-US" dirty="0" err="1"/>
              <a:t>findWords</a:t>
            </a:r>
            <a:r>
              <a:rPr lang="en-US" dirty="0"/>
              <a:t>(</a:t>
            </a:r>
            <a:r>
              <a:rPr lang="en-US" i="1" dirty="0"/>
              <a:t>"the circus is coming to town with elephants and clowns", "o") </a:t>
            </a:r>
            <a:r>
              <a:rPr lang="en-US" dirty="0"/>
              <a:t>would return</a:t>
            </a:r>
          </a:p>
          <a:p>
            <a:pPr marL="0" indent="0">
              <a:buNone/>
            </a:pPr>
            <a:r>
              <a:rPr lang="en-US" dirty="0"/>
              <a:t>    [‘coming’, ‘to’, ‘town’, ‘clowns’]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7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dirty="0"/>
              <a:t>Different questions about these bit.ly/101f17-1107-1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00200"/>
            <a:ext cx="8459453" cy="914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87" y="3505200"/>
            <a:ext cx="6156229" cy="238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5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81AE-5CCC-41BD-A09E-EE4B1C40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13" y="381000"/>
            <a:ext cx="8382000" cy="1143000"/>
          </a:xfrm>
        </p:spPr>
        <p:txBody>
          <a:bodyPr/>
          <a:lstStyle/>
          <a:p>
            <a:r>
              <a:rPr lang="en-US" dirty="0"/>
              <a:t>How long does </a:t>
            </a:r>
            <a:r>
              <a:rPr lang="en-US" dirty="0" err="1"/>
              <a:t>phrase.split</a:t>
            </a:r>
            <a:r>
              <a:rPr lang="en-US" dirty="0"/>
              <a:t>() 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6D13-B569-4660-8451-0940A0CF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/>
              <a:t>“how are you”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DD8A2-A1D9-48EF-9D7A-930B23C1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1AD50-E5D8-4FA8-A0CD-09F7E0EA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7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81AE-5CCC-41BD-A09E-EE4B1C40E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56152"/>
            <a:ext cx="8229600" cy="1143000"/>
          </a:xfrm>
        </p:spPr>
        <p:txBody>
          <a:bodyPr/>
          <a:lstStyle/>
          <a:p>
            <a:r>
              <a:rPr lang="en-US" dirty="0"/>
              <a:t>How long does </a:t>
            </a:r>
            <a:r>
              <a:rPr lang="en-US" dirty="0" err="1"/>
              <a:t>phrase.split</a:t>
            </a:r>
            <a:r>
              <a:rPr lang="en-US" dirty="0"/>
              <a:t>() 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6D13-B569-4660-8451-0940A0CF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954155"/>
          </a:xfrm>
        </p:spPr>
        <p:txBody>
          <a:bodyPr/>
          <a:lstStyle/>
          <a:p>
            <a:pPr marL="0" indent="0">
              <a:buNone/>
            </a:pPr>
            <a:r>
              <a:rPr lang="en-US" sz="7200" dirty="0"/>
              <a:t>“how are you”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DD8A2-A1D9-48EF-9D7A-930B23C13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41AD50-E5D8-4FA8-A0CD-09F7E0EA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0F8CA40-FD24-4C2B-BAF0-A32637D21953}"/>
              </a:ext>
            </a:extLst>
          </p:cNvPr>
          <p:cNvCxnSpPr>
            <a:cxnSpLocks/>
          </p:cNvCxnSpPr>
          <p:nvPr/>
        </p:nvCxnSpPr>
        <p:spPr>
          <a:xfrm>
            <a:off x="1066800" y="2743200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18BB3E-AA68-4642-BD6D-A66D79791B22}"/>
              </a:ext>
            </a:extLst>
          </p:cNvPr>
          <p:cNvCxnSpPr>
            <a:cxnSpLocks/>
          </p:cNvCxnSpPr>
          <p:nvPr/>
        </p:nvCxnSpPr>
        <p:spPr>
          <a:xfrm>
            <a:off x="1524000" y="2743200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C54587-5199-43E9-A1CE-522A0DB2AF66}"/>
              </a:ext>
            </a:extLst>
          </p:cNvPr>
          <p:cNvCxnSpPr>
            <a:cxnSpLocks/>
          </p:cNvCxnSpPr>
          <p:nvPr/>
        </p:nvCxnSpPr>
        <p:spPr>
          <a:xfrm>
            <a:off x="2057400" y="2743200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91356E-25ED-46C3-8B63-82B4C69B06A1}"/>
              </a:ext>
            </a:extLst>
          </p:cNvPr>
          <p:cNvCxnSpPr>
            <a:cxnSpLocks/>
          </p:cNvCxnSpPr>
          <p:nvPr/>
        </p:nvCxnSpPr>
        <p:spPr>
          <a:xfrm>
            <a:off x="2438400" y="2743200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8420FCE-4773-419F-8E64-D7841C4EDA7D}"/>
              </a:ext>
            </a:extLst>
          </p:cNvPr>
          <p:cNvSpPr txBox="1"/>
          <p:nvPr/>
        </p:nvSpPr>
        <p:spPr>
          <a:xfrm>
            <a:off x="912743" y="328956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words = [‘how’]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C06FBC-6A5E-4E28-9AA9-DBC66D07BE95}"/>
              </a:ext>
            </a:extLst>
          </p:cNvPr>
          <p:cNvCxnSpPr>
            <a:cxnSpLocks/>
          </p:cNvCxnSpPr>
          <p:nvPr/>
        </p:nvCxnSpPr>
        <p:spPr>
          <a:xfrm>
            <a:off x="2819400" y="2746513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481BF6A-C48C-4E6A-B93D-032F1D6E8F1A}"/>
              </a:ext>
            </a:extLst>
          </p:cNvPr>
          <p:cNvCxnSpPr>
            <a:cxnSpLocks/>
          </p:cNvCxnSpPr>
          <p:nvPr/>
        </p:nvCxnSpPr>
        <p:spPr>
          <a:xfrm>
            <a:off x="3144078" y="2743200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E4DFB2-56CF-4BBA-B0FB-1D5EE038BEE0}"/>
              </a:ext>
            </a:extLst>
          </p:cNvPr>
          <p:cNvCxnSpPr>
            <a:cxnSpLocks/>
          </p:cNvCxnSpPr>
          <p:nvPr/>
        </p:nvCxnSpPr>
        <p:spPr>
          <a:xfrm>
            <a:off x="3505200" y="2743200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4663E8-F0B9-4E32-906D-BB8F7590ED16}"/>
              </a:ext>
            </a:extLst>
          </p:cNvPr>
          <p:cNvCxnSpPr>
            <a:cxnSpLocks/>
          </p:cNvCxnSpPr>
          <p:nvPr/>
        </p:nvCxnSpPr>
        <p:spPr>
          <a:xfrm>
            <a:off x="3886200" y="2743200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0156E5-FA93-4100-A4DA-74928ABD76FC}"/>
              </a:ext>
            </a:extLst>
          </p:cNvPr>
          <p:cNvCxnSpPr>
            <a:cxnSpLocks/>
          </p:cNvCxnSpPr>
          <p:nvPr/>
        </p:nvCxnSpPr>
        <p:spPr>
          <a:xfrm>
            <a:off x="4207565" y="2743200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08A3D0-FACA-4EB6-BE2C-673026B51931}"/>
              </a:ext>
            </a:extLst>
          </p:cNvPr>
          <p:cNvCxnSpPr>
            <a:cxnSpLocks/>
          </p:cNvCxnSpPr>
          <p:nvPr/>
        </p:nvCxnSpPr>
        <p:spPr>
          <a:xfrm>
            <a:off x="5105400" y="2743200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861136-4F4F-42EB-81AA-82A647755B70}"/>
              </a:ext>
            </a:extLst>
          </p:cNvPr>
          <p:cNvCxnSpPr>
            <a:cxnSpLocks/>
          </p:cNvCxnSpPr>
          <p:nvPr/>
        </p:nvCxnSpPr>
        <p:spPr>
          <a:xfrm>
            <a:off x="4610100" y="2743200"/>
            <a:ext cx="30480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6590454-0795-43E0-9AF0-740BABE03550}"/>
              </a:ext>
            </a:extLst>
          </p:cNvPr>
          <p:cNvSpPr txBox="1"/>
          <p:nvPr/>
        </p:nvSpPr>
        <p:spPr>
          <a:xfrm>
            <a:off x="912742" y="3883970"/>
            <a:ext cx="663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words = [‘how’, ‘are’]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755227-0D22-4921-8B59-4B514B3CE24A}"/>
              </a:ext>
            </a:extLst>
          </p:cNvPr>
          <p:cNvSpPr txBox="1"/>
          <p:nvPr/>
        </p:nvSpPr>
        <p:spPr>
          <a:xfrm>
            <a:off x="912742" y="4436022"/>
            <a:ext cx="567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words = [‘how’, ‘are’, ‘you’]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123B1A-EF90-489F-8393-A80D0679C56F}"/>
              </a:ext>
            </a:extLst>
          </p:cNvPr>
          <p:cNvSpPr txBox="1"/>
          <p:nvPr/>
        </p:nvSpPr>
        <p:spPr>
          <a:xfrm>
            <a:off x="361950" y="5413224"/>
            <a:ext cx="880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</a:t>
            </a:r>
            <a:r>
              <a:rPr lang="en-US" sz="3600" b="1" dirty="0"/>
              <a:t>N chars </a:t>
            </a:r>
            <a:r>
              <a:rPr lang="en-US" sz="3600" dirty="0"/>
              <a:t>in phrase, takes about </a:t>
            </a:r>
            <a:r>
              <a:rPr lang="en-US" sz="3600" b="1" dirty="0"/>
              <a:t>N steps </a:t>
            </a:r>
          </a:p>
        </p:txBody>
      </p:sp>
    </p:spTree>
    <p:extLst>
      <p:ext uri="{BB962C8B-B14F-4D97-AF65-F5344CB8AC3E}">
        <p14:creationId xmlns:p14="http://schemas.microsoft.com/office/powerpoint/2010/main" val="23692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dirty="0"/>
              <a:t>How long for this solution?</a:t>
            </a:r>
            <a:br>
              <a:rPr lang="en-US" dirty="0"/>
            </a:br>
            <a:r>
              <a:rPr lang="en-US" dirty="0"/>
              <a:t>Have N chars, M words in phrase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00200"/>
            <a:ext cx="8459453" cy="914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C2F837-F4D5-42C4-8816-B9B583C80134}"/>
              </a:ext>
            </a:extLst>
          </p:cNvPr>
          <p:cNvSpPr txBox="1">
            <a:spLocks/>
          </p:cNvSpPr>
          <p:nvPr/>
        </p:nvSpPr>
        <p:spPr bwMode="auto">
          <a:xfrm>
            <a:off x="381000" y="2590800"/>
            <a:ext cx="480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/>
              <a:t>range(</a:t>
            </a:r>
            <a:r>
              <a:rPr lang="en-US" kern="0" dirty="0" err="1"/>
              <a:t>len</a:t>
            </a:r>
            <a:r>
              <a:rPr lang="en-US" kern="0" dirty="0"/>
              <a:t>(</a:t>
            </a:r>
            <a:r>
              <a:rPr lang="en-US" kern="0" dirty="0" err="1"/>
              <a:t>phrase.split</a:t>
            </a:r>
            <a:r>
              <a:rPr lang="en-US" kern="0" dirty="0"/>
              <a:t>()))</a:t>
            </a:r>
          </a:p>
          <a:p>
            <a:r>
              <a:rPr lang="en-US" kern="0" dirty="0"/>
              <a:t> for </a:t>
            </a:r>
            <a:r>
              <a:rPr lang="en-US" kern="0" dirty="0" err="1"/>
              <a:t>i</a:t>
            </a:r>
            <a:r>
              <a:rPr lang="en-US" kern="0" dirty="0"/>
              <a:t> in range(…):</a:t>
            </a:r>
          </a:p>
          <a:p>
            <a:pPr lvl="1"/>
            <a:r>
              <a:rPr lang="en-US" kern="0" dirty="0"/>
              <a:t>If letter in </a:t>
            </a:r>
            <a:r>
              <a:rPr lang="en-US" kern="0" dirty="0" err="1"/>
              <a:t>phrase.split</a:t>
            </a:r>
            <a:r>
              <a:rPr lang="en-US" kern="0" dirty="0"/>
              <a:t>()[</a:t>
            </a:r>
            <a:r>
              <a:rPr lang="en-US" kern="0" dirty="0" err="1"/>
              <a:t>i</a:t>
            </a:r>
            <a:r>
              <a:rPr lang="en-US" kern="0" dirty="0"/>
              <a:t>]</a:t>
            </a:r>
          </a:p>
          <a:p>
            <a:pPr lvl="1"/>
            <a:r>
              <a:rPr lang="en-US" kern="0" dirty="0" err="1"/>
              <a:t>phrase.split</a:t>
            </a:r>
            <a:r>
              <a:rPr lang="en-US" kern="0" dirty="0"/>
              <a:t>()[</a:t>
            </a:r>
            <a:r>
              <a:rPr lang="en-US" kern="0" dirty="0" err="1"/>
              <a:t>i</a:t>
            </a:r>
            <a:r>
              <a:rPr lang="en-US" kern="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19355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dirty="0"/>
              <a:t>How long for this solution?</a:t>
            </a:r>
            <a:br>
              <a:rPr lang="en-US" dirty="0"/>
            </a:br>
            <a:r>
              <a:rPr lang="en-US" dirty="0"/>
              <a:t>Have N chars, M words in phrase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600200"/>
            <a:ext cx="8459453" cy="914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C2F837-F4D5-42C4-8816-B9B583C80134}"/>
              </a:ext>
            </a:extLst>
          </p:cNvPr>
          <p:cNvSpPr txBox="1">
            <a:spLocks/>
          </p:cNvSpPr>
          <p:nvPr/>
        </p:nvSpPr>
        <p:spPr bwMode="auto">
          <a:xfrm>
            <a:off x="381000" y="2590800"/>
            <a:ext cx="480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/>
              <a:t>range(</a:t>
            </a:r>
            <a:r>
              <a:rPr lang="en-US" kern="0" dirty="0" err="1"/>
              <a:t>len</a:t>
            </a:r>
            <a:r>
              <a:rPr lang="en-US" kern="0" dirty="0"/>
              <a:t>(</a:t>
            </a:r>
            <a:r>
              <a:rPr lang="en-US" kern="0" dirty="0" err="1"/>
              <a:t>phrase.split</a:t>
            </a:r>
            <a:r>
              <a:rPr lang="en-US" kern="0" dirty="0"/>
              <a:t>()))</a:t>
            </a:r>
          </a:p>
          <a:p>
            <a:r>
              <a:rPr lang="en-US" kern="0" dirty="0"/>
              <a:t> for </a:t>
            </a:r>
            <a:r>
              <a:rPr lang="en-US" kern="0" dirty="0" err="1"/>
              <a:t>i</a:t>
            </a:r>
            <a:r>
              <a:rPr lang="en-US" kern="0" dirty="0"/>
              <a:t> in range(…):</a:t>
            </a:r>
          </a:p>
          <a:p>
            <a:pPr lvl="1"/>
            <a:r>
              <a:rPr lang="en-US" kern="0" dirty="0"/>
              <a:t>If letter in </a:t>
            </a:r>
            <a:r>
              <a:rPr lang="en-US" kern="0" dirty="0" err="1"/>
              <a:t>phrase.split</a:t>
            </a:r>
            <a:r>
              <a:rPr lang="en-US" kern="0" dirty="0"/>
              <a:t>()[</a:t>
            </a:r>
            <a:r>
              <a:rPr lang="en-US" kern="0" dirty="0" err="1"/>
              <a:t>i</a:t>
            </a:r>
            <a:r>
              <a:rPr lang="en-US" kern="0" dirty="0"/>
              <a:t>]</a:t>
            </a:r>
          </a:p>
          <a:p>
            <a:pPr lvl="1"/>
            <a:r>
              <a:rPr lang="en-US" kern="0" dirty="0" err="1"/>
              <a:t>phrase.split</a:t>
            </a:r>
            <a:r>
              <a:rPr lang="en-US" kern="0" dirty="0"/>
              <a:t>()[</a:t>
            </a:r>
            <a:r>
              <a:rPr lang="en-US" kern="0" dirty="0" err="1"/>
              <a:t>i</a:t>
            </a:r>
            <a:r>
              <a:rPr lang="en-US" kern="0" dirty="0"/>
              <a:t>]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F50477-CA0C-4AFA-B95E-4852EA8EE360}"/>
              </a:ext>
            </a:extLst>
          </p:cNvPr>
          <p:cNvSpPr txBox="1">
            <a:spLocks/>
          </p:cNvSpPr>
          <p:nvPr/>
        </p:nvSpPr>
        <p:spPr bwMode="auto">
          <a:xfrm>
            <a:off x="5257800" y="266700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>
                <a:solidFill>
                  <a:srgbClr val="FF0000"/>
                </a:solidFill>
              </a:rPr>
              <a:t>N steps </a:t>
            </a:r>
          </a:p>
          <a:p>
            <a:r>
              <a:rPr lang="en-US" kern="0" dirty="0">
                <a:solidFill>
                  <a:srgbClr val="FF0000"/>
                </a:solidFill>
              </a:rPr>
              <a:t>For M words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N steps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N steps</a:t>
            </a:r>
          </a:p>
          <a:p>
            <a:pPr lvl="1"/>
            <a:endParaRPr lang="en-US" kern="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Total: N + M*(2*N)</a:t>
            </a:r>
          </a:p>
          <a:p>
            <a:pPr marL="0" indent="0">
              <a:buNone/>
            </a:pPr>
            <a:r>
              <a:rPr lang="en-US" kern="0" dirty="0">
                <a:solidFill>
                  <a:srgbClr val="FF0000"/>
                </a:solidFill>
              </a:rPr>
              <a:t>         ~  M*N</a:t>
            </a:r>
          </a:p>
        </p:txBody>
      </p:sp>
    </p:spTree>
    <p:extLst>
      <p:ext uri="{BB962C8B-B14F-4D97-AF65-F5344CB8AC3E}">
        <p14:creationId xmlns:p14="http://schemas.microsoft.com/office/powerpoint/2010/main" val="12066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r>
              <a:rPr lang="en-US" sz="3600" dirty="0"/>
              <a:t>How long for this solution?</a:t>
            </a:r>
            <a:br>
              <a:rPr lang="en-US" sz="3600" dirty="0"/>
            </a:br>
            <a:r>
              <a:rPr lang="en-US" sz="3600" dirty="0"/>
              <a:t>Have N chars, M words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1" y="1268338"/>
            <a:ext cx="5622829" cy="21822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BD258-759A-4916-BE09-CE77F1D1F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71" y="3657600"/>
            <a:ext cx="7772400" cy="2438400"/>
          </a:xfrm>
        </p:spPr>
        <p:txBody>
          <a:bodyPr/>
          <a:lstStyle/>
          <a:p>
            <a:r>
              <a:rPr lang="en-US" dirty="0" err="1"/>
              <a:t>phrase.split</a:t>
            </a:r>
            <a:r>
              <a:rPr lang="en-US" dirty="0"/>
              <a:t>()</a:t>
            </a:r>
          </a:p>
          <a:p>
            <a:r>
              <a:rPr lang="en-US" dirty="0"/>
              <a:t>for each word</a:t>
            </a:r>
          </a:p>
          <a:p>
            <a:pPr lvl="1"/>
            <a:r>
              <a:rPr lang="en-US" dirty="0"/>
              <a:t>If letter in word</a:t>
            </a:r>
          </a:p>
          <a:p>
            <a:pPr lvl="2"/>
            <a:r>
              <a:rPr lang="en-US" dirty="0" err="1"/>
              <a:t>Answer.append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0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990600"/>
          </a:xfrm>
        </p:spPr>
        <p:txBody>
          <a:bodyPr/>
          <a:lstStyle/>
          <a:p>
            <a:r>
              <a:rPr lang="en-US" sz="3600" dirty="0"/>
              <a:t>How long for this solution?</a:t>
            </a:r>
            <a:br>
              <a:rPr lang="en-US" sz="3600" dirty="0"/>
            </a:br>
            <a:r>
              <a:rPr lang="en-US" sz="3600" dirty="0"/>
              <a:t>Have N chars, M words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compsci</a:t>
            </a:r>
            <a:r>
              <a:rPr lang="en-US" dirty="0"/>
              <a:t>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1" y="1268338"/>
            <a:ext cx="5622829" cy="21822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BD258-759A-4916-BE09-CE77F1D1F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71" y="3657600"/>
            <a:ext cx="4098829" cy="2438400"/>
          </a:xfrm>
        </p:spPr>
        <p:txBody>
          <a:bodyPr/>
          <a:lstStyle/>
          <a:p>
            <a:r>
              <a:rPr lang="en-US" dirty="0" err="1"/>
              <a:t>phrase.split</a:t>
            </a:r>
            <a:r>
              <a:rPr lang="en-US" dirty="0"/>
              <a:t>()</a:t>
            </a:r>
          </a:p>
          <a:p>
            <a:r>
              <a:rPr lang="en-US" dirty="0"/>
              <a:t>for each word</a:t>
            </a:r>
          </a:p>
          <a:p>
            <a:pPr lvl="1"/>
            <a:r>
              <a:rPr lang="en-US" dirty="0"/>
              <a:t>If letter in word</a:t>
            </a:r>
          </a:p>
          <a:p>
            <a:pPr lvl="2"/>
            <a:r>
              <a:rPr lang="en-US" dirty="0" err="1"/>
              <a:t>Answer.append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3BFED13-A0B1-47BF-9958-A4853E3B4482}"/>
              </a:ext>
            </a:extLst>
          </p:cNvPr>
          <p:cNvSpPr txBox="1">
            <a:spLocks/>
          </p:cNvSpPr>
          <p:nvPr/>
        </p:nvSpPr>
        <p:spPr bwMode="auto">
          <a:xfrm>
            <a:off x="4158104" y="3602984"/>
            <a:ext cx="4833495" cy="317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>
                <a:solidFill>
                  <a:srgbClr val="FF0000"/>
                </a:solidFill>
              </a:rPr>
              <a:t>N steps</a:t>
            </a:r>
          </a:p>
          <a:p>
            <a:r>
              <a:rPr lang="en-US" kern="0" dirty="0">
                <a:solidFill>
                  <a:srgbClr val="FF0000"/>
                </a:solidFill>
              </a:rPr>
              <a:t>For M words</a:t>
            </a:r>
          </a:p>
          <a:p>
            <a:pPr lvl="1"/>
            <a:r>
              <a:rPr lang="en-US" kern="0" dirty="0" err="1">
                <a:solidFill>
                  <a:srgbClr val="FF0000"/>
                </a:solidFill>
              </a:rPr>
              <a:t>len</a:t>
            </a:r>
            <a:r>
              <a:rPr lang="en-US" kern="0" dirty="0">
                <a:solidFill>
                  <a:srgbClr val="FF0000"/>
                </a:solidFill>
              </a:rPr>
              <a:t>(word) steps</a:t>
            </a:r>
          </a:p>
          <a:p>
            <a:pPr lvl="1"/>
            <a:r>
              <a:rPr lang="en-US" kern="0" dirty="0">
                <a:solidFill>
                  <a:srgbClr val="FF0000"/>
                </a:solidFill>
              </a:rPr>
              <a:t>1 step</a:t>
            </a:r>
          </a:p>
          <a:p>
            <a:r>
              <a:rPr lang="en-US" kern="0" dirty="0">
                <a:solidFill>
                  <a:srgbClr val="FF0000"/>
                </a:solidFill>
              </a:rPr>
              <a:t>Total:</a:t>
            </a:r>
            <a:r>
              <a:rPr lang="en-US" kern="0" dirty="0"/>
              <a:t> </a:t>
            </a:r>
            <a:r>
              <a:rPr lang="en-US" kern="0" dirty="0">
                <a:solidFill>
                  <a:srgbClr val="FF0000"/>
                </a:solidFill>
              </a:rPr>
              <a:t>N + N    =  ~ 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DE34A2-1330-4924-B17B-58DF5DDB93D3}"/>
              </a:ext>
            </a:extLst>
          </p:cNvPr>
          <p:cNvSpPr txBox="1">
            <a:spLocks/>
          </p:cNvSpPr>
          <p:nvPr/>
        </p:nvSpPr>
        <p:spPr bwMode="auto">
          <a:xfrm>
            <a:off x="7648989" y="4800600"/>
            <a:ext cx="1466022" cy="7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kern="0" dirty="0">
                <a:solidFill>
                  <a:schemeClr val="accent2"/>
                </a:solidFill>
              </a:rPr>
              <a:t>N steps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4B0BA3F-352D-4997-B220-9AB95DD34BEE}"/>
              </a:ext>
            </a:extLst>
          </p:cNvPr>
          <p:cNvSpPr/>
          <p:nvPr/>
        </p:nvSpPr>
        <p:spPr>
          <a:xfrm>
            <a:off x="7334250" y="4347516"/>
            <a:ext cx="143289" cy="1295400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4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dirty="0"/>
              <a:t>No RQs until after Exam 2</a:t>
            </a:r>
          </a:p>
          <a:p>
            <a:pPr eaLnBrk="1" hangingPunct="1"/>
            <a:r>
              <a:rPr lang="en-US" dirty="0"/>
              <a:t>Assignment 6 due Thursday </a:t>
            </a:r>
          </a:p>
          <a:p>
            <a:pPr eaLnBrk="1" hangingPunct="1"/>
            <a:r>
              <a:rPr lang="en-US" dirty="0"/>
              <a:t>APT Quiz 2 – must do by Wed midnight</a:t>
            </a:r>
          </a:p>
          <a:p>
            <a:pPr eaLnBrk="1" hangingPunct="1"/>
            <a:r>
              <a:rPr lang="en-US" dirty="0"/>
              <a:t>APT 6 due today, APT 7 out</a:t>
            </a:r>
          </a:p>
          <a:p>
            <a:pPr eaLnBrk="1" hangingPunct="1"/>
            <a:r>
              <a:rPr lang="en-US" dirty="0"/>
              <a:t>Exam 2 is Nov 16</a:t>
            </a:r>
          </a:p>
          <a:p>
            <a:pPr eaLnBrk="1" hangingPunct="1"/>
            <a:r>
              <a:rPr lang="en-US" dirty="0"/>
              <a:t>Lab this week!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Today:</a:t>
            </a:r>
          </a:p>
          <a:p>
            <a:pPr lvl="1" eaLnBrk="1" hangingPunct="1"/>
            <a:r>
              <a:rPr lang="en-US" dirty="0"/>
              <a:t>More practice with Dictionaries, finish last time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2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7 – Which number appears the most times?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077200" cy="4114800"/>
          </a:xfrm>
        </p:spPr>
        <p:txBody>
          <a:bodyPr/>
          <a:lstStyle/>
          <a:p>
            <a:r>
              <a:rPr lang="en-US" dirty="0"/>
              <a:t>The function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most</a:t>
            </a:r>
            <a:r>
              <a:rPr lang="en-US" dirty="0"/>
              <a:t> has one parameter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nums</a:t>
            </a:r>
            <a:r>
              <a:rPr lang="en-US" dirty="0"/>
              <a:t>, a list of integers. This function returns the number that appears the most in the list.</a:t>
            </a:r>
          </a:p>
          <a:p>
            <a:endParaRPr lang="en-US" dirty="0"/>
          </a:p>
          <a:p>
            <a:r>
              <a:rPr lang="en-US" dirty="0"/>
              <a:t>For example, the call most([3,4,2,2,3,2]) returns 2, as 2 appears more than any other number.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28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long for Solution 1?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2" y="1720552"/>
            <a:ext cx="8046288" cy="407064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07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1"/>
            <a:ext cx="7772400" cy="1143000"/>
          </a:xfrm>
        </p:spPr>
        <p:txBody>
          <a:bodyPr/>
          <a:lstStyle/>
          <a:p>
            <a:r>
              <a:rPr lang="en-US" dirty="0"/>
              <a:t>How long for Solution 2</a:t>
            </a:r>
            <a:br>
              <a:rPr lang="en-US" dirty="0"/>
            </a:br>
            <a:r>
              <a:rPr lang="en-US" dirty="0"/>
              <a:t>bit.ly/101f17-1107-2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9" y="1828801"/>
            <a:ext cx="6892158" cy="46481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51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296" y="-23191"/>
            <a:ext cx="7772400" cy="1143000"/>
          </a:xfrm>
        </p:spPr>
        <p:txBody>
          <a:bodyPr/>
          <a:lstStyle/>
          <a:p>
            <a:r>
              <a:rPr lang="en-US" dirty="0"/>
              <a:t>How long for Solution 1?</a:t>
            </a:r>
            <a:br>
              <a:rPr lang="en-US" dirty="0"/>
            </a:br>
            <a:r>
              <a:rPr lang="en-US" dirty="0"/>
              <a:t>N numbers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6705600" cy="33923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71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296" y="-23191"/>
            <a:ext cx="7772400" cy="1143000"/>
          </a:xfrm>
        </p:spPr>
        <p:txBody>
          <a:bodyPr/>
          <a:lstStyle/>
          <a:p>
            <a:r>
              <a:rPr lang="en-US" dirty="0"/>
              <a:t>How long for Solution 1?</a:t>
            </a:r>
            <a:br>
              <a:rPr lang="en-US" dirty="0"/>
            </a:br>
            <a:r>
              <a:rPr lang="en-US" dirty="0"/>
              <a:t>N numbers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6705600" cy="339238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E85A701-38EE-4957-8A71-65E739129E0B}"/>
              </a:ext>
            </a:extLst>
          </p:cNvPr>
          <p:cNvSpPr txBox="1">
            <a:spLocks/>
          </p:cNvSpPr>
          <p:nvPr/>
        </p:nvSpPr>
        <p:spPr bwMode="auto">
          <a:xfrm>
            <a:off x="7086600" y="2970228"/>
            <a:ext cx="1371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0" dirty="0">
                <a:solidFill>
                  <a:srgbClr val="FF0000"/>
                </a:solidFill>
              </a:rPr>
              <a:t>N steps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8DA03D7-A6FD-4D09-8533-A00954D4F156}"/>
              </a:ext>
            </a:extLst>
          </p:cNvPr>
          <p:cNvSpPr txBox="1">
            <a:spLocks/>
          </p:cNvSpPr>
          <p:nvPr/>
        </p:nvSpPr>
        <p:spPr bwMode="auto">
          <a:xfrm>
            <a:off x="6232728" y="3359595"/>
            <a:ext cx="2545944" cy="42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0" dirty="0">
                <a:solidFill>
                  <a:srgbClr val="FF0000"/>
                </a:solidFill>
              </a:rPr>
              <a:t>Loop N times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5DC72D-F108-447A-BF59-F8D31447E6B1}"/>
              </a:ext>
            </a:extLst>
          </p:cNvPr>
          <p:cNvSpPr txBox="1">
            <a:spLocks/>
          </p:cNvSpPr>
          <p:nvPr/>
        </p:nvSpPr>
        <p:spPr bwMode="auto">
          <a:xfrm>
            <a:off x="6499428" y="3704996"/>
            <a:ext cx="2545944" cy="42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0" dirty="0">
                <a:solidFill>
                  <a:srgbClr val="FF0000"/>
                </a:solidFill>
              </a:rPr>
              <a:t>1 step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041A69-BA5D-4F41-8CAB-688CEB476971}"/>
              </a:ext>
            </a:extLst>
          </p:cNvPr>
          <p:cNvSpPr txBox="1">
            <a:spLocks/>
          </p:cNvSpPr>
          <p:nvPr/>
        </p:nvSpPr>
        <p:spPr bwMode="auto">
          <a:xfrm>
            <a:off x="6538738" y="4342335"/>
            <a:ext cx="2545944" cy="42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0" dirty="0">
                <a:solidFill>
                  <a:srgbClr val="FF0000"/>
                </a:solidFill>
              </a:rPr>
              <a:t>3 steps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CD9F3548-36EE-460C-AF9F-27730BBC8B38}"/>
              </a:ext>
            </a:extLst>
          </p:cNvPr>
          <p:cNvSpPr/>
          <p:nvPr/>
        </p:nvSpPr>
        <p:spPr>
          <a:xfrm>
            <a:off x="5638800" y="4168764"/>
            <a:ext cx="173488" cy="936915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D16BDDA-041C-4205-9674-AB4BE6C9CE5F}"/>
              </a:ext>
            </a:extLst>
          </p:cNvPr>
          <p:cNvSpPr txBox="1">
            <a:spLocks/>
          </p:cNvSpPr>
          <p:nvPr/>
        </p:nvSpPr>
        <p:spPr bwMode="auto">
          <a:xfrm>
            <a:off x="6324600" y="5156980"/>
            <a:ext cx="2545944" cy="109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0" dirty="0">
                <a:solidFill>
                  <a:srgbClr val="FF0000"/>
                </a:solidFill>
              </a:rPr>
              <a:t>Total: N + 4N</a:t>
            </a:r>
          </a:p>
          <a:p>
            <a:pPr marL="0" indent="0">
              <a:buNone/>
            </a:pPr>
            <a:r>
              <a:rPr lang="en-US" sz="2800" kern="0" dirty="0">
                <a:solidFill>
                  <a:srgbClr val="FF0000"/>
                </a:solidFill>
              </a:rPr>
              <a:t>          ~ N</a:t>
            </a:r>
          </a:p>
        </p:txBody>
      </p:sp>
    </p:spTree>
    <p:extLst>
      <p:ext uri="{BB962C8B-B14F-4D97-AF65-F5344CB8AC3E}">
        <p14:creationId xmlns:p14="http://schemas.microsoft.com/office/powerpoint/2010/main" val="94472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D076-F4B0-4B4F-A516-E00877C2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[5, 3, 4, 3, 3, 5]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CFB90-24BC-4DFF-A819-C227C2291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/>
              <a:t>[ 0, 0, 0, 0, 0, 0, 0]          list of counters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i="1" dirty="0"/>
              <a:t>0  1  2  3  4  5  6           </a:t>
            </a:r>
            <a:r>
              <a:rPr lang="en-US" dirty="0"/>
              <a:t>indexes</a:t>
            </a:r>
          </a:p>
          <a:p>
            <a:r>
              <a:rPr lang="en-US" dirty="0">
                <a:solidFill>
                  <a:schemeClr val="bg1"/>
                </a:solidFill>
              </a:rPr>
              <a:t>After updating the counts we have:</a:t>
            </a:r>
          </a:p>
          <a:p>
            <a:r>
              <a:rPr lang="en-US" dirty="0">
                <a:solidFill>
                  <a:schemeClr val="bg1"/>
                </a:solidFill>
              </a:rPr>
              <a:t>[ 0, 0, 0, 3, 1, 2, 0]          3  3’s, 1  4, 2   5’s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</a:t>
            </a:r>
            <a:r>
              <a:rPr lang="en-US" i="1" dirty="0">
                <a:solidFill>
                  <a:schemeClr val="bg1"/>
                </a:solidFill>
              </a:rPr>
              <a:t>0  1  2  3  4  5  6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DC5D5-7FB8-4740-8FE0-DDBD45C2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69CCF-730C-4919-9833-F86721AC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2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D076-F4B0-4B4F-A516-E00877C2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[5, 3, 4, 3, 3, 5]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CFB90-24BC-4DFF-A819-C227C2291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dirty="0"/>
              <a:t>[ 0, 0, 0, 0, 0, 0, 0]          list of counters 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i="1" dirty="0"/>
              <a:t>0  1  2  3  4  5  6           </a:t>
            </a:r>
            <a:r>
              <a:rPr lang="en-US" dirty="0"/>
              <a:t>indexes</a:t>
            </a:r>
          </a:p>
          <a:p>
            <a:r>
              <a:rPr lang="en-US" dirty="0"/>
              <a:t>After updating the counts we have:</a:t>
            </a:r>
          </a:p>
          <a:p>
            <a:r>
              <a:rPr lang="en-US" dirty="0"/>
              <a:t>[ 0, 0, 0, 3, 1, 2, 0]          3  3’s, 1  4, 2   5’s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i="1" dirty="0"/>
              <a:t>0  1  2  3  4  5  6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DC5D5-7FB8-4740-8FE0-DDBD45C2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C69CCF-730C-4919-9833-F86721AC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48" y="2849"/>
            <a:ext cx="7772400" cy="1143000"/>
          </a:xfrm>
        </p:spPr>
        <p:txBody>
          <a:bodyPr/>
          <a:lstStyle/>
          <a:p>
            <a:r>
              <a:rPr lang="en-US" dirty="0"/>
              <a:t>How long for Solution 2</a:t>
            </a:r>
            <a:br>
              <a:rPr lang="en-US" dirty="0"/>
            </a:br>
            <a:r>
              <a:rPr lang="en-US" dirty="0"/>
              <a:t>N numbers (M unique numbers)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5791200" cy="390569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38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48" y="2849"/>
            <a:ext cx="7772400" cy="1143000"/>
          </a:xfrm>
        </p:spPr>
        <p:txBody>
          <a:bodyPr/>
          <a:lstStyle/>
          <a:p>
            <a:r>
              <a:rPr lang="en-US" dirty="0"/>
              <a:t>How long for Solution 2</a:t>
            </a:r>
            <a:br>
              <a:rPr lang="en-US" dirty="0"/>
            </a:br>
            <a:r>
              <a:rPr lang="en-US" dirty="0"/>
              <a:t>N numbers (M unique numbers)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5791200" cy="390569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D5ACD6-6F15-4927-85E8-CC5DB97773FB}"/>
              </a:ext>
            </a:extLst>
          </p:cNvPr>
          <p:cNvSpPr txBox="1">
            <a:spLocks/>
          </p:cNvSpPr>
          <p:nvPr/>
        </p:nvSpPr>
        <p:spPr bwMode="auto">
          <a:xfrm>
            <a:off x="6046304" y="3087524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0" dirty="0">
                <a:solidFill>
                  <a:srgbClr val="FF0000"/>
                </a:solidFill>
              </a:rPr>
              <a:t>Loop M times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1731DB-6999-40AB-90C1-0DE64A7C1C4C}"/>
              </a:ext>
            </a:extLst>
          </p:cNvPr>
          <p:cNvSpPr txBox="1">
            <a:spLocks/>
          </p:cNvSpPr>
          <p:nvPr/>
        </p:nvSpPr>
        <p:spPr bwMode="auto">
          <a:xfrm>
            <a:off x="6553200" y="3581400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0" dirty="0">
                <a:solidFill>
                  <a:srgbClr val="FF0000"/>
                </a:solidFill>
              </a:rPr>
              <a:t>N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0779CC-7B92-47DE-8FDE-D109D801C807}"/>
              </a:ext>
            </a:extLst>
          </p:cNvPr>
          <p:cNvSpPr txBox="1">
            <a:spLocks/>
          </p:cNvSpPr>
          <p:nvPr/>
        </p:nvSpPr>
        <p:spPr bwMode="auto">
          <a:xfrm>
            <a:off x="6781800" y="4363162"/>
            <a:ext cx="220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0" dirty="0">
                <a:solidFill>
                  <a:srgbClr val="FF0000"/>
                </a:solidFill>
              </a:rPr>
              <a:t>3 steps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626989B-2785-452B-9965-053C02BC89F5}"/>
              </a:ext>
            </a:extLst>
          </p:cNvPr>
          <p:cNvSpPr/>
          <p:nvPr/>
        </p:nvSpPr>
        <p:spPr>
          <a:xfrm>
            <a:off x="6057900" y="4085344"/>
            <a:ext cx="152400" cy="1165236"/>
          </a:xfrm>
          <a:prstGeom prst="rightBrac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24FD0D-5074-4F7E-8567-5F1E9CC6A284}"/>
              </a:ext>
            </a:extLst>
          </p:cNvPr>
          <p:cNvSpPr txBox="1">
            <a:spLocks/>
          </p:cNvSpPr>
          <p:nvPr/>
        </p:nvSpPr>
        <p:spPr bwMode="auto">
          <a:xfrm>
            <a:off x="6248400" y="5305781"/>
            <a:ext cx="281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0" dirty="0">
                <a:solidFill>
                  <a:srgbClr val="FF0000"/>
                </a:solidFill>
              </a:rPr>
              <a:t>Total: M * (N+3)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31A291-81DC-4F1E-8EE0-05A7F0373BDC}"/>
              </a:ext>
            </a:extLst>
          </p:cNvPr>
          <p:cNvSpPr txBox="1">
            <a:spLocks/>
          </p:cNvSpPr>
          <p:nvPr/>
        </p:nvSpPr>
        <p:spPr bwMode="auto">
          <a:xfrm>
            <a:off x="6248400" y="5757684"/>
            <a:ext cx="281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kern="0" dirty="0">
                <a:solidFill>
                  <a:srgbClr val="FF0000"/>
                </a:solidFill>
              </a:rPr>
              <a:t>~  M*N</a:t>
            </a:r>
          </a:p>
        </p:txBody>
      </p:sp>
    </p:spTree>
    <p:extLst>
      <p:ext uri="{BB962C8B-B14F-4D97-AF65-F5344CB8AC3E}">
        <p14:creationId xmlns:p14="http://schemas.microsoft.com/office/powerpoint/2010/main" val="229583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shortcut you can ignore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zip function, tuples from two lists</a:t>
            </a:r>
          </a:p>
          <a:p>
            <a:r>
              <a:rPr lang="en-US" dirty="0"/>
              <a:t>Does something right if lists have different sizes. Look it up</a:t>
            </a:r>
            <a:endParaRPr lang="tr-TR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3430" y="4157008"/>
            <a:ext cx="767477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words = </a:t>
            </a:r>
            <a:r>
              <a:rPr lang="tr-TR" b="1" dirty="0"/>
              <a:t>['</a:t>
            </a:r>
            <a:r>
              <a:rPr lang="tr-TR" b="1" dirty="0" err="1"/>
              <a:t>dog</a:t>
            </a:r>
            <a:r>
              <a:rPr lang="tr-TR" b="1" dirty="0"/>
              <a:t>', '</a:t>
            </a:r>
            <a:r>
              <a:rPr lang="tr-TR" b="1" dirty="0" err="1"/>
              <a:t>cat</a:t>
            </a:r>
            <a:r>
              <a:rPr lang="tr-TR" b="1" dirty="0"/>
              <a:t>', '</a:t>
            </a:r>
            <a:r>
              <a:rPr lang="tr-TR" b="1" dirty="0" err="1"/>
              <a:t>fish</a:t>
            </a:r>
            <a:r>
              <a:rPr lang="tr-TR" b="1" dirty="0"/>
              <a:t>', '</a:t>
            </a:r>
            <a:r>
              <a:rPr lang="tr-TR" b="1" dirty="0" err="1"/>
              <a:t>guava</a:t>
            </a:r>
            <a:r>
              <a:rPr lang="tr-TR" b="1" dirty="0"/>
              <a:t>']</a:t>
            </a:r>
          </a:p>
          <a:p>
            <a:r>
              <a:rPr lang="en-US" b="1" dirty="0"/>
              <a:t>counts = [3, 2, 1, 5]</a:t>
            </a:r>
          </a:p>
          <a:p>
            <a:r>
              <a:rPr lang="en-US" b="1" dirty="0"/>
              <a:t>cc = zip(</a:t>
            </a:r>
            <a:r>
              <a:rPr lang="en-US" b="1" dirty="0" err="1"/>
              <a:t>word,counts</a:t>
            </a:r>
            <a:r>
              <a:rPr lang="en-US" b="1" dirty="0"/>
              <a:t>)</a:t>
            </a:r>
          </a:p>
          <a:p>
            <a:endParaRPr lang="en-US" b="1" dirty="0"/>
          </a:p>
          <a:p>
            <a:r>
              <a:rPr lang="tr-TR" b="1" dirty="0">
                <a:solidFill>
                  <a:srgbClr val="FF0000"/>
                </a:solidFill>
              </a:rPr>
              <a:t>[('dog', 3), ('cat', 2), ('fish', 1),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('guava', 5)]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6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dirty="0"/>
              <a:t>No RQs until after Exam 2</a:t>
            </a:r>
          </a:p>
          <a:p>
            <a:pPr eaLnBrk="1" hangingPunct="1"/>
            <a:r>
              <a:rPr lang="en-US" dirty="0"/>
              <a:t>Assignment 6 due Thursday -  </a:t>
            </a:r>
            <a:r>
              <a:rPr lang="en-US" dirty="0">
                <a:solidFill>
                  <a:srgbClr val="FF0000"/>
                </a:solidFill>
              </a:rPr>
              <a:t>now Monday</a:t>
            </a:r>
          </a:p>
          <a:p>
            <a:pPr eaLnBrk="1" hangingPunct="1"/>
            <a:r>
              <a:rPr lang="en-US" dirty="0"/>
              <a:t>APT Quiz 2 – must do by Wed midnight</a:t>
            </a:r>
          </a:p>
          <a:p>
            <a:pPr eaLnBrk="1" hangingPunct="1"/>
            <a:r>
              <a:rPr lang="en-US" dirty="0"/>
              <a:t>APT 6 due today, APT 7 out</a:t>
            </a:r>
          </a:p>
          <a:p>
            <a:pPr eaLnBrk="1" hangingPunct="1"/>
            <a:r>
              <a:rPr lang="en-US" dirty="0"/>
              <a:t>Exam 2 is Nov 16</a:t>
            </a:r>
          </a:p>
          <a:p>
            <a:pPr eaLnBrk="1" hangingPunct="1"/>
            <a:r>
              <a:rPr lang="en-US" dirty="0"/>
              <a:t>Lab this week!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Today:</a:t>
            </a:r>
          </a:p>
          <a:p>
            <a:pPr lvl="1" eaLnBrk="1" hangingPunct="1"/>
            <a:r>
              <a:rPr lang="en-US" dirty="0"/>
              <a:t>More practice with Dictionaries, finish last time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9CE883-EC96-491B-92AD-300C1D07B55C}"/>
              </a:ext>
            </a:extLst>
          </p:cNvPr>
          <p:cNvCxnSpPr/>
          <p:nvPr/>
        </p:nvCxnSpPr>
        <p:spPr>
          <a:xfrm>
            <a:off x="4572000" y="1600200"/>
            <a:ext cx="685800" cy="7620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44AFD4-6665-4529-AB12-3B29D81E845C}"/>
              </a:ext>
            </a:extLst>
          </p:cNvPr>
          <p:cNvCxnSpPr>
            <a:cxnSpLocks/>
          </p:cNvCxnSpPr>
          <p:nvPr/>
        </p:nvCxnSpPr>
        <p:spPr>
          <a:xfrm flipH="1">
            <a:off x="4648200" y="1600200"/>
            <a:ext cx="609600" cy="6858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90500"/>
            <a:ext cx="7772400" cy="1143000"/>
          </a:xfrm>
        </p:spPr>
        <p:txBody>
          <a:bodyPr/>
          <a:lstStyle/>
          <a:p>
            <a:r>
              <a:rPr lang="en-US" dirty="0"/>
              <a:t>Python functions you CANNOT ignore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1868"/>
            <a:ext cx="7772400" cy="4114800"/>
          </a:xfrm>
        </p:spPr>
        <p:txBody>
          <a:bodyPr/>
          <a:lstStyle/>
          <a:p>
            <a:r>
              <a:rPr lang="en-US" dirty="0"/>
              <a:t>We know how to sort, we call sorted</a:t>
            </a:r>
          </a:p>
          <a:p>
            <a:pPr lvl="1"/>
            <a:r>
              <a:rPr lang="en-US" dirty="0"/>
              <a:t>Example: sorting tuples</a:t>
            </a:r>
          </a:p>
          <a:p>
            <a:pPr lvl="1"/>
            <a:r>
              <a:rPr lang="en-US" dirty="0"/>
              <a:t>Function sorted returns a new list, original not changed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What if sort by numbers instead of words?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810000"/>
            <a:ext cx="79029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/>
              <a:t>xx = [('dog', 3), ('cat', 2), ('fish', 1),</a:t>
            </a:r>
            <a:r>
              <a:rPr lang="en-US" b="1" dirty="0"/>
              <a:t> </a:t>
            </a:r>
            <a:r>
              <a:rPr lang="tr-TR" b="1" dirty="0"/>
              <a:t> ('guava', 2)]</a:t>
            </a:r>
          </a:p>
          <a:p>
            <a:r>
              <a:rPr lang="tr-TR" b="1" dirty="0"/>
              <a:t>yy = sorted(xx)</a:t>
            </a:r>
            <a:endParaRPr lang="en-US" b="1" dirty="0"/>
          </a:p>
          <a:p>
            <a:endParaRPr lang="tr-TR" b="1" dirty="0"/>
          </a:p>
          <a:p>
            <a:r>
              <a:rPr lang="tr-TR" b="1" dirty="0">
                <a:solidFill>
                  <a:srgbClr val="FF0000"/>
                </a:solidFill>
              </a:rPr>
              <a:t>[('cat', 2), ('dog', 3), ('fish', 1),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('guava', 2)]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3DC31-51CA-49F9-9955-BE0317842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19917405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2700"/>
            <a:ext cx="7772400" cy="1143000"/>
          </a:xfrm>
        </p:spPr>
        <p:txBody>
          <a:bodyPr/>
          <a:lstStyle/>
          <a:p>
            <a:r>
              <a:rPr lang="en-US" dirty="0"/>
              <a:t>Use what you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343400"/>
          </a:xfrm>
        </p:spPr>
        <p:txBody>
          <a:bodyPr/>
          <a:lstStyle/>
          <a:p>
            <a:r>
              <a:rPr lang="en-US" dirty="0"/>
              <a:t>You can re-organize data to sort it as you'd like, list comprehensions are your friend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614" y="2667000"/>
            <a:ext cx="790297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b="1" dirty="0"/>
              <a:t>xx = [('dog', 3), ('cat', 2), ('fish', 1),</a:t>
            </a:r>
            <a:r>
              <a:rPr lang="en-US" b="1" dirty="0"/>
              <a:t> </a:t>
            </a:r>
            <a:r>
              <a:rPr lang="tr-TR" b="1" dirty="0"/>
              <a:t> ('guava', 2)]</a:t>
            </a:r>
          </a:p>
          <a:p>
            <a:r>
              <a:rPr lang="tr-TR" b="1" dirty="0"/>
              <a:t>...</a:t>
            </a:r>
          </a:p>
          <a:p>
            <a:r>
              <a:rPr lang="tr-TR" b="1" dirty="0"/>
              <a:t>nlist = [(t[1],t[0]) for t in xx]</a:t>
            </a:r>
            <a:endParaRPr lang="en-US" b="1" dirty="0"/>
          </a:p>
          <a:p>
            <a:endParaRPr lang="tr-TR" b="1" dirty="0"/>
          </a:p>
          <a:p>
            <a:r>
              <a:rPr lang="tr-TR" b="1" dirty="0">
                <a:solidFill>
                  <a:srgbClr val="FF0000"/>
                </a:solidFill>
              </a:rPr>
              <a:t>[(3, 'dog'), (2, 'cat'), (1, 'fish'),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(2, 'guava')]</a:t>
            </a:r>
            <a:endParaRPr lang="en-US" b="1" dirty="0">
              <a:solidFill>
                <a:srgbClr val="FF0000"/>
              </a:solidFill>
            </a:endParaRPr>
          </a:p>
          <a:p>
            <a:endParaRPr lang="tr-TR" b="1" dirty="0"/>
          </a:p>
          <a:p>
            <a:r>
              <a:rPr lang="tr-TR" b="1" dirty="0"/>
              <a:t>yy = sorted(nlist)</a:t>
            </a:r>
            <a:endParaRPr lang="en-US" b="1" dirty="0"/>
          </a:p>
          <a:p>
            <a:endParaRPr lang="tr-TR" b="1" dirty="0"/>
          </a:p>
          <a:p>
            <a:r>
              <a:rPr lang="tr-TR" b="1" dirty="0">
                <a:solidFill>
                  <a:srgbClr val="FF0000"/>
                </a:solidFill>
              </a:rPr>
              <a:t>[(1, 'fish'), (2, 'cat'), (2, 'guava'),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 (3, 'dog')]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3DA9D-62E4-4CD8-AD28-42CF16D7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636652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APT – </a:t>
            </a:r>
            <a:r>
              <a:rPr lang="en-US" dirty="0" err="1"/>
              <a:t>SortedFreqs</a:t>
            </a:r>
            <a:br>
              <a:rPr lang="en-US" dirty="0"/>
            </a:br>
            <a:r>
              <a:rPr lang="en-US" dirty="0"/>
              <a:t>bit.ly/101f17-1107-3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0" y="1581728"/>
            <a:ext cx="6068186" cy="35911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0" y="5447155"/>
            <a:ext cx="8669890" cy="1033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3553" y="1645920"/>
            <a:ext cx="26318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returned frequencies represent an </a:t>
            </a:r>
          </a:p>
          <a:p>
            <a:r>
              <a:rPr lang="en-US" sz="1800" dirty="0"/>
              <a:t>alphabetic/lexicographic ordering of the</a:t>
            </a:r>
          </a:p>
          <a:p>
            <a:r>
              <a:rPr lang="en-US" sz="1800" dirty="0"/>
              <a:t> unique words, so the first frequency is how </a:t>
            </a:r>
          </a:p>
          <a:p>
            <a:r>
              <a:rPr lang="en-US" sz="1800" dirty="0"/>
              <a:t>many times the alphabetically first word occurs and the last frequency is the </a:t>
            </a:r>
          </a:p>
          <a:p>
            <a:r>
              <a:rPr lang="en-US" sz="1800" dirty="0"/>
              <a:t>number of times the alphabetically last word occurs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71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count?</a:t>
            </a:r>
            <a:br>
              <a:rPr lang="en-US" dirty="0"/>
            </a:br>
            <a:r>
              <a:rPr lang="en-US" dirty="0"/>
              <a:t>bit.ly/101f17-1107-4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0"/>
            <a:ext cx="7543800" cy="3352800"/>
          </a:xfrm>
        </p:spPr>
        <p:txBody>
          <a:bodyPr/>
          <a:lstStyle/>
          <a:p>
            <a:r>
              <a:rPr lang="en-US" dirty="0"/>
              <a:t>Dictionaries are faster than using lists?</a:t>
            </a:r>
          </a:p>
          <a:p>
            <a:r>
              <a:rPr lang="en-US" dirty="0"/>
              <a:t>How fast is </a:t>
            </a:r>
            <a:r>
              <a:rPr lang="en-US" dirty="0" err="1"/>
              <a:t>list.count</a:t>
            </a:r>
            <a:r>
              <a:rPr lang="en-US" dirty="0"/>
              <a:t>(x) for each x?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5" y="1905000"/>
            <a:ext cx="8454890" cy="8382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86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7" y="1066800"/>
            <a:ext cx="2916237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MS PGothic" charset="-128"/>
              </a:rPr>
              <a:t>Shafi Goldwasser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6300" y="1295400"/>
            <a:ext cx="5016500" cy="3719513"/>
          </a:xfrm>
        </p:spPr>
        <p:txBody>
          <a:bodyPr/>
          <a:lstStyle/>
          <a:p>
            <a:r>
              <a:rPr lang="da-DK" altLang="en-US" sz="1800" dirty="0">
                <a:ea typeface="MS PGothic" charset="-128"/>
              </a:rPr>
              <a:t>2012 </a:t>
            </a:r>
            <a:r>
              <a:rPr lang="da-DK" altLang="en-US" sz="1800" dirty="0" err="1">
                <a:ea typeface="MS PGothic" charset="-128"/>
              </a:rPr>
              <a:t>Turing</a:t>
            </a:r>
            <a:r>
              <a:rPr lang="da-DK" altLang="en-US" sz="1800" dirty="0">
                <a:ea typeface="MS PGothic" charset="-128"/>
              </a:rPr>
              <a:t> Award Winner</a:t>
            </a:r>
            <a:endParaRPr lang="en-US" altLang="en-US" sz="1800" dirty="0">
              <a:ea typeface="MS PGothic" charset="-128"/>
            </a:endParaRPr>
          </a:p>
          <a:p>
            <a:r>
              <a:rPr lang="en-US" altLang="en-US" sz="1800" dirty="0">
                <a:ea typeface="MS PGothic" charset="-128"/>
              </a:rPr>
              <a:t>RCS professor of computer science at MIT</a:t>
            </a:r>
          </a:p>
          <a:p>
            <a:pPr lvl="1"/>
            <a:r>
              <a:rPr lang="en-US" altLang="en-US" sz="1800" dirty="0">
                <a:ea typeface="MS PGothic" charset="-128"/>
              </a:rPr>
              <a:t>Twice </a:t>
            </a:r>
            <a:r>
              <a:rPr lang="en-US" altLang="en-US" sz="1800" dirty="0" err="1">
                <a:ea typeface="MS PGothic" charset="-128"/>
              </a:rPr>
              <a:t>Godel</a:t>
            </a:r>
            <a:r>
              <a:rPr lang="en-US" altLang="en-US" sz="1800" dirty="0">
                <a:ea typeface="MS PGothic" charset="-128"/>
              </a:rPr>
              <a:t> Prize winner</a:t>
            </a:r>
          </a:p>
          <a:p>
            <a:pPr lvl="1"/>
            <a:r>
              <a:rPr lang="en-US" altLang="en-US" sz="1800" dirty="0">
                <a:ea typeface="MS PGothic" charset="-128"/>
              </a:rPr>
              <a:t>Grace Murray Hopper Award</a:t>
            </a:r>
          </a:p>
          <a:p>
            <a:pPr lvl="1"/>
            <a:r>
              <a:rPr lang="en-US" altLang="en-US" sz="1800" dirty="0">
                <a:ea typeface="MS PGothic" charset="-128"/>
              </a:rPr>
              <a:t>National Academy</a:t>
            </a:r>
          </a:p>
          <a:p>
            <a:pPr lvl="1"/>
            <a:r>
              <a:rPr lang="en-US" altLang="en-US" sz="1800" dirty="0">
                <a:ea typeface="MS PGothic" charset="-128"/>
              </a:rPr>
              <a:t>Co-inventor of zero-knowledge proof protocols</a:t>
            </a:r>
          </a:p>
          <a:p>
            <a:pPr>
              <a:buFont typeface="Monotype Sorts" charset="2"/>
              <a:buNone/>
            </a:pPr>
            <a:r>
              <a:rPr lang="en-US" altLang="en-US" sz="1800" i="1" dirty="0">
                <a:ea typeface="MS PGothic" charset="-128"/>
              </a:rPr>
              <a:t>     How do you convince someone that you know [a secret] without revealing the knowledge?</a:t>
            </a:r>
          </a:p>
          <a:p>
            <a:r>
              <a:rPr lang="en-US" altLang="en-US" sz="1800" dirty="0">
                <a:ea typeface="MS PGothic" charset="-128"/>
                <a:hlinkClick r:id="rId3"/>
              </a:rPr>
              <a:t>Honesty and Privacy</a:t>
            </a:r>
            <a:endParaRPr lang="en-US" altLang="en-US" sz="1800" dirty="0">
              <a:ea typeface="MS PGothic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9787" y="4735512"/>
            <a:ext cx="7286625" cy="143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Monotype Sorts" charset="2"/>
              <a:buChar char="l"/>
              <a:defRPr sz="2800" b="1">
                <a:solidFill>
                  <a:srgbClr val="00279F"/>
                </a:solidFill>
                <a:latin typeface="+mn-lt"/>
                <a:ea typeface="ＭＳ Ｐゴシック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C0128"/>
              </a:buClr>
              <a:buSzPct val="75000"/>
              <a:buFont typeface="Wingdings" charset="2"/>
              <a:buChar char="Ø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65" charset="0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65" charset="0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65" charset="0"/>
                <a:ea typeface="ＭＳ Ｐゴシック" pitchFamily="-65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65" charset="0"/>
                <a:ea typeface="ＭＳ Ｐゴシック" pitchFamily="-65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65" charset="0"/>
                <a:ea typeface="ＭＳ Ｐゴシック" pitchFamily="-65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65" charset="0"/>
                <a:ea typeface="ＭＳ Ｐゴシック" pitchFamily="-65" charset="-128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en-US" i="1" kern="0">
                <a:solidFill>
                  <a:srgbClr val="FC0128"/>
                </a:solidFill>
                <a:ea typeface="MS PGothic" charset="-128"/>
              </a:rPr>
              <a:t>    Work </a:t>
            </a:r>
            <a:r>
              <a:rPr lang="en-US" altLang="en-US" i="1" kern="0" dirty="0">
                <a:solidFill>
                  <a:srgbClr val="FC0128"/>
                </a:solidFill>
                <a:ea typeface="MS PGothic" charset="-128"/>
              </a:rPr>
              <a:t>on what you like, what feels </a:t>
            </a:r>
            <a:r>
              <a:rPr lang="en-US" altLang="en-US" i="1" kern="0">
                <a:solidFill>
                  <a:srgbClr val="FC0128"/>
                </a:solidFill>
                <a:ea typeface="MS PGothic" charset="-128"/>
              </a:rPr>
              <a:t>right, I know </a:t>
            </a:r>
            <a:r>
              <a:rPr lang="en-US" altLang="en-US" i="1" kern="0" dirty="0">
                <a:solidFill>
                  <a:srgbClr val="FC0128"/>
                </a:solidFill>
                <a:ea typeface="MS PGothic" charset="-128"/>
              </a:rPr>
              <a:t>of no other way to end up doing creative work</a:t>
            </a:r>
          </a:p>
        </p:txBody>
      </p:sp>
    </p:spTree>
    <p:extLst>
      <p:ext uri="{BB962C8B-B14F-4D97-AF65-F5344CB8AC3E}">
        <p14:creationId xmlns:p14="http://schemas.microsoft.com/office/powerpoint/2010/main" val="3084426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Customer Statistics</a:t>
            </a:r>
            <a:br>
              <a:rPr lang="en-US" dirty="0"/>
            </a:br>
            <a:r>
              <a:rPr lang="en-US" dirty="0"/>
              <a:t>bit.ly/101f17-1107-5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0290"/>
            <a:ext cx="8077200" cy="85092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5943600" cy="31953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759160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Dictionaries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2120"/>
            <a:ext cx="7772400" cy="4114800"/>
          </a:xfrm>
        </p:spPr>
        <p:txBody>
          <a:bodyPr/>
          <a:lstStyle/>
          <a:p>
            <a:r>
              <a:rPr lang="en-US" dirty="0"/>
              <a:t>Map keys to values</a:t>
            </a:r>
          </a:p>
          <a:p>
            <a:pPr lvl="1"/>
            <a:r>
              <a:rPr lang="en-US" dirty="0"/>
              <a:t>Counting: count how many times a key appears</a:t>
            </a:r>
          </a:p>
          <a:p>
            <a:pPr lvl="2"/>
            <a:r>
              <a:rPr lang="en-US" dirty="0"/>
              <a:t>Key to number</a:t>
            </a:r>
          </a:p>
          <a:p>
            <a:pPr lvl="1"/>
            <a:r>
              <a:rPr lang="en-US" dirty="0"/>
              <a:t>Store associated values</a:t>
            </a:r>
          </a:p>
          <a:p>
            <a:pPr lvl="2"/>
            <a:r>
              <a:rPr lang="en-US" dirty="0"/>
              <a:t>Key to list or set</a:t>
            </a:r>
          </a:p>
          <a:p>
            <a:r>
              <a:rPr lang="en-US" dirty="0"/>
              <a:t>Get all</a:t>
            </a:r>
          </a:p>
          <a:p>
            <a:pPr lvl="1"/>
            <a:r>
              <a:rPr lang="en-US" dirty="0"/>
              <a:t>Keys, values or (</a:t>
            </a:r>
            <a:r>
              <a:rPr lang="en-US" dirty="0" err="1"/>
              <a:t>key,value</a:t>
            </a:r>
            <a:r>
              <a:rPr lang="en-US" dirty="0"/>
              <a:t>) pairs</a:t>
            </a:r>
          </a:p>
          <a:p>
            <a:r>
              <a:rPr lang="en-US" dirty="0"/>
              <a:t>What question do you want to answer? </a:t>
            </a:r>
          </a:p>
          <a:p>
            <a:pPr lvl="1"/>
            <a:r>
              <a:rPr lang="en-US" dirty="0"/>
              <a:t>How to organize data to answer the question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556224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534400" cy="2057400"/>
          </a:xfrm>
        </p:spPr>
        <p:txBody>
          <a:bodyPr/>
          <a:lstStyle/>
          <a:p>
            <a:r>
              <a:rPr lang="en-US" dirty="0"/>
              <a:t>Dictionary problems</a:t>
            </a:r>
            <a:br>
              <a:rPr lang="en-US" dirty="0"/>
            </a:br>
            <a:r>
              <a:rPr lang="en-US" dirty="0"/>
              <a:t>Number of students in Photo clubs</a:t>
            </a:r>
            <a:br>
              <a:rPr lang="en-US" dirty="0"/>
            </a:br>
            <a:r>
              <a:rPr lang="en-US" dirty="0"/>
              <a:t>bit.ly/101f17-1107-6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772400" cy="3124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 = {'duke':30, 'unc':50, 'ncsu':40}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d['duke'] = 80 </a:t>
            </a:r>
          </a:p>
          <a:p>
            <a:pPr marL="0" indent="0">
              <a:buNone/>
            </a:pPr>
            <a:r>
              <a:rPr lang="en-US" dirty="0" err="1"/>
              <a:t>d.update</a:t>
            </a:r>
            <a:r>
              <a:rPr lang="en-US" dirty="0"/>
              <a:t>({'ecu':40, 'uncc':70}) </a:t>
            </a:r>
          </a:p>
          <a:p>
            <a:pPr marL="0" indent="0">
              <a:buNone/>
            </a:pPr>
            <a:r>
              <a:rPr lang="en-US" dirty="0"/>
              <a:t>print  </a:t>
            </a:r>
            <a:r>
              <a:rPr lang="en-US" dirty="0" err="1"/>
              <a:t>d.values</a:t>
            </a:r>
            <a:r>
              <a:rPr lang="en-US" dirty="0"/>
              <a:t>()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82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 problems – part 2</a:t>
            </a:r>
            <a:br>
              <a:rPr lang="en-US" dirty="0"/>
            </a:br>
            <a:r>
              <a:rPr lang="en-US" dirty="0"/>
              <a:t>bit.ly/101f17-1107-7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Python dictionary below on schools that map schools to number of students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 = {'duke':30, 'unc':50, 'ncsu':40, 'wfu':50, '</a:t>
            </a:r>
            <a:r>
              <a:rPr lang="en-US" dirty="0" err="1"/>
              <a:t>ecu</a:t>
            </a:r>
            <a:r>
              <a:rPr lang="en-US" dirty="0"/>
              <a:t>': 80, 'meridith':30, 'clemson':80, 'gatech':50, 'uva':120, 'vtech':110}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41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430" y="152400"/>
            <a:ext cx="8061569" cy="1143000"/>
          </a:xfrm>
        </p:spPr>
        <p:txBody>
          <a:bodyPr/>
          <a:lstStyle/>
          <a:p>
            <a:r>
              <a:rPr lang="en-US" dirty="0"/>
              <a:t>Lab this week! - Odds with poker!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 descr="http://www.cs.duke.edu/courses/fall16/compsci101/labs/lab08/fullHouseSmall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5839640" cy="248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3838754"/>
            <a:ext cx="6705600" cy="28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7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Smarty Hangman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486400"/>
          </a:xfrm>
        </p:spPr>
        <p:txBody>
          <a:bodyPr/>
          <a:lstStyle/>
          <a:p>
            <a:r>
              <a:rPr lang="en-US" dirty="0"/>
              <a:t>Version of Hangman that is hard to win.</a:t>
            </a:r>
          </a:p>
          <a:p>
            <a:r>
              <a:rPr lang="en-US" dirty="0"/>
              <a:t>Program keeps changing secret word to make it hard to guess!</a:t>
            </a:r>
          </a:p>
          <a:p>
            <a:r>
              <a:rPr lang="en-US" dirty="0"/>
              <a:t>User never knows!</a:t>
            </a:r>
          </a:p>
          <a:p>
            <a:r>
              <a:rPr lang="en-US" dirty="0"/>
              <a:t>Once a letter is chosen and shown in a location, program picks from words that only have that letter in that location</a:t>
            </a:r>
          </a:p>
          <a:p>
            <a:r>
              <a:rPr lang="en-US" dirty="0"/>
              <a:t>Program smart to pick from largest group of words available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3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Smarty Hangman -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Builds a dictionary of categories</a:t>
            </a:r>
          </a:p>
          <a:p>
            <a:r>
              <a:rPr lang="en-US" dirty="0"/>
              <a:t>Start with list of words of correct size</a:t>
            </a:r>
          </a:p>
          <a:p>
            <a:r>
              <a:rPr lang="en-US" dirty="0"/>
              <a:t>Repeat</a:t>
            </a:r>
          </a:p>
          <a:p>
            <a:pPr lvl="1"/>
            <a:r>
              <a:rPr lang="en-US" dirty="0"/>
              <a:t>User picks a letter</a:t>
            </a:r>
          </a:p>
          <a:p>
            <a:pPr lvl="1"/>
            <a:r>
              <a:rPr lang="en-US" dirty="0"/>
              <a:t>Make dictionary of categories based on letter</a:t>
            </a:r>
          </a:p>
          <a:p>
            <a:pPr lvl="1"/>
            <a:r>
              <a:rPr lang="en-US" dirty="0"/>
              <a:t>New list of words is largest category</a:t>
            </a:r>
          </a:p>
          <a:p>
            <a:pPr lvl="2"/>
            <a:r>
              <a:rPr lang="en-US" dirty="0"/>
              <a:t>Category includes already matched letters</a:t>
            </a:r>
          </a:p>
          <a:p>
            <a:pPr lvl="2"/>
            <a:r>
              <a:rPr lang="en-US" dirty="0"/>
              <a:t>List shrinks in size each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8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/>
              <a:t>Smarty Hangman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74" y="801329"/>
            <a:ext cx="7772400" cy="4114800"/>
          </a:xfrm>
        </p:spPr>
        <p:txBody>
          <a:bodyPr/>
          <a:lstStyle/>
          <a:p>
            <a:r>
              <a:rPr lang="en-US" dirty="0"/>
              <a:t>Possible scenario after several rounds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list of words with </a:t>
            </a:r>
            <a:r>
              <a:rPr lang="en-US" b="1" dirty="0"/>
              <a:t>a</a:t>
            </a:r>
            <a:r>
              <a:rPr lang="en-US" dirty="0"/>
              <a:t> the second letter. From that build a dictionary of list of words with </a:t>
            </a:r>
            <a:r>
              <a:rPr lang="en-US" b="1" dirty="0"/>
              <a:t>no d </a:t>
            </a:r>
            <a:r>
              <a:rPr lang="en-US" dirty="0"/>
              <a:t>and with </a:t>
            </a:r>
            <a:r>
              <a:rPr lang="en-US" b="1" dirty="0"/>
              <a:t>d</a:t>
            </a:r>
            <a:r>
              <a:rPr lang="en-US" dirty="0"/>
              <a:t> in different places: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19400" y="4876800"/>
            <a:ext cx="91440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6200" y="4650034"/>
            <a:ext cx="417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“no d”, most words, 147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3578" y="5145762"/>
            <a:ext cx="347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17 words of this type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9814" y="6015335"/>
            <a:ext cx="3321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1 word of this type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32" y="1326772"/>
            <a:ext cx="7077308" cy="1873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650034"/>
            <a:ext cx="1524000" cy="210904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2743200" y="5412808"/>
            <a:ext cx="91440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19400" y="6275560"/>
            <a:ext cx="91440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77F3F-7105-4560-BF02-D01253F4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4158265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990600"/>
          </a:xfrm>
        </p:spPr>
        <p:txBody>
          <a:bodyPr/>
          <a:lstStyle/>
          <a:p>
            <a:r>
              <a:rPr lang="en-US" dirty="0" err="1"/>
              <a:t>Everytime</a:t>
            </a:r>
            <a:r>
              <a:rPr lang="en-US" dirty="0"/>
              <a:t> guess a letter, build a dictionary based on that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dirty="0"/>
              <a:t>Example: Four letter word, guess 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Key is string, value is list of strings that fit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359DC-7C2E-4D80-BB48-C9F89DAE4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72635"/>
            <a:ext cx="5105400" cy="3956454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7540C43-8A59-430C-B01D-8F0F9B13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</p:spTree>
    <p:extLst>
      <p:ext uri="{BB962C8B-B14F-4D97-AF65-F5344CB8AC3E}">
        <p14:creationId xmlns:p14="http://schemas.microsoft.com/office/powerpoint/2010/main" val="324810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can’t be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[“O”,”_”,”O”,”_”] need to convert to a string to be the key representing this list:</a:t>
            </a:r>
          </a:p>
          <a:p>
            <a:pPr marL="0" indent="0">
              <a:buNone/>
            </a:pPr>
            <a:r>
              <a:rPr lang="en-US" dirty="0"/>
              <a:t>          “O_O_”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 101 fall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2453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5558</TotalTime>
  <Words>1990</Words>
  <Application>Microsoft Office PowerPoint</Application>
  <PresentationFormat>On-screen Show (4:3)</PresentationFormat>
  <Paragraphs>327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MS PGothic</vt:lpstr>
      <vt:lpstr>Calibri</vt:lpstr>
      <vt:lpstr>Courier New</vt:lpstr>
      <vt:lpstr>Monotype Sorts</vt:lpstr>
      <vt:lpstr>Times New Roman</vt:lpstr>
      <vt:lpstr>Default Design</vt:lpstr>
      <vt:lpstr>CompSci 101 Introduction to Computer Science</vt:lpstr>
      <vt:lpstr>Announcements</vt:lpstr>
      <vt:lpstr>Announcements</vt:lpstr>
      <vt:lpstr>Lab this week! - Odds with poker!</vt:lpstr>
      <vt:lpstr>Smarty Hangman</vt:lpstr>
      <vt:lpstr>Smarty Hangman - Dictionary</vt:lpstr>
      <vt:lpstr>Smarty Hangman Example</vt:lpstr>
      <vt:lpstr>Everytime guess a letter, build a dictionary based on that letter</vt:lpstr>
      <vt:lpstr>Keys can’t be lists</vt:lpstr>
      <vt:lpstr>Smarty Hangman</vt:lpstr>
      <vt:lpstr>Take another look at the last two problems from last time</vt:lpstr>
      <vt:lpstr>Problem 6: Which code is better?</vt:lpstr>
      <vt:lpstr>Different questions about these bit.ly/101f17-1107-1</vt:lpstr>
      <vt:lpstr>How long does phrase.split() take?</vt:lpstr>
      <vt:lpstr>How long does phrase.split() take?</vt:lpstr>
      <vt:lpstr>How long for this solution? Have N chars, M words in phrase</vt:lpstr>
      <vt:lpstr>How long for this solution? Have N chars, M words in phrase</vt:lpstr>
      <vt:lpstr>How long for this solution? Have N chars, M words</vt:lpstr>
      <vt:lpstr>How long for this solution? Have N chars, M words</vt:lpstr>
      <vt:lpstr>Problem 7 – Which number appears the most times?</vt:lpstr>
      <vt:lpstr>How long for Solution 1?</vt:lpstr>
      <vt:lpstr>How long for Solution 2 bit.ly/101f17-1107-2</vt:lpstr>
      <vt:lpstr>How long for Solution 1? N numbers</vt:lpstr>
      <vt:lpstr>How long for Solution 1? N numbers</vt:lpstr>
      <vt:lpstr>Example: [5, 3, 4, 3, 3, 5]</vt:lpstr>
      <vt:lpstr>Example: [5, 3, 4, 3, 3, 5]</vt:lpstr>
      <vt:lpstr>How long for Solution 2 N numbers (M unique numbers)</vt:lpstr>
      <vt:lpstr>How long for Solution 2 N numbers (M unique numbers)</vt:lpstr>
      <vt:lpstr>Python shortcut you can ignore</vt:lpstr>
      <vt:lpstr>Python functions you CANNOT ignore</vt:lpstr>
      <vt:lpstr>Use what you know</vt:lpstr>
      <vt:lpstr>APT – SortedFreqs bit.ly/101f17-1107-3 </vt:lpstr>
      <vt:lpstr>Ways to count? bit.ly/101f17-1107-4</vt:lpstr>
      <vt:lpstr>Shafi Goldwasser</vt:lpstr>
      <vt:lpstr>APT Customer Statistics bit.ly/101f17-1107-5</vt:lpstr>
      <vt:lpstr>Review Dictionaries</vt:lpstr>
      <vt:lpstr>Dictionary problems Number of students in Photo clubs bit.ly/101f17-1107-6</vt:lpstr>
      <vt:lpstr>Dictionary problems – part 2 bit.ly/101f17-1107-7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110</cp:revision>
  <cp:lastPrinted>2017-11-07T16:25:53Z</cp:lastPrinted>
  <dcterms:created xsi:type="dcterms:W3CDTF">2005-08-25T14:18:45Z</dcterms:created>
  <dcterms:modified xsi:type="dcterms:W3CDTF">2017-11-07T16:26:02Z</dcterms:modified>
</cp:coreProperties>
</file>