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80" r:id="rId4"/>
    <p:sldId id="324" r:id="rId5"/>
    <p:sldId id="325" r:id="rId6"/>
    <p:sldId id="315" r:id="rId7"/>
    <p:sldId id="316" r:id="rId8"/>
    <p:sldId id="317" r:id="rId9"/>
    <p:sldId id="319" r:id="rId10"/>
    <p:sldId id="320" r:id="rId11"/>
    <p:sldId id="321" r:id="rId12"/>
    <p:sldId id="322" r:id="rId13"/>
    <p:sldId id="323" r:id="rId14"/>
    <p:sldId id="278" r:id="rId15"/>
    <p:sldId id="342" r:id="rId16"/>
    <p:sldId id="345" r:id="rId17"/>
    <p:sldId id="343" r:id="rId18"/>
    <p:sldId id="344" r:id="rId19"/>
    <p:sldId id="346" r:id="rId20"/>
    <p:sldId id="347" r:id="rId21"/>
    <p:sldId id="348" r:id="rId22"/>
    <p:sldId id="349" r:id="rId23"/>
    <p:sldId id="350" r:id="rId24"/>
    <p:sldId id="351" r:id="rId25"/>
    <p:sldId id="279" r:id="rId26"/>
    <p:sldId id="354" r:id="rId27"/>
    <p:sldId id="352" r:id="rId28"/>
    <p:sldId id="353" r:id="rId29"/>
    <p:sldId id="355" r:id="rId30"/>
    <p:sldId id="356" r:id="rId31"/>
    <p:sldId id="357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359" autoAdjust="0"/>
  </p:normalViewPr>
  <p:slideViewPr>
    <p:cSldViewPr>
      <p:cViewPr varScale="1">
        <p:scale>
          <a:sx n="79" d="100"/>
          <a:sy n="79" d="100"/>
        </p:scale>
        <p:origin x="16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DDA23-E6CD-4503-B625-BE1F3A2EE0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CC89-073F-4876-9E98-7B4A60EE0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too many slides here, take the end ones off….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CC89-073F-4876-9E98-7B4A60EE0E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4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CC89-073F-4876-9E98-7B4A60EE0E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we do not know their ordering for either keys or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CC89-073F-4876-9E98-7B4A60EE0E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8664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November 9,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0ECCE7-C267-4DC4-BAD8-7E8C0365F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3778444" cy="31053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schools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number students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number students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schools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7854" y="32721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7590" y="1860202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7854" y="449580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6489" y="2891133"/>
            <a:ext cx="1286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meridith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8514" y="412280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gatech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8514" y="538803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5944" y="219863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1903" y="26277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13421" y="46230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4255" y="3272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6477" y="53152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24" name="Straight Arrow Connector 23"/>
          <p:cNvCxnSpPr>
            <a:cxnSpLocks/>
            <a:endCxn id="18" idx="1"/>
          </p:cNvCxnSpPr>
          <p:nvPr/>
        </p:nvCxnSpPr>
        <p:spPr>
          <a:xfrm>
            <a:off x="2043351" y="2791843"/>
            <a:ext cx="2368552" cy="667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endCxn id="23" idx="1"/>
          </p:cNvCxnSpPr>
          <p:nvPr/>
        </p:nvCxnSpPr>
        <p:spPr>
          <a:xfrm flipV="1">
            <a:off x="2092324" y="5546129"/>
            <a:ext cx="2344153" cy="104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endCxn id="22" idx="1"/>
          </p:cNvCxnSpPr>
          <p:nvPr/>
        </p:nvCxnSpPr>
        <p:spPr>
          <a:xfrm flipV="1">
            <a:off x="2230675" y="2232968"/>
            <a:ext cx="2193887" cy="23533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20" idx="1"/>
          </p:cNvCxnSpPr>
          <p:nvPr/>
        </p:nvCxnSpPr>
        <p:spPr>
          <a:xfrm flipV="1">
            <a:off x="1722863" y="3503084"/>
            <a:ext cx="2761392" cy="401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1896052" y="3632275"/>
            <a:ext cx="2617369" cy="36402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2352178" y="3644872"/>
            <a:ext cx="2219822" cy="7247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143342" y="2125564"/>
            <a:ext cx="2036633" cy="21396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8" idx="1"/>
          </p:cNvCxnSpPr>
          <p:nvPr/>
        </p:nvCxnSpPr>
        <p:spPr>
          <a:xfrm flipV="1">
            <a:off x="2497648" y="2858617"/>
            <a:ext cx="1914255" cy="3145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202966" y="4284010"/>
            <a:ext cx="2185845" cy="4818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2272923" y="4996257"/>
            <a:ext cx="2240498" cy="1436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877127" y="1747982"/>
            <a:ext cx="1981200" cy="434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692941" y="1290782"/>
            <a:ext cx="2146259" cy="526241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7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schools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number students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number students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schools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7108" y="1858106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7854" y="32721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7590" y="1860202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7854" y="449580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6489" y="2891133"/>
            <a:ext cx="1286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meridith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8514" y="412280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gatech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8514" y="538803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5944" y="219863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1903" y="26277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13421" y="46230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4255" y="3272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6477" y="53152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24" name="Straight Arrow Connector 23"/>
          <p:cNvCxnSpPr>
            <a:cxnSpLocks/>
            <a:endCxn id="18" idx="1"/>
          </p:cNvCxnSpPr>
          <p:nvPr/>
        </p:nvCxnSpPr>
        <p:spPr>
          <a:xfrm>
            <a:off x="2043351" y="2791843"/>
            <a:ext cx="2368552" cy="667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endCxn id="23" idx="1"/>
          </p:cNvCxnSpPr>
          <p:nvPr/>
        </p:nvCxnSpPr>
        <p:spPr>
          <a:xfrm flipV="1">
            <a:off x="2092324" y="5546129"/>
            <a:ext cx="2344153" cy="104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endCxn id="22" idx="1"/>
          </p:cNvCxnSpPr>
          <p:nvPr/>
        </p:nvCxnSpPr>
        <p:spPr>
          <a:xfrm flipV="1">
            <a:off x="2230675" y="2232968"/>
            <a:ext cx="2193887" cy="23533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20" idx="1"/>
          </p:cNvCxnSpPr>
          <p:nvPr/>
        </p:nvCxnSpPr>
        <p:spPr>
          <a:xfrm flipV="1">
            <a:off x="1722863" y="3503084"/>
            <a:ext cx="2761392" cy="401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1896052" y="3632275"/>
            <a:ext cx="2617369" cy="36402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2352178" y="3644872"/>
            <a:ext cx="2219822" cy="7247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143342" y="2125564"/>
            <a:ext cx="2036633" cy="21396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8" idx="1"/>
          </p:cNvCxnSpPr>
          <p:nvPr/>
        </p:nvCxnSpPr>
        <p:spPr>
          <a:xfrm flipV="1">
            <a:off x="2497648" y="2858617"/>
            <a:ext cx="1914255" cy="3145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202966" y="4284010"/>
            <a:ext cx="2185845" cy="4818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2272923" y="4996257"/>
            <a:ext cx="2240498" cy="1436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810000" y="1867129"/>
            <a:ext cx="1981200" cy="434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692941" y="1290782"/>
            <a:ext cx="2146259" cy="526241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41113" y="1521767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cxnSp>
        <p:nvCxnSpPr>
          <p:cNvPr id="38" name="Straight Arrow Connector 37"/>
          <p:cNvCxnSpPr>
            <a:cxnSpLocks/>
            <a:endCxn id="3" idx="1"/>
          </p:cNvCxnSpPr>
          <p:nvPr/>
        </p:nvCxnSpPr>
        <p:spPr>
          <a:xfrm flipV="1">
            <a:off x="5199220" y="1752600"/>
            <a:ext cx="2141893" cy="48037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3185" y="2154809"/>
            <a:ext cx="1225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  <a:p>
            <a:r>
              <a:rPr lang="en-US" dirty="0" err="1"/>
              <a:t>meridith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34200" y="3014564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  <a:p>
            <a:r>
              <a:rPr lang="en-US" dirty="0" err="1"/>
              <a:t>gatech</a:t>
            </a:r>
            <a:endParaRPr lang="en-US" dirty="0"/>
          </a:p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30215" y="4137877"/>
            <a:ext cx="1208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31238" y="5098239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21957" y="5634756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58000" y="3014564"/>
            <a:ext cx="107830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295997" y="2151091"/>
            <a:ext cx="1078306" cy="788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41112" y="1576262"/>
            <a:ext cx="881581" cy="445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683541" y="4207274"/>
            <a:ext cx="1078306" cy="738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43309" y="5185716"/>
            <a:ext cx="736852" cy="373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30215" y="5711883"/>
            <a:ext cx="620440" cy="384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cxnSpLocks/>
            <a:endCxn id="39" idx="1"/>
          </p:cNvCxnSpPr>
          <p:nvPr/>
        </p:nvCxnSpPr>
        <p:spPr>
          <a:xfrm flipV="1">
            <a:off x="4910754" y="2570308"/>
            <a:ext cx="2322431" cy="27638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endCxn id="45" idx="1"/>
          </p:cNvCxnSpPr>
          <p:nvPr/>
        </p:nvCxnSpPr>
        <p:spPr>
          <a:xfrm>
            <a:off x="4914803" y="3500740"/>
            <a:ext cx="1943197" cy="11398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4722595" y="4214170"/>
            <a:ext cx="3006406" cy="47168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  <a:endCxn id="49" idx="1"/>
          </p:cNvCxnSpPr>
          <p:nvPr/>
        </p:nvCxnSpPr>
        <p:spPr>
          <a:xfrm>
            <a:off x="4948853" y="4878331"/>
            <a:ext cx="2194456" cy="49426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  <a:endCxn id="50" idx="1"/>
          </p:cNvCxnSpPr>
          <p:nvPr/>
        </p:nvCxnSpPr>
        <p:spPr>
          <a:xfrm>
            <a:off x="5059479" y="5541769"/>
            <a:ext cx="2570736" cy="36217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56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number groups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list of schools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94574" y="2480643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0-49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9175" y="42182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61601" y="346032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50-99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28479" y="439829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100-150</a:t>
            </a:r>
          </a:p>
        </p:txBody>
      </p:sp>
      <p:sp>
        <p:nvSpPr>
          <p:cNvPr id="35" name="Oval 34"/>
          <p:cNvSpPr/>
          <p:nvPr/>
        </p:nvSpPr>
        <p:spPr>
          <a:xfrm>
            <a:off x="2050941" y="1562216"/>
            <a:ext cx="1981200" cy="434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692941" y="1290782"/>
            <a:ext cx="2146259" cy="526241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233185" y="2154809"/>
            <a:ext cx="1260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  <a:p>
            <a:r>
              <a:rPr lang="en-US" dirty="0" err="1"/>
              <a:t>Meridith</a:t>
            </a:r>
            <a:endParaRPr lang="en-US" dirty="0"/>
          </a:p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60413" y="3292421"/>
            <a:ext cx="1303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  <a:p>
            <a:r>
              <a:rPr lang="en-US" dirty="0" err="1"/>
              <a:t>gatech</a:t>
            </a:r>
            <a:endParaRPr lang="en-US" dirty="0"/>
          </a:p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30053" y="4389188"/>
            <a:ext cx="1208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54778" y="5320915"/>
            <a:ext cx="849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69842" y="3320776"/>
            <a:ext cx="1271716" cy="18526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295997" y="2151091"/>
            <a:ext cx="1078306" cy="1121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26113" y="5347548"/>
            <a:ext cx="778578" cy="747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cxnSpLocks/>
            <a:stCxn id="18" idx="3"/>
            <a:endCxn id="39" idx="1"/>
          </p:cNvCxnSpPr>
          <p:nvPr/>
        </p:nvCxnSpPr>
        <p:spPr>
          <a:xfrm>
            <a:off x="3443497" y="2711476"/>
            <a:ext cx="3789688" cy="4349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stCxn id="20" idx="3"/>
            <a:endCxn id="45" idx="1"/>
          </p:cNvCxnSpPr>
          <p:nvPr/>
        </p:nvCxnSpPr>
        <p:spPr>
          <a:xfrm>
            <a:off x="3564412" y="3691158"/>
            <a:ext cx="3305430" cy="55593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</p:cNvCxnSpPr>
          <p:nvPr/>
        </p:nvCxnSpPr>
        <p:spPr>
          <a:xfrm>
            <a:off x="3699278" y="4697731"/>
            <a:ext cx="3806422" cy="118151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84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Dictionary</a:t>
            </a:r>
            <a:br>
              <a:rPr lang="en-US" dirty="0"/>
            </a:br>
            <a:r>
              <a:rPr lang="en-US" dirty="0"/>
              <a:t>bit.ly/101f17-1109-3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dictionary of keys to values</a:t>
            </a:r>
          </a:p>
          <a:p>
            <a:pPr lvl="1"/>
            <a:r>
              <a:rPr lang="en-US" i="1" dirty="0"/>
              <a:t>Schools to number of students</a:t>
            </a:r>
          </a:p>
          <a:p>
            <a:endParaRPr lang="en-US" dirty="0"/>
          </a:p>
          <a:p>
            <a:r>
              <a:rPr lang="en-US" dirty="0"/>
              <a:t>Use it to build an inverted dictionary of values to keys (actually list of keys)</a:t>
            </a:r>
          </a:p>
          <a:p>
            <a:pPr lvl="1"/>
            <a:r>
              <a:rPr lang="en-US" i="1" dirty="0"/>
              <a:t>Number of students to list of schools</a:t>
            </a:r>
          </a:p>
          <a:p>
            <a:endParaRPr lang="en-US" dirty="0"/>
          </a:p>
          <a:p>
            <a:r>
              <a:rPr lang="en-US" dirty="0"/>
              <a:t>Lets look at the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Dictionary Song problem</a:t>
            </a:r>
            <a:br>
              <a:rPr lang="en-US" dirty="0"/>
            </a:br>
            <a:r>
              <a:rPr lang="en-US" dirty="0"/>
              <a:t>bit.ly/101f17-1109-4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songs = [</a:t>
            </a:r>
            <a:r>
              <a:rPr lang="en-US" sz="2800" i="1" dirty="0"/>
              <a:t>"Hey </a:t>
            </a:r>
            <a:r>
              <a:rPr lang="en-US" sz="2800" i="1" dirty="0" err="1"/>
              <a:t>Jude:Let</a:t>
            </a:r>
            <a:r>
              <a:rPr lang="en-US" sz="2800" i="1" dirty="0"/>
              <a:t> it </a:t>
            </a:r>
            <a:r>
              <a:rPr lang="en-US" sz="2800" i="1" dirty="0" err="1"/>
              <a:t>be:Day</a:t>
            </a:r>
            <a:r>
              <a:rPr lang="en-US" sz="2800" i="1" dirty="0"/>
              <a:t> Tripper",</a:t>
            </a:r>
          </a:p>
          <a:p>
            <a:pPr marL="0" indent="0">
              <a:buNone/>
            </a:pPr>
            <a:r>
              <a:rPr lang="en-US" sz="2800" i="1" dirty="0"/>
              <a:t>"Let it </a:t>
            </a:r>
            <a:r>
              <a:rPr lang="en-US" sz="2800" i="1" dirty="0" err="1"/>
              <a:t>be:Drive</a:t>
            </a:r>
            <a:r>
              <a:rPr lang="en-US" sz="2800" i="1" dirty="0"/>
              <a:t> my </a:t>
            </a:r>
            <a:r>
              <a:rPr lang="en-US" sz="2800" i="1" dirty="0" err="1"/>
              <a:t>car:Hey</a:t>
            </a:r>
            <a:r>
              <a:rPr lang="en-US" sz="2800" i="1" dirty="0"/>
              <a:t> Jude"</a:t>
            </a:r>
            <a:r>
              <a:rPr lang="en-US" sz="2800" i="1" u="sng" dirty="0"/>
              <a:t>,</a:t>
            </a:r>
          </a:p>
          <a:p>
            <a:pPr marL="0" indent="0">
              <a:buNone/>
            </a:pPr>
            <a:r>
              <a:rPr lang="en-US" sz="2800" i="1" dirty="0"/>
              <a:t>"I want to hold your </a:t>
            </a:r>
            <a:r>
              <a:rPr lang="en-US" sz="2800" i="1" dirty="0" err="1"/>
              <a:t>hand:Help</a:t>
            </a:r>
            <a:r>
              <a:rPr lang="en-US" sz="2800" i="1" dirty="0"/>
              <a:t>!:Day Tripper",</a:t>
            </a:r>
          </a:p>
          <a:p>
            <a:pPr marL="0" indent="0">
              <a:buNone/>
            </a:pPr>
            <a:r>
              <a:rPr lang="en-US" sz="2800" i="1" dirty="0"/>
              <a:t>"Born to </a:t>
            </a:r>
            <a:r>
              <a:rPr lang="en-US" sz="2800" i="1" dirty="0" err="1"/>
              <a:t>run:Thunder</a:t>
            </a:r>
            <a:r>
              <a:rPr lang="en-US" sz="2800" i="1" dirty="0"/>
              <a:t> </a:t>
            </a:r>
            <a:r>
              <a:rPr lang="en-US" sz="2800" i="1" dirty="0" err="1"/>
              <a:t>road:She's</a:t>
            </a:r>
            <a:r>
              <a:rPr lang="en-US" sz="2800" i="1" dirty="0"/>
              <a:t> the one",</a:t>
            </a:r>
          </a:p>
          <a:p>
            <a:pPr marL="0" indent="0">
              <a:buNone/>
            </a:pPr>
            <a:r>
              <a:rPr lang="en-US" sz="2800" i="1" dirty="0"/>
              <a:t>"Hungry </a:t>
            </a:r>
            <a:r>
              <a:rPr lang="en-US" sz="2800" i="1" dirty="0" err="1"/>
              <a:t>heart:The</a:t>
            </a:r>
            <a:r>
              <a:rPr lang="en-US" sz="2800" i="1" dirty="0"/>
              <a:t> </a:t>
            </a:r>
            <a:r>
              <a:rPr lang="en-US" sz="2800" i="1" dirty="0" err="1"/>
              <a:t>river:Born</a:t>
            </a:r>
            <a:r>
              <a:rPr lang="en-US" sz="2800" i="1" dirty="0"/>
              <a:t> to run",</a:t>
            </a:r>
          </a:p>
          <a:p>
            <a:pPr marL="0" indent="0">
              <a:buNone/>
            </a:pPr>
            <a:r>
              <a:rPr lang="en-US" sz="2800" i="1" dirty="0"/>
              <a:t>"The </a:t>
            </a:r>
            <a:r>
              <a:rPr lang="en-US" sz="2800" i="1" dirty="0" err="1"/>
              <a:t>river:Thunder</a:t>
            </a:r>
            <a:r>
              <a:rPr lang="en-US" sz="2800" i="1" dirty="0"/>
              <a:t> </a:t>
            </a:r>
            <a:r>
              <a:rPr lang="en-US" sz="2800" i="1" dirty="0" err="1"/>
              <a:t>road:Drive</a:t>
            </a:r>
            <a:r>
              <a:rPr lang="en-US" sz="2800" i="1" dirty="0"/>
              <a:t> my car",</a:t>
            </a:r>
          </a:p>
          <a:p>
            <a:pPr marL="0" indent="0">
              <a:buNone/>
            </a:pPr>
            <a:r>
              <a:rPr lang="en-US" sz="2800" i="1" dirty="0"/>
              <a:t>"</a:t>
            </a:r>
            <a:r>
              <a:rPr lang="en-US" sz="2800" i="1" dirty="0" err="1"/>
              <a:t>Angie:Start</a:t>
            </a:r>
            <a:r>
              <a:rPr lang="en-US" sz="2800" i="1" dirty="0"/>
              <a:t> me </a:t>
            </a:r>
            <a:r>
              <a:rPr lang="en-US" sz="2800" i="1" dirty="0" err="1"/>
              <a:t>up:Ruby</a:t>
            </a:r>
            <a:r>
              <a:rPr lang="en-US" sz="2800" i="1" dirty="0"/>
              <a:t> Tuesday",</a:t>
            </a:r>
          </a:p>
          <a:p>
            <a:pPr marL="0" indent="0">
              <a:buNone/>
            </a:pPr>
            <a:r>
              <a:rPr lang="en-US" sz="2800" i="1" dirty="0"/>
              <a:t>"Born to </a:t>
            </a:r>
            <a:r>
              <a:rPr lang="en-US" sz="2800" i="1" dirty="0" err="1"/>
              <a:t>run:Angie:Drive</a:t>
            </a:r>
            <a:r>
              <a:rPr lang="en-US" sz="2800" i="1" dirty="0"/>
              <a:t> my car"]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18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"Hey </a:t>
            </a:r>
            <a:r>
              <a:rPr lang="en-US" i="1" dirty="0" err="1"/>
              <a:t>Jude:Let</a:t>
            </a:r>
            <a:r>
              <a:rPr lang="en-US" i="1" dirty="0"/>
              <a:t> it </a:t>
            </a:r>
            <a:r>
              <a:rPr lang="en-US" i="1" dirty="0" err="1"/>
              <a:t>be:Day</a:t>
            </a:r>
            <a:r>
              <a:rPr lang="en-US" i="1" dirty="0"/>
              <a:t> Tripper"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8674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"Hey </a:t>
            </a:r>
            <a:r>
              <a:rPr lang="en-US" i="1" dirty="0" err="1"/>
              <a:t>Jude:Let</a:t>
            </a:r>
            <a:r>
              <a:rPr lang="en-US" i="1" dirty="0"/>
              <a:t> it </a:t>
            </a:r>
            <a:r>
              <a:rPr lang="en-US" i="1" dirty="0" err="1"/>
              <a:t>be:Day</a:t>
            </a:r>
            <a:r>
              <a:rPr lang="en-US" i="1" dirty="0"/>
              <a:t> Tripper“</a:t>
            </a:r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6388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</a:t>
            </a:r>
            <a:r>
              <a:rPr lang="en-US" kern="0" dirty="0">
                <a:solidFill>
                  <a:schemeClr val="bg1"/>
                </a:solidFill>
              </a:rPr>
              <a:t>d[“Day Tripper”]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330A1A-FD93-4011-B682-FA5F6E98B850}"/>
              </a:ext>
            </a:extLst>
          </p:cNvPr>
          <p:cNvSpPr txBox="1"/>
          <p:nvPr/>
        </p:nvSpPr>
        <p:spPr>
          <a:xfrm>
            <a:off x="6044153" y="31138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[ 0, 0, 1]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CF061A-F684-414F-B4BD-D8D27753CB94}"/>
              </a:ext>
            </a:extLst>
          </p:cNvPr>
          <p:cNvCxnSpPr/>
          <p:nvPr/>
        </p:nvCxnSpPr>
        <p:spPr>
          <a:xfrm>
            <a:off x="838200" y="2590800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5A1299-5A2D-42F6-B4EA-AC9A830CB109}"/>
              </a:ext>
            </a:extLst>
          </p:cNvPr>
          <p:cNvCxnSpPr/>
          <p:nvPr/>
        </p:nvCxnSpPr>
        <p:spPr>
          <a:xfrm>
            <a:off x="2466680" y="2590800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7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8674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"Hey </a:t>
            </a:r>
            <a:r>
              <a:rPr lang="en-US" i="1" dirty="0" err="1"/>
              <a:t>Jude:Let</a:t>
            </a:r>
            <a:r>
              <a:rPr lang="en-US" i="1" dirty="0"/>
              <a:t> it </a:t>
            </a:r>
            <a:r>
              <a:rPr lang="en-US" i="1" dirty="0" err="1"/>
              <a:t>be:Day</a:t>
            </a:r>
            <a:r>
              <a:rPr lang="en-US" i="1" dirty="0"/>
              <a:t> Tripper“</a:t>
            </a:r>
          </a:p>
          <a:p>
            <a:pPr marL="0" indent="0">
              <a:buNone/>
            </a:pPr>
            <a:endParaRPr lang="en-US" i="1" u="sn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330A1A-FD93-4011-B682-FA5F6E98B850}"/>
              </a:ext>
            </a:extLst>
          </p:cNvPr>
          <p:cNvSpPr txBox="1"/>
          <p:nvPr/>
        </p:nvSpPr>
        <p:spPr>
          <a:xfrm>
            <a:off x="6044153" y="31138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5E4CCD-2D08-4E32-9A3B-986F95905237}"/>
              </a:ext>
            </a:extLst>
          </p:cNvPr>
          <p:cNvCxnSpPr/>
          <p:nvPr/>
        </p:nvCxnSpPr>
        <p:spPr>
          <a:xfrm>
            <a:off x="4191000" y="2590800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96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8674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"Let it </a:t>
            </a:r>
            <a:r>
              <a:rPr lang="en-US" i="1" dirty="0" err="1"/>
              <a:t>be:Drive</a:t>
            </a:r>
            <a:r>
              <a:rPr lang="en-US" i="1" dirty="0"/>
              <a:t> my </a:t>
            </a:r>
            <a:r>
              <a:rPr lang="en-US" i="1" dirty="0" err="1"/>
              <a:t>car:Hey</a:t>
            </a:r>
            <a:r>
              <a:rPr lang="en-US" i="1" dirty="0"/>
              <a:t> Jude"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0]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330A1A-FD93-4011-B682-FA5F6E98B850}"/>
              </a:ext>
            </a:extLst>
          </p:cNvPr>
          <p:cNvSpPr txBox="1"/>
          <p:nvPr/>
        </p:nvSpPr>
        <p:spPr>
          <a:xfrm>
            <a:off x="6044153" y="31138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/>
          <p:nvPr/>
        </p:nvCxnSpPr>
        <p:spPr>
          <a:xfrm>
            <a:off x="762000" y="2590800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220906" y="313661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1, 0]</a:t>
            </a:r>
          </a:p>
        </p:txBody>
      </p:sp>
    </p:spTree>
    <p:extLst>
      <p:ext uri="{BB962C8B-B14F-4D97-AF65-F5344CB8AC3E}">
        <p14:creationId xmlns:p14="http://schemas.microsoft.com/office/powerpoint/2010/main" val="1898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8674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"Let it </a:t>
            </a:r>
            <a:r>
              <a:rPr lang="en-US" i="1" dirty="0" err="1"/>
              <a:t>be:Drive</a:t>
            </a:r>
            <a:r>
              <a:rPr lang="en-US" i="1" dirty="0"/>
              <a:t> my </a:t>
            </a:r>
            <a:r>
              <a:rPr lang="en-US" i="1" dirty="0" err="1"/>
              <a:t>car:Hey</a:t>
            </a:r>
            <a:r>
              <a:rPr lang="en-US" i="1" dirty="0"/>
              <a:t> Jude"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/>
          <p:nvPr/>
        </p:nvCxnSpPr>
        <p:spPr>
          <a:xfrm>
            <a:off x="2667000" y="2550266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0]</a:t>
            </a:r>
          </a:p>
        </p:txBody>
      </p:sp>
    </p:spTree>
    <p:extLst>
      <p:ext uri="{BB962C8B-B14F-4D97-AF65-F5344CB8AC3E}">
        <p14:creationId xmlns:p14="http://schemas.microsoft.com/office/powerpoint/2010/main" val="13140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/>
              <a:t>Assign 7 due Monday</a:t>
            </a:r>
          </a:p>
          <a:p>
            <a:pPr eaLnBrk="1" hangingPunct="1"/>
            <a:r>
              <a:rPr lang="en-US" dirty="0"/>
              <a:t>APT 7 due  Tuesday </a:t>
            </a:r>
          </a:p>
          <a:p>
            <a:pPr eaLnBrk="1" hangingPunct="1"/>
            <a:r>
              <a:rPr lang="en-US" dirty="0"/>
              <a:t>Exam 2 Thursday, November 16</a:t>
            </a:r>
          </a:p>
          <a:p>
            <a:pPr lvl="1" eaLnBrk="1" hangingPunct="1"/>
            <a:r>
              <a:rPr lang="en-US" dirty="0"/>
              <a:t>See practice exams from Fall 16 and Spring 17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More problem solving with dictionaries</a:t>
            </a:r>
          </a:p>
          <a:p>
            <a:pPr lvl="1" eaLnBrk="1" hangingPunct="1"/>
            <a:r>
              <a:rPr lang="en-US" dirty="0"/>
              <a:t>Finish problem from last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E522D4-E4F6-4327-A881-D50CC101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8674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"Let it </a:t>
            </a:r>
            <a:r>
              <a:rPr lang="en-US" i="1" dirty="0" err="1"/>
              <a:t>be:Drive</a:t>
            </a:r>
            <a:r>
              <a:rPr lang="en-US" i="1" dirty="0"/>
              <a:t> my </a:t>
            </a:r>
            <a:r>
              <a:rPr lang="en-US" i="1" dirty="0" err="1"/>
              <a:t>car:Hey</a:t>
            </a:r>
            <a:r>
              <a:rPr lang="en-US" i="1" dirty="0"/>
              <a:t> Jude"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0]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/>
          <p:nvPr/>
        </p:nvCxnSpPr>
        <p:spPr>
          <a:xfrm>
            <a:off x="4648200" y="2575719"/>
            <a:ext cx="1600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0D272C-98C4-4F01-8220-0D3052CAC0BA}"/>
              </a:ext>
            </a:extLst>
          </p:cNvPr>
          <p:cNvSpPr txBox="1"/>
          <p:nvPr/>
        </p:nvSpPr>
        <p:spPr>
          <a:xfrm>
            <a:off x="6172200" y="2563544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148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"I want to hold your </a:t>
            </a:r>
            <a:r>
              <a:rPr lang="en-US" i="1" dirty="0" err="1"/>
              <a:t>hand:Help</a:t>
            </a:r>
            <a:r>
              <a:rPr lang="en-US" i="1" dirty="0"/>
              <a:t>!:Day Tripper"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</a:t>
            </a:r>
          </a:p>
          <a:p>
            <a:pPr marL="0" indent="0">
              <a:buFontTx/>
              <a:buNone/>
            </a:pPr>
            <a:r>
              <a:rPr lang="en-US" kern="0" dirty="0"/>
              <a:t> d[“I want to hold your hand”]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>
            <a:cxnSpLocks/>
          </p:cNvCxnSpPr>
          <p:nvPr/>
        </p:nvCxnSpPr>
        <p:spPr>
          <a:xfrm>
            <a:off x="914400" y="2590800"/>
            <a:ext cx="3962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954EA8-A2BB-41A5-A361-F933A5D3542D}"/>
              </a:ext>
            </a:extLst>
          </p:cNvPr>
          <p:cNvSpPr txBox="1"/>
          <p:nvPr/>
        </p:nvSpPr>
        <p:spPr>
          <a:xfrm>
            <a:off x="6052008" y="4865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0, 0]</a:t>
            </a:r>
          </a:p>
        </p:txBody>
      </p:sp>
    </p:spTree>
    <p:extLst>
      <p:ext uri="{BB962C8B-B14F-4D97-AF65-F5344CB8AC3E}">
        <p14:creationId xmlns:p14="http://schemas.microsoft.com/office/powerpoint/2010/main" val="183930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"I want to hold your </a:t>
            </a:r>
            <a:r>
              <a:rPr lang="en-US" i="1" dirty="0" err="1"/>
              <a:t>hand:Help</a:t>
            </a:r>
            <a:r>
              <a:rPr lang="en-US" i="1" dirty="0"/>
              <a:t>!:Day Tripper"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</a:t>
            </a:r>
          </a:p>
          <a:p>
            <a:pPr marL="0" indent="0">
              <a:buFontTx/>
              <a:buNone/>
            </a:pPr>
            <a:r>
              <a:rPr lang="en-US" kern="0" dirty="0"/>
              <a:t> d[“I want to hold your hand”]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    d[“Help!”]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>
            <a:cxnSpLocks/>
          </p:cNvCxnSpPr>
          <p:nvPr/>
        </p:nvCxnSpPr>
        <p:spPr>
          <a:xfrm>
            <a:off x="5029200" y="2569119"/>
            <a:ext cx="102280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954EA8-A2BB-41A5-A361-F933A5D3542D}"/>
              </a:ext>
            </a:extLst>
          </p:cNvPr>
          <p:cNvSpPr txBox="1"/>
          <p:nvPr/>
        </p:nvSpPr>
        <p:spPr>
          <a:xfrm>
            <a:off x="6052008" y="4865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0, 0]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366DF2-1CFF-4AFA-BD68-C95D4ACB3351}"/>
              </a:ext>
            </a:extLst>
          </p:cNvPr>
          <p:cNvSpPr txBox="1"/>
          <p:nvPr/>
        </p:nvSpPr>
        <p:spPr>
          <a:xfrm>
            <a:off x="6052008" y="54529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0]</a:t>
            </a:r>
          </a:p>
        </p:txBody>
      </p:sp>
    </p:spTree>
    <p:extLst>
      <p:ext uri="{BB962C8B-B14F-4D97-AF65-F5344CB8AC3E}">
        <p14:creationId xmlns:p14="http://schemas.microsoft.com/office/powerpoint/2010/main" val="256415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"I want to hold your </a:t>
            </a:r>
            <a:r>
              <a:rPr lang="en-US" i="1" dirty="0" err="1"/>
              <a:t>hand:Help</a:t>
            </a:r>
            <a:r>
              <a:rPr lang="en-US" i="1" dirty="0"/>
              <a:t>!:Day Tripper"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</a:t>
            </a:r>
          </a:p>
          <a:p>
            <a:pPr marL="0" indent="0">
              <a:buFontTx/>
              <a:buNone/>
            </a:pPr>
            <a:r>
              <a:rPr lang="en-US" kern="0" dirty="0"/>
              <a:t> d[“I want to hold your hand”]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    d[“Help!”]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1]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0500E0-FCA4-4345-ADB7-33C9028AF17D}"/>
              </a:ext>
            </a:extLst>
          </p:cNvPr>
          <p:cNvSpPr txBox="1"/>
          <p:nvPr/>
        </p:nvSpPr>
        <p:spPr>
          <a:xfrm>
            <a:off x="6046117" y="3704105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>
            <a:cxnSpLocks/>
          </p:cNvCxnSpPr>
          <p:nvPr/>
        </p:nvCxnSpPr>
        <p:spPr>
          <a:xfrm>
            <a:off x="6172200" y="2547438"/>
            <a:ext cx="1981200" cy="439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954EA8-A2BB-41A5-A361-F933A5D3542D}"/>
              </a:ext>
            </a:extLst>
          </p:cNvPr>
          <p:cNvSpPr txBox="1"/>
          <p:nvPr/>
        </p:nvSpPr>
        <p:spPr>
          <a:xfrm>
            <a:off x="6052008" y="4865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0, 0]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366DF2-1CFF-4AFA-BD68-C95D4ACB3351}"/>
              </a:ext>
            </a:extLst>
          </p:cNvPr>
          <p:cNvSpPr txBox="1"/>
          <p:nvPr/>
        </p:nvSpPr>
        <p:spPr>
          <a:xfrm>
            <a:off x="6052008" y="54529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C03AD8-080C-4F3C-8C6D-B89EDEDCE892}"/>
              </a:ext>
            </a:extLst>
          </p:cNvPr>
          <p:cNvSpPr txBox="1"/>
          <p:nvPr/>
        </p:nvSpPr>
        <p:spPr>
          <a:xfrm>
            <a:off x="6071647" y="372570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</a:t>
            </a:r>
            <a:r>
              <a:rPr lang="en-US" sz="3200" dirty="0">
                <a:solidFill>
                  <a:srgbClr val="FF0000"/>
                </a:solidFill>
              </a:rPr>
              <a:t> 2</a:t>
            </a:r>
            <a:r>
              <a:rPr lang="en-US" sz="32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895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C6E4-6D45-47F9-9B8B-6E07DAFC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dictionary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4ABA8-E808-46A9-B4A4-D4248609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838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"I want to hold your </a:t>
            </a:r>
            <a:r>
              <a:rPr lang="en-US" i="1" dirty="0" err="1"/>
              <a:t>hand:Help</a:t>
            </a:r>
            <a:r>
              <a:rPr lang="en-US" i="1" dirty="0"/>
              <a:t>!:Day Tripper"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8D347-456F-4271-9740-2D4E9278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C901A-58EE-4EA5-B555-64F6EB78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5F249A-67F5-4726-959A-26631B23470A}"/>
              </a:ext>
            </a:extLst>
          </p:cNvPr>
          <p:cNvSpPr txBox="1">
            <a:spLocks/>
          </p:cNvSpPr>
          <p:nvPr/>
        </p:nvSpPr>
        <p:spPr bwMode="auto">
          <a:xfrm>
            <a:off x="381000" y="2558002"/>
            <a:ext cx="5486400" cy="361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i="1" kern="0" dirty="0"/>
              <a:t>                         </a:t>
            </a:r>
            <a:r>
              <a:rPr lang="en-US" kern="0" dirty="0"/>
              <a:t>d[“Hey Jude”]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d[“Let it be”] = 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d[“Day Tripper”]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d[“Drive my car”] =</a:t>
            </a:r>
          </a:p>
          <a:p>
            <a:pPr marL="0" indent="0">
              <a:buFontTx/>
              <a:buNone/>
            </a:pPr>
            <a:r>
              <a:rPr lang="en-US" kern="0" dirty="0"/>
              <a:t> d[“I want to hold your hand”] =</a:t>
            </a:r>
          </a:p>
          <a:p>
            <a:pPr marL="0" indent="0">
              <a:buFontTx/>
              <a:buNone/>
            </a:pPr>
            <a:r>
              <a:rPr lang="en-US" kern="0" dirty="0"/>
              <a:t>                               d[“Help!”]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54246-7022-4D41-AE00-F8BD23D24C67}"/>
              </a:ext>
            </a:extLst>
          </p:cNvPr>
          <p:cNvSpPr txBox="1"/>
          <p:nvPr/>
        </p:nvSpPr>
        <p:spPr>
          <a:xfrm>
            <a:off x="6044153" y="2551837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0, 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DEAB01-FCC6-41C3-B757-F6B65D37F7F2}"/>
              </a:ext>
            </a:extLst>
          </p:cNvPr>
          <p:cNvCxnSpPr>
            <a:cxnSpLocks/>
          </p:cNvCxnSpPr>
          <p:nvPr/>
        </p:nvCxnSpPr>
        <p:spPr>
          <a:xfrm>
            <a:off x="6172200" y="2547438"/>
            <a:ext cx="1981200" cy="439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CF4829D-A125-4BDF-95D5-FD58D348EC12}"/>
              </a:ext>
            </a:extLst>
          </p:cNvPr>
          <p:cNvSpPr txBox="1"/>
          <p:nvPr/>
        </p:nvSpPr>
        <p:spPr>
          <a:xfrm>
            <a:off x="6052008" y="3143682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[ 1, 1, 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31F8C-BDA5-4600-8D35-781B07B05BE0}"/>
              </a:ext>
            </a:extLst>
          </p:cNvPr>
          <p:cNvSpPr txBox="1"/>
          <p:nvPr/>
        </p:nvSpPr>
        <p:spPr>
          <a:xfrm>
            <a:off x="6052008" y="429595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1, 0]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954EA8-A2BB-41A5-A361-F933A5D3542D}"/>
              </a:ext>
            </a:extLst>
          </p:cNvPr>
          <p:cNvSpPr txBox="1"/>
          <p:nvPr/>
        </p:nvSpPr>
        <p:spPr>
          <a:xfrm>
            <a:off x="6052008" y="4865800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0, 0]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366DF2-1CFF-4AFA-BD68-C95D4ACB3351}"/>
              </a:ext>
            </a:extLst>
          </p:cNvPr>
          <p:cNvSpPr txBox="1"/>
          <p:nvPr/>
        </p:nvSpPr>
        <p:spPr>
          <a:xfrm>
            <a:off x="6052008" y="5452931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</a:t>
            </a:r>
            <a:r>
              <a:rPr lang="en-US" sz="3200" dirty="0">
                <a:solidFill>
                  <a:srgbClr val="FF0000"/>
                </a:solidFill>
              </a:rPr>
              <a:t>1</a:t>
            </a:r>
            <a:r>
              <a:rPr lang="en-US" sz="3200" dirty="0"/>
              <a:t>, 0]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C03AD8-080C-4F3C-8C6D-B89EDEDCE892}"/>
              </a:ext>
            </a:extLst>
          </p:cNvPr>
          <p:cNvSpPr txBox="1"/>
          <p:nvPr/>
        </p:nvSpPr>
        <p:spPr>
          <a:xfrm>
            <a:off x="6052008" y="3703713"/>
            <a:ext cx="158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[ 0, 0,</a:t>
            </a:r>
            <a:r>
              <a:rPr lang="en-US" sz="3200" dirty="0">
                <a:solidFill>
                  <a:srgbClr val="FF0000"/>
                </a:solidFill>
              </a:rPr>
              <a:t> 2</a:t>
            </a:r>
            <a:r>
              <a:rPr lang="en-US" sz="32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2598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APT </a:t>
            </a:r>
            <a:r>
              <a:rPr lang="en-US" dirty="0" err="1"/>
              <a:t>EmailsCourse</a:t>
            </a:r>
            <a:br>
              <a:rPr lang="en-US" dirty="0"/>
            </a:br>
            <a:r>
              <a:rPr lang="en-US" dirty="0"/>
              <a:t>bit.ly/101f17-1109-5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65766"/>
            <a:ext cx="4925187" cy="258722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114800"/>
            <a:ext cx="6639852" cy="256258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08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476-33FA-4A67-A2A2-3CC42607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357"/>
            <a:ext cx="8763000" cy="835843"/>
          </a:xfrm>
        </p:spPr>
        <p:txBody>
          <a:bodyPr/>
          <a:lstStyle/>
          <a:p>
            <a:r>
              <a:rPr lang="en-US" dirty="0"/>
              <a:t>Step 1 – Work small example by hand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84470-F84F-44D2-A7AE-9EDB0D37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90FB2-A209-4202-BCC2-6DEFE0B9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B29E06-C6C3-408C-BDF7-54521A2B3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9" y="809567"/>
            <a:ext cx="6299301" cy="1176007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4559C-8072-47CB-9F1E-36C284205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4384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7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476-33FA-4A67-A2A2-3CC42607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357"/>
            <a:ext cx="8763000" cy="835843"/>
          </a:xfrm>
        </p:spPr>
        <p:txBody>
          <a:bodyPr/>
          <a:lstStyle/>
          <a:p>
            <a:r>
              <a:rPr lang="en-US" dirty="0"/>
              <a:t>Step 1 – Work small example by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E08A5-97EC-4C94-BC17-0EF14F98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2971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CompSci</a:t>
            </a:r>
            <a:r>
              <a:rPr lang="en-US" dirty="0"/>
              <a:t> 100 =&gt;</a:t>
            </a:r>
          </a:p>
          <a:p>
            <a:pPr marL="0" indent="0">
              <a:buNone/>
            </a:pPr>
            <a:r>
              <a:rPr lang="en-US" dirty="0"/>
              <a:t>History 117   =&gt;</a:t>
            </a:r>
          </a:p>
          <a:p>
            <a:pPr marL="0" indent="0">
              <a:buNone/>
            </a:pPr>
            <a:r>
              <a:rPr lang="en-US" dirty="0"/>
              <a:t>English 112  =&gt;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84470-F84F-44D2-A7AE-9EDB0D37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90FB2-A209-4202-BCC2-6DEFE0B9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B29E06-C6C3-408C-BDF7-54521A2B3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9" y="809567"/>
            <a:ext cx="6299301" cy="117600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85D1AF-5C45-4A2E-96D9-FEDAB6791DFB}"/>
              </a:ext>
            </a:extLst>
          </p:cNvPr>
          <p:cNvSpPr txBox="1">
            <a:spLocks/>
          </p:cNvSpPr>
          <p:nvPr/>
        </p:nvSpPr>
        <p:spPr bwMode="auto">
          <a:xfrm>
            <a:off x="3429000" y="1981200"/>
            <a:ext cx="533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fjs@duke.edu</a:t>
            </a:r>
          </a:p>
          <a:p>
            <a:pPr marL="0" indent="0">
              <a:buFontTx/>
              <a:buNone/>
            </a:pPr>
            <a:r>
              <a:rPr lang="en-US" kern="0" dirty="0"/>
              <a:t>fjs@duke.edu</a:t>
            </a:r>
          </a:p>
          <a:p>
            <a:pPr marL="0" indent="0">
              <a:buFontTx/>
              <a:buNone/>
            </a:pPr>
            <a:r>
              <a:rPr lang="en-US" kern="0" dirty="0"/>
              <a:t>hp@duke.edu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597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476-33FA-4A67-A2A2-3CC42607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357"/>
            <a:ext cx="8763000" cy="835843"/>
          </a:xfrm>
        </p:spPr>
        <p:txBody>
          <a:bodyPr/>
          <a:lstStyle/>
          <a:p>
            <a:r>
              <a:rPr lang="en-US" dirty="0"/>
              <a:t>Step 1 – Work small example by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E08A5-97EC-4C94-BC17-0EF14F98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2971800" cy="2133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CompSci</a:t>
            </a:r>
            <a:r>
              <a:rPr lang="en-US" dirty="0"/>
              <a:t> 100 =&gt;</a:t>
            </a:r>
          </a:p>
          <a:p>
            <a:pPr marL="0" indent="0">
              <a:buNone/>
            </a:pPr>
            <a:r>
              <a:rPr lang="en-US" dirty="0"/>
              <a:t>History 117   =&gt;</a:t>
            </a:r>
          </a:p>
          <a:p>
            <a:pPr marL="0" indent="0">
              <a:buNone/>
            </a:pPr>
            <a:r>
              <a:rPr lang="en-US" dirty="0"/>
              <a:t>English 112  =&gt;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84470-F84F-44D2-A7AE-9EDB0D37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90FB2-A209-4202-BCC2-6DEFE0B9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B29E06-C6C3-408C-BDF7-54521A2B3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9" y="809567"/>
            <a:ext cx="6299301" cy="117600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85D1AF-5C45-4A2E-96D9-FEDAB6791DFB}"/>
              </a:ext>
            </a:extLst>
          </p:cNvPr>
          <p:cNvSpPr txBox="1">
            <a:spLocks/>
          </p:cNvSpPr>
          <p:nvPr/>
        </p:nvSpPr>
        <p:spPr bwMode="auto">
          <a:xfrm>
            <a:off x="3429000" y="1981200"/>
            <a:ext cx="533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fjs@duke.edu, hp@duke.edu</a:t>
            </a:r>
          </a:p>
          <a:p>
            <a:pPr marL="0" indent="0">
              <a:buFontTx/>
              <a:buNone/>
            </a:pPr>
            <a:r>
              <a:rPr lang="en-US" kern="0" dirty="0"/>
              <a:t>fjs@duke.edu</a:t>
            </a:r>
          </a:p>
          <a:p>
            <a:pPr marL="0" indent="0">
              <a:buFontTx/>
              <a:buNone/>
            </a:pPr>
            <a:r>
              <a:rPr lang="en-US" kern="0" dirty="0"/>
              <a:t>hp@duke.edu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125941B-822D-4663-BCBC-EBF5BCBC3F0E}"/>
              </a:ext>
            </a:extLst>
          </p:cNvPr>
          <p:cNvSpPr txBox="1">
            <a:spLocks/>
          </p:cNvSpPr>
          <p:nvPr/>
        </p:nvSpPr>
        <p:spPr bwMode="auto">
          <a:xfrm>
            <a:off x="457200" y="4572000"/>
            <a:ext cx="8305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Answer is:  fjs@duke.edu, hp@duke.edu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214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7629A-BB1F-414B-9D04-8AB76796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1143000"/>
          </a:xfrm>
        </p:spPr>
        <p:txBody>
          <a:bodyPr/>
          <a:lstStyle/>
          <a:p>
            <a:r>
              <a:rPr lang="en-US" dirty="0"/>
              <a:t>Step 2 – Write down what you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6F3F-2FB5-4DAE-8435-8DD6B62E5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4953000"/>
          </a:xfrm>
        </p:spPr>
        <p:txBody>
          <a:bodyPr/>
          <a:lstStyle/>
          <a:p>
            <a:r>
              <a:rPr lang="en-US" dirty="0"/>
              <a:t>Extracted out </a:t>
            </a:r>
            <a:r>
              <a:rPr lang="en-US" dirty="0" err="1"/>
              <a:t>CompSci</a:t>
            </a:r>
            <a:r>
              <a:rPr lang="en-US" dirty="0"/>
              <a:t> 101, and email</a:t>
            </a:r>
          </a:p>
          <a:p>
            <a:r>
              <a:rPr lang="en-US" dirty="0"/>
              <a:t>Mapped </a:t>
            </a:r>
            <a:r>
              <a:rPr lang="en-US" dirty="0" err="1"/>
              <a:t>CompSci</a:t>
            </a:r>
            <a:r>
              <a:rPr lang="en-US" dirty="0"/>
              <a:t> 101 to fjs@duke.edu</a:t>
            </a:r>
          </a:p>
          <a:p>
            <a:r>
              <a:rPr lang="en-US" dirty="0"/>
              <a:t>Extracted out History 117 and email</a:t>
            </a:r>
          </a:p>
          <a:p>
            <a:r>
              <a:rPr lang="en-US" dirty="0"/>
              <a:t>Mapped History 117 to fjs@duke.edu</a:t>
            </a:r>
          </a:p>
          <a:p>
            <a:r>
              <a:rPr lang="en-US" dirty="0" err="1"/>
              <a:t>Extacted</a:t>
            </a:r>
            <a:r>
              <a:rPr lang="en-US" dirty="0"/>
              <a:t> out English 112 and email</a:t>
            </a:r>
          </a:p>
          <a:p>
            <a:r>
              <a:rPr lang="en-US" dirty="0"/>
              <a:t>Mapped English 112 to hp@duke.edu</a:t>
            </a:r>
          </a:p>
          <a:p>
            <a:r>
              <a:rPr lang="en-US" dirty="0"/>
              <a:t>Extracted out </a:t>
            </a:r>
            <a:r>
              <a:rPr lang="en-US" dirty="0" err="1"/>
              <a:t>CompSci</a:t>
            </a:r>
            <a:r>
              <a:rPr lang="en-US" dirty="0"/>
              <a:t> 101 and email</a:t>
            </a:r>
          </a:p>
          <a:p>
            <a:r>
              <a:rPr lang="en-US" dirty="0"/>
              <a:t>Mapped </a:t>
            </a:r>
            <a:r>
              <a:rPr lang="en-US" dirty="0" err="1"/>
              <a:t>CompSci</a:t>
            </a:r>
            <a:r>
              <a:rPr lang="en-US" dirty="0"/>
              <a:t> 101 to another, hp@duke.edu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23AC5-51AF-4E18-80EE-F1A59E71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D0B03-82FA-42EB-AC70-B86A3467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82880"/>
            <a:ext cx="7772400" cy="1143000"/>
          </a:xfrm>
        </p:spPr>
        <p:txBody>
          <a:bodyPr/>
          <a:lstStyle/>
          <a:p>
            <a:r>
              <a:rPr lang="en-US" dirty="0"/>
              <a:t>Be in the know….</a:t>
            </a:r>
            <a:br>
              <a:rPr lang="en-US" dirty="0"/>
            </a:br>
            <a:r>
              <a:rPr lang="en-US" dirty="0"/>
              <a:t>ACM, </a:t>
            </a:r>
            <a:r>
              <a:rPr lang="en-US" dirty="0" err="1"/>
              <a:t>compsci</a:t>
            </a:r>
            <a:r>
              <a:rPr lang="en-US" dirty="0"/>
              <a:t> mailing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053" y="1905000"/>
            <a:ext cx="7924800" cy="4648200"/>
          </a:xfrm>
        </p:spPr>
        <p:txBody>
          <a:bodyPr/>
          <a:lstStyle/>
          <a:p>
            <a:r>
              <a:rPr lang="en-US" dirty="0"/>
              <a:t>Association of Computing Machinery (ACM)</a:t>
            </a:r>
          </a:p>
          <a:p>
            <a:pPr lvl="1"/>
            <a:r>
              <a:rPr lang="en-US" dirty="0"/>
              <a:t>Professional organization for computer science</a:t>
            </a:r>
          </a:p>
          <a:p>
            <a:pPr lvl="1"/>
            <a:r>
              <a:rPr lang="en-US" dirty="0"/>
              <a:t>Duke Student ACM Chapter – join for free</a:t>
            </a:r>
          </a:p>
          <a:p>
            <a:r>
              <a:rPr lang="en-US" dirty="0"/>
              <a:t>Join duke email lists to find out info on </a:t>
            </a:r>
            <a:r>
              <a:rPr lang="en-US" dirty="0">
                <a:solidFill>
                  <a:srgbClr val="FF0000"/>
                </a:solidFill>
              </a:rPr>
              <a:t>jobs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events</a:t>
            </a:r>
            <a:r>
              <a:rPr lang="en-US" dirty="0"/>
              <a:t> for </a:t>
            </a:r>
            <a:r>
              <a:rPr lang="en-US" dirty="0" err="1"/>
              <a:t>compsci</a:t>
            </a:r>
            <a:r>
              <a:rPr lang="en-US" dirty="0"/>
              <a:t> students</a:t>
            </a:r>
          </a:p>
          <a:p>
            <a:pPr lvl="1"/>
            <a:r>
              <a:rPr lang="en-US" dirty="0"/>
              <a:t> lists.duke.edu – join lists:</a:t>
            </a:r>
          </a:p>
          <a:p>
            <a:pPr lvl="2"/>
            <a:r>
              <a:rPr lang="en-US" dirty="0" err="1"/>
              <a:t>compsci</a:t>
            </a:r>
            <a:r>
              <a:rPr lang="en-US" dirty="0"/>
              <a:t> – info from </a:t>
            </a:r>
            <a:r>
              <a:rPr lang="en-US" dirty="0" err="1"/>
              <a:t>compsci</a:t>
            </a:r>
            <a:r>
              <a:rPr lang="en-US" dirty="0"/>
              <a:t> </a:t>
            </a:r>
            <a:r>
              <a:rPr lang="en-US" dirty="0" err="1"/>
              <a:t>dept</a:t>
            </a:r>
            <a:endParaRPr lang="en-US" dirty="0"/>
          </a:p>
          <a:p>
            <a:pPr lvl="2"/>
            <a:r>
              <a:rPr lang="en-US" dirty="0" err="1"/>
              <a:t>dukeacm</a:t>
            </a:r>
            <a:r>
              <a:rPr lang="en-US" dirty="0"/>
              <a:t> – info from student chapter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9" y="1600200"/>
            <a:ext cx="1486107" cy="135273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C535D-DF65-4451-8FAC-BA912A8B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3760310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C2A2-6CCF-4B63-97B6-A2D1B9573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Generalize, find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08FAD-5D97-400F-B06A-DB7794D9A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/>
              <a:t>Initialize structure for answer</a:t>
            </a:r>
          </a:p>
          <a:p>
            <a:r>
              <a:rPr lang="en-US" dirty="0"/>
              <a:t>Initialize structure for mapping items</a:t>
            </a:r>
          </a:p>
          <a:p>
            <a:r>
              <a:rPr lang="en-US" dirty="0"/>
              <a:t>For each item in the given list</a:t>
            </a:r>
          </a:p>
          <a:p>
            <a:pPr lvl="1"/>
            <a:r>
              <a:rPr lang="en-US" dirty="0"/>
              <a:t>Extract out course</a:t>
            </a:r>
          </a:p>
          <a:p>
            <a:pPr lvl="1"/>
            <a:r>
              <a:rPr lang="en-US" dirty="0"/>
              <a:t>Extract out the email</a:t>
            </a:r>
          </a:p>
          <a:p>
            <a:pPr lvl="1"/>
            <a:r>
              <a:rPr lang="en-US" dirty="0"/>
              <a:t>Map the course to email (need a list of emails)</a:t>
            </a:r>
          </a:p>
          <a:p>
            <a:r>
              <a:rPr lang="en-US" dirty="0"/>
              <a:t>Find largest list of emails</a:t>
            </a:r>
          </a:p>
          <a:p>
            <a:r>
              <a:rPr lang="en-US" dirty="0"/>
              <a:t>Sort email list and return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35B54-D039-4562-94C6-8A51BA1E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0E9E8-CAAF-4DD8-88C8-D18EA35B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8AB6-E51F-4302-864D-E37966C89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– try 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24D8-5671-47A8-A8EA-9AF4D89A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4993C-AF5D-46F0-81BC-F5B4B897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257E7-F7E2-448A-8F3F-851CABA5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FBC890-15A9-4221-9609-0D455711518D}"/>
              </a:ext>
            </a:extLst>
          </p:cNvPr>
          <p:cNvSpPr txBox="1">
            <a:spLocks/>
          </p:cNvSpPr>
          <p:nvPr/>
        </p:nvSpPr>
        <p:spPr bwMode="auto">
          <a:xfrm>
            <a:off x="683443" y="2819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r>
              <a:rPr lang="en-US" kern="0" dirty="0"/>
              <a:t>Step 5– Translate to code</a:t>
            </a:r>
          </a:p>
        </p:txBody>
      </p:sp>
    </p:spTree>
    <p:extLst>
      <p:ext uri="{BB962C8B-B14F-4D97-AF65-F5344CB8AC3E}">
        <p14:creationId xmlns:p14="http://schemas.microsoft.com/office/powerpoint/2010/main" val="23304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2120"/>
            <a:ext cx="7772400" cy="4114800"/>
          </a:xfrm>
        </p:spPr>
        <p:txBody>
          <a:bodyPr/>
          <a:lstStyle/>
          <a:p>
            <a:r>
              <a:rPr lang="en-US" dirty="0"/>
              <a:t>Map keys to values</a:t>
            </a:r>
          </a:p>
          <a:p>
            <a:pPr lvl="1"/>
            <a:r>
              <a:rPr lang="en-US" dirty="0"/>
              <a:t>Counting: count how many times a key appears</a:t>
            </a:r>
          </a:p>
          <a:p>
            <a:pPr lvl="2"/>
            <a:r>
              <a:rPr lang="en-US" dirty="0"/>
              <a:t>Key to number</a:t>
            </a:r>
          </a:p>
          <a:p>
            <a:pPr lvl="1"/>
            <a:r>
              <a:rPr lang="en-US" dirty="0"/>
              <a:t>Store associated values</a:t>
            </a:r>
          </a:p>
          <a:p>
            <a:pPr lvl="2"/>
            <a:r>
              <a:rPr lang="en-US" dirty="0"/>
              <a:t>Key to list or set</a:t>
            </a:r>
          </a:p>
          <a:p>
            <a:r>
              <a:rPr lang="en-US" dirty="0"/>
              <a:t>Get all</a:t>
            </a:r>
          </a:p>
          <a:p>
            <a:pPr lvl="1"/>
            <a:r>
              <a:rPr lang="en-US" dirty="0"/>
              <a:t>Keys, values or (</a:t>
            </a:r>
            <a:r>
              <a:rPr lang="en-US" dirty="0" err="1"/>
              <a:t>key,value</a:t>
            </a:r>
            <a:r>
              <a:rPr lang="en-US" dirty="0"/>
              <a:t>) pairs</a:t>
            </a:r>
          </a:p>
          <a:p>
            <a:r>
              <a:rPr lang="en-US" dirty="0"/>
              <a:t>What question do you want to answer? </a:t>
            </a:r>
          </a:p>
          <a:p>
            <a:pPr lvl="1"/>
            <a:r>
              <a:rPr lang="en-US" dirty="0"/>
              <a:t>How to organize data to answer the question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</p:spTree>
    <p:extLst>
      <p:ext uri="{BB962C8B-B14F-4D97-AF65-F5344CB8AC3E}">
        <p14:creationId xmlns:p14="http://schemas.microsoft.com/office/powerpoint/2010/main" val="55622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2057400"/>
          </a:xfrm>
        </p:spPr>
        <p:txBody>
          <a:bodyPr/>
          <a:lstStyle/>
          <a:p>
            <a:r>
              <a:rPr lang="en-US" dirty="0"/>
              <a:t>Dictionary problems</a:t>
            </a:r>
            <a:br>
              <a:rPr lang="en-US" dirty="0"/>
            </a:br>
            <a:r>
              <a:rPr lang="en-US" dirty="0"/>
              <a:t>Number of students in Photo clubs</a:t>
            </a:r>
            <a:br>
              <a:rPr lang="en-US" dirty="0"/>
            </a:br>
            <a:r>
              <a:rPr lang="en-US" dirty="0"/>
              <a:t>bit.ly/101f17-1109-1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 = {'duke':30, 'unc':50, 'ncsu':40}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d['duke'] = 80 </a:t>
            </a:r>
          </a:p>
          <a:p>
            <a:pPr marL="0" indent="0">
              <a:buNone/>
            </a:pPr>
            <a:r>
              <a:rPr lang="en-US" dirty="0" err="1"/>
              <a:t>d.update</a:t>
            </a:r>
            <a:r>
              <a:rPr lang="en-US" dirty="0"/>
              <a:t>({'ecu':40, 'uncc':70}) </a:t>
            </a:r>
          </a:p>
          <a:p>
            <a:pPr marL="0" indent="0">
              <a:buNone/>
            </a:pPr>
            <a:r>
              <a:rPr lang="en-US" dirty="0"/>
              <a:t>print  </a:t>
            </a:r>
            <a:r>
              <a:rPr lang="en-US" dirty="0" err="1"/>
              <a:t>d.values</a:t>
            </a:r>
            <a:r>
              <a:rPr lang="en-US" dirty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8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/>
              <a:t>Dictionary problems – part 2</a:t>
            </a:r>
            <a:br>
              <a:rPr lang="en-US" dirty="0"/>
            </a:br>
            <a:r>
              <a:rPr lang="en-US" dirty="0"/>
              <a:t>bit.ly/101f17-1109-2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4381"/>
            <a:ext cx="7772400" cy="5181600"/>
          </a:xfrm>
        </p:spPr>
        <p:txBody>
          <a:bodyPr/>
          <a:lstStyle/>
          <a:p>
            <a:r>
              <a:rPr lang="en-US" dirty="0"/>
              <a:t>Consider the Python dictionary below maps schools to number of students in the Photo Club at their school</a:t>
            </a:r>
          </a:p>
          <a:p>
            <a:pPr marL="0" indent="0">
              <a:buNone/>
            </a:pPr>
            <a:r>
              <a:rPr lang="en-US" dirty="0"/>
              <a:t>d = {'duke':30, 'unc':50, 'ncsu':40, 'wfu':50,    '</a:t>
            </a:r>
            <a:r>
              <a:rPr lang="en-US" dirty="0" err="1"/>
              <a:t>ecu</a:t>
            </a:r>
            <a:r>
              <a:rPr lang="en-US" dirty="0"/>
              <a:t>': 80, 'meridith':30, 'clemson':80, 'gatech':50, 'uva':120, 'vtech':110}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Dictionary to answer which schools have X students? … which schools have groups of students 1-49, 50-99,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schools to number 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7854" y="32721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7590" y="1860202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7854" y="4495800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meridth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64641" y="2891135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8514" y="412280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gatech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8514" y="538803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5944" y="219863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31219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4800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5800" y="2514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6477" y="53152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29064" y="1248369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keys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74573" y="1219469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134197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schools</a:t>
            </a:r>
            <a:r>
              <a:rPr lang="en-US" sz="4000" dirty="0"/>
              <a:t> to </a:t>
            </a:r>
            <a:r>
              <a:rPr lang="en-US" sz="4000" dirty="0">
                <a:solidFill>
                  <a:srgbClr val="FF0000"/>
                </a:solidFill>
              </a:rPr>
              <a:t>number 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7854" y="32721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7590" y="1860202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7854" y="449580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6489" y="2891133"/>
            <a:ext cx="1286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meridith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8514" y="412280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gatech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8514" y="538803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5944" y="219863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1903" y="26277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13421" y="46230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4255" y="3272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6477" y="53152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24" name="Straight Arrow Connector 23"/>
          <p:cNvCxnSpPr>
            <a:cxnSpLocks/>
            <a:endCxn id="18" idx="1"/>
          </p:cNvCxnSpPr>
          <p:nvPr/>
        </p:nvCxnSpPr>
        <p:spPr>
          <a:xfrm>
            <a:off x="2043351" y="2791843"/>
            <a:ext cx="2368552" cy="667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endCxn id="23" idx="1"/>
          </p:cNvCxnSpPr>
          <p:nvPr/>
        </p:nvCxnSpPr>
        <p:spPr>
          <a:xfrm flipV="1">
            <a:off x="2092324" y="5546129"/>
            <a:ext cx="2344153" cy="104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endCxn id="22" idx="1"/>
          </p:cNvCxnSpPr>
          <p:nvPr/>
        </p:nvCxnSpPr>
        <p:spPr>
          <a:xfrm flipV="1">
            <a:off x="2230675" y="2232968"/>
            <a:ext cx="2193887" cy="23533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20" idx="1"/>
          </p:cNvCxnSpPr>
          <p:nvPr/>
        </p:nvCxnSpPr>
        <p:spPr>
          <a:xfrm flipV="1">
            <a:off x="1722863" y="3503084"/>
            <a:ext cx="2761392" cy="401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1896052" y="3632275"/>
            <a:ext cx="2617369" cy="36402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2352178" y="3644872"/>
            <a:ext cx="2219822" cy="7247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143342" y="2125564"/>
            <a:ext cx="2036633" cy="21396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8" idx="1"/>
          </p:cNvCxnSpPr>
          <p:nvPr/>
        </p:nvCxnSpPr>
        <p:spPr>
          <a:xfrm flipV="1">
            <a:off x="2497648" y="2858617"/>
            <a:ext cx="1914255" cy="3145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202966" y="4284010"/>
            <a:ext cx="2185845" cy="4818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2272923" y="4996257"/>
            <a:ext cx="2240498" cy="1436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2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7782"/>
            <a:ext cx="8839200" cy="1143000"/>
          </a:xfrm>
        </p:spPr>
        <p:txBody>
          <a:bodyPr/>
          <a:lstStyle/>
          <a:p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schools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number students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Dictionary of </a:t>
            </a:r>
            <a:r>
              <a:rPr lang="en-US" sz="4000" dirty="0">
                <a:solidFill>
                  <a:srgbClr val="FF0000"/>
                </a:solidFill>
              </a:rPr>
              <a:t>number students </a:t>
            </a:r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schools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752600"/>
            <a:ext cx="1981200" cy="434340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25146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duke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733800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unc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ncsu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7854" y="3272135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wfu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7590" y="1860202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ecu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7854" y="449580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clemson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56489" y="2891133"/>
            <a:ext cx="1286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meridith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08514" y="412280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gatech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8514" y="538803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uva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5944" y="2198636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vtech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1903" y="262778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13421" y="462301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4255" y="3272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67200" y="396463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24562" y="2002135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36477" y="531529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</a:p>
        </p:txBody>
      </p:sp>
      <p:cxnSp>
        <p:nvCxnSpPr>
          <p:cNvPr id="24" name="Straight Arrow Connector 23"/>
          <p:cNvCxnSpPr>
            <a:cxnSpLocks/>
            <a:endCxn id="18" idx="1"/>
          </p:cNvCxnSpPr>
          <p:nvPr/>
        </p:nvCxnSpPr>
        <p:spPr>
          <a:xfrm>
            <a:off x="2043351" y="2791843"/>
            <a:ext cx="2368552" cy="6677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endCxn id="23" idx="1"/>
          </p:cNvCxnSpPr>
          <p:nvPr/>
        </p:nvCxnSpPr>
        <p:spPr>
          <a:xfrm flipV="1">
            <a:off x="2092324" y="5546129"/>
            <a:ext cx="2344153" cy="104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endCxn id="22" idx="1"/>
          </p:cNvCxnSpPr>
          <p:nvPr/>
        </p:nvCxnSpPr>
        <p:spPr>
          <a:xfrm flipV="1">
            <a:off x="2230675" y="2232968"/>
            <a:ext cx="2193887" cy="23533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20" idx="1"/>
          </p:cNvCxnSpPr>
          <p:nvPr/>
        </p:nvCxnSpPr>
        <p:spPr>
          <a:xfrm flipV="1">
            <a:off x="1722863" y="3503084"/>
            <a:ext cx="2761392" cy="401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1896052" y="3632275"/>
            <a:ext cx="2617369" cy="36402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2352178" y="3644872"/>
            <a:ext cx="2219822" cy="72474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143342" y="2125564"/>
            <a:ext cx="2036633" cy="213961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8" idx="1"/>
          </p:cNvCxnSpPr>
          <p:nvPr/>
        </p:nvCxnSpPr>
        <p:spPr>
          <a:xfrm flipV="1">
            <a:off x="2497648" y="2858617"/>
            <a:ext cx="1914255" cy="31450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202966" y="4284010"/>
            <a:ext cx="2185845" cy="48189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2272923" y="4996257"/>
            <a:ext cx="2240498" cy="1436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045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6494</TotalTime>
  <Words>1717</Words>
  <Application>Microsoft Office PowerPoint</Application>
  <PresentationFormat>On-screen Show (4:3)</PresentationFormat>
  <Paragraphs>376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Calibri</vt:lpstr>
      <vt:lpstr>Times New Roman</vt:lpstr>
      <vt:lpstr>Default Design</vt:lpstr>
      <vt:lpstr>CompSci 101 Introduction to Computer Science</vt:lpstr>
      <vt:lpstr>Announcements</vt:lpstr>
      <vt:lpstr>Be in the know…. ACM, compsci mailing lists</vt:lpstr>
      <vt:lpstr>Review Dictionaries</vt:lpstr>
      <vt:lpstr>Dictionary problems Number of students in Photo clubs bit.ly/101f17-1109-1</vt:lpstr>
      <vt:lpstr>Dictionary problems – part 2 bit.ly/101f17-1109-2 </vt:lpstr>
      <vt:lpstr>Dictionary of schools to number students</vt:lpstr>
      <vt:lpstr>Dictionary of schools to number students</vt:lpstr>
      <vt:lpstr>Dictionary of schools to number students Dictionary of number students to schools</vt:lpstr>
      <vt:lpstr>Dictionary of schools to number students Dictionary of number students to schools</vt:lpstr>
      <vt:lpstr>Dictionary of schools to number students Dictionary of number students to schools</vt:lpstr>
      <vt:lpstr>Dictionary of number groups to list of schools</vt:lpstr>
      <vt:lpstr>Inverted Dictionary bit.ly/101f17-1109-3</vt:lpstr>
      <vt:lpstr>Dictionary Song problem bit.ly/101f17-1109-4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Building the dictionary d</vt:lpstr>
      <vt:lpstr>APT EmailsCourse bit.ly/101f17-1109-5</vt:lpstr>
      <vt:lpstr>Step 1 – Work small example by hand</vt:lpstr>
      <vt:lpstr>Step 1 – Work small example by hand</vt:lpstr>
      <vt:lpstr>Step 1 – Work small example by hand</vt:lpstr>
      <vt:lpstr>Step 2 – Write down what you did</vt:lpstr>
      <vt:lpstr>Step 3 – Generalize, find patterns</vt:lpstr>
      <vt:lpstr>Step 4 – try another example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123</cp:revision>
  <cp:lastPrinted>2017-11-09T22:14:04Z</cp:lastPrinted>
  <dcterms:created xsi:type="dcterms:W3CDTF">2005-08-25T14:18:45Z</dcterms:created>
  <dcterms:modified xsi:type="dcterms:W3CDTF">2017-11-09T22:14:21Z</dcterms:modified>
</cp:coreProperties>
</file>