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56" r:id="rId2"/>
    <p:sldId id="277" r:id="rId3"/>
    <p:sldId id="280" r:id="rId4"/>
    <p:sldId id="324" r:id="rId5"/>
    <p:sldId id="325" r:id="rId6"/>
    <p:sldId id="315" r:id="rId7"/>
    <p:sldId id="316" r:id="rId8"/>
    <p:sldId id="317" r:id="rId9"/>
    <p:sldId id="319" r:id="rId10"/>
    <p:sldId id="320" r:id="rId11"/>
    <p:sldId id="321" r:id="rId12"/>
    <p:sldId id="322" r:id="rId13"/>
    <p:sldId id="323" r:id="rId14"/>
    <p:sldId id="278" r:id="rId15"/>
    <p:sldId id="342" r:id="rId16"/>
    <p:sldId id="345" r:id="rId17"/>
    <p:sldId id="343" r:id="rId18"/>
    <p:sldId id="344" r:id="rId19"/>
    <p:sldId id="346" r:id="rId20"/>
    <p:sldId id="347" r:id="rId21"/>
    <p:sldId id="348" r:id="rId22"/>
    <p:sldId id="349" r:id="rId23"/>
    <p:sldId id="350" r:id="rId24"/>
    <p:sldId id="351" r:id="rId25"/>
    <p:sldId id="279" r:id="rId26"/>
    <p:sldId id="354" r:id="rId27"/>
    <p:sldId id="352" r:id="rId28"/>
    <p:sldId id="353" r:id="rId29"/>
    <p:sldId id="355" r:id="rId30"/>
    <p:sldId id="356" r:id="rId31"/>
    <p:sldId id="357" r:id="rId32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86359" autoAdjust="0"/>
  </p:normalViewPr>
  <p:slideViewPr>
    <p:cSldViewPr>
      <p:cViewPr varScale="1">
        <p:scale>
          <a:sx n="79" d="100"/>
          <a:sy n="79" d="100"/>
        </p:scale>
        <p:origin x="160" y="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fld id="{5ED27268-EC4C-4E87-944D-E761B934C1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8714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7DDA23-E6CD-4503-B625-BE1F3A2EE086}" type="datetimeFigureOut">
              <a:rPr lang="en-US" smtClean="0"/>
              <a:t>11/9/2017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C2CC89-073F-4876-9E98-7B4A60EE0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510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There are too many slides here, take the end ones off….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CC89-073F-4876-9E98-7B4A60EE0E9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2411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CC89-073F-4876-9E98-7B4A60EE0E9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2415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 we do not know their ordering for either keys or values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CC89-073F-4876-9E98-7B4A60EE0E9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63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3E9C4-CC62-419B-94EA-3C3ACB7F98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371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3EDA16-EE90-4E65-9C25-D045E64528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898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E1C838-743E-46B1-9535-A8D3D4E69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351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6DB02F-6869-41A8-88A9-7B04A59444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539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2308AB-BBD7-406C-8FE3-ABD9B60C74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850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4E9AF7-1243-4137-A70D-606EB16740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924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641282-F280-4848-B924-21AC7882B5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733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5C597-8985-48AF-93BD-6E14E15665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840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FA454-7E6E-480D-86B5-CCFC570514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275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2AA312-D4AF-4A57-A4AC-B58CF3A8AF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051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31AA07-0B70-4E3D-84AF-4D5E92BC49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347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88E8A9B-E406-46EF-A9FD-35EBD6B18A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609600"/>
            <a:ext cx="8153400" cy="1981200"/>
          </a:xfrm>
        </p:spPr>
        <p:txBody>
          <a:bodyPr/>
          <a:lstStyle/>
          <a:p>
            <a:pPr eaLnBrk="1" hangingPunct="1"/>
            <a:r>
              <a:rPr lang="en-US" dirty="0" err="1"/>
              <a:t>CompSci</a:t>
            </a:r>
            <a:r>
              <a:rPr lang="en-US" dirty="0"/>
              <a:t> 101</a:t>
            </a:r>
            <a:br>
              <a:rPr lang="en-US" dirty="0"/>
            </a:br>
            <a:r>
              <a:rPr lang="en-US" dirty="0"/>
              <a:t>Introduction to Computer Science</a:t>
            </a:r>
          </a:p>
        </p:txBody>
      </p:sp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4419600" y="3733800"/>
            <a:ext cx="286649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dirty="0"/>
              <a:t>November 9, 2017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dirty="0"/>
              <a:t>Prof. Rodger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D3E9C4-CC62-419B-94EA-3C3ACB7F981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90ECCE7-C267-4DC4-BAD8-7E8C0365F04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3200"/>
            <a:ext cx="3778444" cy="310531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47782"/>
            <a:ext cx="8839200" cy="1143000"/>
          </a:xfrm>
        </p:spPr>
        <p:txBody>
          <a:bodyPr/>
          <a:lstStyle/>
          <a:p>
            <a:r>
              <a:rPr lang="en-US" sz="4000" dirty="0"/>
              <a:t>Dictionary of </a:t>
            </a:r>
            <a:r>
              <a:rPr lang="en-US" sz="4000" dirty="0">
                <a:solidFill>
                  <a:srgbClr val="FF0000"/>
                </a:solidFill>
              </a:rPr>
              <a:t>schools </a:t>
            </a:r>
            <a:r>
              <a:rPr lang="en-US" sz="4000" dirty="0"/>
              <a:t>to </a:t>
            </a:r>
            <a:r>
              <a:rPr lang="en-US" sz="4000" dirty="0">
                <a:solidFill>
                  <a:srgbClr val="FF0000"/>
                </a:solidFill>
              </a:rPr>
              <a:t>number students</a:t>
            </a:r>
            <a:br>
              <a:rPr lang="en-US" sz="4000" dirty="0">
                <a:solidFill>
                  <a:srgbClr val="FF0000"/>
                </a:solidFill>
              </a:rPr>
            </a:br>
            <a:r>
              <a:rPr lang="en-US" sz="4000" dirty="0"/>
              <a:t>Dictionary of </a:t>
            </a:r>
            <a:r>
              <a:rPr lang="en-US" sz="4000" dirty="0">
                <a:solidFill>
                  <a:srgbClr val="FF0000"/>
                </a:solidFill>
              </a:rPr>
              <a:t>number students </a:t>
            </a:r>
            <a:r>
              <a:rPr lang="en-US" sz="4000" dirty="0"/>
              <a:t>to </a:t>
            </a:r>
            <a:r>
              <a:rPr lang="en-US" sz="4000" dirty="0">
                <a:solidFill>
                  <a:srgbClr val="FF0000"/>
                </a:solidFill>
              </a:rPr>
              <a:t>schools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762000" y="1752600"/>
            <a:ext cx="1981200" cy="4343400"/>
          </a:xfrm>
          <a:prstGeom prst="ellipse">
            <a:avLst/>
          </a:prstGeom>
          <a:noFill/>
          <a:ln w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810000" y="1752600"/>
            <a:ext cx="1981200" cy="4343400"/>
          </a:xfrm>
          <a:prstGeom prst="ellipse">
            <a:avLst/>
          </a:prstGeom>
          <a:noFill/>
          <a:ln w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295400" y="2514600"/>
            <a:ext cx="7825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duke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95400" y="3733800"/>
            <a:ext cx="6286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unc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24000" y="4876800"/>
            <a:ext cx="7489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ncsu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067854" y="3272135"/>
            <a:ext cx="6639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wfu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557590" y="1860202"/>
            <a:ext cx="6110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ecu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67854" y="4495800"/>
            <a:ext cx="12089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clemson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256489" y="2891133"/>
            <a:ext cx="1286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meridith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408514" y="4122806"/>
            <a:ext cx="9861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gatech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408514" y="5388035"/>
            <a:ext cx="6286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uva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425944" y="2198636"/>
            <a:ext cx="8499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vtech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411903" y="2627784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513421" y="4623011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484255" y="3272251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267200" y="3964632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424562" y="2002135"/>
            <a:ext cx="6349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110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436477" y="5315296"/>
            <a:ext cx="6463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120</a:t>
            </a:r>
          </a:p>
        </p:txBody>
      </p:sp>
      <p:cxnSp>
        <p:nvCxnSpPr>
          <p:cNvPr id="24" name="Straight Arrow Connector 23"/>
          <p:cNvCxnSpPr>
            <a:cxnSpLocks/>
            <a:endCxn id="18" idx="1"/>
          </p:cNvCxnSpPr>
          <p:nvPr/>
        </p:nvCxnSpPr>
        <p:spPr>
          <a:xfrm>
            <a:off x="2043351" y="2791843"/>
            <a:ext cx="2368552" cy="66774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cxnSpLocks/>
            <a:endCxn id="23" idx="1"/>
          </p:cNvCxnSpPr>
          <p:nvPr/>
        </p:nvCxnSpPr>
        <p:spPr>
          <a:xfrm flipV="1">
            <a:off x="2092324" y="5546129"/>
            <a:ext cx="2344153" cy="104330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cxnSpLocks/>
            <a:endCxn id="22" idx="1"/>
          </p:cNvCxnSpPr>
          <p:nvPr/>
        </p:nvCxnSpPr>
        <p:spPr>
          <a:xfrm flipV="1">
            <a:off x="2230675" y="2232968"/>
            <a:ext cx="2193887" cy="235336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cxnSpLocks/>
            <a:endCxn id="20" idx="1"/>
          </p:cNvCxnSpPr>
          <p:nvPr/>
        </p:nvCxnSpPr>
        <p:spPr>
          <a:xfrm flipV="1">
            <a:off x="1722863" y="3503084"/>
            <a:ext cx="2761392" cy="40142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cxnSpLocks/>
          </p:cNvCxnSpPr>
          <p:nvPr/>
        </p:nvCxnSpPr>
        <p:spPr>
          <a:xfrm flipV="1">
            <a:off x="1896052" y="3632275"/>
            <a:ext cx="2617369" cy="364029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cxnSpLocks/>
          </p:cNvCxnSpPr>
          <p:nvPr/>
        </p:nvCxnSpPr>
        <p:spPr>
          <a:xfrm flipV="1">
            <a:off x="2352178" y="3644872"/>
            <a:ext cx="2219822" cy="724742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cxnSpLocks/>
          </p:cNvCxnSpPr>
          <p:nvPr/>
        </p:nvCxnSpPr>
        <p:spPr>
          <a:xfrm>
            <a:off x="2143342" y="2125564"/>
            <a:ext cx="2036633" cy="2139616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cxnSpLocks/>
            <a:endCxn id="18" idx="1"/>
          </p:cNvCxnSpPr>
          <p:nvPr/>
        </p:nvCxnSpPr>
        <p:spPr>
          <a:xfrm flipV="1">
            <a:off x="2497648" y="2858617"/>
            <a:ext cx="1914255" cy="314500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cxnSpLocks/>
          </p:cNvCxnSpPr>
          <p:nvPr/>
        </p:nvCxnSpPr>
        <p:spPr>
          <a:xfrm flipV="1">
            <a:off x="2202966" y="4284010"/>
            <a:ext cx="2185845" cy="481895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cxnSpLocks/>
          </p:cNvCxnSpPr>
          <p:nvPr/>
        </p:nvCxnSpPr>
        <p:spPr>
          <a:xfrm flipV="1">
            <a:off x="2272923" y="4996257"/>
            <a:ext cx="2240498" cy="143661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val 34"/>
          <p:cNvSpPr/>
          <p:nvPr/>
        </p:nvSpPr>
        <p:spPr>
          <a:xfrm>
            <a:off x="3877127" y="1747982"/>
            <a:ext cx="1981200" cy="4343400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6692941" y="1290782"/>
            <a:ext cx="2146259" cy="5262418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0723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47782"/>
            <a:ext cx="8839200" cy="1143000"/>
          </a:xfrm>
        </p:spPr>
        <p:txBody>
          <a:bodyPr/>
          <a:lstStyle/>
          <a:p>
            <a:r>
              <a:rPr lang="en-US" sz="4000" dirty="0"/>
              <a:t>Dictionary of </a:t>
            </a:r>
            <a:r>
              <a:rPr lang="en-US" sz="4000" dirty="0">
                <a:solidFill>
                  <a:srgbClr val="FF0000"/>
                </a:solidFill>
              </a:rPr>
              <a:t>schools </a:t>
            </a:r>
            <a:r>
              <a:rPr lang="en-US" sz="4000" dirty="0"/>
              <a:t>to </a:t>
            </a:r>
            <a:r>
              <a:rPr lang="en-US" sz="4000" dirty="0">
                <a:solidFill>
                  <a:srgbClr val="FF0000"/>
                </a:solidFill>
              </a:rPr>
              <a:t>number students</a:t>
            </a:r>
            <a:br>
              <a:rPr lang="en-US" sz="4000" dirty="0">
                <a:solidFill>
                  <a:srgbClr val="FF0000"/>
                </a:solidFill>
              </a:rPr>
            </a:br>
            <a:r>
              <a:rPr lang="en-US" sz="4000" dirty="0"/>
              <a:t>Dictionary of </a:t>
            </a:r>
            <a:r>
              <a:rPr lang="en-US" sz="4000" dirty="0">
                <a:solidFill>
                  <a:srgbClr val="FF0000"/>
                </a:solidFill>
              </a:rPr>
              <a:t>number students </a:t>
            </a:r>
            <a:r>
              <a:rPr lang="en-US" sz="4000" dirty="0"/>
              <a:t>to </a:t>
            </a:r>
            <a:r>
              <a:rPr lang="en-US" sz="4000" dirty="0">
                <a:solidFill>
                  <a:srgbClr val="FF0000"/>
                </a:solidFill>
              </a:rPr>
              <a:t>schools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762000" y="1752600"/>
            <a:ext cx="1981200" cy="4343400"/>
          </a:xfrm>
          <a:prstGeom prst="ellipse">
            <a:avLst/>
          </a:prstGeom>
          <a:noFill/>
          <a:ln w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737108" y="1858106"/>
            <a:ext cx="1981200" cy="4343400"/>
          </a:xfrm>
          <a:prstGeom prst="ellipse">
            <a:avLst/>
          </a:prstGeom>
          <a:noFill/>
          <a:ln w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295400" y="2514600"/>
            <a:ext cx="7825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duke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95400" y="3733800"/>
            <a:ext cx="6286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unc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24000" y="4876800"/>
            <a:ext cx="7489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ncsu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067854" y="3272135"/>
            <a:ext cx="6639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wfu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557590" y="1860202"/>
            <a:ext cx="6110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ecu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67854" y="4495800"/>
            <a:ext cx="12089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clemson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256489" y="2891133"/>
            <a:ext cx="1286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meridith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408514" y="4122806"/>
            <a:ext cx="9861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gatech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408514" y="5388035"/>
            <a:ext cx="6286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uva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425944" y="2198636"/>
            <a:ext cx="8499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vtech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411903" y="2627784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513421" y="4623011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484255" y="3272251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267200" y="3964632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424562" y="2002135"/>
            <a:ext cx="6349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110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436477" y="5315296"/>
            <a:ext cx="6463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120</a:t>
            </a:r>
          </a:p>
        </p:txBody>
      </p:sp>
      <p:cxnSp>
        <p:nvCxnSpPr>
          <p:cNvPr id="24" name="Straight Arrow Connector 23"/>
          <p:cNvCxnSpPr>
            <a:cxnSpLocks/>
            <a:endCxn id="18" idx="1"/>
          </p:cNvCxnSpPr>
          <p:nvPr/>
        </p:nvCxnSpPr>
        <p:spPr>
          <a:xfrm>
            <a:off x="2043351" y="2791843"/>
            <a:ext cx="2368552" cy="66774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cxnSpLocks/>
            <a:endCxn id="23" idx="1"/>
          </p:cNvCxnSpPr>
          <p:nvPr/>
        </p:nvCxnSpPr>
        <p:spPr>
          <a:xfrm flipV="1">
            <a:off x="2092324" y="5546129"/>
            <a:ext cx="2344153" cy="104330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cxnSpLocks/>
            <a:endCxn id="22" idx="1"/>
          </p:cNvCxnSpPr>
          <p:nvPr/>
        </p:nvCxnSpPr>
        <p:spPr>
          <a:xfrm flipV="1">
            <a:off x="2230675" y="2232968"/>
            <a:ext cx="2193887" cy="235336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cxnSpLocks/>
            <a:endCxn id="20" idx="1"/>
          </p:cNvCxnSpPr>
          <p:nvPr/>
        </p:nvCxnSpPr>
        <p:spPr>
          <a:xfrm flipV="1">
            <a:off x="1722863" y="3503084"/>
            <a:ext cx="2761392" cy="40142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cxnSpLocks/>
          </p:cNvCxnSpPr>
          <p:nvPr/>
        </p:nvCxnSpPr>
        <p:spPr>
          <a:xfrm flipV="1">
            <a:off x="1896052" y="3632275"/>
            <a:ext cx="2617369" cy="364029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cxnSpLocks/>
          </p:cNvCxnSpPr>
          <p:nvPr/>
        </p:nvCxnSpPr>
        <p:spPr>
          <a:xfrm flipV="1">
            <a:off x="2352178" y="3644872"/>
            <a:ext cx="2219822" cy="724742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cxnSpLocks/>
          </p:cNvCxnSpPr>
          <p:nvPr/>
        </p:nvCxnSpPr>
        <p:spPr>
          <a:xfrm>
            <a:off x="2143342" y="2125564"/>
            <a:ext cx="2036633" cy="2139616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cxnSpLocks/>
            <a:endCxn id="18" idx="1"/>
          </p:cNvCxnSpPr>
          <p:nvPr/>
        </p:nvCxnSpPr>
        <p:spPr>
          <a:xfrm flipV="1">
            <a:off x="2497648" y="2858617"/>
            <a:ext cx="1914255" cy="314500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cxnSpLocks/>
          </p:cNvCxnSpPr>
          <p:nvPr/>
        </p:nvCxnSpPr>
        <p:spPr>
          <a:xfrm flipV="1">
            <a:off x="2202966" y="4284010"/>
            <a:ext cx="2185845" cy="481895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cxnSpLocks/>
          </p:cNvCxnSpPr>
          <p:nvPr/>
        </p:nvCxnSpPr>
        <p:spPr>
          <a:xfrm flipV="1">
            <a:off x="2272923" y="4996257"/>
            <a:ext cx="2240498" cy="143661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val 34"/>
          <p:cNvSpPr/>
          <p:nvPr/>
        </p:nvSpPr>
        <p:spPr>
          <a:xfrm>
            <a:off x="3810000" y="1867129"/>
            <a:ext cx="1981200" cy="4343400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6692941" y="1290782"/>
            <a:ext cx="2146259" cy="5262418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7341113" y="1521767"/>
            <a:ext cx="8499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vtech</a:t>
            </a:r>
            <a:endParaRPr lang="en-US" dirty="0"/>
          </a:p>
        </p:txBody>
      </p:sp>
      <p:cxnSp>
        <p:nvCxnSpPr>
          <p:cNvPr id="38" name="Straight Arrow Connector 37"/>
          <p:cNvCxnSpPr>
            <a:cxnSpLocks/>
            <a:endCxn id="3" idx="1"/>
          </p:cNvCxnSpPr>
          <p:nvPr/>
        </p:nvCxnSpPr>
        <p:spPr>
          <a:xfrm flipV="1">
            <a:off x="5199220" y="1752600"/>
            <a:ext cx="2141893" cy="480370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7233185" y="2154809"/>
            <a:ext cx="122501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duke</a:t>
            </a:r>
          </a:p>
          <a:p>
            <a:r>
              <a:rPr lang="en-US" dirty="0" err="1"/>
              <a:t>meridith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6934200" y="3014564"/>
            <a:ext cx="98616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wfu</a:t>
            </a:r>
            <a:endParaRPr lang="en-US" dirty="0"/>
          </a:p>
          <a:p>
            <a:r>
              <a:rPr lang="en-US" dirty="0" err="1"/>
              <a:t>gatech</a:t>
            </a:r>
            <a:endParaRPr lang="en-US" dirty="0"/>
          </a:p>
          <a:p>
            <a:r>
              <a:rPr lang="en-US" dirty="0" err="1"/>
              <a:t>unc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7630215" y="4137877"/>
            <a:ext cx="12089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ecu</a:t>
            </a:r>
            <a:endParaRPr lang="en-US" dirty="0"/>
          </a:p>
          <a:p>
            <a:r>
              <a:rPr lang="en-US" dirty="0" err="1"/>
              <a:t>clemson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7131238" y="5098239"/>
            <a:ext cx="7489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ncsu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7621957" y="5634756"/>
            <a:ext cx="6286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uva</a:t>
            </a:r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6858000" y="3014564"/>
            <a:ext cx="1078306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7295997" y="2151091"/>
            <a:ext cx="1078306" cy="7886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7341112" y="1576262"/>
            <a:ext cx="881581" cy="4454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7683541" y="4207274"/>
            <a:ext cx="1078306" cy="7385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7143309" y="5185716"/>
            <a:ext cx="736852" cy="3737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7630215" y="5711883"/>
            <a:ext cx="620440" cy="3841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" name="Straight Arrow Connector 50"/>
          <p:cNvCxnSpPr>
            <a:cxnSpLocks/>
            <a:endCxn id="39" idx="1"/>
          </p:cNvCxnSpPr>
          <p:nvPr/>
        </p:nvCxnSpPr>
        <p:spPr>
          <a:xfrm flipV="1">
            <a:off x="4910754" y="2570308"/>
            <a:ext cx="2322431" cy="276388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cxnSpLocks/>
            <a:endCxn id="45" idx="1"/>
          </p:cNvCxnSpPr>
          <p:nvPr/>
        </p:nvCxnSpPr>
        <p:spPr>
          <a:xfrm>
            <a:off x="4914803" y="3500740"/>
            <a:ext cx="1943197" cy="113989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cxnSpLocks/>
          </p:cNvCxnSpPr>
          <p:nvPr/>
        </p:nvCxnSpPr>
        <p:spPr>
          <a:xfrm>
            <a:off x="4722595" y="4214170"/>
            <a:ext cx="3006406" cy="471682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cxnSpLocks/>
            <a:endCxn id="49" idx="1"/>
          </p:cNvCxnSpPr>
          <p:nvPr/>
        </p:nvCxnSpPr>
        <p:spPr>
          <a:xfrm>
            <a:off x="4948853" y="4878331"/>
            <a:ext cx="2194456" cy="494269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cxnSpLocks/>
            <a:endCxn id="50" idx="1"/>
          </p:cNvCxnSpPr>
          <p:nvPr/>
        </p:nvCxnSpPr>
        <p:spPr>
          <a:xfrm>
            <a:off x="5059479" y="5541769"/>
            <a:ext cx="2570736" cy="362173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05697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47782"/>
            <a:ext cx="8839200" cy="1143000"/>
          </a:xfrm>
        </p:spPr>
        <p:txBody>
          <a:bodyPr/>
          <a:lstStyle/>
          <a:p>
            <a:r>
              <a:rPr lang="en-US" sz="4000" dirty="0"/>
              <a:t>Dictionary of </a:t>
            </a:r>
            <a:r>
              <a:rPr lang="en-US" sz="4000" dirty="0">
                <a:solidFill>
                  <a:srgbClr val="FF0000"/>
                </a:solidFill>
              </a:rPr>
              <a:t>number groups </a:t>
            </a:r>
            <a:r>
              <a:rPr lang="en-US" sz="4000" dirty="0"/>
              <a:t>to </a:t>
            </a:r>
            <a:r>
              <a:rPr lang="en-US" sz="4000" dirty="0">
                <a:solidFill>
                  <a:srgbClr val="FF0000"/>
                </a:solidFill>
              </a:rPr>
              <a:t>list of schools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694574" y="2480643"/>
            <a:ext cx="7489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0-49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949175" y="4218220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661601" y="3460325"/>
            <a:ext cx="9028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50-99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267200" y="3964632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424562" y="2002135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2428479" y="4398291"/>
            <a:ext cx="12105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100-150</a:t>
            </a:r>
          </a:p>
        </p:txBody>
      </p:sp>
      <p:sp>
        <p:nvSpPr>
          <p:cNvPr id="35" name="Oval 34"/>
          <p:cNvSpPr/>
          <p:nvPr/>
        </p:nvSpPr>
        <p:spPr>
          <a:xfrm>
            <a:off x="2050941" y="1562216"/>
            <a:ext cx="1981200" cy="4343400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6692941" y="1290782"/>
            <a:ext cx="2146259" cy="5262418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7233185" y="2154809"/>
            <a:ext cx="126028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duke</a:t>
            </a:r>
          </a:p>
          <a:p>
            <a:r>
              <a:rPr lang="en-US" dirty="0" err="1"/>
              <a:t>Meridith</a:t>
            </a:r>
            <a:endParaRPr lang="en-US" dirty="0"/>
          </a:p>
          <a:p>
            <a:r>
              <a:rPr lang="en-US" dirty="0" err="1"/>
              <a:t>ncsu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6960413" y="3292421"/>
            <a:ext cx="13035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wfu</a:t>
            </a:r>
            <a:endParaRPr lang="en-US" dirty="0"/>
          </a:p>
          <a:p>
            <a:r>
              <a:rPr lang="en-US" dirty="0" err="1"/>
              <a:t>gatech</a:t>
            </a:r>
            <a:endParaRPr lang="en-US" dirty="0"/>
          </a:p>
          <a:p>
            <a:r>
              <a:rPr lang="en-US" dirty="0" err="1"/>
              <a:t>unc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6930053" y="4389188"/>
            <a:ext cx="12089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ecu</a:t>
            </a:r>
            <a:endParaRPr lang="en-US" dirty="0"/>
          </a:p>
          <a:p>
            <a:r>
              <a:rPr lang="en-US" dirty="0" err="1"/>
              <a:t>clemson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7554778" y="5320915"/>
            <a:ext cx="84991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vtech</a:t>
            </a:r>
            <a:endParaRPr lang="en-US" dirty="0"/>
          </a:p>
          <a:p>
            <a:r>
              <a:rPr lang="en-US" dirty="0" err="1"/>
              <a:t>uva</a:t>
            </a:r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6869842" y="3320776"/>
            <a:ext cx="1271716" cy="18526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7295997" y="2151091"/>
            <a:ext cx="1078306" cy="11210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7626113" y="5347548"/>
            <a:ext cx="778578" cy="7475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" name="Straight Arrow Connector 50"/>
          <p:cNvCxnSpPr>
            <a:cxnSpLocks/>
            <a:stCxn id="18" idx="3"/>
            <a:endCxn id="39" idx="1"/>
          </p:cNvCxnSpPr>
          <p:nvPr/>
        </p:nvCxnSpPr>
        <p:spPr>
          <a:xfrm>
            <a:off x="3443497" y="2711476"/>
            <a:ext cx="3789688" cy="43498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cxnSpLocks/>
            <a:stCxn id="20" idx="3"/>
            <a:endCxn id="45" idx="1"/>
          </p:cNvCxnSpPr>
          <p:nvPr/>
        </p:nvCxnSpPr>
        <p:spPr>
          <a:xfrm>
            <a:off x="3564412" y="3691158"/>
            <a:ext cx="3305430" cy="555933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cxnSpLocks/>
          </p:cNvCxnSpPr>
          <p:nvPr/>
        </p:nvCxnSpPr>
        <p:spPr>
          <a:xfrm>
            <a:off x="3699278" y="4697731"/>
            <a:ext cx="3806422" cy="1181511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68432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Inverted Dictionary</a:t>
            </a:r>
            <a:br>
              <a:rPr lang="en-US" dirty="0"/>
            </a:br>
            <a:r>
              <a:rPr lang="en-US" dirty="0"/>
              <a:t>bit.ly/101f17-1109-3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Start with dictionary of keys to values</a:t>
            </a:r>
          </a:p>
          <a:p>
            <a:pPr lvl="1"/>
            <a:r>
              <a:rPr lang="en-US" i="1" dirty="0"/>
              <a:t>Schools to number of students</a:t>
            </a:r>
          </a:p>
          <a:p>
            <a:endParaRPr lang="en-US" dirty="0"/>
          </a:p>
          <a:p>
            <a:r>
              <a:rPr lang="en-US" dirty="0"/>
              <a:t>Use it to build an inverted dictionary of values to keys (actually list of keys)</a:t>
            </a:r>
          </a:p>
          <a:p>
            <a:pPr lvl="1"/>
            <a:r>
              <a:rPr lang="en-US" i="1" dirty="0"/>
              <a:t>Number of students to list of schools</a:t>
            </a:r>
          </a:p>
          <a:p>
            <a:endParaRPr lang="en-US" dirty="0"/>
          </a:p>
          <a:p>
            <a:r>
              <a:rPr lang="en-US" dirty="0"/>
              <a:t>Lets look at the code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6974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Dictionary Song problem</a:t>
            </a:r>
            <a:br>
              <a:rPr lang="en-US" dirty="0"/>
            </a:br>
            <a:r>
              <a:rPr lang="en-US" dirty="0"/>
              <a:t>bit.ly/101f17-1109-4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812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songs = [</a:t>
            </a:r>
            <a:r>
              <a:rPr lang="en-US" sz="2800" i="1" dirty="0"/>
              <a:t>"Hey </a:t>
            </a:r>
            <a:r>
              <a:rPr lang="en-US" sz="2800" i="1" dirty="0" err="1"/>
              <a:t>Jude:Let</a:t>
            </a:r>
            <a:r>
              <a:rPr lang="en-US" sz="2800" i="1" dirty="0"/>
              <a:t> it </a:t>
            </a:r>
            <a:r>
              <a:rPr lang="en-US" sz="2800" i="1" dirty="0" err="1"/>
              <a:t>be:Day</a:t>
            </a:r>
            <a:r>
              <a:rPr lang="en-US" sz="2800" i="1" dirty="0"/>
              <a:t> Tripper",</a:t>
            </a:r>
          </a:p>
          <a:p>
            <a:pPr marL="0" indent="0">
              <a:buNone/>
            </a:pPr>
            <a:r>
              <a:rPr lang="en-US" sz="2800" i="1" dirty="0"/>
              <a:t>"Let it </a:t>
            </a:r>
            <a:r>
              <a:rPr lang="en-US" sz="2800" i="1" dirty="0" err="1"/>
              <a:t>be:Drive</a:t>
            </a:r>
            <a:r>
              <a:rPr lang="en-US" sz="2800" i="1" dirty="0"/>
              <a:t> my </a:t>
            </a:r>
            <a:r>
              <a:rPr lang="en-US" sz="2800" i="1" dirty="0" err="1"/>
              <a:t>car:Hey</a:t>
            </a:r>
            <a:r>
              <a:rPr lang="en-US" sz="2800" i="1" dirty="0"/>
              <a:t> Jude"</a:t>
            </a:r>
            <a:r>
              <a:rPr lang="en-US" sz="2800" i="1" u="sng" dirty="0"/>
              <a:t>,</a:t>
            </a:r>
          </a:p>
          <a:p>
            <a:pPr marL="0" indent="0">
              <a:buNone/>
            </a:pPr>
            <a:r>
              <a:rPr lang="en-US" sz="2800" i="1" dirty="0"/>
              <a:t>"I want to hold your </a:t>
            </a:r>
            <a:r>
              <a:rPr lang="en-US" sz="2800" i="1" dirty="0" err="1"/>
              <a:t>hand:Help</a:t>
            </a:r>
            <a:r>
              <a:rPr lang="en-US" sz="2800" i="1" dirty="0"/>
              <a:t>!:Day Tripper",</a:t>
            </a:r>
          </a:p>
          <a:p>
            <a:pPr marL="0" indent="0">
              <a:buNone/>
            </a:pPr>
            <a:r>
              <a:rPr lang="en-US" sz="2800" i="1" dirty="0"/>
              <a:t>"Born to </a:t>
            </a:r>
            <a:r>
              <a:rPr lang="en-US" sz="2800" i="1" dirty="0" err="1"/>
              <a:t>run:Thunder</a:t>
            </a:r>
            <a:r>
              <a:rPr lang="en-US" sz="2800" i="1" dirty="0"/>
              <a:t> </a:t>
            </a:r>
            <a:r>
              <a:rPr lang="en-US" sz="2800" i="1" dirty="0" err="1"/>
              <a:t>road:She's</a:t>
            </a:r>
            <a:r>
              <a:rPr lang="en-US" sz="2800" i="1" dirty="0"/>
              <a:t> the one",</a:t>
            </a:r>
          </a:p>
          <a:p>
            <a:pPr marL="0" indent="0">
              <a:buNone/>
            </a:pPr>
            <a:r>
              <a:rPr lang="en-US" sz="2800" i="1" dirty="0"/>
              <a:t>"Hungry </a:t>
            </a:r>
            <a:r>
              <a:rPr lang="en-US" sz="2800" i="1" dirty="0" err="1"/>
              <a:t>heart:The</a:t>
            </a:r>
            <a:r>
              <a:rPr lang="en-US" sz="2800" i="1" dirty="0"/>
              <a:t> </a:t>
            </a:r>
            <a:r>
              <a:rPr lang="en-US" sz="2800" i="1" dirty="0" err="1"/>
              <a:t>river:Born</a:t>
            </a:r>
            <a:r>
              <a:rPr lang="en-US" sz="2800" i="1" dirty="0"/>
              <a:t> to run",</a:t>
            </a:r>
          </a:p>
          <a:p>
            <a:pPr marL="0" indent="0">
              <a:buNone/>
            </a:pPr>
            <a:r>
              <a:rPr lang="en-US" sz="2800" i="1" dirty="0"/>
              <a:t>"The </a:t>
            </a:r>
            <a:r>
              <a:rPr lang="en-US" sz="2800" i="1" dirty="0" err="1"/>
              <a:t>river:Thunder</a:t>
            </a:r>
            <a:r>
              <a:rPr lang="en-US" sz="2800" i="1" dirty="0"/>
              <a:t> </a:t>
            </a:r>
            <a:r>
              <a:rPr lang="en-US" sz="2800" i="1" dirty="0" err="1"/>
              <a:t>road:Drive</a:t>
            </a:r>
            <a:r>
              <a:rPr lang="en-US" sz="2800" i="1" dirty="0"/>
              <a:t> my car",</a:t>
            </a:r>
          </a:p>
          <a:p>
            <a:pPr marL="0" indent="0">
              <a:buNone/>
            </a:pPr>
            <a:r>
              <a:rPr lang="en-US" sz="2800" i="1" dirty="0"/>
              <a:t>"</a:t>
            </a:r>
            <a:r>
              <a:rPr lang="en-US" sz="2800" i="1" dirty="0" err="1"/>
              <a:t>Angie:Start</a:t>
            </a:r>
            <a:r>
              <a:rPr lang="en-US" sz="2800" i="1" dirty="0"/>
              <a:t> me </a:t>
            </a:r>
            <a:r>
              <a:rPr lang="en-US" sz="2800" i="1" dirty="0" err="1"/>
              <a:t>up:Ruby</a:t>
            </a:r>
            <a:r>
              <a:rPr lang="en-US" sz="2800" i="1" dirty="0"/>
              <a:t> Tuesday",</a:t>
            </a:r>
          </a:p>
          <a:p>
            <a:pPr marL="0" indent="0">
              <a:buNone/>
            </a:pPr>
            <a:r>
              <a:rPr lang="en-US" sz="2800" i="1" dirty="0"/>
              <a:t>"Born to </a:t>
            </a:r>
            <a:r>
              <a:rPr lang="en-US" sz="2800" i="1" dirty="0" err="1"/>
              <a:t>run:Angie:Drive</a:t>
            </a:r>
            <a:r>
              <a:rPr lang="en-US" sz="2800" i="1" dirty="0"/>
              <a:t> my car"]</a:t>
            </a:r>
          </a:p>
          <a:p>
            <a:pPr marL="0" indent="0">
              <a:buNone/>
            </a:pPr>
            <a:r>
              <a:rPr lang="en-US" sz="2800" dirty="0"/>
              <a:t>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0184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1C6E4-6D45-47F9-9B8B-6E07DAFC8E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Building the dictionary 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54ABA8-E808-46A9-B4A4-D424860975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/>
              <a:t>"Hey </a:t>
            </a:r>
            <a:r>
              <a:rPr lang="en-US" i="1" dirty="0" err="1"/>
              <a:t>Jude:Let</a:t>
            </a:r>
            <a:r>
              <a:rPr lang="en-US" i="1" dirty="0"/>
              <a:t> it </a:t>
            </a:r>
            <a:r>
              <a:rPr lang="en-US" i="1" dirty="0" err="1"/>
              <a:t>be:Day</a:t>
            </a:r>
            <a:r>
              <a:rPr lang="en-US" i="1" dirty="0"/>
              <a:t> Tripper"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D8D347-456F-4271-9740-2D4E92787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3C901A-58EE-4EA5-B555-64F6EB784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2193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1C6E4-6D45-47F9-9B8B-6E07DAFC8E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Building the dictionary 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54ABA8-E808-46A9-B4A4-D424860975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5867400" cy="838200"/>
          </a:xfrm>
        </p:spPr>
        <p:txBody>
          <a:bodyPr/>
          <a:lstStyle/>
          <a:p>
            <a:pPr marL="0" indent="0">
              <a:buNone/>
            </a:pPr>
            <a:r>
              <a:rPr lang="en-US" i="1" dirty="0"/>
              <a:t>"Hey </a:t>
            </a:r>
            <a:r>
              <a:rPr lang="en-US" i="1" dirty="0" err="1"/>
              <a:t>Jude:Let</a:t>
            </a:r>
            <a:r>
              <a:rPr lang="en-US" i="1" dirty="0"/>
              <a:t> it </a:t>
            </a:r>
            <a:r>
              <a:rPr lang="en-US" i="1" dirty="0" err="1"/>
              <a:t>be:Day</a:t>
            </a:r>
            <a:r>
              <a:rPr lang="en-US" i="1" dirty="0"/>
              <a:t> Tripper“</a:t>
            </a:r>
          </a:p>
          <a:p>
            <a:pPr marL="0" indent="0">
              <a:buNone/>
            </a:pPr>
            <a:endParaRPr lang="en-US" i="1" u="sng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D8D347-456F-4271-9740-2D4E92787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3C901A-58EE-4EA5-B555-64F6EB784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55F249A-67F5-4726-959A-26631B23470A}"/>
              </a:ext>
            </a:extLst>
          </p:cNvPr>
          <p:cNvSpPr txBox="1">
            <a:spLocks/>
          </p:cNvSpPr>
          <p:nvPr/>
        </p:nvSpPr>
        <p:spPr bwMode="auto">
          <a:xfrm>
            <a:off x="381000" y="2558002"/>
            <a:ext cx="5638800" cy="3614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US" i="1" kern="0" dirty="0"/>
              <a:t>                         </a:t>
            </a:r>
            <a:r>
              <a:rPr lang="en-US" kern="0" dirty="0"/>
              <a:t>d[“Hey Jude”] = </a:t>
            </a:r>
          </a:p>
          <a:p>
            <a:pPr marL="0" indent="0">
              <a:buFontTx/>
              <a:buNone/>
            </a:pPr>
            <a:r>
              <a:rPr lang="en-US" kern="0" dirty="0"/>
              <a:t>                           d[“Let it be”] = </a:t>
            </a:r>
          </a:p>
          <a:p>
            <a:pPr marL="0" indent="0">
              <a:buFontTx/>
              <a:buNone/>
            </a:pPr>
            <a:r>
              <a:rPr lang="en-US" kern="0" dirty="0"/>
              <a:t>                    </a:t>
            </a:r>
            <a:r>
              <a:rPr lang="en-US" kern="0" dirty="0">
                <a:solidFill>
                  <a:schemeClr val="bg1"/>
                </a:solidFill>
              </a:rPr>
              <a:t>d[“Day Tripper”] =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A654246-7022-4D41-AE00-F8BD23D24C67}"/>
              </a:ext>
            </a:extLst>
          </p:cNvPr>
          <p:cNvSpPr txBox="1"/>
          <p:nvPr/>
        </p:nvSpPr>
        <p:spPr>
          <a:xfrm>
            <a:off x="6044153" y="2551837"/>
            <a:ext cx="15856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[ 1, 0, 0]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C330A1A-FD93-4011-B682-FA5F6E98B850}"/>
              </a:ext>
            </a:extLst>
          </p:cNvPr>
          <p:cNvSpPr txBox="1"/>
          <p:nvPr/>
        </p:nvSpPr>
        <p:spPr>
          <a:xfrm>
            <a:off x="6044153" y="3113831"/>
            <a:ext cx="15856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[ 0, 1, 0]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50500E0-FCA4-4345-ADB7-33C9028AF17D}"/>
              </a:ext>
            </a:extLst>
          </p:cNvPr>
          <p:cNvSpPr txBox="1"/>
          <p:nvPr/>
        </p:nvSpPr>
        <p:spPr>
          <a:xfrm>
            <a:off x="6046117" y="3704105"/>
            <a:ext cx="15856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[ 0, 0, 1]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ACF061A-F684-414F-B4BD-D8D27753CB94}"/>
              </a:ext>
            </a:extLst>
          </p:cNvPr>
          <p:cNvCxnSpPr/>
          <p:nvPr/>
        </p:nvCxnSpPr>
        <p:spPr>
          <a:xfrm>
            <a:off x="838200" y="2590800"/>
            <a:ext cx="1600200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45A1299-5A2D-42F6-B4EA-AC9A830CB109}"/>
              </a:ext>
            </a:extLst>
          </p:cNvPr>
          <p:cNvCxnSpPr/>
          <p:nvPr/>
        </p:nvCxnSpPr>
        <p:spPr>
          <a:xfrm>
            <a:off x="2466680" y="2590800"/>
            <a:ext cx="1600200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8078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1C6E4-6D45-47F9-9B8B-6E07DAFC8E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Building the dictionary 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54ABA8-E808-46A9-B4A4-D424860975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5867400" cy="838200"/>
          </a:xfrm>
        </p:spPr>
        <p:txBody>
          <a:bodyPr/>
          <a:lstStyle/>
          <a:p>
            <a:pPr marL="0" indent="0">
              <a:buNone/>
            </a:pPr>
            <a:r>
              <a:rPr lang="en-US" i="1" dirty="0"/>
              <a:t>"Hey </a:t>
            </a:r>
            <a:r>
              <a:rPr lang="en-US" i="1" dirty="0" err="1"/>
              <a:t>Jude:Let</a:t>
            </a:r>
            <a:r>
              <a:rPr lang="en-US" i="1" dirty="0"/>
              <a:t> it </a:t>
            </a:r>
            <a:r>
              <a:rPr lang="en-US" i="1" dirty="0" err="1"/>
              <a:t>be:Day</a:t>
            </a:r>
            <a:r>
              <a:rPr lang="en-US" i="1" dirty="0"/>
              <a:t> Tripper“</a:t>
            </a:r>
          </a:p>
          <a:p>
            <a:pPr marL="0" indent="0">
              <a:buNone/>
            </a:pPr>
            <a:endParaRPr lang="en-US" i="1" u="sng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D8D347-456F-4271-9740-2D4E92787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3C901A-58EE-4EA5-B555-64F6EB784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55F249A-67F5-4726-959A-26631B23470A}"/>
              </a:ext>
            </a:extLst>
          </p:cNvPr>
          <p:cNvSpPr txBox="1">
            <a:spLocks/>
          </p:cNvSpPr>
          <p:nvPr/>
        </p:nvSpPr>
        <p:spPr bwMode="auto">
          <a:xfrm>
            <a:off x="381000" y="2558002"/>
            <a:ext cx="5486400" cy="3614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US" i="1" kern="0" dirty="0"/>
              <a:t>                         </a:t>
            </a:r>
            <a:r>
              <a:rPr lang="en-US" kern="0" dirty="0"/>
              <a:t>d[“Hey Jude”] = </a:t>
            </a:r>
          </a:p>
          <a:p>
            <a:pPr marL="0" indent="0">
              <a:buFontTx/>
              <a:buNone/>
            </a:pPr>
            <a:r>
              <a:rPr lang="en-US" kern="0" dirty="0"/>
              <a:t>                           d[“Let it be”] = </a:t>
            </a:r>
          </a:p>
          <a:p>
            <a:pPr marL="0" indent="0">
              <a:buFontTx/>
              <a:buNone/>
            </a:pPr>
            <a:r>
              <a:rPr lang="en-US" kern="0" dirty="0"/>
              <a:t>                    d[“Day Tripper”] =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A654246-7022-4D41-AE00-F8BD23D24C67}"/>
              </a:ext>
            </a:extLst>
          </p:cNvPr>
          <p:cNvSpPr txBox="1"/>
          <p:nvPr/>
        </p:nvSpPr>
        <p:spPr>
          <a:xfrm>
            <a:off x="6044153" y="2551837"/>
            <a:ext cx="15856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[ 1, 0, 0]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C330A1A-FD93-4011-B682-FA5F6E98B850}"/>
              </a:ext>
            </a:extLst>
          </p:cNvPr>
          <p:cNvSpPr txBox="1"/>
          <p:nvPr/>
        </p:nvSpPr>
        <p:spPr>
          <a:xfrm>
            <a:off x="6044153" y="3113831"/>
            <a:ext cx="15856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[ 0, 1, 0]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50500E0-FCA4-4345-ADB7-33C9028AF17D}"/>
              </a:ext>
            </a:extLst>
          </p:cNvPr>
          <p:cNvSpPr txBox="1"/>
          <p:nvPr/>
        </p:nvSpPr>
        <p:spPr>
          <a:xfrm>
            <a:off x="6046117" y="3704105"/>
            <a:ext cx="15856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[ 0, 0, 1]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E5E4CCD-2D08-4E32-9A3B-986F95905237}"/>
              </a:ext>
            </a:extLst>
          </p:cNvPr>
          <p:cNvCxnSpPr/>
          <p:nvPr/>
        </p:nvCxnSpPr>
        <p:spPr>
          <a:xfrm>
            <a:off x="4191000" y="2590800"/>
            <a:ext cx="1600200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9966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1C6E4-6D45-47F9-9B8B-6E07DAFC8E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Building the dictionary 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54ABA8-E808-46A9-B4A4-D424860975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5867400" cy="838200"/>
          </a:xfrm>
        </p:spPr>
        <p:txBody>
          <a:bodyPr/>
          <a:lstStyle/>
          <a:p>
            <a:pPr marL="0" indent="0">
              <a:buNone/>
            </a:pPr>
            <a:r>
              <a:rPr lang="en-US" i="1" dirty="0"/>
              <a:t>"Let it </a:t>
            </a:r>
            <a:r>
              <a:rPr lang="en-US" i="1" dirty="0" err="1"/>
              <a:t>be:Drive</a:t>
            </a:r>
            <a:r>
              <a:rPr lang="en-US" i="1" dirty="0"/>
              <a:t> my </a:t>
            </a:r>
            <a:r>
              <a:rPr lang="en-US" i="1" dirty="0" err="1"/>
              <a:t>car:Hey</a:t>
            </a:r>
            <a:r>
              <a:rPr lang="en-US" i="1" dirty="0"/>
              <a:t> Jude"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D8D347-456F-4271-9740-2D4E92787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3C901A-58EE-4EA5-B555-64F6EB784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55F249A-67F5-4726-959A-26631B23470A}"/>
              </a:ext>
            </a:extLst>
          </p:cNvPr>
          <p:cNvSpPr txBox="1">
            <a:spLocks/>
          </p:cNvSpPr>
          <p:nvPr/>
        </p:nvSpPr>
        <p:spPr bwMode="auto">
          <a:xfrm>
            <a:off x="381000" y="2558002"/>
            <a:ext cx="5486400" cy="3614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US" i="1" kern="0" dirty="0"/>
              <a:t>                         </a:t>
            </a:r>
            <a:r>
              <a:rPr lang="en-US" kern="0" dirty="0"/>
              <a:t>d[“Hey Jude”] = </a:t>
            </a:r>
          </a:p>
          <a:p>
            <a:pPr marL="0" indent="0">
              <a:buFontTx/>
              <a:buNone/>
            </a:pPr>
            <a:r>
              <a:rPr lang="en-US" kern="0" dirty="0"/>
              <a:t>                           d[“Let it be”] = </a:t>
            </a:r>
          </a:p>
          <a:p>
            <a:pPr marL="0" indent="0">
              <a:buFontTx/>
              <a:buNone/>
            </a:pPr>
            <a:r>
              <a:rPr lang="en-US" kern="0" dirty="0"/>
              <a:t>                    d[“Day Tripper”] =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A654246-7022-4D41-AE00-F8BD23D24C67}"/>
              </a:ext>
            </a:extLst>
          </p:cNvPr>
          <p:cNvSpPr txBox="1"/>
          <p:nvPr/>
        </p:nvSpPr>
        <p:spPr>
          <a:xfrm>
            <a:off x="6044153" y="2551837"/>
            <a:ext cx="15856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[ 1, 0, 0]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C330A1A-FD93-4011-B682-FA5F6E98B850}"/>
              </a:ext>
            </a:extLst>
          </p:cNvPr>
          <p:cNvSpPr txBox="1"/>
          <p:nvPr/>
        </p:nvSpPr>
        <p:spPr>
          <a:xfrm>
            <a:off x="6044153" y="3113831"/>
            <a:ext cx="15856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[ 0, 1, 0]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50500E0-FCA4-4345-ADB7-33C9028AF17D}"/>
              </a:ext>
            </a:extLst>
          </p:cNvPr>
          <p:cNvSpPr txBox="1"/>
          <p:nvPr/>
        </p:nvSpPr>
        <p:spPr>
          <a:xfrm>
            <a:off x="6046117" y="3704105"/>
            <a:ext cx="15856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[ 0, 0, 1]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2DEAB01-FCC6-41C3-B757-F6B65D37F7F2}"/>
              </a:ext>
            </a:extLst>
          </p:cNvPr>
          <p:cNvCxnSpPr/>
          <p:nvPr/>
        </p:nvCxnSpPr>
        <p:spPr>
          <a:xfrm>
            <a:off x="762000" y="2590800"/>
            <a:ext cx="1600200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CCF4829D-A125-4BDF-95D5-FD58D348EC12}"/>
              </a:ext>
            </a:extLst>
          </p:cNvPr>
          <p:cNvSpPr txBox="1"/>
          <p:nvPr/>
        </p:nvSpPr>
        <p:spPr>
          <a:xfrm>
            <a:off x="6220906" y="3136612"/>
            <a:ext cx="15856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[ </a:t>
            </a:r>
            <a:r>
              <a:rPr lang="en-US" sz="3200" dirty="0">
                <a:solidFill>
                  <a:srgbClr val="FF0000"/>
                </a:solidFill>
              </a:rPr>
              <a:t>1</a:t>
            </a:r>
            <a:r>
              <a:rPr lang="en-US" sz="3200" dirty="0"/>
              <a:t>, 1, 0]</a:t>
            </a:r>
          </a:p>
        </p:txBody>
      </p:sp>
    </p:spTree>
    <p:extLst>
      <p:ext uri="{BB962C8B-B14F-4D97-AF65-F5344CB8AC3E}">
        <p14:creationId xmlns:p14="http://schemas.microsoft.com/office/powerpoint/2010/main" val="189812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1C6E4-6D45-47F9-9B8B-6E07DAFC8E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Building the dictionary 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54ABA8-E808-46A9-B4A4-D424860975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5867400" cy="838200"/>
          </a:xfrm>
        </p:spPr>
        <p:txBody>
          <a:bodyPr/>
          <a:lstStyle/>
          <a:p>
            <a:pPr marL="0" indent="0">
              <a:buNone/>
            </a:pPr>
            <a:r>
              <a:rPr lang="en-US" i="1" dirty="0"/>
              <a:t>"Let it </a:t>
            </a:r>
            <a:r>
              <a:rPr lang="en-US" i="1" dirty="0" err="1"/>
              <a:t>be:Drive</a:t>
            </a:r>
            <a:r>
              <a:rPr lang="en-US" i="1" dirty="0"/>
              <a:t> my </a:t>
            </a:r>
            <a:r>
              <a:rPr lang="en-US" i="1" dirty="0" err="1"/>
              <a:t>car:Hey</a:t>
            </a:r>
            <a:r>
              <a:rPr lang="en-US" i="1" dirty="0"/>
              <a:t> Jude"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D8D347-456F-4271-9740-2D4E92787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3C901A-58EE-4EA5-B555-64F6EB784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55F249A-67F5-4726-959A-26631B23470A}"/>
              </a:ext>
            </a:extLst>
          </p:cNvPr>
          <p:cNvSpPr txBox="1">
            <a:spLocks/>
          </p:cNvSpPr>
          <p:nvPr/>
        </p:nvSpPr>
        <p:spPr bwMode="auto">
          <a:xfrm>
            <a:off x="381000" y="2558002"/>
            <a:ext cx="5486400" cy="3614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US" i="1" kern="0" dirty="0"/>
              <a:t>                         </a:t>
            </a:r>
            <a:r>
              <a:rPr lang="en-US" kern="0" dirty="0"/>
              <a:t>d[“Hey Jude”] = </a:t>
            </a:r>
          </a:p>
          <a:p>
            <a:pPr marL="0" indent="0">
              <a:buFontTx/>
              <a:buNone/>
            </a:pPr>
            <a:r>
              <a:rPr lang="en-US" kern="0" dirty="0"/>
              <a:t>                           d[“Let it be”] = </a:t>
            </a:r>
          </a:p>
          <a:p>
            <a:pPr marL="0" indent="0">
              <a:buFontTx/>
              <a:buNone/>
            </a:pPr>
            <a:r>
              <a:rPr lang="en-US" kern="0" dirty="0"/>
              <a:t>                    d[“Day Tripper”] =</a:t>
            </a:r>
          </a:p>
          <a:p>
            <a:pPr marL="0" indent="0">
              <a:buFontTx/>
              <a:buNone/>
            </a:pPr>
            <a:r>
              <a:rPr lang="en-US" kern="0" dirty="0"/>
              <a:t>                   d[“Drive my car”] =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A654246-7022-4D41-AE00-F8BD23D24C67}"/>
              </a:ext>
            </a:extLst>
          </p:cNvPr>
          <p:cNvSpPr txBox="1"/>
          <p:nvPr/>
        </p:nvSpPr>
        <p:spPr>
          <a:xfrm>
            <a:off x="6044153" y="2551837"/>
            <a:ext cx="15856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[ 1, 0, 0]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50500E0-FCA4-4345-ADB7-33C9028AF17D}"/>
              </a:ext>
            </a:extLst>
          </p:cNvPr>
          <p:cNvSpPr txBox="1"/>
          <p:nvPr/>
        </p:nvSpPr>
        <p:spPr>
          <a:xfrm>
            <a:off x="6046117" y="3704105"/>
            <a:ext cx="15856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[ 0, 0, 1]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2DEAB01-FCC6-41C3-B757-F6B65D37F7F2}"/>
              </a:ext>
            </a:extLst>
          </p:cNvPr>
          <p:cNvCxnSpPr/>
          <p:nvPr/>
        </p:nvCxnSpPr>
        <p:spPr>
          <a:xfrm>
            <a:off x="2667000" y="2550266"/>
            <a:ext cx="1600200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CCF4829D-A125-4BDF-95D5-FD58D348EC12}"/>
              </a:ext>
            </a:extLst>
          </p:cNvPr>
          <p:cNvSpPr txBox="1"/>
          <p:nvPr/>
        </p:nvSpPr>
        <p:spPr>
          <a:xfrm>
            <a:off x="6052008" y="3143682"/>
            <a:ext cx="15856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[ </a:t>
            </a:r>
            <a:r>
              <a:rPr lang="en-US" sz="3200" dirty="0">
                <a:solidFill>
                  <a:srgbClr val="FF0000"/>
                </a:solidFill>
              </a:rPr>
              <a:t>1</a:t>
            </a:r>
            <a:r>
              <a:rPr lang="en-US" sz="3200" dirty="0"/>
              <a:t>, 1, 0]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3D31F8C-BDA5-4600-8D35-781B07B05BE0}"/>
              </a:ext>
            </a:extLst>
          </p:cNvPr>
          <p:cNvSpPr txBox="1"/>
          <p:nvPr/>
        </p:nvSpPr>
        <p:spPr>
          <a:xfrm>
            <a:off x="6052008" y="4295950"/>
            <a:ext cx="15856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[ 0, </a:t>
            </a:r>
            <a:r>
              <a:rPr lang="en-US" sz="3200" dirty="0">
                <a:solidFill>
                  <a:srgbClr val="FF0000"/>
                </a:solidFill>
              </a:rPr>
              <a:t>1</a:t>
            </a:r>
            <a:r>
              <a:rPr lang="en-US" sz="3200" dirty="0"/>
              <a:t>, 0]</a:t>
            </a:r>
          </a:p>
        </p:txBody>
      </p:sp>
    </p:spTree>
    <p:extLst>
      <p:ext uri="{BB962C8B-B14F-4D97-AF65-F5344CB8AC3E}">
        <p14:creationId xmlns:p14="http://schemas.microsoft.com/office/powerpoint/2010/main" val="1314087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Announcements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5029200"/>
          </a:xfrm>
        </p:spPr>
        <p:txBody>
          <a:bodyPr/>
          <a:lstStyle/>
          <a:p>
            <a:pPr eaLnBrk="1" hangingPunct="1"/>
            <a:r>
              <a:rPr lang="en-US" dirty="0"/>
              <a:t>Assign 7 due Monday</a:t>
            </a:r>
          </a:p>
          <a:p>
            <a:pPr eaLnBrk="1" hangingPunct="1"/>
            <a:r>
              <a:rPr lang="en-US" dirty="0"/>
              <a:t>APT 7 due  Tuesday </a:t>
            </a:r>
          </a:p>
          <a:p>
            <a:pPr eaLnBrk="1" hangingPunct="1"/>
            <a:r>
              <a:rPr lang="en-US" dirty="0"/>
              <a:t>Exam 2 Thursday, November 16</a:t>
            </a:r>
          </a:p>
          <a:p>
            <a:pPr lvl="1" eaLnBrk="1" hangingPunct="1"/>
            <a:r>
              <a:rPr lang="en-US" dirty="0"/>
              <a:t>See practice exams from Fall 16 and Spring 17</a:t>
            </a:r>
          </a:p>
          <a:p>
            <a:pPr marL="0" indent="0" eaLnBrk="1" hangingPunct="1">
              <a:buNone/>
            </a:pPr>
            <a:endParaRPr lang="en-US" dirty="0"/>
          </a:p>
          <a:p>
            <a:pPr eaLnBrk="1" hangingPunct="1"/>
            <a:r>
              <a:rPr lang="en-US" dirty="0"/>
              <a:t>Today:</a:t>
            </a:r>
          </a:p>
          <a:p>
            <a:pPr lvl="1" eaLnBrk="1" hangingPunct="1"/>
            <a:r>
              <a:rPr lang="en-US" dirty="0"/>
              <a:t>More problem solving with dictionaries</a:t>
            </a:r>
          </a:p>
          <a:p>
            <a:pPr lvl="1" eaLnBrk="1" hangingPunct="1"/>
            <a:r>
              <a:rPr lang="en-US" dirty="0"/>
              <a:t>Finish problem from last time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0E522D4-E4F6-4327-A881-D50CC1015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 2017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1C6E4-6D45-47F9-9B8B-6E07DAFC8E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Building the dictionary 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54ABA8-E808-46A9-B4A4-D424860975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5867400" cy="838200"/>
          </a:xfrm>
        </p:spPr>
        <p:txBody>
          <a:bodyPr/>
          <a:lstStyle/>
          <a:p>
            <a:pPr marL="0" indent="0">
              <a:buNone/>
            </a:pPr>
            <a:r>
              <a:rPr lang="en-US" i="1" dirty="0"/>
              <a:t>"Let it </a:t>
            </a:r>
            <a:r>
              <a:rPr lang="en-US" i="1" dirty="0" err="1"/>
              <a:t>be:Drive</a:t>
            </a:r>
            <a:r>
              <a:rPr lang="en-US" i="1" dirty="0"/>
              <a:t> my </a:t>
            </a:r>
            <a:r>
              <a:rPr lang="en-US" i="1" dirty="0" err="1"/>
              <a:t>car:Hey</a:t>
            </a:r>
            <a:r>
              <a:rPr lang="en-US" i="1" dirty="0"/>
              <a:t> Jude"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D8D347-456F-4271-9740-2D4E92787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3C901A-58EE-4EA5-B555-64F6EB784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55F249A-67F5-4726-959A-26631B23470A}"/>
              </a:ext>
            </a:extLst>
          </p:cNvPr>
          <p:cNvSpPr txBox="1">
            <a:spLocks/>
          </p:cNvSpPr>
          <p:nvPr/>
        </p:nvSpPr>
        <p:spPr bwMode="auto">
          <a:xfrm>
            <a:off x="381000" y="2558002"/>
            <a:ext cx="5486400" cy="3614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US" i="1" kern="0" dirty="0"/>
              <a:t>                         </a:t>
            </a:r>
            <a:r>
              <a:rPr lang="en-US" kern="0" dirty="0"/>
              <a:t>d[“Hey Jude”] = </a:t>
            </a:r>
          </a:p>
          <a:p>
            <a:pPr marL="0" indent="0">
              <a:buFontTx/>
              <a:buNone/>
            </a:pPr>
            <a:r>
              <a:rPr lang="en-US" kern="0" dirty="0"/>
              <a:t>                           d[“Let it be”] = </a:t>
            </a:r>
          </a:p>
          <a:p>
            <a:pPr marL="0" indent="0">
              <a:buFontTx/>
              <a:buNone/>
            </a:pPr>
            <a:r>
              <a:rPr lang="en-US" kern="0" dirty="0"/>
              <a:t>                    d[“Day Tripper”] =</a:t>
            </a:r>
          </a:p>
          <a:p>
            <a:pPr marL="0" indent="0">
              <a:buFontTx/>
              <a:buNone/>
            </a:pPr>
            <a:r>
              <a:rPr lang="en-US" kern="0" dirty="0"/>
              <a:t>                   d[“Drive my car”] =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A654246-7022-4D41-AE00-F8BD23D24C67}"/>
              </a:ext>
            </a:extLst>
          </p:cNvPr>
          <p:cNvSpPr txBox="1"/>
          <p:nvPr/>
        </p:nvSpPr>
        <p:spPr>
          <a:xfrm>
            <a:off x="6044153" y="2551837"/>
            <a:ext cx="15856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[ 1, 0, 0]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50500E0-FCA4-4345-ADB7-33C9028AF17D}"/>
              </a:ext>
            </a:extLst>
          </p:cNvPr>
          <p:cNvSpPr txBox="1"/>
          <p:nvPr/>
        </p:nvSpPr>
        <p:spPr>
          <a:xfrm>
            <a:off x="6046117" y="3704105"/>
            <a:ext cx="15856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[ 0, 0, 1]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2DEAB01-FCC6-41C3-B757-F6B65D37F7F2}"/>
              </a:ext>
            </a:extLst>
          </p:cNvPr>
          <p:cNvCxnSpPr/>
          <p:nvPr/>
        </p:nvCxnSpPr>
        <p:spPr>
          <a:xfrm>
            <a:off x="4648200" y="2575719"/>
            <a:ext cx="1600200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CCF4829D-A125-4BDF-95D5-FD58D348EC12}"/>
              </a:ext>
            </a:extLst>
          </p:cNvPr>
          <p:cNvSpPr txBox="1"/>
          <p:nvPr/>
        </p:nvSpPr>
        <p:spPr>
          <a:xfrm>
            <a:off x="6052008" y="3143682"/>
            <a:ext cx="15856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[ </a:t>
            </a:r>
            <a:r>
              <a:rPr lang="en-US" sz="3200" dirty="0">
                <a:solidFill>
                  <a:srgbClr val="FF0000"/>
                </a:solidFill>
              </a:rPr>
              <a:t>1</a:t>
            </a:r>
            <a:r>
              <a:rPr lang="en-US" sz="3200" dirty="0"/>
              <a:t>, 1, 0]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3D31F8C-BDA5-4600-8D35-781B07B05BE0}"/>
              </a:ext>
            </a:extLst>
          </p:cNvPr>
          <p:cNvSpPr txBox="1"/>
          <p:nvPr/>
        </p:nvSpPr>
        <p:spPr>
          <a:xfrm>
            <a:off x="6052008" y="4295950"/>
            <a:ext cx="15856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[ 0, </a:t>
            </a:r>
            <a:r>
              <a:rPr lang="en-US" sz="3200" dirty="0">
                <a:solidFill>
                  <a:srgbClr val="FF0000"/>
                </a:solidFill>
              </a:rPr>
              <a:t>1</a:t>
            </a:r>
            <a:r>
              <a:rPr lang="en-US" sz="3200" dirty="0"/>
              <a:t>, 0]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A0D272C-98C4-4F01-8220-0D3052CAC0BA}"/>
              </a:ext>
            </a:extLst>
          </p:cNvPr>
          <p:cNvSpPr txBox="1"/>
          <p:nvPr/>
        </p:nvSpPr>
        <p:spPr>
          <a:xfrm>
            <a:off x="6172200" y="2563544"/>
            <a:ext cx="15856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[ 1, 0, </a:t>
            </a:r>
            <a:r>
              <a:rPr lang="en-US" sz="3200" dirty="0">
                <a:solidFill>
                  <a:srgbClr val="FF0000"/>
                </a:solidFill>
              </a:rPr>
              <a:t>1</a:t>
            </a:r>
            <a:r>
              <a:rPr lang="en-US" sz="3200" dirty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241480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1C6E4-6D45-47F9-9B8B-6E07DAFC8E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Building the dictionary 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54ABA8-E808-46A9-B4A4-D424860975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924800" cy="838200"/>
          </a:xfrm>
        </p:spPr>
        <p:txBody>
          <a:bodyPr/>
          <a:lstStyle/>
          <a:p>
            <a:pPr marL="0" indent="0">
              <a:buNone/>
            </a:pPr>
            <a:r>
              <a:rPr lang="en-US" i="1" dirty="0"/>
              <a:t>"I want to hold your </a:t>
            </a:r>
            <a:r>
              <a:rPr lang="en-US" i="1" dirty="0" err="1"/>
              <a:t>hand:Help</a:t>
            </a:r>
            <a:r>
              <a:rPr lang="en-US" i="1" dirty="0"/>
              <a:t>!:Day Tripper"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D8D347-456F-4271-9740-2D4E92787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3C901A-58EE-4EA5-B555-64F6EB784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55F249A-67F5-4726-959A-26631B23470A}"/>
              </a:ext>
            </a:extLst>
          </p:cNvPr>
          <p:cNvSpPr txBox="1">
            <a:spLocks/>
          </p:cNvSpPr>
          <p:nvPr/>
        </p:nvSpPr>
        <p:spPr bwMode="auto">
          <a:xfrm>
            <a:off x="381000" y="2558002"/>
            <a:ext cx="5486400" cy="3614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US" i="1" kern="0" dirty="0"/>
              <a:t>                         </a:t>
            </a:r>
            <a:r>
              <a:rPr lang="en-US" kern="0" dirty="0"/>
              <a:t>d[“Hey Jude”] = </a:t>
            </a:r>
          </a:p>
          <a:p>
            <a:pPr marL="0" indent="0">
              <a:buFontTx/>
              <a:buNone/>
            </a:pPr>
            <a:r>
              <a:rPr lang="en-US" kern="0" dirty="0"/>
              <a:t>                           d[“Let it be”] = </a:t>
            </a:r>
          </a:p>
          <a:p>
            <a:pPr marL="0" indent="0">
              <a:buFontTx/>
              <a:buNone/>
            </a:pPr>
            <a:r>
              <a:rPr lang="en-US" kern="0" dirty="0"/>
              <a:t>                    d[“Day Tripper”] =</a:t>
            </a:r>
          </a:p>
          <a:p>
            <a:pPr marL="0" indent="0">
              <a:buFontTx/>
              <a:buNone/>
            </a:pPr>
            <a:r>
              <a:rPr lang="en-US" kern="0" dirty="0"/>
              <a:t>                   d[“Drive my car”] =</a:t>
            </a:r>
          </a:p>
          <a:p>
            <a:pPr marL="0" indent="0">
              <a:buFontTx/>
              <a:buNone/>
            </a:pPr>
            <a:r>
              <a:rPr lang="en-US" kern="0" dirty="0"/>
              <a:t> d[“I want to hold your hand”] =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A654246-7022-4D41-AE00-F8BD23D24C67}"/>
              </a:ext>
            </a:extLst>
          </p:cNvPr>
          <p:cNvSpPr txBox="1"/>
          <p:nvPr/>
        </p:nvSpPr>
        <p:spPr>
          <a:xfrm>
            <a:off x="6044153" y="2551837"/>
            <a:ext cx="15856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[ 1, 0, 1]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50500E0-FCA4-4345-ADB7-33C9028AF17D}"/>
              </a:ext>
            </a:extLst>
          </p:cNvPr>
          <p:cNvSpPr txBox="1"/>
          <p:nvPr/>
        </p:nvSpPr>
        <p:spPr>
          <a:xfrm>
            <a:off x="6046117" y="3704105"/>
            <a:ext cx="15856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[ 0, 0, 1]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2DEAB01-FCC6-41C3-B757-F6B65D37F7F2}"/>
              </a:ext>
            </a:extLst>
          </p:cNvPr>
          <p:cNvCxnSpPr>
            <a:cxnSpLocks/>
          </p:cNvCxnSpPr>
          <p:nvPr/>
        </p:nvCxnSpPr>
        <p:spPr>
          <a:xfrm>
            <a:off x="914400" y="2590800"/>
            <a:ext cx="3962400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CCF4829D-A125-4BDF-95D5-FD58D348EC12}"/>
              </a:ext>
            </a:extLst>
          </p:cNvPr>
          <p:cNvSpPr txBox="1"/>
          <p:nvPr/>
        </p:nvSpPr>
        <p:spPr>
          <a:xfrm>
            <a:off x="6052008" y="3143682"/>
            <a:ext cx="15856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[ 1, 1, 0]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3D31F8C-BDA5-4600-8D35-781B07B05BE0}"/>
              </a:ext>
            </a:extLst>
          </p:cNvPr>
          <p:cNvSpPr txBox="1"/>
          <p:nvPr/>
        </p:nvSpPr>
        <p:spPr>
          <a:xfrm>
            <a:off x="6052008" y="4295950"/>
            <a:ext cx="15856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[ 0, 1, 0]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3954EA8-A2BB-41A5-A361-F933A5D3542D}"/>
              </a:ext>
            </a:extLst>
          </p:cNvPr>
          <p:cNvSpPr txBox="1"/>
          <p:nvPr/>
        </p:nvSpPr>
        <p:spPr>
          <a:xfrm>
            <a:off x="6052008" y="4865800"/>
            <a:ext cx="15856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[ </a:t>
            </a:r>
            <a:r>
              <a:rPr lang="en-US" sz="3200" dirty="0">
                <a:solidFill>
                  <a:srgbClr val="FF0000"/>
                </a:solidFill>
              </a:rPr>
              <a:t>1</a:t>
            </a:r>
            <a:r>
              <a:rPr lang="en-US" sz="3200" dirty="0"/>
              <a:t>, 0, 0]</a:t>
            </a:r>
          </a:p>
        </p:txBody>
      </p:sp>
    </p:spTree>
    <p:extLst>
      <p:ext uri="{BB962C8B-B14F-4D97-AF65-F5344CB8AC3E}">
        <p14:creationId xmlns:p14="http://schemas.microsoft.com/office/powerpoint/2010/main" val="1839307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1C6E4-6D45-47F9-9B8B-6E07DAFC8E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Building the dictionary 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54ABA8-E808-46A9-B4A4-D424860975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924800" cy="838200"/>
          </a:xfrm>
        </p:spPr>
        <p:txBody>
          <a:bodyPr/>
          <a:lstStyle/>
          <a:p>
            <a:pPr marL="0" indent="0">
              <a:buNone/>
            </a:pPr>
            <a:r>
              <a:rPr lang="en-US" i="1" dirty="0"/>
              <a:t>"I want to hold your </a:t>
            </a:r>
            <a:r>
              <a:rPr lang="en-US" i="1" dirty="0" err="1"/>
              <a:t>hand:Help</a:t>
            </a:r>
            <a:r>
              <a:rPr lang="en-US" i="1" dirty="0"/>
              <a:t>!:Day Tripper"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D8D347-456F-4271-9740-2D4E92787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3C901A-58EE-4EA5-B555-64F6EB784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55F249A-67F5-4726-959A-26631B23470A}"/>
              </a:ext>
            </a:extLst>
          </p:cNvPr>
          <p:cNvSpPr txBox="1">
            <a:spLocks/>
          </p:cNvSpPr>
          <p:nvPr/>
        </p:nvSpPr>
        <p:spPr bwMode="auto">
          <a:xfrm>
            <a:off x="381000" y="2558002"/>
            <a:ext cx="5486400" cy="3614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US" i="1" kern="0" dirty="0"/>
              <a:t>                         </a:t>
            </a:r>
            <a:r>
              <a:rPr lang="en-US" kern="0" dirty="0"/>
              <a:t>d[“Hey Jude”] = </a:t>
            </a:r>
          </a:p>
          <a:p>
            <a:pPr marL="0" indent="0">
              <a:buFontTx/>
              <a:buNone/>
            </a:pPr>
            <a:r>
              <a:rPr lang="en-US" kern="0" dirty="0"/>
              <a:t>                           d[“Let it be”] = </a:t>
            </a:r>
          </a:p>
          <a:p>
            <a:pPr marL="0" indent="0">
              <a:buFontTx/>
              <a:buNone/>
            </a:pPr>
            <a:r>
              <a:rPr lang="en-US" kern="0" dirty="0"/>
              <a:t>                    d[“Day Tripper”] =</a:t>
            </a:r>
          </a:p>
          <a:p>
            <a:pPr marL="0" indent="0">
              <a:buFontTx/>
              <a:buNone/>
            </a:pPr>
            <a:r>
              <a:rPr lang="en-US" kern="0" dirty="0"/>
              <a:t>                   d[“Drive my car”] =</a:t>
            </a:r>
          </a:p>
          <a:p>
            <a:pPr marL="0" indent="0">
              <a:buFontTx/>
              <a:buNone/>
            </a:pPr>
            <a:r>
              <a:rPr lang="en-US" kern="0" dirty="0"/>
              <a:t> d[“I want to hold your hand”] =</a:t>
            </a:r>
          </a:p>
          <a:p>
            <a:pPr marL="0" indent="0">
              <a:buFontTx/>
              <a:buNone/>
            </a:pPr>
            <a:r>
              <a:rPr lang="en-US" kern="0" dirty="0"/>
              <a:t>                               d[“Help!”] =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A654246-7022-4D41-AE00-F8BD23D24C67}"/>
              </a:ext>
            </a:extLst>
          </p:cNvPr>
          <p:cNvSpPr txBox="1"/>
          <p:nvPr/>
        </p:nvSpPr>
        <p:spPr>
          <a:xfrm>
            <a:off x="6044153" y="2551837"/>
            <a:ext cx="15856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[ 1, 0, 1]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50500E0-FCA4-4345-ADB7-33C9028AF17D}"/>
              </a:ext>
            </a:extLst>
          </p:cNvPr>
          <p:cNvSpPr txBox="1"/>
          <p:nvPr/>
        </p:nvSpPr>
        <p:spPr>
          <a:xfrm>
            <a:off x="6046117" y="3704105"/>
            <a:ext cx="15856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[ 0, 0, 1]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2DEAB01-FCC6-41C3-B757-F6B65D37F7F2}"/>
              </a:ext>
            </a:extLst>
          </p:cNvPr>
          <p:cNvCxnSpPr>
            <a:cxnSpLocks/>
          </p:cNvCxnSpPr>
          <p:nvPr/>
        </p:nvCxnSpPr>
        <p:spPr>
          <a:xfrm>
            <a:off x="5029200" y="2569119"/>
            <a:ext cx="1022808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CCF4829D-A125-4BDF-95D5-FD58D348EC12}"/>
              </a:ext>
            </a:extLst>
          </p:cNvPr>
          <p:cNvSpPr txBox="1"/>
          <p:nvPr/>
        </p:nvSpPr>
        <p:spPr>
          <a:xfrm>
            <a:off x="6052008" y="3143682"/>
            <a:ext cx="15856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[ 1, 1, 0]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3D31F8C-BDA5-4600-8D35-781B07B05BE0}"/>
              </a:ext>
            </a:extLst>
          </p:cNvPr>
          <p:cNvSpPr txBox="1"/>
          <p:nvPr/>
        </p:nvSpPr>
        <p:spPr>
          <a:xfrm>
            <a:off x="6052008" y="4295950"/>
            <a:ext cx="15856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[ 0, 1, 0]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3954EA8-A2BB-41A5-A361-F933A5D3542D}"/>
              </a:ext>
            </a:extLst>
          </p:cNvPr>
          <p:cNvSpPr txBox="1"/>
          <p:nvPr/>
        </p:nvSpPr>
        <p:spPr>
          <a:xfrm>
            <a:off x="6052008" y="4865800"/>
            <a:ext cx="15856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[ </a:t>
            </a:r>
            <a:r>
              <a:rPr lang="en-US" sz="3200" dirty="0">
                <a:solidFill>
                  <a:srgbClr val="FF0000"/>
                </a:solidFill>
              </a:rPr>
              <a:t>1</a:t>
            </a:r>
            <a:r>
              <a:rPr lang="en-US" sz="3200" dirty="0"/>
              <a:t>, 0, 0]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A366DF2-1CFF-4AFA-BD68-C95D4ACB3351}"/>
              </a:ext>
            </a:extLst>
          </p:cNvPr>
          <p:cNvSpPr txBox="1"/>
          <p:nvPr/>
        </p:nvSpPr>
        <p:spPr>
          <a:xfrm>
            <a:off x="6052008" y="5452931"/>
            <a:ext cx="15856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[ 0, </a:t>
            </a:r>
            <a:r>
              <a:rPr lang="en-US" sz="3200" dirty="0">
                <a:solidFill>
                  <a:srgbClr val="FF0000"/>
                </a:solidFill>
              </a:rPr>
              <a:t>1</a:t>
            </a:r>
            <a:r>
              <a:rPr lang="en-US" sz="3200" dirty="0"/>
              <a:t>, 0]</a:t>
            </a:r>
          </a:p>
        </p:txBody>
      </p:sp>
    </p:spTree>
    <p:extLst>
      <p:ext uri="{BB962C8B-B14F-4D97-AF65-F5344CB8AC3E}">
        <p14:creationId xmlns:p14="http://schemas.microsoft.com/office/powerpoint/2010/main" val="2564153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1C6E4-6D45-47F9-9B8B-6E07DAFC8E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Building the dictionary 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54ABA8-E808-46A9-B4A4-D424860975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924800" cy="838200"/>
          </a:xfrm>
        </p:spPr>
        <p:txBody>
          <a:bodyPr/>
          <a:lstStyle/>
          <a:p>
            <a:pPr marL="0" indent="0">
              <a:buNone/>
            </a:pPr>
            <a:r>
              <a:rPr lang="en-US" i="1" dirty="0"/>
              <a:t>"I want to hold your </a:t>
            </a:r>
            <a:r>
              <a:rPr lang="en-US" i="1" dirty="0" err="1"/>
              <a:t>hand:Help</a:t>
            </a:r>
            <a:r>
              <a:rPr lang="en-US" i="1" dirty="0"/>
              <a:t>!:Day Tripper"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D8D347-456F-4271-9740-2D4E92787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3C901A-58EE-4EA5-B555-64F6EB784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55F249A-67F5-4726-959A-26631B23470A}"/>
              </a:ext>
            </a:extLst>
          </p:cNvPr>
          <p:cNvSpPr txBox="1">
            <a:spLocks/>
          </p:cNvSpPr>
          <p:nvPr/>
        </p:nvSpPr>
        <p:spPr bwMode="auto">
          <a:xfrm>
            <a:off x="381000" y="2558002"/>
            <a:ext cx="5486400" cy="3614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US" i="1" kern="0" dirty="0"/>
              <a:t>                         </a:t>
            </a:r>
            <a:r>
              <a:rPr lang="en-US" kern="0" dirty="0"/>
              <a:t>d[“Hey Jude”] = </a:t>
            </a:r>
          </a:p>
          <a:p>
            <a:pPr marL="0" indent="0">
              <a:buFontTx/>
              <a:buNone/>
            </a:pPr>
            <a:r>
              <a:rPr lang="en-US" kern="0" dirty="0"/>
              <a:t>                           d[“Let it be”] = </a:t>
            </a:r>
          </a:p>
          <a:p>
            <a:pPr marL="0" indent="0">
              <a:buFontTx/>
              <a:buNone/>
            </a:pPr>
            <a:r>
              <a:rPr lang="en-US" kern="0" dirty="0"/>
              <a:t>                    d[“Day Tripper”] =</a:t>
            </a:r>
          </a:p>
          <a:p>
            <a:pPr marL="0" indent="0">
              <a:buFontTx/>
              <a:buNone/>
            </a:pPr>
            <a:r>
              <a:rPr lang="en-US" kern="0" dirty="0"/>
              <a:t>                   d[“Drive my car”] =</a:t>
            </a:r>
          </a:p>
          <a:p>
            <a:pPr marL="0" indent="0">
              <a:buFontTx/>
              <a:buNone/>
            </a:pPr>
            <a:r>
              <a:rPr lang="en-US" kern="0" dirty="0"/>
              <a:t> d[“I want to hold your hand”] =</a:t>
            </a:r>
          </a:p>
          <a:p>
            <a:pPr marL="0" indent="0">
              <a:buFontTx/>
              <a:buNone/>
            </a:pPr>
            <a:r>
              <a:rPr lang="en-US" kern="0" dirty="0"/>
              <a:t>                               d[“Help!”] =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A654246-7022-4D41-AE00-F8BD23D24C67}"/>
              </a:ext>
            </a:extLst>
          </p:cNvPr>
          <p:cNvSpPr txBox="1"/>
          <p:nvPr/>
        </p:nvSpPr>
        <p:spPr>
          <a:xfrm>
            <a:off x="6044153" y="2551837"/>
            <a:ext cx="15856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[ 1, 0, 1]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50500E0-FCA4-4345-ADB7-33C9028AF17D}"/>
              </a:ext>
            </a:extLst>
          </p:cNvPr>
          <p:cNvSpPr txBox="1"/>
          <p:nvPr/>
        </p:nvSpPr>
        <p:spPr>
          <a:xfrm>
            <a:off x="6046117" y="3704105"/>
            <a:ext cx="15856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[ 0, 0, 1]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2DEAB01-FCC6-41C3-B757-F6B65D37F7F2}"/>
              </a:ext>
            </a:extLst>
          </p:cNvPr>
          <p:cNvCxnSpPr>
            <a:cxnSpLocks/>
          </p:cNvCxnSpPr>
          <p:nvPr/>
        </p:nvCxnSpPr>
        <p:spPr>
          <a:xfrm>
            <a:off x="6172200" y="2547438"/>
            <a:ext cx="1981200" cy="4399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CCF4829D-A125-4BDF-95D5-FD58D348EC12}"/>
              </a:ext>
            </a:extLst>
          </p:cNvPr>
          <p:cNvSpPr txBox="1"/>
          <p:nvPr/>
        </p:nvSpPr>
        <p:spPr>
          <a:xfrm>
            <a:off x="6052008" y="3143682"/>
            <a:ext cx="15856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[ 1, 1, 0]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3D31F8C-BDA5-4600-8D35-781B07B05BE0}"/>
              </a:ext>
            </a:extLst>
          </p:cNvPr>
          <p:cNvSpPr txBox="1"/>
          <p:nvPr/>
        </p:nvSpPr>
        <p:spPr>
          <a:xfrm>
            <a:off x="6052008" y="4295950"/>
            <a:ext cx="15856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[ 0, 1, 0]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3954EA8-A2BB-41A5-A361-F933A5D3542D}"/>
              </a:ext>
            </a:extLst>
          </p:cNvPr>
          <p:cNvSpPr txBox="1"/>
          <p:nvPr/>
        </p:nvSpPr>
        <p:spPr>
          <a:xfrm>
            <a:off x="6052008" y="4865800"/>
            <a:ext cx="15856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[ </a:t>
            </a:r>
            <a:r>
              <a:rPr lang="en-US" sz="3200" dirty="0">
                <a:solidFill>
                  <a:srgbClr val="FF0000"/>
                </a:solidFill>
              </a:rPr>
              <a:t>1</a:t>
            </a:r>
            <a:r>
              <a:rPr lang="en-US" sz="3200" dirty="0"/>
              <a:t>, 0, 0]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A366DF2-1CFF-4AFA-BD68-C95D4ACB3351}"/>
              </a:ext>
            </a:extLst>
          </p:cNvPr>
          <p:cNvSpPr txBox="1"/>
          <p:nvPr/>
        </p:nvSpPr>
        <p:spPr>
          <a:xfrm>
            <a:off x="6052008" y="5452931"/>
            <a:ext cx="15856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[ 0, </a:t>
            </a:r>
            <a:r>
              <a:rPr lang="en-US" sz="3200" dirty="0">
                <a:solidFill>
                  <a:srgbClr val="FF0000"/>
                </a:solidFill>
              </a:rPr>
              <a:t>1</a:t>
            </a:r>
            <a:r>
              <a:rPr lang="en-US" sz="3200" dirty="0"/>
              <a:t>, 0]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CC03AD8-080C-4F3C-8C6D-B89EDEDCE892}"/>
              </a:ext>
            </a:extLst>
          </p:cNvPr>
          <p:cNvSpPr txBox="1"/>
          <p:nvPr/>
        </p:nvSpPr>
        <p:spPr>
          <a:xfrm>
            <a:off x="6071647" y="3725707"/>
            <a:ext cx="15856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[ 0, 0,</a:t>
            </a:r>
            <a:r>
              <a:rPr lang="en-US" sz="3200" dirty="0">
                <a:solidFill>
                  <a:srgbClr val="FF0000"/>
                </a:solidFill>
              </a:rPr>
              <a:t> 2</a:t>
            </a:r>
            <a:r>
              <a:rPr lang="en-US" sz="3200" dirty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189542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1C6E4-6D45-47F9-9B8B-6E07DAFC8E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Building the dictionary 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54ABA8-E808-46A9-B4A4-D424860975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924800" cy="838200"/>
          </a:xfrm>
        </p:spPr>
        <p:txBody>
          <a:bodyPr/>
          <a:lstStyle/>
          <a:p>
            <a:pPr marL="0" indent="0">
              <a:buNone/>
            </a:pPr>
            <a:r>
              <a:rPr lang="en-US" i="1" dirty="0"/>
              <a:t>"I want to hold your </a:t>
            </a:r>
            <a:r>
              <a:rPr lang="en-US" i="1" dirty="0" err="1"/>
              <a:t>hand:Help</a:t>
            </a:r>
            <a:r>
              <a:rPr lang="en-US" i="1" dirty="0"/>
              <a:t>!:Day Tripper"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D8D347-456F-4271-9740-2D4E92787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3C901A-58EE-4EA5-B555-64F6EB784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55F249A-67F5-4726-959A-26631B23470A}"/>
              </a:ext>
            </a:extLst>
          </p:cNvPr>
          <p:cNvSpPr txBox="1">
            <a:spLocks/>
          </p:cNvSpPr>
          <p:nvPr/>
        </p:nvSpPr>
        <p:spPr bwMode="auto">
          <a:xfrm>
            <a:off x="381000" y="2558002"/>
            <a:ext cx="5486400" cy="3614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US" i="1" kern="0" dirty="0"/>
              <a:t>                         </a:t>
            </a:r>
            <a:r>
              <a:rPr lang="en-US" kern="0" dirty="0"/>
              <a:t>d[“Hey Jude”] = </a:t>
            </a:r>
          </a:p>
          <a:p>
            <a:pPr marL="0" indent="0">
              <a:buFontTx/>
              <a:buNone/>
            </a:pPr>
            <a:r>
              <a:rPr lang="en-US" kern="0" dirty="0"/>
              <a:t>                           d[“Let it be”] = </a:t>
            </a:r>
          </a:p>
          <a:p>
            <a:pPr marL="0" indent="0">
              <a:buFontTx/>
              <a:buNone/>
            </a:pPr>
            <a:r>
              <a:rPr lang="en-US" kern="0" dirty="0"/>
              <a:t>                    d[“Day Tripper”] =</a:t>
            </a:r>
          </a:p>
          <a:p>
            <a:pPr marL="0" indent="0">
              <a:buFontTx/>
              <a:buNone/>
            </a:pPr>
            <a:r>
              <a:rPr lang="en-US" kern="0" dirty="0"/>
              <a:t>                   d[“Drive my car”] =</a:t>
            </a:r>
          </a:p>
          <a:p>
            <a:pPr marL="0" indent="0">
              <a:buFontTx/>
              <a:buNone/>
            </a:pPr>
            <a:r>
              <a:rPr lang="en-US" kern="0" dirty="0"/>
              <a:t> d[“I want to hold your hand”] =</a:t>
            </a:r>
          </a:p>
          <a:p>
            <a:pPr marL="0" indent="0">
              <a:buFontTx/>
              <a:buNone/>
            </a:pPr>
            <a:r>
              <a:rPr lang="en-US" kern="0" dirty="0"/>
              <a:t>                               d[“Help!”] =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A654246-7022-4D41-AE00-F8BD23D24C67}"/>
              </a:ext>
            </a:extLst>
          </p:cNvPr>
          <p:cNvSpPr txBox="1"/>
          <p:nvPr/>
        </p:nvSpPr>
        <p:spPr>
          <a:xfrm>
            <a:off x="6044153" y="2551837"/>
            <a:ext cx="15856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[ 1, 0, 1]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2DEAB01-FCC6-41C3-B757-F6B65D37F7F2}"/>
              </a:ext>
            </a:extLst>
          </p:cNvPr>
          <p:cNvCxnSpPr>
            <a:cxnSpLocks/>
          </p:cNvCxnSpPr>
          <p:nvPr/>
        </p:nvCxnSpPr>
        <p:spPr>
          <a:xfrm>
            <a:off x="6172200" y="2547438"/>
            <a:ext cx="1981200" cy="4399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CCF4829D-A125-4BDF-95D5-FD58D348EC12}"/>
              </a:ext>
            </a:extLst>
          </p:cNvPr>
          <p:cNvSpPr txBox="1"/>
          <p:nvPr/>
        </p:nvSpPr>
        <p:spPr>
          <a:xfrm>
            <a:off x="6052008" y="3143682"/>
            <a:ext cx="15856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[ 1, 1, 0]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3D31F8C-BDA5-4600-8D35-781B07B05BE0}"/>
              </a:ext>
            </a:extLst>
          </p:cNvPr>
          <p:cNvSpPr txBox="1"/>
          <p:nvPr/>
        </p:nvSpPr>
        <p:spPr>
          <a:xfrm>
            <a:off x="6052008" y="4295950"/>
            <a:ext cx="15856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[ 0, 1, 0]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3954EA8-A2BB-41A5-A361-F933A5D3542D}"/>
              </a:ext>
            </a:extLst>
          </p:cNvPr>
          <p:cNvSpPr txBox="1"/>
          <p:nvPr/>
        </p:nvSpPr>
        <p:spPr>
          <a:xfrm>
            <a:off x="6052008" y="4865800"/>
            <a:ext cx="15856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[ </a:t>
            </a:r>
            <a:r>
              <a:rPr lang="en-US" sz="3200" dirty="0">
                <a:solidFill>
                  <a:srgbClr val="FF0000"/>
                </a:solidFill>
              </a:rPr>
              <a:t>1</a:t>
            </a:r>
            <a:r>
              <a:rPr lang="en-US" sz="3200" dirty="0"/>
              <a:t>, 0, 0]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A366DF2-1CFF-4AFA-BD68-C95D4ACB3351}"/>
              </a:ext>
            </a:extLst>
          </p:cNvPr>
          <p:cNvSpPr txBox="1"/>
          <p:nvPr/>
        </p:nvSpPr>
        <p:spPr>
          <a:xfrm>
            <a:off x="6052008" y="5452931"/>
            <a:ext cx="15856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[ 0, </a:t>
            </a:r>
            <a:r>
              <a:rPr lang="en-US" sz="3200" dirty="0">
                <a:solidFill>
                  <a:srgbClr val="FF0000"/>
                </a:solidFill>
              </a:rPr>
              <a:t>1</a:t>
            </a:r>
            <a:r>
              <a:rPr lang="en-US" sz="3200" dirty="0"/>
              <a:t>, 0]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CC03AD8-080C-4F3C-8C6D-B89EDEDCE892}"/>
              </a:ext>
            </a:extLst>
          </p:cNvPr>
          <p:cNvSpPr txBox="1"/>
          <p:nvPr/>
        </p:nvSpPr>
        <p:spPr>
          <a:xfrm>
            <a:off x="6052008" y="3703713"/>
            <a:ext cx="15856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[ 0, 0,</a:t>
            </a:r>
            <a:r>
              <a:rPr lang="en-US" sz="3200" dirty="0">
                <a:solidFill>
                  <a:srgbClr val="FF0000"/>
                </a:solidFill>
              </a:rPr>
              <a:t> 2</a:t>
            </a:r>
            <a:r>
              <a:rPr lang="en-US" sz="3200" dirty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825988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APT </a:t>
            </a:r>
            <a:r>
              <a:rPr lang="en-US" dirty="0" err="1"/>
              <a:t>EmailsCourse</a:t>
            </a:r>
            <a:br>
              <a:rPr lang="en-US" dirty="0"/>
            </a:br>
            <a:r>
              <a:rPr lang="en-US" dirty="0"/>
              <a:t>bit.ly/101f17-1109-5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365766"/>
            <a:ext cx="4925187" cy="2587227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4114800"/>
            <a:ext cx="6639852" cy="2562583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1089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B7476-33FA-4A67-A2A2-3CC426071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500" y="2357"/>
            <a:ext cx="8763000" cy="835843"/>
          </a:xfrm>
        </p:spPr>
        <p:txBody>
          <a:bodyPr/>
          <a:lstStyle/>
          <a:p>
            <a:r>
              <a:rPr lang="en-US" dirty="0"/>
              <a:t>Step 1 – Work small example by hand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384470-F84F-44D2-A7AE-9EDB0D372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B90FB2-A209-4202-BCC2-6DEFE0B91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8B29E06-C6C3-408C-BDF7-54521A2B3C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8299" y="809567"/>
            <a:ext cx="6299301" cy="1176007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04559C-8072-47CB-9F1E-36C2842052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2438400" cy="41148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26791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B7476-33FA-4A67-A2A2-3CC426071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500" y="2357"/>
            <a:ext cx="8763000" cy="835843"/>
          </a:xfrm>
        </p:spPr>
        <p:txBody>
          <a:bodyPr/>
          <a:lstStyle/>
          <a:p>
            <a:r>
              <a:rPr lang="en-US" dirty="0"/>
              <a:t>Step 1 – Work small example by hand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AE08A5-97EC-4C94-BC17-0EF14F985E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29718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CompSci</a:t>
            </a:r>
            <a:r>
              <a:rPr lang="en-US" dirty="0"/>
              <a:t> 100 =&gt;</a:t>
            </a:r>
          </a:p>
          <a:p>
            <a:pPr marL="0" indent="0">
              <a:buNone/>
            </a:pPr>
            <a:r>
              <a:rPr lang="en-US" dirty="0"/>
              <a:t>History 117   =&gt;</a:t>
            </a:r>
          </a:p>
          <a:p>
            <a:pPr marL="0" indent="0">
              <a:buNone/>
            </a:pPr>
            <a:r>
              <a:rPr lang="en-US" dirty="0"/>
              <a:t>English 112  =&gt;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384470-F84F-44D2-A7AE-9EDB0D372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B90FB2-A209-4202-BCC2-6DEFE0B91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8B29E06-C6C3-408C-BDF7-54521A2B3C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8299" y="809567"/>
            <a:ext cx="6299301" cy="1176007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85D1AF-5C45-4A2E-96D9-FEDAB6791DFB}"/>
              </a:ext>
            </a:extLst>
          </p:cNvPr>
          <p:cNvSpPr txBox="1">
            <a:spLocks/>
          </p:cNvSpPr>
          <p:nvPr/>
        </p:nvSpPr>
        <p:spPr bwMode="auto">
          <a:xfrm>
            <a:off x="3429000" y="1981200"/>
            <a:ext cx="53340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/>
              <a:t>fjs@duke.edu</a:t>
            </a:r>
          </a:p>
          <a:p>
            <a:pPr marL="0" indent="0">
              <a:buFontTx/>
              <a:buNone/>
            </a:pPr>
            <a:r>
              <a:rPr lang="en-US" kern="0" dirty="0"/>
              <a:t>fjs@duke.edu</a:t>
            </a:r>
          </a:p>
          <a:p>
            <a:pPr marL="0" indent="0">
              <a:buFontTx/>
              <a:buNone/>
            </a:pPr>
            <a:r>
              <a:rPr lang="en-US" kern="0" dirty="0"/>
              <a:t>hp@duke.edu</a:t>
            </a:r>
          </a:p>
          <a:p>
            <a:pPr marL="0" indent="0">
              <a:buFontTx/>
              <a:buNone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65977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B7476-33FA-4A67-A2A2-3CC426071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500" y="2357"/>
            <a:ext cx="8763000" cy="835843"/>
          </a:xfrm>
        </p:spPr>
        <p:txBody>
          <a:bodyPr/>
          <a:lstStyle/>
          <a:p>
            <a:r>
              <a:rPr lang="en-US" dirty="0"/>
              <a:t>Step 1 – Work small example by hand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AE08A5-97EC-4C94-BC17-0EF14F985E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2971800" cy="2133600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CompSci</a:t>
            </a:r>
            <a:r>
              <a:rPr lang="en-US" dirty="0"/>
              <a:t> 100 =&gt;</a:t>
            </a:r>
          </a:p>
          <a:p>
            <a:pPr marL="0" indent="0">
              <a:buNone/>
            </a:pPr>
            <a:r>
              <a:rPr lang="en-US" dirty="0"/>
              <a:t>History 117   =&gt;</a:t>
            </a:r>
          </a:p>
          <a:p>
            <a:pPr marL="0" indent="0">
              <a:buNone/>
            </a:pPr>
            <a:r>
              <a:rPr lang="en-US" dirty="0"/>
              <a:t>English 112  =&gt;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384470-F84F-44D2-A7AE-9EDB0D372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B90FB2-A209-4202-BCC2-6DEFE0B91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8B29E06-C6C3-408C-BDF7-54521A2B3C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8299" y="809567"/>
            <a:ext cx="6299301" cy="1176007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85D1AF-5C45-4A2E-96D9-FEDAB6791DFB}"/>
              </a:ext>
            </a:extLst>
          </p:cNvPr>
          <p:cNvSpPr txBox="1">
            <a:spLocks/>
          </p:cNvSpPr>
          <p:nvPr/>
        </p:nvSpPr>
        <p:spPr bwMode="auto">
          <a:xfrm>
            <a:off x="3429000" y="1981200"/>
            <a:ext cx="5334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/>
              <a:t>fjs@duke.edu, hp@duke.edu</a:t>
            </a:r>
          </a:p>
          <a:p>
            <a:pPr marL="0" indent="0">
              <a:buFontTx/>
              <a:buNone/>
            </a:pPr>
            <a:r>
              <a:rPr lang="en-US" kern="0" dirty="0"/>
              <a:t>fjs@duke.edu</a:t>
            </a:r>
          </a:p>
          <a:p>
            <a:pPr marL="0" indent="0">
              <a:buFontTx/>
              <a:buNone/>
            </a:pPr>
            <a:r>
              <a:rPr lang="en-US" kern="0" dirty="0"/>
              <a:t>hp@duke.edu</a:t>
            </a:r>
          </a:p>
          <a:p>
            <a:pPr marL="0" indent="0">
              <a:buFontTx/>
              <a:buNone/>
            </a:pPr>
            <a:endParaRPr lang="en-US" kern="0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125941B-822D-4663-BCBC-EBF5BCBC3F0E}"/>
              </a:ext>
            </a:extLst>
          </p:cNvPr>
          <p:cNvSpPr txBox="1">
            <a:spLocks/>
          </p:cNvSpPr>
          <p:nvPr/>
        </p:nvSpPr>
        <p:spPr bwMode="auto">
          <a:xfrm>
            <a:off x="457200" y="4572000"/>
            <a:ext cx="83058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/>
              <a:t>Answer is:  fjs@duke.edu, hp@duke.edu</a:t>
            </a:r>
          </a:p>
          <a:p>
            <a:pPr marL="0" indent="0">
              <a:buFontTx/>
              <a:buNone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042144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7629A-BB1F-414B-9D04-8AB767960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0"/>
            <a:ext cx="7924800" cy="1143000"/>
          </a:xfrm>
        </p:spPr>
        <p:txBody>
          <a:bodyPr/>
          <a:lstStyle/>
          <a:p>
            <a:r>
              <a:rPr lang="en-US" dirty="0"/>
              <a:t>Step 2 – Write down what you did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086F3F-2FB5-4DAE-8435-8DD6B62E59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143000"/>
            <a:ext cx="8458200" cy="4953000"/>
          </a:xfrm>
        </p:spPr>
        <p:txBody>
          <a:bodyPr/>
          <a:lstStyle/>
          <a:p>
            <a:r>
              <a:rPr lang="en-US" dirty="0"/>
              <a:t>Extracted out </a:t>
            </a:r>
            <a:r>
              <a:rPr lang="en-US" dirty="0" err="1"/>
              <a:t>CompSci</a:t>
            </a:r>
            <a:r>
              <a:rPr lang="en-US" dirty="0"/>
              <a:t> 101, and email</a:t>
            </a:r>
          </a:p>
          <a:p>
            <a:r>
              <a:rPr lang="en-US" dirty="0"/>
              <a:t>Mapped </a:t>
            </a:r>
            <a:r>
              <a:rPr lang="en-US" dirty="0" err="1"/>
              <a:t>CompSci</a:t>
            </a:r>
            <a:r>
              <a:rPr lang="en-US" dirty="0"/>
              <a:t> 101 to fjs@duke.edu</a:t>
            </a:r>
          </a:p>
          <a:p>
            <a:r>
              <a:rPr lang="en-US" dirty="0"/>
              <a:t>Extracted out History 117 and email</a:t>
            </a:r>
          </a:p>
          <a:p>
            <a:r>
              <a:rPr lang="en-US" dirty="0"/>
              <a:t>Mapped History 117 to fjs@duke.edu</a:t>
            </a:r>
          </a:p>
          <a:p>
            <a:r>
              <a:rPr lang="en-US" dirty="0" err="1"/>
              <a:t>Extacted</a:t>
            </a:r>
            <a:r>
              <a:rPr lang="en-US" dirty="0"/>
              <a:t> out English 112 and email</a:t>
            </a:r>
          </a:p>
          <a:p>
            <a:r>
              <a:rPr lang="en-US" dirty="0"/>
              <a:t>Mapped English 112 to hp@duke.edu</a:t>
            </a:r>
          </a:p>
          <a:p>
            <a:r>
              <a:rPr lang="en-US" dirty="0"/>
              <a:t>Extracted out </a:t>
            </a:r>
            <a:r>
              <a:rPr lang="en-US" dirty="0" err="1"/>
              <a:t>CompSci</a:t>
            </a:r>
            <a:r>
              <a:rPr lang="en-US" dirty="0"/>
              <a:t> 101 and email</a:t>
            </a:r>
          </a:p>
          <a:p>
            <a:r>
              <a:rPr lang="en-US" dirty="0"/>
              <a:t>Mapped </a:t>
            </a:r>
            <a:r>
              <a:rPr lang="en-US" dirty="0" err="1"/>
              <a:t>CompSci</a:t>
            </a:r>
            <a:r>
              <a:rPr lang="en-US" dirty="0"/>
              <a:t> 101 to another, hp@duke.edu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823AC5-51AF-4E18-80EE-F1A59E717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6D0B03-82FA-42EB-AC70-B86A3467A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343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560" y="182880"/>
            <a:ext cx="7772400" cy="1143000"/>
          </a:xfrm>
        </p:spPr>
        <p:txBody>
          <a:bodyPr/>
          <a:lstStyle/>
          <a:p>
            <a:r>
              <a:rPr lang="en-US" dirty="0"/>
              <a:t>Be in the know….</a:t>
            </a:r>
            <a:br>
              <a:rPr lang="en-US" dirty="0"/>
            </a:br>
            <a:r>
              <a:rPr lang="en-US" dirty="0"/>
              <a:t>ACM, </a:t>
            </a:r>
            <a:r>
              <a:rPr lang="en-US" dirty="0" err="1"/>
              <a:t>compsci</a:t>
            </a:r>
            <a:r>
              <a:rPr lang="en-US" dirty="0"/>
              <a:t> mailing 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053" y="1905000"/>
            <a:ext cx="7924800" cy="4648200"/>
          </a:xfrm>
        </p:spPr>
        <p:txBody>
          <a:bodyPr/>
          <a:lstStyle/>
          <a:p>
            <a:r>
              <a:rPr lang="en-US" dirty="0"/>
              <a:t>Association of Computing Machinery (ACM)</a:t>
            </a:r>
          </a:p>
          <a:p>
            <a:pPr lvl="1"/>
            <a:r>
              <a:rPr lang="en-US" dirty="0"/>
              <a:t>Professional organization for computer science</a:t>
            </a:r>
          </a:p>
          <a:p>
            <a:pPr lvl="1"/>
            <a:r>
              <a:rPr lang="en-US" dirty="0"/>
              <a:t>Duke Student ACM Chapter – join for free</a:t>
            </a:r>
          </a:p>
          <a:p>
            <a:r>
              <a:rPr lang="en-US" dirty="0"/>
              <a:t>Join duke email lists to find out info on </a:t>
            </a:r>
            <a:r>
              <a:rPr lang="en-US" dirty="0">
                <a:solidFill>
                  <a:srgbClr val="FF0000"/>
                </a:solidFill>
              </a:rPr>
              <a:t>jobs</a:t>
            </a:r>
            <a:r>
              <a:rPr lang="en-US" dirty="0"/>
              <a:t>, </a:t>
            </a:r>
            <a:r>
              <a:rPr lang="en-US" dirty="0">
                <a:solidFill>
                  <a:srgbClr val="FF0000"/>
                </a:solidFill>
              </a:rPr>
              <a:t>events</a:t>
            </a:r>
            <a:r>
              <a:rPr lang="en-US" dirty="0"/>
              <a:t> for </a:t>
            </a:r>
            <a:r>
              <a:rPr lang="en-US" dirty="0" err="1"/>
              <a:t>compsci</a:t>
            </a:r>
            <a:r>
              <a:rPr lang="en-US" dirty="0"/>
              <a:t> students</a:t>
            </a:r>
          </a:p>
          <a:p>
            <a:pPr lvl="1"/>
            <a:r>
              <a:rPr lang="en-US" dirty="0"/>
              <a:t> lists.duke.edu – join lists:</a:t>
            </a:r>
          </a:p>
          <a:p>
            <a:pPr lvl="2"/>
            <a:r>
              <a:rPr lang="en-US" dirty="0" err="1"/>
              <a:t>compsci</a:t>
            </a:r>
            <a:r>
              <a:rPr lang="en-US" dirty="0"/>
              <a:t> – info from </a:t>
            </a:r>
            <a:r>
              <a:rPr lang="en-US" dirty="0" err="1"/>
              <a:t>compsci</a:t>
            </a:r>
            <a:r>
              <a:rPr lang="en-US" dirty="0"/>
              <a:t> </a:t>
            </a:r>
            <a:r>
              <a:rPr lang="en-US" dirty="0" err="1"/>
              <a:t>dept</a:t>
            </a:r>
            <a:endParaRPr lang="en-US" dirty="0"/>
          </a:p>
          <a:p>
            <a:pPr lvl="2"/>
            <a:r>
              <a:rPr lang="en-US" dirty="0" err="1"/>
              <a:t>dukeacm</a:t>
            </a:r>
            <a:r>
              <a:rPr lang="en-US" dirty="0"/>
              <a:t> – info from student chapter</a:t>
            </a:r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799" y="1600200"/>
            <a:ext cx="1486107" cy="1352739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9C535D-DF65-4451-8FAC-BA912A8B5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 2017</a:t>
            </a:r>
          </a:p>
        </p:txBody>
      </p:sp>
    </p:spTree>
    <p:extLst>
      <p:ext uri="{BB962C8B-B14F-4D97-AF65-F5344CB8AC3E}">
        <p14:creationId xmlns:p14="http://schemas.microsoft.com/office/powerpoint/2010/main" val="37603102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8EC2A2-6CCF-4B63-97B6-A2D1B9573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3 – Generalize, find patterns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508FAD-5D97-400F-B06A-DB7794D9A4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648200"/>
          </a:xfrm>
        </p:spPr>
        <p:txBody>
          <a:bodyPr/>
          <a:lstStyle/>
          <a:p>
            <a:r>
              <a:rPr lang="en-US" dirty="0"/>
              <a:t>Initialize structure for answer</a:t>
            </a:r>
          </a:p>
          <a:p>
            <a:r>
              <a:rPr lang="en-US" dirty="0"/>
              <a:t>Initialize structure for mapping items</a:t>
            </a:r>
          </a:p>
          <a:p>
            <a:r>
              <a:rPr lang="en-US" dirty="0"/>
              <a:t>For each item in the given list</a:t>
            </a:r>
          </a:p>
          <a:p>
            <a:pPr lvl="1"/>
            <a:r>
              <a:rPr lang="en-US" dirty="0"/>
              <a:t>Extract out course</a:t>
            </a:r>
          </a:p>
          <a:p>
            <a:pPr lvl="1"/>
            <a:r>
              <a:rPr lang="en-US" dirty="0"/>
              <a:t>Extract out the email</a:t>
            </a:r>
          </a:p>
          <a:p>
            <a:pPr lvl="1"/>
            <a:r>
              <a:rPr lang="en-US" dirty="0"/>
              <a:t>Map the course to email (need a list of emails)</a:t>
            </a:r>
          </a:p>
          <a:p>
            <a:r>
              <a:rPr lang="en-US" dirty="0"/>
              <a:t>Find largest list of emails</a:t>
            </a:r>
          </a:p>
          <a:p>
            <a:r>
              <a:rPr lang="en-US" dirty="0"/>
              <a:t>Sort email list and return</a:t>
            </a: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135B54-D039-4562-94C6-8A51BA1E1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30E9E8-CAAF-4DD8-88C8-D18EA35B9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0512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1D8AB6-E51F-4302-864D-E37966C898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4 – try another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D524D8-5671-47A8-A8EA-9AF4D89A32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04993C-AF5D-46F0-81BC-F5B4B897F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E257E7-F7E2-448A-8F3F-851CABA5B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0FBC890-15A9-4221-9609-0D455711518D}"/>
              </a:ext>
            </a:extLst>
          </p:cNvPr>
          <p:cNvSpPr txBox="1">
            <a:spLocks/>
          </p:cNvSpPr>
          <p:nvPr/>
        </p:nvSpPr>
        <p:spPr bwMode="auto">
          <a:xfrm>
            <a:off x="683443" y="28194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  <a:cs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  <a:cs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  <a:cs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  <a:cs typeface="Times New Roman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  <a:cs typeface="Times New Roman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  <a:cs typeface="Times New Roman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  <a:cs typeface="Times New Roman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  <a:cs typeface="Times New Roman" charset="0"/>
              </a:defRPr>
            </a:lvl9pPr>
          </a:lstStyle>
          <a:p>
            <a:r>
              <a:rPr lang="en-US" kern="0" dirty="0"/>
              <a:t>Step 5– Translate to code</a:t>
            </a:r>
          </a:p>
        </p:txBody>
      </p:sp>
    </p:spTree>
    <p:extLst>
      <p:ext uri="{BB962C8B-B14F-4D97-AF65-F5344CB8AC3E}">
        <p14:creationId xmlns:p14="http://schemas.microsoft.com/office/powerpoint/2010/main" val="2330474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Dictionaries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22120"/>
            <a:ext cx="7772400" cy="4114800"/>
          </a:xfrm>
        </p:spPr>
        <p:txBody>
          <a:bodyPr/>
          <a:lstStyle/>
          <a:p>
            <a:r>
              <a:rPr lang="en-US" dirty="0"/>
              <a:t>Map keys to values</a:t>
            </a:r>
          </a:p>
          <a:p>
            <a:pPr lvl="1"/>
            <a:r>
              <a:rPr lang="en-US" dirty="0"/>
              <a:t>Counting: count how many times a key appears</a:t>
            </a:r>
          </a:p>
          <a:p>
            <a:pPr lvl="2"/>
            <a:r>
              <a:rPr lang="en-US" dirty="0"/>
              <a:t>Key to number</a:t>
            </a:r>
          </a:p>
          <a:p>
            <a:pPr lvl="1"/>
            <a:r>
              <a:rPr lang="en-US" dirty="0"/>
              <a:t>Store associated values</a:t>
            </a:r>
          </a:p>
          <a:p>
            <a:pPr lvl="2"/>
            <a:r>
              <a:rPr lang="en-US" dirty="0"/>
              <a:t>Key to list or set</a:t>
            </a:r>
          </a:p>
          <a:p>
            <a:r>
              <a:rPr lang="en-US" dirty="0"/>
              <a:t>Get all</a:t>
            </a:r>
          </a:p>
          <a:p>
            <a:pPr lvl="1"/>
            <a:r>
              <a:rPr lang="en-US" dirty="0"/>
              <a:t>Keys, values or (</a:t>
            </a:r>
            <a:r>
              <a:rPr lang="en-US" dirty="0" err="1"/>
              <a:t>key,value</a:t>
            </a:r>
            <a:r>
              <a:rPr lang="en-US" dirty="0"/>
              <a:t>) pairs</a:t>
            </a:r>
          </a:p>
          <a:p>
            <a:r>
              <a:rPr lang="en-US" dirty="0"/>
              <a:t>What question do you want to answer? </a:t>
            </a:r>
          </a:p>
          <a:p>
            <a:pPr lvl="1"/>
            <a:r>
              <a:rPr lang="en-US" dirty="0"/>
              <a:t>How to organize data to answer the question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 2017</a:t>
            </a:r>
          </a:p>
        </p:txBody>
      </p:sp>
    </p:spTree>
    <p:extLst>
      <p:ext uri="{BB962C8B-B14F-4D97-AF65-F5344CB8AC3E}">
        <p14:creationId xmlns:p14="http://schemas.microsoft.com/office/powerpoint/2010/main" val="556224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534400" cy="2057400"/>
          </a:xfrm>
        </p:spPr>
        <p:txBody>
          <a:bodyPr/>
          <a:lstStyle/>
          <a:p>
            <a:r>
              <a:rPr lang="en-US" dirty="0"/>
              <a:t>Dictionary problems</a:t>
            </a:r>
            <a:br>
              <a:rPr lang="en-US" dirty="0"/>
            </a:br>
            <a:r>
              <a:rPr lang="en-US" dirty="0"/>
              <a:t>Number of students in Photo clubs</a:t>
            </a:r>
            <a:br>
              <a:rPr lang="en-US" dirty="0"/>
            </a:br>
            <a:r>
              <a:rPr lang="en-US" dirty="0"/>
              <a:t>bit.ly/101f17-1109-1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124200"/>
            <a:ext cx="7772400" cy="31242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d = {'duke':30, 'unc':50, 'ncsu':40}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d['duke'] = 80 </a:t>
            </a:r>
          </a:p>
          <a:p>
            <a:pPr marL="0" indent="0">
              <a:buNone/>
            </a:pPr>
            <a:r>
              <a:rPr lang="en-US" dirty="0" err="1"/>
              <a:t>d.update</a:t>
            </a:r>
            <a:r>
              <a:rPr lang="en-US" dirty="0"/>
              <a:t>({'ecu':40, 'uncc':70}) </a:t>
            </a:r>
          </a:p>
          <a:p>
            <a:pPr marL="0" indent="0">
              <a:buNone/>
            </a:pPr>
            <a:r>
              <a:rPr lang="en-US" dirty="0"/>
              <a:t>print  </a:t>
            </a:r>
            <a:r>
              <a:rPr lang="en-US" dirty="0" err="1"/>
              <a:t>d.values</a:t>
            </a:r>
            <a:r>
              <a:rPr lang="en-US" dirty="0"/>
              <a:t>()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5825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7772400" cy="1143000"/>
          </a:xfrm>
        </p:spPr>
        <p:txBody>
          <a:bodyPr/>
          <a:lstStyle/>
          <a:p>
            <a:r>
              <a:rPr lang="en-US" dirty="0"/>
              <a:t>Dictionary problems – part 2</a:t>
            </a:r>
            <a:br>
              <a:rPr lang="en-US" dirty="0"/>
            </a:br>
            <a:r>
              <a:rPr lang="en-US" dirty="0"/>
              <a:t>bit.ly/101f17-1109-2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94381"/>
            <a:ext cx="7772400" cy="5181600"/>
          </a:xfrm>
        </p:spPr>
        <p:txBody>
          <a:bodyPr/>
          <a:lstStyle/>
          <a:p>
            <a:r>
              <a:rPr lang="en-US" dirty="0"/>
              <a:t>Consider the Python dictionary below maps schools to number of students in the Photo Club at their school</a:t>
            </a:r>
          </a:p>
          <a:p>
            <a:pPr marL="0" indent="0">
              <a:buNone/>
            </a:pPr>
            <a:r>
              <a:rPr lang="en-US" dirty="0"/>
              <a:t>d = {'duke':30, 'unc':50, 'ncsu':40, 'wfu':50,    '</a:t>
            </a:r>
            <a:r>
              <a:rPr lang="en-US" dirty="0" err="1"/>
              <a:t>ecu</a:t>
            </a:r>
            <a:r>
              <a:rPr lang="en-US" dirty="0"/>
              <a:t>': 80, 'meridith':30, 'clemson':80, 'gatech':50, 'uva':120, 'vtech':110}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Dictionary to answer which schools have X students? … which schools have groups of students 1-49, 50-99, </a:t>
            </a:r>
            <a:r>
              <a:rPr lang="en-US" dirty="0" err="1"/>
              <a:t>etc</a:t>
            </a:r>
            <a:r>
              <a:rPr lang="en-US" dirty="0"/>
              <a:t>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9419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47782"/>
            <a:ext cx="8839200" cy="1143000"/>
          </a:xfrm>
        </p:spPr>
        <p:txBody>
          <a:bodyPr/>
          <a:lstStyle/>
          <a:p>
            <a:r>
              <a:rPr lang="en-US" sz="4000" dirty="0"/>
              <a:t>Dictionary of schools to number students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762000" y="1752600"/>
            <a:ext cx="1981200" cy="4343400"/>
          </a:xfrm>
          <a:prstGeom prst="ellipse">
            <a:avLst/>
          </a:prstGeom>
          <a:noFill/>
          <a:ln w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810000" y="1752600"/>
            <a:ext cx="1981200" cy="4343400"/>
          </a:xfrm>
          <a:prstGeom prst="ellipse">
            <a:avLst/>
          </a:prstGeom>
          <a:noFill/>
          <a:ln w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295400" y="2514600"/>
            <a:ext cx="7825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duke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95400" y="3733800"/>
            <a:ext cx="6286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unc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24000" y="4876800"/>
            <a:ext cx="7489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ncsu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067854" y="3272135"/>
            <a:ext cx="6639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wfu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557590" y="1860202"/>
            <a:ext cx="6110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ecu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67854" y="4495800"/>
            <a:ext cx="11400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meridth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364641" y="2891135"/>
            <a:ext cx="12089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clemson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408514" y="4122806"/>
            <a:ext cx="9861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gatech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408514" y="5388035"/>
            <a:ext cx="6286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uva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425944" y="2198636"/>
            <a:ext cx="8499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vtech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343400" y="3121967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495800" y="480060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495800" y="251460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267200" y="3964632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424562" y="2002135"/>
            <a:ext cx="6349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110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436477" y="5315296"/>
            <a:ext cx="6463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120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329064" y="1248369"/>
            <a:ext cx="7665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keys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74573" y="1219469"/>
            <a:ext cx="10054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values</a:t>
            </a:r>
          </a:p>
        </p:txBody>
      </p:sp>
    </p:spTree>
    <p:extLst>
      <p:ext uri="{BB962C8B-B14F-4D97-AF65-F5344CB8AC3E}">
        <p14:creationId xmlns:p14="http://schemas.microsoft.com/office/powerpoint/2010/main" val="13419727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47782"/>
            <a:ext cx="8839200" cy="1143000"/>
          </a:xfrm>
        </p:spPr>
        <p:txBody>
          <a:bodyPr/>
          <a:lstStyle/>
          <a:p>
            <a:r>
              <a:rPr lang="en-US" sz="4000" dirty="0"/>
              <a:t>Dictionary of </a:t>
            </a:r>
            <a:r>
              <a:rPr lang="en-US" sz="4000" dirty="0">
                <a:solidFill>
                  <a:srgbClr val="FF0000"/>
                </a:solidFill>
              </a:rPr>
              <a:t>schools</a:t>
            </a:r>
            <a:r>
              <a:rPr lang="en-US" sz="4000" dirty="0"/>
              <a:t> to </a:t>
            </a:r>
            <a:r>
              <a:rPr lang="en-US" sz="4000" dirty="0">
                <a:solidFill>
                  <a:srgbClr val="FF0000"/>
                </a:solidFill>
              </a:rPr>
              <a:t>number students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762000" y="1752600"/>
            <a:ext cx="1981200" cy="4343400"/>
          </a:xfrm>
          <a:prstGeom prst="ellipse">
            <a:avLst/>
          </a:prstGeom>
          <a:noFill/>
          <a:ln w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810000" y="1752600"/>
            <a:ext cx="1981200" cy="4343400"/>
          </a:xfrm>
          <a:prstGeom prst="ellipse">
            <a:avLst/>
          </a:prstGeom>
          <a:noFill/>
          <a:ln w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295400" y="2514600"/>
            <a:ext cx="7825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duke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95400" y="3733800"/>
            <a:ext cx="6286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unc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24000" y="4876800"/>
            <a:ext cx="7489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ncsu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067854" y="3272135"/>
            <a:ext cx="6639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wfu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557590" y="1860202"/>
            <a:ext cx="6110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ecu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67854" y="4495800"/>
            <a:ext cx="12089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clemson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256489" y="2891133"/>
            <a:ext cx="1286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meridith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408514" y="4122806"/>
            <a:ext cx="9861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gatech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408514" y="5388035"/>
            <a:ext cx="6286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uva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425944" y="2198636"/>
            <a:ext cx="8499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vtech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411903" y="2627784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513421" y="4623011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484255" y="3272251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267200" y="3964632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424562" y="2002135"/>
            <a:ext cx="6349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110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436477" y="5315296"/>
            <a:ext cx="6463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120</a:t>
            </a:r>
          </a:p>
        </p:txBody>
      </p:sp>
      <p:cxnSp>
        <p:nvCxnSpPr>
          <p:cNvPr id="24" name="Straight Arrow Connector 23"/>
          <p:cNvCxnSpPr>
            <a:cxnSpLocks/>
            <a:endCxn id="18" idx="1"/>
          </p:cNvCxnSpPr>
          <p:nvPr/>
        </p:nvCxnSpPr>
        <p:spPr>
          <a:xfrm>
            <a:off x="2043351" y="2791843"/>
            <a:ext cx="2368552" cy="66774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cxnSpLocks/>
            <a:endCxn id="23" idx="1"/>
          </p:cNvCxnSpPr>
          <p:nvPr/>
        </p:nvCxnSpPr>
        <p:spPr>
          <a:xfrm flipV="1">
            <a:off x="2092324" y="5546129"/>
            <a:ext cx="2344153" cy="104330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cxnSpLocks/>
            <a:endCxn id="22" idx="1"/>
          </p:cNvCxnSpPr>
          <p:nvPr/>
        </p:nvCxnSpPr>
        <p:spPr>
          <a:xfrm flipV="1">
            <a:off x="2230675" y="2232968"/>
            <a:ext cx="2193887" cy="235336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cxnSpLocks/>
            <a:endCxn id="20" idx="1"/>
          </p:cNvCxnSpPr>
          <p:nvPr/>
        </p:nvCxnSpPr>
        <p:spPr>
          <a:xfrm flipV="1">
            <a:off x="1722863" y="3503084"/>
            <a:ext cx="2761392" cy="40142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cxnSpLocks/>
          </p:cNvCxnSpPr>
          <p:nvPr/>
        </p:nvCxnSpPr>
        <p:spPr>
          <a:xfrm flipV="1">
            <a:off x="1896052" y="3632275"/>
            <a:ext cx="2617369" cy="364029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cxnSpLocks/>
          </p:cNvCxnSpPr>
          <p:nvPr/>
        </p:nvCxnSpPr>
        <p:spPr>
          <a:xfrm flipV="1">
            <a:off x="2352178" y="3644872"/>
            <a:ext cx="2219822" cy="724742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cxnSpLocks/>
          </p:cNvCxnSpPr>
          <p:nvPr/>
        </p:nvCxnSpPr>
        <p:spPr>
          <a:xfrm>
            <a:off x="2143342" y="2125564"/>
            <a:ext cx="2036633" cy="2139616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cxnSpLocks/>
            <a:endCxn id="18" idx="1"/>
          </p:cNvCxnSpPr>
          <p:nvPr/>
        </p:nvCxnSpPr>
        <p:spPr>
          <a:xfrm flipV="1">
            <a:off x="2497648" y="2858617"/>
            <a:ext cx="1914255" cy="314500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cxnSpLocks/>
          </p:cNvCxnSpPr>
          <p:nvPr/>
        </p:nvCxnSpPr>
        <p:spPr>
          <a:xfrm flipV="1">
            <a:off x="2202966" y="4284010"/>
            <a:ext cx="2185845" cy="481895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cxnSpLocks/>
          </p:cNvCxnSpPr>
          <p:nvPr/>
        </p:nvCxnSpPr>
        <p:spPr>
          <a:xfrm flipV="1">
            <a:off x="2272923" y="4996257"/>
            <a:ext cx="2240498" cy="143661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95287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47782"/>
            <a:ext cx="8839200" cy="1143000"/>
          </a:xfrm>
        </p:spPr>
        <p:txBody>
          <a:bodyPr/>
          <a:lstStyle/>
          <a:p>
            <a:r>
              <a:rPr lang="en-US" sz="4000" dirty="0"/>
              <a:t>Dictionary of </a:t>
            </a:r>
            <a:r>
              <a:rPr lang="en-US" sz="4000" dirty="0">
                <a:solidFill>
                  <a:srgbClr val="FF0000"/>
                </a:solidFill>
              </a:rPr>
              <a:t>schools </a:t>
            </a:r>
            <a:r>
              <a:rPr lang="en-US" sz="4000" dirty="0"/>
              <a:t>to </a:t>
            </a:r>
            <a:r>
              <a:rPr lang="en-US" sz="4000" dirty="0">
                <a:solidFill>
                  <a:srgbClr val="FF0000"/>
                </a:solidFill>
              </a:rPr>
              <a:t>number students</a:t>
            </a:r>
            <a:br>
              <a:rPr lang="en-US" sz="4000" dirty="0">
                <a:solidFill>
                  <a:srgbClr val="FF0000"/>
                </a:solidFill>
              </a:rPr>
            </a:br>
            <a:r>
              <a:rPr lang="en-US" sz="4000" dirty="0"/>
              <a:t>Dictionary of </a:t>
            </a:r>
            <a:r>
              <a:rPr lang="en-US" sz="4000" dirty="0">
                <a:solidFill>
                  <a:srgbClr val="FF0000"/>
                </a:solidFill>
              </a:rPr>
              <a:t>number students </a:t>
            </a:r>
            <a:r>
              <a:rPr lang="en-US" sz="4000" dirty="0"/>
              <a:t>to </a:t>
            </a:r>
            <a:r>
              <a:rPr lang="en-US" sz="4000" dirty="0">
                <a:solidFill>
                  <a:srgbClr val="FF0000"/>
                </a:solidFill>
              </a:rPr>
              <a:t>schools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762000" y="1752600"/>
            <a:ext cx="1981200" cy="4343400"/>
          </a:xfrm>
          <a:prstGeom prst="ellipse">
            <a:avLst/>
          </a:prstGeom>
          <a:noFill/>
          <a:ln w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810000" y="1752600"/>
            <a:ext cx="1981200" cy="4343400"/>
          </a:xfrm>
          <a:prstGeom prst="ellipse">
            <a:avLst/>
          </a:prstGeom>
          <a:noFill/>
          <a:ln w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295400" y="2514600"/>
            <a:ext cx="7825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duke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95400" y="3733800"/>
            <a:ext cx="6286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unc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24000" y="4876800"/>
            <a:ext cx="7489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ncsu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067854" y="3272135"/>
            <a:ext cx="6639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wfu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557590" y="1860202"/>
            <a:ext cx="6110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ecu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67854" y="4495800"/>
            <a:ext cx="12089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clemson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256489" y="2891133"/>
            <a:ext cx="1286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meridith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408514" y="4122806"/>
            <a:ext cx="9861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gatech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408514" y="5388035"/>
            <a:ext cx="6286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uva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425944" y="2198636"/>
            <a:ext cx="8499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vtech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411903" y="2627784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513421" y="4623011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484255" y="3272251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267200" y="3964632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424562" y="2002135"/>
            <a:ext cx="6349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110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436477" y="5315296"/>
            <a:ext cx="6463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120</a:t>
            </a:r>
          </a:p>
        </p:txBody>
      </p:sp>
      <p:cxnSp>
        <p:nvCxnSpPr>
          <p:cNvPr id="24" name="Straight Arrow Connector 23"/>
          <p:cNvCxnSpPr>
            <a:cxnSpLocks/>
            <a:endCxn id="18" idx="1"/>
          </p:cNvCxnSpPr>
          <p:nvPr/>
        </p:nvCxnSpPr>
        <p:spPr>
          <a:xfrm>
            <a:off x="2043351" y="2791843"/>
            <a:ext cx="2368552" cy="66774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cxnSpLocks/>
            <a:endCxn id="23" idx="1"/>
          </p:cNvCxnSpPr>
          <p:nvPr/>
        </p:nvCxnSpPr>
        <p:spPr>
          <a:xfrm flipV="1">
            <a:off x="2092324" y="5546129"/>
            <a:ext cx="2344153" cy="104330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cxnSpLocks/>
            <a:endCxn id="22" idx="1"/>
          </p:cNvCxnSpPr>
          <p:nvPr/>
        </p:nvCxnSpPr>
        <p:spPr>
          <a:xfrm flipV="1">
            <a:off x="2230675" y="2232968"/>
            <a:ext cx="2193887" cy="235336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cxnSpLocks/>
            <a:endCxn id="20" idx="1"/>
          </p:cNvCxnSpPr>
          <p:nvPr/>
        </p:nvCxnSpPr>
        <p:spPr>
          <a:xfrm flipV="1">
            <a:off x="1722863" y="3503084"/>
            <a:ext cx="2761392" cy="40142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cxnSpLocks/>
          </p:cNvCxnSpPr>
          <p:nvPr/>
        </p:nvCxnSpPr>
        <p:spPr>
          <a:xfrm flipV="1">
            <a:off x="1896052" y="3632275"/>
            <a:ext cx="2617369" cy="364029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cxnSpLocks/>
          </p:cNvCxnSpPr>
          <p:nvPr/>
        </p:nvCxnSpPr>
        <p:spPr>
          <a:xfrm flipV="1">
            <a:off x="2352178" y="3644872"/>
            <a:ext cx="2219822" cy="724742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cxnSpLocks/>
          </p:cNvCxnSpPr>
          <p:nvPr/>
        </p:nvCxnSpPr>
        <p:spPr>
          <a:xfrm>
            <a:off x="2143342" y="2125564"/>
            <a:ext cx="2036633" cy="2139616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cxnSpLocks/>
            <a:endCxn id="18" idx="1"/>
          </p:cNvCxnSpPr>
          <p:nvPr/>
        </p:nvCxnSpPr>
        <p:spPr>
          <a:xfrm flipV="1">
            <a:off x="2497648" y="2858617"/>
            <a:ext cx="1914255" cy="314500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cxnSpLocks/>
          </p:cNvCxnSpPr>
          <p:nvPr/>
        </p:nvCxnSpPr>
        <p:spPr>
          <a:xfrm flipV="1">
            <a:off x="2202966" y="4284010"/>
            <a:ext cx="2185845" cy="481895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cxnSpLocks/>
          </p:cNvCxnSpPr>
          <p:nvPr/>
        </p:nvCxnSpPr>
        <p:spPr>
          <a:xfrm flipV="1">
            <a:off x="2272923" y="4996257"/>
            <a:ext cx="2240498" cy="143661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340456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6494</TotalTime>
  <Words>1717</Words>
  <Application>Microsoft Office PowerPoint</Application>
  <PresentationFormat>On-screen Show (4:3)</PresentationFormat>
  <Paragraphs>376</Paragraphs>
  <Slides>31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4" baseType="lpstr">
      <vt:lpstr>Calibri</vt:lpstr>
      <vt:lpstr>Times New Roman</vt:lpstr>
      <vt:lpstr>Default Design</vt:lpstr>
      <vt:lpstr>CompSci 101 Introduction to Computer Science</vt:lpstr>
      <vt:lpstr>Announcements</vt:lpstr>
      <vt:lpstr>Be in the know…. ACM, compsci mailing lists</vt:lpstr>
      <vt:lpstr>Review Dictionaries</vt:lpstr>
      <vt:lpstr>Dictionary problems Number of students in Photo clubs bit.ly/101f17-1109-1</vt:lpstr>
      <vt:lpstr>Dictionary problems – part 2 bit.ly/101f17-1109-2 </vt:lpstr>
      <vt:lpstr>Dictionary of schools to number students</vt:lpstr>
      <vt:lpstr>Dictionary of schools to number students</vt:lpstr>
      <vt:lpstr>Dictionary of schools to number students Dictionary of number students to schools</vt:lpstr>
      <vt:lpstr>Dictionary of schools to number students Dictionary of number students to schools</vt:lpstr>
      <vt:lpstr>Dictionary of schools to number students Dictionary of number students to schools</vt:lpstr>
      <vt:lpstr>Dictionary of number groups to list of schools</vt:lpstr>
      <vt:lpstr>Inverted Dictionary bit.ly/101f17-1109-3</vt:lpstr>
      <vt:lpstr>Dictionary Song problem bit.ly/101f17-1109-4</vt:lpstr>
      <vt:lpstr>Building the dictionary d</vt:lpstr>
      <vt:lpstr>Building the dictionary d</vt:lpstr>
      <vt:lpstr>Building the dictionary d</vt:lpstr>
      <vt:lpstr>Building the dictionary d</vt:lpstr>
      <vt:lpstr>Building the dictionary d</vt:lpstr>
      <vt:lpstr>Building the dictionary d</vt:lpstr>
      <vt:lpstr>Building the dictionary d</vt:lpstr>
      <vt:lpstr>Building the dictionary d</vt:lpstr>
      <vt:lpstr>Building the dictionary d</vt:lpstr>
      <vt:lpstr>Building the dictionary d</vt:lpstr>
      <vt:lpstr>APT EmailsCourse bit.ly/101f17-1109-5</vt:lpstr>
      <vt:lpstr>Step 1 – Work small example by hand</vt:lpstr>
      <vt:lpstr>Step 1 – Work small example by hand</vt:lpstr>
      <vt:lpstr>Step 1 – Work small example by hand</vt:lpstr>
      <vt:lpstr>Step 2 – Write down what you did</vt:lpstr>
      <vt:lpstr>Step 3 – Generalize, find patterns</vt:lpstr>
      <vt:lpstr>Step 4 – try another example</vt:lpstr>
    </vt:vector>
  </TitlesOfParts>
  <Company>Duke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CompSci 6 Programming Design and Analysis</dc:title>
  <dc:creator>Susan Rodger</dc:creator>
  <cp:lastModifiedBy>Susan</cp:lastModifiedBy>
  <cp:revision>123</cp:revision>
  <cp:lastPrinted>2017-11-09T22:14:04Z</cp:lastPrinted>
  <dcterms:created xsi:type="dcterms:W3CDTF">2005-08-25T14:18:45Z</dcterms:created>
  <dcterms:modified xsi:type="dcterms:W3CDTF">2017-11-09T22:14:21Z</dcterms:modified>
</cp:coreProperties>
</file>