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8" r:id="rId3"/>
    <p:sldId id="277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9" r:id="rId2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39" autoAdjust="0"/>
    <p:restoredTop sz="86466" autoAdjust="0"/>
  </p:normalViewPr>
  <p:slideViewPr>
    <p:cSldViewPr>
      <p:cViewPr varScale="1">
        <p:scale>
          <a:sx n="70" d="100"/>
          <a:sy n="70" d="100"/>
        </p:scale>
        <p:origin x="83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3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21BCA-E0DD-4698-8F74-046AE0B4ED4D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8B256-FAD5-4EAC-92A4-2F114FE13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12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Assignment</a:t>
            </a:r>
            <a:r>
              <a:rPr lang="en-US" baseline="0" dirty="0"/>
              <a:t> 7 – add a dictionary but note it is not as simple a dictionary as Assignment 6 was. It is a bit more challenging. Don’t wait </a:t>
            </a:r>
            <a:r>
              <a:rPr lang="en-US" baseline="0" dirty="0" err="1"/>
              <a:t>til</a:t>
            </a:r>
            <a:r>
              <a:rPr lang="en-US" baseline="0" dirty="0"/>
              <a:t> the last minute to start!</a:t>
            </a:r>
          </a:p>
          <a:p>
            <a:r>
              <a:rPr lang="en-US" baseline="0" dirty="0"/>
              <a:t>About 15 have turned in assignment 7</a:t>
            </a:r>
          </a:p>
          <a:p>
            <a:r>
              <a:rPr lang="en-US" baseline="0" dirty="0"/>
              <a:t>139 people have taken the quiz, just over half the class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8B256-FAD5-4EAC-92A4-2F114FE13C5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88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This is what you do in 201</a:t>
            </a:r>
          </a:p>
        </p:txBody>
      </p:sp>
    </p:spTree>
    <p:extLst>
      <p:ext uri="{BB962C8B-B14F-4D97-AF65-F5344CB8AC3E}">
        <p14:creationId xmlns:p14="http://schemas.microsoft.com/office/powerpoint/2010/main" val="2771461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This is what you do in 201</a:t>
            </a:r>
          </a:p>
        </p:txBody>
      </p:sp>
    </p:spTree>
    <p:extLst>
      <p:ext uri="{BB962C8B-B14F-4D97-AF65-F5344CB8AC3E}">
        <p14:creationId xmlns:p14="http://schemas.microsoft.com/office/powerpoint/2010/main" val="1066091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This is what you do in 201</a:t>
            </a:r>
          </a:p>
        </p:txBody>
      </p:sp>
    </p:spTree>
    <p:extLst>
      <p:ext uri="{BB962C8B-B14F-4D97-AF65-F5344CB8AC3E}">
        <p14:creationId xmlns:p14="http://schemas.microsoft.com/office/powerpoint/2010/main" val="3847183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practice dictionary never bad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CC89-073F-4876-9E98-7B4A60EE0E9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103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</a:t>
            </a:r>
            <a:r>
              <a:rPr lang="en-US" baseline="0" dirty="0"/>
              <a:t> we addressed this in a previous lab with spreadsheets and programs. We'll look at a python program to solve this problem on next slide.</a:t>
            </a:r>
          </a:p>
          <a:p>
            <a:endParaRPr lang="en-US" baseline="0" dirty="0"/>
          </a:p>
          <a:p>
            <a:r>
              <a:rPr lang="en-US" baseline="0" dirty="0"/>
              <a:t>Does top 10 artists make a difference over top 2 artists? Doing by hand v automating? When does writing code make sense? It depends?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39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Again, with scale you need</a:t>
            </a:r>
            <a:r>
              <a:rPr lang="en-US" baseline="0" dirty="0"/>
              <a:t> smarter algorithms, searching requires order of some sort to be efficient, sorting is one way to order data to facilitate search</a:t>
            </a:r>
          </a:p>
          <a:p>
            <a:r>
              <a:rPr lang="en-US" baseline="0" dirty="0" err="1"/>
              <a:t>SoundHound</a:t>
            </a:r>
            <a:r>
              <a:rPr lang="en-US" baseline="0" dirty="0"/>
              <a:t> = how to search fast – how do they </a:t>
            </a:r>
          </a:p>
          <a:p>
            <a:r>
              <a:rPr lang="en-US" baseline="0" dirty="0"/>
              <a:t>Content ID = YouTube tags things automatically, how do they do that? Scale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4987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want the top 30 artists, sorted by how many hits, with most hits first in list.</a:t>
            </a:r>
            <a:r>
              <a:rPr lang="en-US" baseline="0" dirty="0"/>
              <a:t> We'll unpack this code step-by-step. It's </a:t>
            </a:r>
            <a:r>
              <a:rPr lang="en-US" baseline="0" dirty="0" err="1"/>
              <a:t>snarfable</a:t>
            </a:r>
            <a:r>
              <a:rPr lang="en-US" baseline="0" dirty="0"/>
              <a:t> too</a:t>
            </a:r>
          </a:p>
          <a:p>
            <a:r>
              <a:rPr lang="en-US" baseline="0" dirty="0"/>
              <a:t>These are top 1000 songs and their artist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3198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Illustrates</a:t>
            </a:r>
            <a:r>
              <a:rPr lang="en-US" baseline="0" dirty="0"/>
              <a:t> that </a:t>
            </a:r>
            <a:r>
              <a:rPr lang="en-US" baseline="0" dirty="0" err="1"/>
              <a:t>operator.itemgetter</a:t>
            </a:r>
            <a:r>
              <a:rPr lang="en-US" baseline="0" dirty="0"/>
              <a:t>() is a convenience. Can always sort tuples, then re-arrange to put tuples back in original order, but with </a:t>
            </a:r>
            <a:r>
              <a:rPr lang="en-US" baseline="0" dirty="0" err="1"/>
              <a:t>itemgetter</a:t>
            </a:r>
            <a:r>
              <a:rPr lang="en-US" baseline="0" dirty="0"/>
              <a:t> we can specify which element of tuple to sort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821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simply a summary</a:t>
            </a:r>
            <a:r>
              <a:rPr lang="en-US" baseline="0" dirty="0"/>
              <a:t> of the API, so code and ideas are in one place. Reminder that reverse changes order from L2H to H2L, see example about songs two slides ago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21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you want to break ties alphabetically,</a:t>
            </a:r>
            <a:r>
              <a:rPr lang="en-US" baseline="0" dirty="0"/>
              <a:t> first sort alphabetically, then by number of occurrences (for example). The data here is shown first sorted alphabetically: ant bat cat dog</a:t>
            </a:r>
          </a:p>
          <a:p>
            <a:endParaRPr lang="en-US" baseline="0" dirty="0"/>
          </a:p>
          <a:p>
            <a:r>
              <a:rPr lang="en-US" baseline="0" dirty="0"/>
              <a:t>Then by # occurrences or the number.  Notice that ant comes before cat and bat comes before dog</a:t>
            </a:r>
          </a:p>
          <a:p>
            <a:endParaRPr lang="en-US" baseline="0" dirty="0"/>
          </a:p>
          <a:p>
            <a:r>
              <a:rPr lang="en-US" baseline="0" dirty="0"/>
              <a:t>This is because of STABLE, to be discussed later in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26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</a:t>
            </a:r>
            <a:r>
              <a:rPr lang="en-US" baseline="0" dirty="0"/>
              <a:t> time, look at different timings in this </a:t>
            </a:r>
            <a:r>
              <a:rPr lang="en-US" baseline="0" dirty="0" err="1"/>
              <a:t>snarf</a:t>
            </a:r>
            <a:r>
              <a:rPr lang="en-US" baseline="0" dirty="0"/>
              <a:t> file from Tuesday, also in today's </a:t>
            </a:r>
            <a:r>
              <a:rPr lang="en-US" baseline="0" dirty="0" err="1"/>
              <a:t>snarf</a:t>
            </a:r>
            <a:r>
              <a:rPr lang="en-US" baseline="0" dirty="0"/>
              <a:t>. The linear they've seen before, the dictionary they've seen before, this also shows binary search, just so at least they know there's a library for it? Why sorting data makes things fast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8366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Notice that data is jumbled, and that a0 is sorted alphabetically: a b c d e f</a:t>
            </a:r>
          </a:p>
          <a:p>
            <a:r>
              <a:rPr lang="en-US" dirty="0"/>
              <a:t>Why? </a:t>
            </a:r>
            <a:r>
              <a:rPr lang="en-US" dirty="0" err="1"/>
              <a:t>Itemgetter</a:t>
            </a:r>
            <a:r>
              <a:rPr lang="en-US" dirty="0"/>
              <a:t>(0)</a:t>
            </a:r>
          </a:p>
        </p:txBody>
      </p:sp>
    </p:spTree>
    <p:extLst>
      <p:ext uri="{BB962C8B-B14F-4D97-AF65-F5344CB8AC3E}">
        <p14:creationId xmlns:p14="http://schemas.microsoft.com/office/powerpoint/2010/main" val="14307382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A0 is sorted by first</a:t>
            </a:r>
            <a:r>
              <a:rPr lang="en-US" baseline="0" dirty="0"/>
              <a:t> tuple element, the string: order is a b c d e f</a:t>
            </a:r>
          </a:p>
          <a:p>
            <a:r>
              <a:rPr lang="en-US" baseline="0" dirty="0"/>
              <a:t>A1 is that list, sorted by last element in each triple/tuple: order on last is 0,0,0,4,4,5</a:t>
            </a:r>
          </a:p>
          <a:p>
            <a:r>
              <a:rPr lang="en-US" baseline="0" dirty="0"/>
              <a:t>A2 is final list by first number, index[1]: e a f d c b</a:t>
            </a:r>
          </a:p>
          <a:p>
            <a:r>
              <a:rPr lang="en-US" baseline="0" dirty="0"/>
              <a:t>Why in a2 is order of tuples with 2 as second entry: a f d c, notice a2[3] here: 4, 0, 0, 4, 5,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0106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 cannon is a joke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ED601-1D57-47C7-89BE-7E9922F6715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0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</a:t>
            </a:r>
            <a:r>
              <a:rPr lang="en-US" baseline="0" dirty="0"/>
              <a:t> time, look at different timings in this </a:t>
            </a:r>
            <a:r>
              <a:rPr lang="en-US" baseline="0" dirty="0" err="1"/>
              <a:t>snarf</a:t>
            </a:r>
            <a:r>
              <a:rPr lang="en-US" baseline="0" dirty="0"/>
              <a:t> file from Tuesday, also in today's </a:t>
            </a:r>
            <a:r>
              <a:rPr lang="en-US" baseline="0" dirty="0" err="1"/>
              <a:t>snarf</a:t>
            </a:r>
            <a:r>
              <a:rPr lang="en-US" baseline="0" dirty="0"/>
              <a:t>. The linear they've seen before, the dictionary they've seen before, this also shows binary search, just so at least they know there's a library for it? Why sorting data makes things fast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4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rows</a:t>
            </a:r>
          </a:p>
        </p:txBody>
      </p:sp>
    </p:spTree>
    <p:extLst>
      <p:ext uri="{BB962C8B-B14F-4D97-AF65-F5344CB8AC3E}">
        <p14:creationId xmlns:p14="http://schemas.microsoft.com/office/powerpoint/2010/main" val="4130232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The magenta/purple shows where Narten could be. After each guess, roughly in the middle, we eliminate half of the names from being the range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Of names in which Narten could be. So how many times can we cut the range in half?</a:t>
            </a:r>
          </a:p>
        </p:txBody>
      </p:sp>
    </p:spTree>
    <p:extLst>
      <p:ext uri="{BB962C8B-B14F-4D97-AF65-F5344CB8AC3E}">
        <p14:creationId xmlns:p14="http://schemas.microsoft.com/office/powerpoint/2010/main" val="3697805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Bisec.bisect_left</a:t>
            </a:r>
            <a:r>
              <a:rPr lang="en-US" dirty="0"/>
              <a:t>(data,</a:t>
            </a:r>
            <a:r>
              <a:rPr lang="en-US" baseline="0" dirty="0"/>
              <a:t> </a:t>
            </a:r>
            <a:r>
              <a:rPr lang="en-US" baseline="0" dirty="0" err="1"/>
              <a:t>elt</a:t>
            </a:r>
            <a:r>
              <a:rPr lang="en-US" baseline="0" dirty="0"/>
              <a:t>) finds the location of where the data is inserted. </a:t>
            </a:r>
          </a:p>
          <a:p>
            <a:r>
              <a:rPr lang="en-US" dirty="0" err="1"/>
              <a:t>Data.insert</a:t>
            </a:r>
            <a:r>
              <a:rPr lang="en-US" dirty="0"/>
              <a:t> is shifting</a:t>
            </a:r>
          </a:p>
        </p:txBody>
      </p:sp>
    </p:spTree>
    <p:extLst>
      <p:ext uri="{BB962C8B-B14F-4D97-AF65-F5344CB8AC3E}">
        <p14:creationId xmlns:p14="http://schemas.microsoft.com/office/powerpoint/2010/main" val="390209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billion for linear,</a:t>
            </a:r>
            <a:r>
              <a:rPr lang="en-US" baseline="0" dirty="0"/>
              <a:t> 30 for binary, 1 for dictionary – Quite a difference!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CC89-073F-4876-9E98-7B4A60EE0E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52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This is what you do in 201</a:t>
            </a:r>
          </a:p>
        </p:txBody>
      </p:sp>
    </p:spTree>
    <p:extLst>
      <p:ext uri="{BB962C8B-B14F-4D97-AF65-F5344CB8AC3E}">
        <p14:creationId xmlns:p14="http://schemas.microsoft.com/office/powerpoint/2010/main" val="3709331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This is what you do in 201</a:t>
            </a:r>
          </a:p>
        </p:txBody>
      </p:sp>
    </p:spTree>
    <p:extLst>
      <p:ext uri="{BB962C8B-B14F-4D97-AF65-F5344CB8AC3E}">
        <p14:creationId xmlns:p14="http://schemas.microsoft.com/office/powerpoint/2010/main" val="250748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99060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/>
              <a:t>CompSci</a:t>
            </a:r>
            <a:r>
              <a:rPr lang="en-US" dirty="0"/>
              <a:t> 101</a:t>
            </a:r>
            <a:br>
              <a:rPr lang="en-US" dirty="0"/>
            </a:br>
            <a:r>
              <a:rPr lang="en-US" dirty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290445"/>
            <a:ext cx="214994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Nov 21, 2017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5237257"/>
            <a:ext cx="7927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Font typeface="Monotype Sorts" charset="0"/>
              <a:buNone/>
              <a:defRPr/>
            </a:pPr>
            <a:r>
              <a:rPr lang="en-US" dirty="0">
                <a:latin typeface="Courier New"/>
                <a:ea typeface="ＭＳ Ｐゴシック" charset="0"/>
                <a:cs typeface="Courier New"/>
              </a:rPr>
              <a:t>[("ant",5),("bat", 4),("cat",5),("dog",4)]</a:t>
            </a:r>
          </a:p>
          <a:p>
            <a:pPr marL="0" indent="0">
              <a:buFont typeface="Monotype Sorts" charset="0"/>
              <a:buNone/>
              <a:defRPr/>
            </a:pPr>
            <a:r>
              <a:rPr lang="en-US" dirty="0">
                <a:latin typeface="Courier New"/>
                <a:ea typeface="ＭＳ Ｐゴシック" charset="0"/>
                <a:cs typeface="Courier New"/>
              </a:rPr>
              <a:t>[("ant",5),("cat", 5),("bat",4),("dog",4)]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3"/>
          <p:cNvSpPr>
            <a:spLocks noGrp="1"/>
          </p:cNvSpPr>
          <p:nvPr>
            <p:ph type="title"/>
          </p:nvPr>
        </p:nvSpPr>
        <p:spPr>
          <a:xfrm>
            <a:off x="647700" y="15240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See DifferentTimings.py</a:t>
            </a:r>
            <a:br>
              <a:rPr lang="en-US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bit.ly/101f17-1121-1</a:t>
            </a:r>
          </a:p>
        </p:txBody>
      </p:sp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647700" y="1981200"/>
            <a:ext cx="84963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b="1" dirty="0"/>
              <a:t>binary(words):</a:t>
            </a:r>
          </a:p>
          <a:p>
            <a:pPr eaLnBrk="1" hangingPunct="1"/>
            <a:r>
              <a:rPr lang="nl-NL" b="1" dirty="0"/>
              <a:t>    data = []</a:t>
            </a:r>
          </a:p>
          <a:p>
            <a:pPr eaLnBrk="1" hangingPunct="1"/>
            <a:r>
              <a:rPr lang="nl-NL" b="1" dirty="0"/>
              <a:t>    </a:t>
            </a:r>
            <a:r>
              <a:rPr lang="nl-NL" b="1" dirty="0" err="1"/>
              <a:t>for</a:t>
            </a:r>
            <a:r>
              <a:rPr lang="nl-NL" b="1" dirty="0"/>
              <a:t> w in </a:t>
            </a:r>
            <a:r>
              <a:rPr lang="nl-NL" b="1" dirty="0" err="1"/>
              <a:t>words</a:t>
            </a:r>
            <a:r>
              <a:rPr lang="nl-NL" b="1" dirty="0"/>
              <a:t>:</a:t>
            </a:r>
          </a:p>
          <a:p>
            <a:pPr eaLnBrk="1" hangingPunct="1"/>
            <a:r>
              <a:rPr lang="hu-HU" b="1" dirty="0"/>
              <a:t>        elt = [w,1]</a:t>
            </a:r>
          </a:p>
          <a:p>
            <a:pPr eaLnBrk="1" hangingPunct="1"/>
            <a:r>
              <a:rPr lang="en-US" b="1" dirty="0"/>
              <a:t>       </a:t>
            </a:r>
            <a:r>
              <a:rPr lang="en-US" b="1" dirty="0">
                <a:solidFill>
                  <a:srgbClr val="0000FF"/>
                </a:solidFill>
              </a:rPr>
              <a:t> index = </a:t>
            </a:r>
            <a:r>
              <a:rPr lang="en-US" b="1" dirty="0" err="1">
                <a:solidFill>
                  <a:srgbClr val="0000FF"/>
                </a:solidFill>
              </a:rPr>
              <a:t>bisect.bisect_left</a:t>
            </a:r>
            <a:r>
              <a:rPr lang="en-US" b="1" dirty="0">
                <a:solidFill>
                  <a:srgbClr val="0000FF"/>
                </a:solidFill>
              </a:rPr>
              <a:t>(data, </a:t>
            </a:r>
            <a:r>
              <a:rPr lang="en-US" b="1" dirty="0" err="1">
                <a:solidFill>
                  <a:srgbClr val="0000FF"/>
                </a:solidFill>
              </a:rPr>
              <a:t>elt</a:t>
            </a:r>
            <a:r>
              <a:rPr lang="en-US" b="1" dirty="0">
                <a:solidFill>
                  <a:srgbClr val="0000FF"/>
                </a:solidFill>
              </a:rPr>
              <a:t>)</a:t>
            </a:r>
          </a:p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        if index == </a:t>
            </a:r>
            <a:r>
              <a:rPr lang="en-US" b="1" dirty="0" err="1">
                <a:solidFill>
                  <a:srgbClr val="0000FF"/>
                </a:solidFill>
              </a:rPr>
              <a:t>len</a:t>
            </a:r>
            <a:r>
              <a:rPr lang="en-US" b="1" dirty="0">
                <a:solidFill>
                  <a:srgbClr val="0000FF"/>
                </a:solidFill>
              </a:rPr>
              <a:t>(data):</a:t>
            </a:r>
          </a:p>
          <a:p>
            <a:pPr eaLnBrk="1" hangingPunct="1"/>
            <a:r>
              <a:rPr lang="nl-NL" b="1" dirty="0">
                <a:solidFill>
                  <a:srgbClr val="0000FF"/>
                </a:solidFill>
              </a:rPr>
              <a:t>            </a:t>
            </a:r>
            <a:r>
              <a:rPr lang="nl-NL" b="1" dirty="0" err="1">
                <a:solidFill>
                  <a:srgbClr val="0000FF"/>
                </a:solidFill>
              </a:rPr>
              <a:t>data.append</a:t>
            </a:r>
            <a:r>
              <a:rPr lang="nl-NL" b="1" dirty="0">
                <a:solidFill>
                  <a:srgbClr val="0000FF"/>
                </a:solidFill>
              </a:rPr>
              <a:t>(</a:t>
            </a:r>
            <a:r>
              <a:rPr lang="nl-NL" b="1" dirty="0" err="1">
                <a:solidFill>
                  <a:srgbClr val="0000FF"/>
                </a:solidFill>
              </a:rPr>
              <a:t>elt</a:t>
            </a:r>
            <a:r>
              <a:rPr lang="nl-NL" b="1" dirty="0">
                <a:solidFill>
                  <a:srgbClr val="0000FF"/>
                </a:solidFill>
              </a:rPr>
              <a:t>)</a:t>
            </a:r>
          </a:p>
          <a:p>
            <a:pPr eaLnBrk="1" hangingPunct="1"/>
            <a:r>
              <a:rPr lang="nl-NL" b="1" dirty="0">
                <a:solidFill>
                  <a:srgbClr val="0000FF"/>
                </a:solidFill>
              </a:rPr>
              <a:t>        </a:t>
            </a:r>
            <a:r>
              <a:rPr lang="nl-NL" b="1" dirty="0" err="1">
                <a:solidFill>
                  <a:srgbClr val="0000FF"/>
                </a:solidFill>
              </a:rPr>
              <a:t>elif</a:t>
            </a:r>
            <a:r>
              <a:rPr lang="nl-NL" b="1" dirty="0">
                <a:solidFill>
                  <a:srgbClr val="0000FF"/>
                </a:solidFill>
              </a:rPr>
              <a:t> data[index][0] != w:</a:t>
            </a:r>
          </a:p>
          <a:p>
            <a:pPr eaLnBrk="1" hangingPunct="1"/>
            <a:r>
              <a:rPr lang="nl-NL" b="1" dirty="0">
                <a:solidFill>
                  <a:srgbClr val="0000FF"/>
                </a:solidFill>
              </a:rPr>
              <a:t>            </a:t>
            </a:r>
            <a:r>
              <a:rPr lang="nl-NL" b="1" dirty="0" err="1">
                <a:solidFill>
                  <a:srgbClr val="0000FF"/>
                </a:solidFill>
              </a:rPr>
              <a:t>data.insert</a:t>
            </a:r>
            <a:r>
              <a:rPr lang="nl-NL" b="1" dirty="0">
                <a:solidFill>
                  <a:srgbClr val="0000FF"/>
                </a:solidFill>
              </a:rPr>
              <a:t>(</a:t>
            </a:r>
            <a:r>
              <a:rPr lang="nl-NL" b="1" dirty="0" err="1">
                <a:solidFill>
                  <a:srgbClr val="0000FF"/>
                </a:solidFill>
              </a:rPr>
              <a:t>index,elt</a:t>
            </a:r>
            <a:r>
              <a:rPr lang="nl-NL" b="1" dirty="0">
                <a:solidFill>
                  <a:srgbClr val="0000FF"/>
                </a:solidFill>
              </a:rPr>
              <a:t>)</a:t>
            </a:r>
          </a:p>
          <a:p>
            <a:pPr eaLnBrk="1" hangingPunct="1"/>
            <a:r>
              <a:rPr lang="hu-HU" b="1" dirty="0">
                <a:solidFill>
                  <a:srgbClr val="0000FF"/>
                </a:solidFill>
              </a:rPr>
              <a:t>        else:</a:t>
            </a:r>
          </a:p>
          <a:p>
            <a:pPr eaLnBrk="1" hangingPunct="1"/>
            <a:r>
              <a:rPr lang="nl-NL" b="1" dirty="0">
                <a:solidFill>
                  <a:srgbClr val="0000FF"/>
                </a:solidFill>
              </a:rPr>
              <a:t>            data[index][1] += 1</a:t>
            </a:r>
          </a:p>
          <a:p>
            <a:pPr eaLnBrk="1" hangingPunct="1"/>
            <a:r>
              <a:rPr lang="nl-NL" b="1" dirty="0"/>
              <a:t>    return data</a:t>
            </a:r>
            <a:endParaRPr 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5C597-8985-48AF-93BD-6E14E15665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00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"/>
            <a:ext cx="7772400" cy="937260"/>
          </a:xfrm>
        </p:spPr>
        <p:txBody>
          <a:bodyPr/>
          <a:lstStyle/>
          <a:p>
            <a:r>
              <a:rPr lang="en-US" dirty="0"/>
              <a:t>Search via Dictionary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861060"/>
            <a:ext cx="7772400" cy="5486400"/>
          </a:xfrm>
        </p:spPr>
        <p:txBody>
          <a:bodyPr/>
          <a:lstStyle/>
          <a:p>
            <a:r>
              <a:rPr lang="en-US" dirty="0"/>
              <a:t>In linear search we looked through all pairs</a:t>
            </a:r>
          </a:p>
          <a:p>
            <a:r>
              <a:rPr lang="en-US" dirty="0"/>
              <a:t>In binary search we looked at log pairs</a:t>
            </a:r>
          </a:p>
          <a:p>
            <a:pPr lvl="1"/>
            <a:r>
              <a:rPr lang="en-US" dirty="0"/>
              <a:t>But have to shift lots if new element!!</a:t>
            </a:r>
          </a:p>
          <a:p>
            <a:r>
              <a:rPr lang="en-US" dirty="0"/>
              <a:t>In dictionary search we look at one pair</a:t>
            </a:r>
          </a:p>
          <a:p>
            <a:pPr lvl="1"/>
            <a:r>
              <a:rPr lang="en-US" dirty="0"/>
              <a:t>Compare: one billion, 30, 1, for example</a:t>
            </a:r>
          </a:p>
          <a:p>
            <a:pPr lvl="1"/>
            <a:r>
              <a:rPr lang="en-US" dirty="0"/>
              <a:t>Note that 2</a:t>
            </a:r>
            <a:r>
              <a:rPr lang="en-US" baseline="30000" dirty="0"/>
              <a:t>10</a:t>
            </a:r>
            <a:r>
              <a:rPr lang="en-US" dirty="0"/>
              <a:t> = 1024, 2</a:t>
            </a:r>
            <a:r>
              <a:rPr lang="en-US" baseline="30000" dirty="0"/>
              <a:t>20</a:t>
            </a:r>
            <a:r>
              <a:rPr lang="en-US" dirty="0"/>
              <a:t> = million, 2</a:t>
            </a:r>
            <a:r>
              <a:rPr lang="en-US" baseline="30000" dirty="0"/>
              <a:t>30</a:t>
            </a:r>
            <a:r>
              <a:rPr lang="en-US" dirty="0"/>
              <a:t>=billion</a:t>
            </a:r>
          </a:p>
          <a:p>
            <a:pPr lvl="1"/>
            <a:endParaRPr lang="en-US" dirty="0"/>
          </a:p>
          <a:p>
            <a:r>
              <a:rPr lang="en-US" dirty="0"/>
              <a:t>Dictionary converts key to number, finds it</a:t>
            </a:r>
          </a:p>
          <a:p>
            <a:pPr lvl="1"/>
            <a:r>
              <a:rPr lang="en-US" dirty="0"/>
              <a:t>Need far more locations than keys</a:t>
            </a:r>
          </a:p>
          <a:p>
            <a:pPr lvl="1"/>
            <a:r>
              <a:rPr lang="en-US" dirty="0"/>
              <a:t>Lots of details to get good performance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D1E664-A3A2-4214-9078-8BD5D8E70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1606839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3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See DifferentTimings.py</a:t>
            </a:r>
          </a:p>
        </p:txBody>
      </p:sp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647700" y="1193800"/>
            <a:ext cx="609493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b="1" dirty="0"/>
              <a:t>dictionary(words):</a:t>
            </a:r>
          </a:p>
          <a:p>
            <a:pPr eaLnBrk="1" hangingPunct="1"/>
            <a:r>
              <a:rPr lang="en-US" dirty="0"/>
              <a:t>   </a:t>
            </a:r>
            <a:r>
              <a:rPr lang="en-US" b="1" dirty="0"/>
              <a:t> d = {}</a:t>
            </a:r>
          </a:p>
          <a:p>
            <a:r>
              <a:rPr lang="en-US" b="1" dirty="0"/>
              <a:t>    for w in words:</a:t>
            </a:r>
          </a:p>
          <a:p>
            <a:r>
              <a:rPr lang="pl-PL" b="1" dirty="0"/>
              <a:t>        </a:t>
            </a:r>
            <a:r>
              <a:rPr lang="pl-PL" b="1" dirty="0" err="1"/>
              <a:t>if</a:t>
            </a:r>
            <a:r>
              <a:rPr lang="pl-PL" b="1" dirty="0"/>
              <a:t> w not in d:</a:t>
            </a:r>
          </a:p>
          <a:p>
            <a:r>
              <a:rPr lang="pl-PL" b="1" dirty="0"/>
              <a:t>            d[w] = 1</a:t>
            </a:r>
          </a:p>
          <a:p>
            <a:r>
              <a:rPr lang="hu-HU" b="1" dirty="0"/>
              <a:t>        else:</a:t>
            </a:r>
          </a:p>
          <a:p>
            <a:r>
              <a:rPr lang="pl-PL" b="1" dirty="0"/>
              <a:t>            d[w] += 1</a:t>
            </a:r>
          </a:p>
          <a:p>
            <a:r>
              <a:rPr lang="pl-PL" b="1" dirty="0"/>
              <a:t>    return [[</a:t>
            </a:r>
            <a:r>
              <a:rPr lang="pl-PL" b="1" dirty="0" err="1"/>
              <a:t>w,d</a:t>
            </a:r>
            <a:r>
              <a:rPr lang="pl-PL" b="1" dirty="0"/>
              <a:t>[w]] for w in d]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5C597-8985-48AF-93BD-6E14E15665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95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086"/>
            <a:ext cx="9144000" cy="1001714"/>
          </a:xfrm>
        </p:spPr>
        <p:txBody>
          <a:bodyPr/>
          <a:lstStyle/>
          <a:p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Running times @ 10</a:t>
            </a:r>
            <a:r>
              <a:rPr lang="en-US" sz="4000" baseline="30000" dirty="0">
                <a:latin typeface="Arial" charset="0"/>
                <a:ea typeface="ＭＳ Ｐゴシック" charset="0"/>
                <a:cs typeface="ＭＳ Ｐゴシック" charset="0"/>
              </a:rPr>
              <a:t>9</a:t>
            </a:r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 instructions/sec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957" y="1752600"/>
            <a:ext cx="8610600" cy="5715000"/>
          </a:xfrm>
        </p:spPr>
        <p:txBody>
          <a:bodyPr/>
          <a:lstStyle/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r>
              <a:rPr lang="en-US" sz="2800" dirty="0">
                <a:latin typeface="Book Antiqua" charset="0"/>
                <a:ea typeface="ＭＳ Ｐゴシック" charset="0"/>
                <a:cs typeface="ＭＳ Ｐゴシック" charset="0"/>
              </a:rPr>
              <a:t>This is a real focus in </a:t>
            </a:r>
            <a:r>
              <a:rPr lang="en-US" sz="2800" dirty="0" err="1">
                <a:latin typeface="Book Antiqua" charset="0"/>
                <a:ea typeface="ＭＳ Ｐゴシック" charset="0"/>
                <a:cs typeface="ＭＳ Ｐゴシック" charset="0"/>
              </a:rPr>
              <a:t>Compsci</a:t>
            </a:r>
            <a:r>
              <a:rPr lang="en-US" sz="2800" dirty="0">
                <a:latin typeface="Book Antiqua" charset="0"/>
                <a:ea typeface="ＭＳ Ｐゴシック" charset="0"/>
                <a:cs typeface="ＭＳ Ｐゴシック" charset="0"/>
              </a:rPr>
              <a:t> 201</a:t>
            </a:r>
          </a:p>
          <a:p>
            <a:pPr>
              <a:buFont typeface="Monotype Sorts" charset="0"/>
              <a:buNone/>
            </a:pPr>
            <a:r>
              <a:rPr lang="en-US" sz="2800" dirty="0">
                <a:latin typeface="Book Antiqua" charset="0"/>
                <a:cs typeface="ＭＳ Ｐゴシック" charset="0"/>
              </a:rPr>
              <a:t>	linear is N</a:t>
            </a:r>
            <a:r>
              <a:rPr lang="en-US" sz="2800" baseline="30000" dirty="0">
                <a:latin typeface="Book Antiqua" charset="0"/>
                <a:cs typeface="ＭＳ Ｐゴシック" charset="0"/>
              </a:rPr>
              <a:t>2</a:t>
            </a:r>
            <a:r>
              <a:rPr lang="en-US" sz="2800" dirty="0">
                <a:latin typeface="Book Antiqua" charset="0"/>
                <a:cs typeface="ＭＳ Ｐゴシック" charset="0"/>
              </a:rPr>
              <a:t>, binary search is N log N, dictionary N</a:t>
            </a:r>
            <a:endParaRPr lang="en-US" sz="2800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02788" name="Group 4"/>
          <p:cNvGraphicFramePr>
            <a:graphicFrameLocks noGrp="1"/>
          </p:cNvGraphicFramePr>
          <p:nvPr>
            <p:extLst/>
          </p:nvPr>
        </p:nvGraphicFramePr>
        <p:xfrm>
          <a:off x="863600" y="1828800"/>
          <a:ext cx="7416800" cy="3363350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5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 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</a:t>
                      </a:r>
                      <a:r>
                        <a:rPr kumimoji="0" lang="en-US" sz="1800" b="1" i="1" u="none" strike="noStrike" cap="none" normalizeH="0" baseline="3000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994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16.7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29.9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31.7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38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9.9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secs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16.7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11.07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hr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31.7 million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559990" y="960080"/>
            <a:ext cx="172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unordered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72023" y="1144745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sorted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9000" y="1157396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Dictionary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4036950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086"/>
            <a:ext cx="9144000" cy="1001714"/>
          </a:xfrm>
        </p:spPr>
        <p:txBody>
          <a:bodyPr/>
          <a:lstStyle/>
          <a:p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Running times @ 10</a:t>
            </a:r>
            <a:r>
              <a:rPr lang="en-US" sz="4000" baseline="30000" dirty="0">
                <a:latin typeface="Arial" charset="0"/>
                <a:ea typeface="ＭＳ Ｐゴシック" charset="0"/>
                <a:cs typeface="ＭＳ Ｐゴシック" charset="0"/>
              </a:rPr>
              <a:t>9</a:t>
            </a:r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 instructions/sec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957" y="1752600"/>
            <a:ext cx="8610600" cy="5715000"/>
          </a:xfrm>
        </p:spPr>
        <p:txBody>
          <a:bodyPr/>
          <a:lstStyle/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r>
              <a:rPr lang="en-US" sz="2800" dirty="0">
                <a:latin typeface="Book Antiqua" charset="0"/>
                <a:ea typeface="ＭＳ Ｐゴシック" charset="0"/>
                <a:cs typeface="ＭＳ Ｐゴシック" charset="0"/>
              </a:rPr>
              <a:t>This is a real focus in </a:t>
            </a:r>
            <a:r>
              <a:rPr lang="en-US" sz="2800" dirty="0" err="1">
                <a:latin typeface="Book Antiqua" charset="0"/>
                <a:ea typeface="ＭＳ Ｐゴシック" charset="0"/>
                <a:cs typeface="ＭＳ Ｐゴシック" charset="0"/>
              </a:rPr>
              <a:t>Compsci</a:t>
            </a:r>
            <a:r>
              <a:rPr lang="en-US" sz="2800" dirty="0">
                <a:latin typeface="Book Antiqua" charset="0"/>
                <a:ea typeface="ＭＳ Ｐゴシック" charset="0"/>
                <a:cs typeface="ＭＳ Ｐゴシック" charset="0"/>
              </a:rPr>
              <a:t> 201</a:t>
            </a:r>
          </a:p>
          <a:p>
            <a:pPr>
              <a:buFont typeface="Monotype Sorts" charset="0"/>
              <a:buNone/>
            </a:pPr>
            <a:r>
              <a:rPr lang="en-US" sz="2800" dirty="0">
                <a:latin typeface="Book Antiqua" charset="0"/>
                <a:cs typeface="ＭＳ Ｐゴシック" charset="0"/>
              </a:rPr>
              <a:t>	linear is N</a:t>
            </a:r>
            <a:r>
              <a:rPr lang="en-US" sz="2800" baseline="30000" dirty="0">
                <a:latin typeface="Book Antiqua" charset="0"/>
                <a:cs typeface="ＭＳ Ｐゴシック" charset="0"/>
              </a:rPr>
              <a:t>2</a:t>
            </a:r>
            <a:r>
              <a:rPr lang="en-US" sz="2800" dirty="0">
                <a:latin typeface="Book Antiqua" charset="0"/>
                <a:cs typeface="ＭＳ Ｐゴシック" charset="0"/>
              </a:rPr>
              <a:t>, binary search is N log N, dictionary N</a:t>
            </a:r>
            <a:endParaRPr lang="en-US" sz="2800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02788" name="Group 4"/>
          <p:cNvGraphicFramePr>
            <a:graphicFrameLocks noGrp="1"/>
          </p:cNvGraphicFramePr>
          <p:nvPr>
            <p:extLst/>
          </p:nvPr>
        </p:nvGraphicFramePr>
        <p:xfrm>
          <a:off x="863600" y="1828800"/>
          <a:ext cx="7416800" cy="3363350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5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 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</a:t>
                      </a:r>
                      <a:r>
                        <a:rPr kumimoji="0" lang="en-US" sz="1800" b="1" i="1" u="none" strike="noStrike" cap="none" normalizeH="0" baseline="3000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994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16.7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29.9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31.7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38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9.9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secs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16.7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11.07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hr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31.7 million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559990" y="960080"/>
            <a:ext cx="172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unordered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72023" y="1144745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sorted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9000" y="1157396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Dictionary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2655104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086"/>
            <a:ext cx="9144000" cy="1001714"/>
          </a:xfrm>
        </p:spPr>
        <p:txBody>
          <a:bodyPr/>
          <a:lstStyle/>
          <a:p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Running times @ 10</a:t>
            </a:r>
            <a:r>
              <a:rPr lang="en-US" sz="4000" baseline="30000" dirty="0">
                <a:latin typeface="Arial" charset="0"/>
                <a:ea typeface="ＭＳ Ｐゴシック" charset="0"/>
                <a:cs typeface="ＭＳ Ｐゴシック" charset="0"/>
              </a:rPr>
              <a:t>9</a:t>
            </a:r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 instructions/sec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957" y="1752600"/>
            <a:ext cx="8610600" cy="5715000"/>
          </a:xfrm>
        </p:spPr>
        <p:txBody>
          <a:bodyPr/>
          <a:lstStyle/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r>
              <a:rPr lang="en-US" sz="2800" dirty="0">
                <a:latin typeface="Book Antiqua" charset="0"/>
                <a:ea typeface="ＭＳ Ｐゴシック" charset="0"/>
                <a:cs typeface="ＭＳ Ｐゴシック" charset="0"/>
              </a:rPr>
              <a:t>This is a real focus in </a:t>
            </a:r>
            <a:r>
              <a:rPr lang="en-US" sz="2800" dirty="0" err="1">
                <a:latin typeface="Book Antiqua" charset="0"/>
                <a:ea typeface="ＭＳ Ｐゴシック" charset="0"/>
                <a:cs typeface="ＭＳ Ｐゴシック" charset="0"/>
              </a:rPr>
              <a:t>Compsci</a:t>
            </a:r>
            <a:r>
              <a:rPr lang="en-US" sz="2800" dirty="0">
                <a:latin typeface="Book Antiqua" charset="0"/>
                <a:ea typeface="ＭＳ Ｐゴシック" charset="0"/>
                <a:cs typeface="ＭＳ Ｐゴシック" charset="0"/>
              </a:rPr>
              <a:t> 201</a:t>
            </a:r>
          </a:p>
          <a:p>
            <a:pPr>
              <a:buFont typeface="Monotype Sorts" charset="0"/>
              <a:buNone/>
            </a:pPr>
            <a:r>
              <a:rPr lang="en-US" sz="2800" dirty="0">
                <a:latin typeface="Book Antiqua" charset="0"/>
                <a:cs typeface="ＭＳ Ｐゴシック" charset="0"/>
              </a:rPr>
              <a:t>	linear is N</a:t>
            </a:r>
            <a:r>
              <a:rPr lang="en-US" sz="2800" baseline="30000" dirty="0">
                <a:latin typeface="Book Antiqua" charset="0"/>
                <a:cs typeface="ＭＳ Ｐゴシック" charset="0"/>
              </a:rPr>
              <a:t>2</a:t>
            </a:r>
            <a:r>
              <a:rPr lang="en-US" sz="2800" dirty="0">
                <a:latin typeface="Book Antiqua" charset="0"/>
                <a:cs typeface="ＭＳ Ｐゴシック" charset="0"/>
              </a:rPr>
              <a:t>, binary search is N log N, dictionary N</a:t>
            </a:r>
            <a:endParaRPr lang="en-US" sz="2800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02788" name="Group 4"/>
          <p:cNvGraphicFramePr>
            <a:graphicFrameLocks noGrp="1"/>
          </p:cNvGraphicFramePr>
          <p:nvPr>
            <p:extLst/>
          </p:nvPr>
        </p:nvGraphicFramePr>
        <p:xfrm>
          <a:off x="863600" y="1828800"/>
          <a:ext cx="7416800" cy="3363350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5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 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</a:t>
                      </a:r>
                      <a:r>
                        <a:rPr kumimoji="0" lang="en-US" sz="1800" b="1" i="1" u="none" strike="noStrike" cap="none" normalizeH="0" baseline="3000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994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16.7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29.9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31.7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38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9.9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secs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16.7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11.07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hr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31.7 million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559990" y="960080"/>
            <a:ext cx="172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unordered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72023" y="1144745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sorted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9000" y="1157396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Dictionary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1481390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086"/>
            <a:ext cx="9144000" cy="1001714"/>
          </a:xfrm>
        </p:spPr>
        <p:txBody>
          <a:bodyPr/>
          <a:lstStyle/>
          <a:p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Running times @ 10</a:t>
            </a:r>
            <a:r>
              <a:rPr lang="en-US" sz="4000" baseline="30000" dirty="0">
                <a:latin typeface="Arial" charset="0"/>
                <a:ea typeface="ＭＳ Ｐゴシック" charset="0"/>
                <a:cs typeface="ＭＳ Ｐゴシック" charset="0"/>
              </a:rPr>
              <a:t>9</a:t>
            </a:r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 instructions/sec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957" y="1752600"/>
            <a:ext cx="8610600" cy="5715000"/>
          </a:xfrm>
        </p:spPr>
        <p:txBody>
          <a:bodyPr/>
          <a:lstStyle/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r>
              <a:rPr lang="en-US" sz="2800" dirty="0">
                <a:latin typeface="Book Antiqua" charset="0"/>
                <a:ea typeface="ＭＳ Ｐゴシック" charset="0"/>
                <a:cs typeface="ＭＳ Ｐゴシック" charset="0"/>
              </a:rPr>
              <a:t>This is a real focus in </a:t>
            </a:r>
            <a:r>
              <a:rPr lang="en-US" sz="2800" dirty="0" err="1">
                <a:latin typeface="Book Antiqua" charset="0"/>
                <a:ea typeface="ＭＳ Ｐゴシック" charset="0"/>
                <a:cs typeface="ＭＳ Ｐゴシック" charset="0"/>
              </a:rPr>
              <a:t>Compsci</a:t>
            </a:r>
            <a:r>
              <a:rPr lang="en-US" sz="2800" dirty="0">
                <a:latin typeface="Book Antiqua" charset="0"/>
                <a:ea typeface="ＭＳ Ｐゴシック" charset="0"/>
                <a:cs typeface="ＭＳ Ｐゴシック" charset="0"/>
              </a:rPr>
              <a:t> 201</a:t>
            </a:r>
          </a:p>
          <a:p>
            <a:pPr>
              <a:buFont typeface="Monotype Sorts" charset="0"/>
              <a:buNone/>
            </a:pPr>
            <a:r>
              <a:rPr lang="en-US" sz="2800" dirty="0">
                <a:latin typeface="Book Antiqua" charset="0"/>
                <a:cs typeface="ＭＳ Ｐゴシック" charset="0"/>
              </a:rPr>
              <a:t>	linear is N</a:t>
            </a:r>
            <a:r>
              <a:rPr lang="en-US" sz="2800" baseline="30000" dirty="0">
                <a:latin typeface="Book Antiqua" charset="0"/>
                <a:cs typeface="ＭＳ Ｐゴシック" charset="0"/>
              </a:rPr>
              <a:t>2</a:t>
            </a:r>
            <a:r>
              <a:rPr lang="en-US" sz="2800" dirty="0">
                <a:latin typeface="Book Antiqua" charset="0"/>
                <a:cs typeface="ＭＳ Ｐゴシック" charset="0"/>
              </a:rPr>
              <a:t>, binary search is N log N, dictionary N</a:t>
            </a:r>
            <a:endParaRPr lang="en-US" sz="2800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02788" name="Group 4"/>
          <p:cNvGraphicFramePr>
            <a:graphicFrameLocks noGrp="1"/>
          </p:cNvGraphicFramePr>
          <p:nvPr>
            <p:extLst/>
          </p:nvPr>
        </p:nvGraphicFramePr>
        <p:xfrm>
          <a:off x="863600" y="1828800"/>
          <a:ext cx="7416800" cy="3363350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5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 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</a:t>
                      </a:r>
                      <a:r>
                        <a:rPr kumimoji="0" lang="en-US" sz="1800" b="1" i="1" u="none" strike="noStrike" cap="none" normalizeH="0" baseline="3000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994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16.7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29.9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31.7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38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9.9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secs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16.7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11.07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hr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31.7 million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559990" y="960080"/>
            <a:ext cx="172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unordered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72023" y="1144745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sorted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9000" y="1157396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Dictionary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3570838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086"/>
            <a:ext cx="9144000" cy="1001714"/>
          </a:xfrm>
        </p:spPr>
        <p:txBody>
          <a:bodyPr/>
          <a:lstStyle/>
          <a:p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Running times @ 10</a:t>
            </a:r>
            <a:r>
              <a:rPr lang="en-US" sz="4000" baseline="30000" dirty="0">
                <a:latin typeface="Arial" charset="0"/>
                <a:ea typeface="ＭＳ Ｐゴシック" charset="0"/>
                <a:cs typeface="ＭＳ Ｐゴシック" charset="0"/>
              </a:rPr>
              <a:t>9</a:t>
            </a:r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 instructions/sec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957" y="1752600"/>
            <a:ext cx="8610600" cy="5715000"/>
          </a:xfrm>
        </p:spPr>
        <p:txBody>
          <a:bodyPr/>
          <a:lstStyle/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</a:pPr>
            <a:r>
              <a:rPr lang="en-US" sz="2800" dirty="0">
                <a:latin typeface="Book Antiqua" charset="0"/>
                <a:ea typeface="ＭＳ Ｐゴシック" charset="0"/>
                <a:cs typeface="ＭＳ Ｐゴシック" charset="0"/>
              </a:rPr>
              <a:t>This is a real focus in </a:t>
            </a:r>
            <a:r>
              <a:rPr lang="en-US" sz="2800" dirty="0" err="1">
                <a:latin typeface="Book Antiqua" charset="0"/>
                <a:ea typeface="ＭＳ Ｐゴシック" charset="0"/>
                <a:cs typeface="ＭＳ Ｐゴシック" charset="0"/>
              </a:rPr>
              <a:t>Compsci</a:t>
            </a:r>
            <a:r>
              <a:rPr lang="en-US" sz="2800" dirty="0">
                <a:latin typeface="Book Antiqua" charset="0"/>
                <a:ea typeface="ＭＳ Ｐゴシック" charset="0"/>
                <a:cs typeface="ＭＳ Ｐゴシック" charset="0"/>
              </a:rPr>
              <a:t> 201</a:t>
            </a:r>
          </a:p>
          <a:p>
            <a:pPr>
              <a:buFont typeface="Monotype Sorts" charset="0"/>
              <a:buNone/>
            </a:pPr>
            <a:r>
              <a:rPr lang="en-US" sz="2800" dirty="0">
                <a:latin typeface="Book Antiqua" charset="0"/>
                <a:cs typeface="ＭＳ Ｐゴシック" charset="0"/>
              </a:rPr>
              <a:t>	linear is N</a:t>
            </a:r>
            <a:r>
              <a:rPr lang="en-US" sz="2800" baseline="30000" dirty="0">
                <a:latin typeface="Book Antiqua" charset="0"/>
                <a:cs typeface="ＭＳ Ｐゴシック" charset="0"/>
              </a:rPr>
              <a:t>2</a:t>
            </a:r>
            <a:r>
              <a:rPr lang="en-US" sz="2800" dirty="0">
                <a:latin typeface="Book Antiqua" charset="0"/>
                <a:cs typeface="ＭＳ Ｐゴシック" charset="0"/>
              </a:rPr>
              <a:t>, binary search is N log N, dictionary N</a:t>
            </a:r>
            <a:endParaRPr lang="en-US" sz="2800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02788" name="Group 4"/>
          <p:cNvGraphicFramePr>
            <a:graphicFrameLocks noGrp="1"/>
          </p:cNvGraphicFramePr>
          <p:nvPr>
            <p:extLst/>
          </p:nvPr>
        </p:nvGraphicFramePr>
        <p:xfrm>
          <a:off x="863600" y="1828800"/>
          <a:ext cx="7416800" cy="3363350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5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 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O(N</a:t>
                      </a:r>
                      <a:r>
                        <a:rPr kumimoji="0" lang="en-US" sz="1800" b="1" i="1" u="none" strike="noStrike" cap="none" normalizeH="0" baseline="3000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C0128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994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16.7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50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29.9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31.7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38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9.9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secs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16.7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11.07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hr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ＭＳ Ｐゴシック" charset="0"/>
                        </a:rPr>
                        <a:t>31.7 million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559990" y="960080"/>
            <a:ext cx="172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unordered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72023" y="1144745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sorted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9000" y="1157396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Dictionary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2320166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6686" y="290976"/>
            <a:ext cx="7772400" cy="1143000"/>
          </a:xfrm>
        </p:spPr>
        <p:txBody>
          <a:bodyPr/>
          <a:lstStyle/>
          <a:p>
            <a:r>
              <a:rPr lang="en-US" dirty="0"/>
              <a:t>What's the best and worst case?</a:t>
            </a:r>
            <a:br>
              <a:rPr lang="en-US" dirty="0"/>
            </a:br>
            <a:r>
              <a:rPr lang="en-US" dirty="0"/>
              <a:t>Bit.ly/101f17-1121-2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00315" y="1600200"/>
            <a:ext cx="7772400" cy="4114800"/>
          </a:xfrm>
        </p:spPr>
        <p:txBody>
          <a:bodyPr/>
          <a:lstStyle/>
          <a:p>
            <a:r>
              <a:rPr lang="en-US" dirty="0"/>
              <a:t>If every word is the same ….</a:t>
            </a:r>
          </a:p>
          <a:p>
            <a:pPr lvl="1"/>
            <a:r>
              <a:rPr lang="en-US" dirty="0"/>
              <a:t>Does linear differ from dictionary? Why?</a:t>
            </a:r>
          </a:p>
          <a:p>
            <a:r>
              <a:rPr lang="en-US" dirty="0"/>
              <a:t>If every word is different in alphabetical  order…</a:t>
            </a:r>
          </a:p>
          <a:p>
            <a:pPr lvl="1"/>
            <a:r>
              <a:rPr lang="en-US" dirty="0"/>
              <a:t>Does binary differ from linear? Why?</a:t>
            </a:r>
          </a:p>
          <a:p>
            <a:r>
              <a:rPr lang="en-US" dirty="0"/>
              <a:t>When would dictionary be bad?</a:t>
            </a:r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4805607"/>
            <a:ext cx="2759427" cy="206690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62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304800"/>
            <a:ext cx="8763000" cy="1143000"/>
          </a:xfrm>
        </p:spPr>
        <p:txBody>
          <a:bodyPr/>
          <a:lstStyle/>
          <a:p>
            <a:r>
              <a:rPr lang="en-US" dirty="0"/>
              <a:t>Problem Solving with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/>
              <a:t>Top 100 songs of all time, top 2 artists?</a:t>
            </a:r>
          </a:p>
          <a:p>
            <a:pPr lvl="1"/>
            <a:r>
              <a:rPr lang="en-US" dirty="0"/>
              <a:t>Most songs in top 100</a:t>
            </a:r>
          </a:p>
          <a:p>
            <a:pPr lvl="1"/>
            <a:r>
              <a:rPr lang="en-US" dirty="0"/>
              <a:t>Wrong answers heavily penalized</a:t>
            </a:r>
          </a:p>
          <a:p>
            <a:pPr lvl="1"/>
            <a:r>
              <a:rPr lang="en-US" dirty="0"/>
              <a:t>You did this in lab, you could do this with a spreadsheet</a:t>
            </a:r>
          </a:p>
          <a:p>
            <a:endParaRPr lang="en-US" dirty="0"/>
          </a:p>
          <a:p>
            <a:r>
              <a:rPr lang="en-US" dirty="0"/>
              <a:t>What about top 1,000 songs, top 10 artists?</a:t>
            </a:r>
          </a:p>
          <a:p>
            <a:pPr lvl="1"/>
            <a:r>
              <a:rPr lang="en-US" dirty="0"/>
              <a:t>How is this problem the same?</a:t>
            </a:r>
          </a:p>
          <a:p>
            <a:pPr lvl="1"/>
            <a:r>
              <a:rPr lang="en-US" dirty="0"/>
              <a:t>How is this problem different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5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26" y="152400"/>
            <a:ext cx="9144000" cy="5525769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385F5B8-A309-40C6-867E-FDB8ED9B99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124200"/>
            <a:ext cx="1550905" cy="2073964"/>
          </a:xfrm>
        </p:spPr>
      </p:pic>
    </p:spTree>
    <p:extLst>
      <p:ext uri="{BB962C8B-B14F-4D97-AF65-F5344CB8AC3E}">
        <p14:creationId xmlns:p14="http://schemas.microsoft.com/office/powerpoint/2010/main" val="302753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dirty="0"/>
              <a:t>As the size of the problem grows …</a:t>
            </a:r>
          </a:p>
          <a:p>
            <a:pPr lvl="1"/>
            <a:r>
              <a:rPr lang="en-US" dirty="0"/>
              <a:t>The algorithm continues to work</a:t>
            </a:r>
          </a:p>
          <a:p>
            <a:pPr lvl="1"/>
            <a:r>
              <a:rPr lang="en-US" dirty="0"/>
              <a:t>A new algorithm is needed</a:t>
            </a:r>
          </a:p>
          <a:p>
            <a:pPr lvl="1"/>
            <a:r>
              <a:rPr lang="en-US" dirty="0"/>
              <a:t>New engineering for old algorithm</a:t>
            </a:r>
          </a:p>
          <a:p>
            <a:endParaRPr lang="en-US" dirty="0"/>
          </a:p>
          <a:p>
            <a:r>
              <a:rPr lang="en-US" dirty="0"/>
              <a:t>Search</a:t>
            </a:r>
          </a:p>
          <a:p>
            <a:pPr lvl="1"/>
            <a:r>
              <a:rPr lang="en-US" dirty="0"/>
              <a:t>Making Google search results work</a:t>
            </a:r>
          </a:p>
          <a:p>
            <a:pPr lvl="1"/>
            <a:r>
              <a:rPr lang="en-US" dirty="0"/>
              <a:t>Making </a:t>
            </a:r>
            <a:r>
              <a:rPr lang="en-US" dirty="0" err="1"/>
              <a:t>SoundHound</a:t>
            </a:r>
            <a:r>
              <a:rPr lang="en-US" dirty="0"/>
              <a:t> search results work</a:t>
            </a:r>
          </a:p>
          <a:p>
            <a:pPr lvl="1"/>
            <a:r>
              <a:rPr lang="en-US" dirty="0"/>
              <a:t>Making Content ID work on YouTube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00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165100"/>
            <a:ext cx="7772400" cy="1143000"/>
          </a:xfrm>
        </p:spPr>
        <p:txBody>
          <a:bodyPr/>
          <a:lstStyle/>
          <a:p>
            <a:r>
              <a:rPr lang="en-US" dirty="0"/>
              <a:t>Python to the rescue? Top1000.py </a:t>
            </a:r>
          </a:p>
        </p:txBody>
      </p:sp>
      <p:sp>
        <p:nvSpPr>
          <p:cNvPr id="4" name="Rectangle 3"/>
          <p:cNvSpPr/>
          <p:nvPr/>
        </p:nvSpPr>
        <p:spPr>
          <a:xfrm>
            <a:off x="317500" y="1308100"/>
            <a:ext cx="88265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import </a:t>
            </a:r>
            <a:r>
              <a:rPr lang="en-US" b="1" dirty="0" err="1"/>
              <a:t>csv</a:t>
            </a:r>
            <a:r>
              <a:rPr lang="en-US" b="1" dirty="0"/>
              <a:t>, operator</a:t>
            </a:r>
          </a:p>
          <a:p>
            <a:endParaRPr lang="en-US" b="1" dirty="0"/>
          </a:p>
          <a:p>
            <a:r>
              <a:rPr lang="en-US" b="1" dirty="0"/>
              <a:t>f = open('top1000.csv','rbU')</a:t>
            </a:r>
          </a:p>
          <a:p>
            <a:r>
              <a:rPr lang="en-US" b="1" dirty="0"/>
              <a:t>data = {}</a:t>
            </a:r>
          </a:p>
          <a:p>
            <a:r>
              <a:rPr lang="en-US" b="1" dirty="0"/>
              <a:t>for d in </a:t>
            </a:r>
            <a:r>
              <a:rPr lang="en-US" b="1" dirty="0" err="1"/>
              <a:t>csv.reader</a:t>
            </a:r>
            <a:r>
              <a:rPr lang="en-US" b="1" dirty="0"/>
              <a:t>(</a:t>
            </a:r>
            <a:r>
              <a:rPr lang="en-US" b="1" dirty="0" err="1"/>
              <a:t>f,delimiter</a:t>
            </a:r>
            <a:r>
              <a:rPr lang="en-US" b="1" dirty="0"/>
              <a:t>=',',</a:t>
            </a:r>
            <a:r>
              <a:rPr lang="en-US" b="1" dirty="0" err="1"/>
              <a:t>quotechar</a:t>
            </a:r>
            <a:r>
              <a:rPr lang="en-US" b="1" dirty="0"/>
              <a:t>='"'):</a:t>
            </a:r>
          </a:p>
          <a:p>
            <a:r>
              <a:rPr lang="en-US" b="1" dirty="0"/>
              <a:t>    artist = d[2]</a:t>
            </a:r>
          </a:p>
          <a:p>
            <a:r>
              <a:rPr lang="en-US" b="1" dirty="0"/>
              <a:t>    song = d[1]</a:t>
            </a:r>
          </a:p>
          <a:p>
            <a:r>
              <a:rPr lang="en-US" b="1" dirty="0"/>
              <a:t>    if not artist in data:</a:t>
            </a:r>
          </a:p>
          <a:p>
            <a:r>
              <a:rPr lang="en-US" b="1" dirty="0"/>
              <a:t>        data[artist] = 0</a:t>
            </a:r>
          </a:p>
          <a:p>
            <a:r>
              <a:rPr lang="en-US" b="1" dirty="0"/>
              <a:t>    data[artist] += 1</a:t>
            </a:r>
          </a:p>
          <a:p>
            <a:endParaRPr lang="en-US" b="1" dirty="0"/>
          </a:p>
          <a:p>
            <a:r>
              <a:rPr lang="en-US" b="1" dirty="0" err="1"/>
              <a:t>itemlist</a:t>
            </a:r>
            <a:r>
              <a:rPr lang="en-US" b="1" dirty="0"/>
              <a:t> = </a:t>
            </a:r>
            <a:r>
              <a:rPr lang="en-US" b="1" dirty="0" err="1"/>
              <a:t>data.items</a:t>
            </a:r>
            <a:r>
              <a:rPr lang="en-US" b="1" dirty="0"/>
              <a:t>()</a:t>
            </a:r>
          </a:p>
          <a:p>
            <a:r>
              <a:rPr lang="en-US" b="1" dirty="0" err="1"/>
              <a:t>dds</a:t>
            </a:r>
            <a:r>
              <a:rPr lang="en-US" b="1" dirty="0"/>
              <a:t> = sorted(</a:t>
            </a:r>
            <a:r>
              <a:rPr lang="en-US" b="1" dirty="0" err="1"/>
              <a:t>itemlist,key</a:t>
            </a:r>
            <a:r>
              <a:rPr lang="en-US" b="1" dirty="0"/>
              <a:t>=</a:t>
            </a:r>
            <a:r>
              <a:rPr lang="en-US" b="1" dirty="0" err="1"/>
              <a:t>operator.itemgetter</a:t>
            </a:r>
            <a:r>
              <a:rPr lang="en-US" b="1" dirty="0"/>
              <a:t>(1),reverse=True)</a:t>
            </a:r>
          </a:p>
          <a:p>
            <a:r>
              <a:rPr lang="en-US" b="1" dirty="0"/>
              <a:t>print </a:t>
            </a:r>
            <a:r>
              <a:rPr lang="en-US" b="1" dirty="0" err="1"/>
              <a:t>dds</a:t>
            </a:r>
            <a:r>
              <a:rPr lang="en-US" b="1" dirty="0"/>
              <a:t>[:30]	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90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>
          <a:xfrm>
            <a:off x="594968" y="228600"/>
            <a:ext cx="7772400" cy="7620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Understanding sorting API</a:t>
            </a:r>
          </a:p>
        </p:txBody>
      </p:sp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839200" cy="52578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How API works for 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sorted(</a:t>
            </a:r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) or 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.sort()</a:t>
            </a:r>
          </a:p>
          <a:p>
            <a:pPr lvl="1">
              <a:defRPr/>
            </a:pPr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Alternative to changing order in tuples and then changing back</a:t>
            </a:r>
            <a:endParaRPr lang="en-US" dirty="0">
              <a:latin typeface="Book Antiqua" charset="0"/>
              <a:ea typeface="ＭＳ Ｐゴシック" charset="0"/>
            </a:endParaRPr>
          </a:p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latin typeface="Courier New" charset="0"/>
                <a:cs typeface="Courier New" charset="0"/>
              </a:rPr>
              <a:t>x</a:t>
            </a:r>
            <a:r>
              <a:rPr lang="en-US" sz="2000" dirty="0">
                <a:latin typeface="Courier New" charset="0"/>
                <a:ea typeface="ＭＳ Ｐゴシック" charset="0"/>
                <a:cs typeface="Courier New" charset="0"/>
              </a:rPr>
              <a:t> = sorted([(t[1],t[0]) for t in </a:t>
            </a:r>
            <a:r>
              <a:rPr lang="en-US" sz="2000" dirty="0" err="1">
                <a:latin typeface="Courier New" charset="0"/>
                <a:ea typeface="ＭＳ Ｐゴシック" charset="0"/>
                <a:cs typeface="Courier New" charset="0"/>
              </a:rPr>
              <a:t>dict.items</a:t>
            </a:r>
            <a:r>
              <a:rPr lang="en-US" sz="2000" dirty="0">
                <a:latin typeface="Courier New" charset="0"/>
                <a:ea typeface="ＭＳ Ｐゴシック" charset="0"/>
                <a:cs typeface="Courier New" charset="0"/>
              </a:rPr>
              <a:t>()])</a:t>
            </a:r>
          </a:p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latin typeface="Courier New" charset="0"/>
                <a:cs typeface="Courier New" charset="0"/>
              </a:rPr>
              <a:t>x = [(t[1],t[0]) for t in x]</a:t>
            </a:r>
            <a:endParaRPr lang="en-US" sz="2000" dirty="0">
              <a:latin typeface="Courier New" charset="0"/>
              <a:ea typeface="ＭＳ Ｐゴシック" charset="0"/>
              <a:cs typeface="Courier New" charset="0"/>
            </a:endParaRPr>
          </a:p>
          <a:p>
            <a:pPr marL="0" indent="0">
              <a:buFont typeface="Monotype Sorts" charset="0"/>
              <a:buNone/>
              <a:defRPr/>
            </a:pPr>
            <a:endParaRPr lang="en-US" sz="2000" dirty="0">
              <a:latin typeface="Courier New" charset="0"/>
              <a:ea typeface="ＭＳ Ｐゴシック" charset="0"/>
              <a:cs typeface="Courier New" charset="0"/>
            </a:endParaRPr>
          </a:p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latin typeface="Courier New" charset="0"/>
                <a:cs typeface="Courier New" charset="0"/>
              </a:rPr>
              <a:t>x = </a:t>
            </a:r>
            <a:r>
              <a:rPr lang="en-US" sz="2000" dirty="0">
                <a:latin typeface="Courier New" charset="0"/>
                <a:ea typeface="ＭＳ Ｐゴシック" charset="0"/>
                <a:cs typeface="Courier New" charset="0"/>
              </a:rPr>
              <a:t>sorted(</a:t>
            </a:r>
            <a:r>
              <a:rPr lang="en-US" sz="2000" dirty="0" err="1">
                <a:latin typeface="Courier New" charset="0"/>
                <a:ea typeface="ＭＳ Ｐゴシック" charset="0"/>
                <a:cs typeface="Courier New" charset="0"/>
              </a:rPr>
              <a:t>dict.items</a:t>
            </a:r>
            <a:r>
              <a:rPr lang="en-US" sz="2000" dirty="0">
                <a:latin typeface="Courier New" charset="0"/>
                <a:ea typeface="ＭＳ Ｐゴシック" charset="0"/>
                <a:cs typeface="Courier New" charset="0"/>
              </a:rPr>
              <a:t>(),key=</a:t>
            </a:r>
            <a:r>
              <a:rPr lang="en-US" sz="2000" dirty="0" err="1">
                <a:latin typeface="Courier New" charset="0"/>
                <a:ea typeface="ＭＳ Ｐゴシック" charset="0"/>
                <a:cs typeface="Courier New" charset="0"/>
              </a:rPr>
              <a:t>operator.itemgetter</a:t>
            </a:r>
            <a:r>
              <a:rPr lang="en-US" sz="2000" dirty="0">
                <a:latin typeface="Courier New" charset="0"/>
                <a:ea typeface="ＭＳ Ｐゴシック" charset="0"/>
                <a:cs typeface="Courier New" charset="0"/>
              </a:rPr>
              <a:t>(1))</a:t>
            </a:r>
            <a:endParaRPr lang="en-US" sz="2000" dirty="0">
              <a:latin typeface="Courier New" charset="0"/>
              <a:cs typeface="Courier New" charset="0"/>
            </a:endParaRPr>
          </a:p>
          <a:p>
            <a:pPr>
              <a:defRPr/>
            </a:pPr>
            <a:endParaRPr lang="en-US" dirty="0">
              <a:latin typeface="Book Antiqua" charset="0"/>
              <a:cs typeface="ＭＳ Ｐゴシック" charset="0"/>
            </a:endParaRPr>
          </a:p>
          <a:p>
            <a:pPr>
              <a:defRPr/>
            </a:pPr>
            <a:r>
              <a:rPr lang="en-US" dirty="0">
                <a:latin typeface="Book Antiqua" charset="0"/>
                <a:cs typeface="ＭＳ Ｐゴシック" charset="0"/>
              </a:rPr>
              <a:t>Sorted argument is key to be sorted on, specify which element of tuple. Must import library operator for this</a:t>
            </a:r>
            <a:endParaRPr lang="en-US" dirty="0">
              <a:latin typeface="Courier New" charset="0"/>
              <a:cs typeface="Courier New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117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xfrm>
            <a:off x="275492" y="4689"/>
            <a:ext cx="8458200" cy="1143000"/>
          </a:xfrm>
        </p:spPr>
        <p:txBody>
          <a:bodyPr/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Sorting from an API/Client perspective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381000" y="1147689"/>
            <a:ext cx="8534400" cy="5253111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Book Antiqua" charset="0"/>
                <a:ea typeface="ＭＳ Ｐゴシック" charset="0"/>
                <a:cs typeface="ＭＳ Ｐゴシック" charset="0"/>
              </a:rPr>
              <a:t>API is Application Programming Interface, what is this for sorted(..) and .sort() in Python?</a:t>
            </a:r>
          </a:p>
          <a:p>
            <a:pPr lvl="1">
              <a:defRPr/>
            </a:pPr>
            <a:r>
              <a:rPr lang="en-US" sz="2400" dirty="0">
                <a:latin typeface="Book Antiqua" charset="0"/>
                <a:ea typeface="ＭＳ Ｐゴシック" charset="0"/>
              </a:rPr>
              <a:t>Sorting algorithm is efficient, stable: part of API?</a:t>
            </a:r>
          </a:p>
          <a:p>
            <a:pPr lvl="1">
              <a:defRPr/>
            </a:pP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sorted</a:t>
            </a:r>
            <a:r>
              <a:rPr lang="en-US" sz="2400" dirty="0">
                <a:latin typeface="Book Antiqua" charset="0"/>
                <a:ea typeface="ＭＳ Ｐゴシック" charset="0"/>
              </a:rPr>
              <a:t> returns a list, doesn't change argument</a:t>
            </a:r>
          </a:p>
          <a:p>
            <a:pPr lvl="1">
              <a:defRPr/>
            </a:pPr>
            <a:r>
              <a:rPr lang="en-US" sz="2400" dirty="0">
                <a:latin typeface="Courier New" charset="0"/>
                <a:ea typeface="ＭＳ Ｐゴシック" charset="0"/>
                <a:cs typeface="Courier New" charset="0"/>
              </a:rPr>
              <a:t>sorted(</a:t>
            </a:r>
            <a:r>
              <a:rPr lang="en-US" sz="2400" dirty="0" err="1">
                <a:latin typeface="Courier New" charset="0"/>
                <a:ea typeface="ＭＳ Ｐゴシック" charset="0"/>
                <a:cs typeface="Courier New" charset="0"/>
              </a:rPr>
              <a:t>list,reverse</a:t>
            </a:r>
            <a:r>
              <a:rPr lang="en-US" sz="2400" dirty="0">
                <a:latin typeface="Courier New" charset="0"/>
                <a:ea typeface="ＭＳ Ｐゴシック" charset="0"/>
                <a:cs typeface="Courier New" charset="0"/>
              </a:rPr>
              <a:t>=True)</a:t>
            </a:r>
            <a:r>
              <a:rPr lang="en-US" sz="2400" dirty="0">
                <a:latin typeface="Book Antiqua" charset="0"/>
                <a:ea typeface="ＭＳ Ｐゴシック" charset="0"/>
              </a:rPr>
              <a:t>, part of API</a:t>
            </a:r>
          </a:p>
          <a:p>
            <a:pPr lvl="1">
              <a:defRPr/>
            </a:pPr>
            <a:r>
              <a:rPr lang="en-US" sz="2400" dirty="0" err="1">
                <a:latin typeface="Courier New"/>
                <a:ea typeface="ＭＳ Ｐゴシック" charset="0"/>
                <a:cs typeface="Courier New"/>
              </a:rPr>
              <a:t>foo.sort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en-US" sz="2400" dirty="0">
                <a:latin typeface="Book Antiqua" charset="0"/>
                <a:ea typeface="ＭＳ Ｐゴシック" charset="0"/>
              </a:rPr>
              <a:t>) modifies foo, same algorithm, API</a:t>
            </a:r>
          </a:p>
          <a:p>
            <a:pPr marL="457200" lvl="1" indent="0">
              <a:buNone/>
              <a:defRPr/>
            </a:pPr>
            <a:endParaRPr lang="en-US" sz="2400" dirty="0">
              <a:latin typeface="Book Antiqua" charset="0"/>
              <a:ea typeface="ＭＳ Ｐゴシック" charset="0"/>
            </a:endParaRPr>
          </a:p>
          <a:p>
            <a:pPr>
              <a:defRPr/>
            </a:pPr>
            <a:r>
              <a:rPr lang="en-US" sz="2400" dirty="0">
                <a:latin typeface="Book Antiqua" charset="0"/>
                <a:ea typeface="ＭＳ Ｐゴシック" charset="0"/>
              </a:rPr>
              <a:t>How can you change how sorting works?</a:t>
            </a:r>
          </a:p>
          <a:p>
            <a:pPr lvl="1">
              <a:defRPr/>
            </a:pPr>
            <a:r>
              <a:rPr lang="en-US" sz="2400" dirty="0">
                <a:latin typeface="Book Antiqua" charset="0"/>
                <a:ea typeface="ＭＳ Ｐゴシック" charset="0"/>
                <a:cs typeface="Courier New"/>
              </a:rPr>
              <a:t>Change order in tuples being sorted, </a:t>
            </a:r>
          </a:p>
          <a:p>
            <a:pPr lvl="2">
              <a:defRPr/>
            </a:pPr>
            <a:r>
              <a:rPr lang="en-US" dirty="0">
                <a:latin typeface="Book Antiqua" charset="0"/>
                <a:ea typeface="ＭＳ Ｐゴシック" charset="0"/>
                <a:cs typeface="Courier New"/>
              </a:rPr>
              <a:t> 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 [(t[1],t[0]) for t in …]</a:t>
            </a:r>
          </a:p>
          <a:p>
            <a:pPr lvl="1">
              <a:defRPr/>
            </a:pPr>
            <a:r>
              <a:rPr lang="en-US" sz="2400" dirty="0">
                <a:latin typeface="Book Antiqua" charset="0"/>
                <a:ea typeface="ＭＳ Ｐゴシック" charset="0"/>
                <a:cs typeface="Courier New"/>
              </a:rPr>
              <a:t>Alternatively: 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key=</a:t>
            </a:r>
            <a:r>
              <a:rPr lang="en-US" sz="2400" dirty="0" err="1">
                <a:latin typeface="Courier New"/>
                <a:ea typeface="ＭＳ Ｐゴシック" charset="0"/>
                <a:cs typeface="Courier New"/>
              </a:rPr>
              <a:t>operator.itemgetter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(1)</a:t>
            </a:r>
          </a:p>
          <a:p>
            <a:pPr marL="0" indent="0">
              <a:buFont typeface="Monotype Sorts" charset="0"/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  <a:p>
            <a:pPr>
              <a:defRPr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53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xfrm>
            <a:off x="685800" y="4689"/>
            <a:ext cx="7772400" cy="1143000"/>
          </a:xfrm>
        </p:spPr>
        <p:txBody>
          <a:bodyPr/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Beyond the API, how do you sort?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846138" y="1295400"/>
            <a:ext cx="7916862" cy="44958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Book Antiqua" charset="0"/>
                <a:ea typeface="ＭＳ Ｐゴシック" charset="0"/>
                <a:cs typeface="ＭＳ Ｐゴシック" charset="0"/>
              </a:rPr>
              <a:t>Beyond the API, how do you sort in practice?</a:t>
            </a:r>
          </a:p>
          <a:p>
            <a:pPr lvl="1">
              <a:defRPr/>
            </a:pPr>
            <a:r>
              <a:rPr lang="en-US" sz="2400" dirty="0">
                <a:latin typeface="Book Antiqua" charset="0"/>
                <a:ea typeface="ＭＳ Ｐゴシック" charset="0"/>
              </a:rPr>
              <a:t>Leveraging the stable part of API specification?</a:t>
            </a:r>
          </a:p>
          <a:p>
            <a:pPr lvl="1">
              <a:defRPr/>
            </a:pPr>
            <a:r>
              <a:rPr lang="en-US" sz="2400" dirty="0">
                <a:latin typeface="Book Antiqua" charset="0"/>
                <a:ea typeface="ＭＳ Ｐゴシック" charset="0"/>
              </a:rPr>
              <a:t>If you want to sort by number first, largest first, breaking ties alphabetically, how can you do that?</a:t>
            </a:r>
          </a:p>
          <a:p>
            <a:pPr>
              <a:defRPr/>
            </a:pPr>
            <a:r>
              <a:rPr lang="en-US" sz="2400" dirty="0">
                <a:latin typeface="Book Antiqua" charset="0"/>
                <a:ea typeface="ＭＳ Ｐゴシック" charset="0"/>
              </a:rPr>
              <a:t>Idiom:</a:t>
            </a:r>
          </a:p>
          <a:p>
            <a:pPr lvl="1">
              <a:defRPr/>
            </a:pPr>
            <a:r>
              <a:rPr lang="en-US" sz="2400" dirty="0">
                <a:latin typeface="Book Antiqua" charset="0"/>
                <a:ea typeface="ＭＳ Ｐゴシック" charset="0"/>
              </a:rPr>
              <a:t>Sort by two criteria: use a two-pass sort, first is secondary criteria (e.g., break ties)</a:t>
            </a:r>
          </a:p>
          <a:p>
            <a:pPr marL="457200" lvl="1" indent="0">
              <a:buNone/>
              <a:defRPr/>
            </a:pPr>
            <a:endParaRPr lang="en-US" sz="2400" dirty="0">
              <a:latin typeface="Book Antiqua" charset="0"/>
              <a:ea typeface="ＭＳ Ｐゴシック" charset="0"/>
            </a:endParaRPr>
          </a:p>
          <a:p>
            <a:pPr marL="0" indent="0">
              <a:buFont typeface="Monotype Sorts" charset="0"/>
              <a:buNone/>
              <a:defRPr/>
            </a:pP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[("ant",5),("bat", 4),("cat",5),("dog",4)]</a:t>
            </a:r>
          </a:p>
          <a:p>
            <a:pPr marL="0" indent="0">
              <a:buFont typeface="Monotype Sorts" charset="0"/>
              <a:buNone/>
              <a:defRPr/>
            </a:pP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[("ant",5),("cat", 5),("bat",4),("dog",4)]</a:t>
            </a:r>
          </a:p>
          <a:p>
            <a:pPr marL="0" indent="0">
              <a:buFont typeface="Monotype Sorts" charset="0"/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  <a:p>
            <a:pPr marL="0" indent="0">
              <a:buFont typeface="Monotype Sorts" charset="0"/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  <a:p>
            <a:pPr>
              <a:defRPr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90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Two-pass (or more)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Because sort is stable sort first on tie-breaker, then that order is fixed since stable</a:t>
            </a:r>
          </a:p>
          <a:p>
            <a:pPr marL="0" indent="0">
              <a:buNone/>
            </a:pPr>
            <a:r>
              <a:rPr lang="tr-TR" sz="2000" dirty="0">
                <a:latin typeface="Courier New"/>
                <a:cs typeface="Courier New"/>
              </a:rPr>
              <a:t>a0 = </a:t>
            </a:r>
            <a:r>
              <a:rPr lang="tr-TR" sz="2000" dirty="0" err="1">
                <a:latin typeface="Courier New"/>
                <a:cs typeface="Courier New"/>
              </a:rPr>
              <a:t>sorted</a:t>
            </a:r>
            <a:r>
              <a:rPr lang="tr-TR" sz="2000" dirty="0">
                <a:latin typeface="Courier New"/>
                <a:cs typeface="Courier New"/>
              </a:rPr>
              <a:t>(</a:t>
            </a:r>
            <a:r>
              <a:rPr lang="tr-TR" sz="2000" dirty="0" err="1">
                <a:latin typeface="Courier New"/>
                <a:cs typeface="Courier New"/>
              </a:rPr>
              <a:t>data,key</a:t>
            </a:r>
            <a:r>
              <a:rPr lang="tr-TR" sz="2000" dirty="0">
                <a:latin typeface="Courier New"/>
                <a:cs typeface="Courier New"/>
              </a:rPr>
              <a:t>=</a:t>
            </a:r>
            <a:r>
              <a:rPr lang="tr-TR" sz="2000" dirty="0" err="1">
                <a:latin typeface="Courier New"/>
                <a:cs typeface="Courier New"/>
              </a:rPr>
              <a:t>operator.itemgetter</a:t>
            </a:r>
            <a:r>
              <a:rPr lang="tr-TR" sz="2000" dirty="0">
                <a:latin typeface="Courier New"/>
                <a:cs typeface="Courier New"/>
              </a:rPr>
              <a:t>(0))</a:t>
            </a:r>
          </a:p>
          <a:p>
            <a:pPr marL="0" indent="0">
              <a:buNone/>
            </a:pPr>
            <a:r>
              <a:rPr lang="tr-TR" sz="2000" dirty="0">
                <a:latin typeface="Courier New"/>
                <a:cs typeface="Courier New"/>
              </a:rPr>
              <a:t>a1 = </a:t>
            </a:r>
            <a:r>
              <a:rPr lang="tr-TR" sz="2000" dirty="0" err="1">
                <a:latin typeface="Courier New"/>
                <a:cs typeface="Courier New"/>
              </a:rPr>
              <a:t>sorted</a:t>
            </a:r>
            <a:r>
              <a:rPr lang="tr-TR" sz="2000" dirty="0">
                <a:latin typeface="Courier New"/>
                <a:cs typeface="Courier New"/>
              </a:rPr>
              <a:t>(a0,key=</a:t>
            </a:r>
            <a:r>
              <a:rPr lang="tr-TR" sz="2000" dirty="0" err="1">
                <a:latin typeface="Courier New"/>
                <a:cs typeface="Courier New"/>
              </a:rPr>
              <a:t>operator.itemgetter</a:t>
            </a:r>
            <a:r>
              <a:rPr lang="tr-TR" sz="2000" dirty="0">
                <a:latin typeface="Courier New"/>
                <a:cs typeface="Courier New"/>
              </a:rPr>
              <a:t>(2))</a:t>
            </a:r>
          </a:p>
          <a:p>
            <a:pPr marL="0" indent="0">
              <a:buNone/>
            </a:pPr>
            <a:r>
              <a:rPr lang="tr-TR" sz="2000" dirty="0">
                <a:latin typeface="Courier New"/>
                <a:cs typeface="Courier New"/>
              </a:rPr>
              <a:t>a2 = </a:t>
            </a:r>
            <a:r>
              <a:rPr lang="tr-TR" sz="2000" dirty="0" err="1">
                <a:latin typeface="Courier New"/>
                <a:cs typeface="Courier New"/>
              </a:rPr>
              <a:t>sorted</a:t>
            </a:r>
            <a:r>
              <a:rPr lang="tr-TR" sz="2000" dirty="0">
                <a:latin typeface="Courier New"/>
                <a:cs typeface="Courier New"/>
              </a:rPr>
              <a:t>(a1,key=</a:t>
            </a:r>
            <a:r>
              <a:rPr lang="tr-TR" sz="2000" dirty="0" err="1">
                <a:latin typeface="Courier New"/>
                <a:cs typeface="Courier New"/>
              </a:rPr>
              <a:t>operator.itemgetter</a:t>
            </a:r>
            <a:r>
              <a:rPr lang="tr-TR" sz="2000" dirty="0">
                <a:latin typeface="Courier New"/>
                <a:cs typeface="Courier New"/>
              </a:rPr>
              <a:t>(1))</a:t>
            </a:r>
          </a:p>
          <a:p>
            <a:pPr marL="0" indent="0">
              <a:buNone/>
            </a:pPr>
            <a:r>
              <a:rPr lang="tr-TR" sz="2000" dirty="0">
                <a:latin typeface="Courier New"/>
                <a:cs typeface="Courier New"/>
              </a:rPr>
              <a:t>data</a:t>
            </a:r>
          </a:p>
          <a:p>
            <a:pPr marL="0" indent="0">
              <a:buNone/>
            </a:pPr>
            <a:r>
              <a:rPr lang="tr-TR" sz="2000" dirty="0">
                <a:latin typeface="Courier New"/>
                <a:cs typeface="Courier New"/>
              </a:rPr>
              <a:t>[('f', 2, 0), ('c', 2, 5), ('b', 3, 0), </a:t>
            </a:r>
          </a:p>
          <a:p>
            <a:pPr marL="0" indent="0">
              <a:buNone/>
            </a:pPr>
            <a:r>
              <a:rPr lang="tr-TR" sz="2000" dirty="0">
                <a:latin typeface="Courier New"/>
                <a:cs typeface="Courier New"/>
              </a:rPr>
              <a:t> ('e', 1, 4), ('a', 2, 0), ('d', 2, 4)]</a:t>
            </a:r>
          </a:p>
          <a:p>
            <a:pPr marL="0" indent="0">
              <a:buNone/>
            </a:pPr>
            <a:r>
              <a:rPr lang="tr-TR" sz="2000" dirty="0">
                <a:latin typeface="Courier New"/>
                <a:cs typeface="Courier New"/>
              </a:rPr>
              <a:t>a0</a:t>
            </a:r>
          </a:p>
          <a:p>
            <a:pPr marL="0" indent="0">
              <a:buNone/>
            </a:pPr>
            <a:r>
              <a:rPr lang="tr-TR" sz="2000" dirty="0">
                <a:latin typeface="Courier New"/>
                <a:cs typeface="Courier New"/>
              </a:rPr>
              <a:t>[('a', 2, 0), ('b', 3, 0), ('c', 2, 5), </a:t>
            </a:r>
          </a:p>
          <a:p>
            <a:pPr marL="0" indent="0">
              <a:buNone/>
            </a:pPr>
            <a:r>
              <a:rPr lang="tr-TR" sz="2000" dirty="0">
                <a:latin typeface="Courier New"/>
                <a:cs typeface="Courier New"/>
              </a:rPr>
              <a:t> ('d', 2, 4), ('e', 1, 4), ('f', 2, 0)]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27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Two-pass (or more)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747" y="1143000"/>
            <a:ext cx="8305800" cy="4114800"/>
          </a:xfrm>
        </p:spPr>
        <p:txBody>
          <a:bodyPr/>
          <a:lstStyle/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a0 = </a:t>
            </a:r>
            <a:r>
              <a:rPr lang="tr-TR" sz="2400" dirty="0" err="1">
                <a:latin typeface="Courier New"/>
                <a:cs typeface="Courier New"/>
              </a:rPr>
              <a:t>sorted</a:t>
            </a:r>
            <a:r>
              <a:rPr lang="tr-TR" sz="2400" dirty="0">
                <a:latin typeface="Courier New"/>
                <a:cs typeface="Courier New"/>
              </a:rPr>
              <a:t>(</a:t>
            </a:r>
            <a:r>
              <a:rPr lang="tr-TR" sz="2400" dirty="0" err="1">
                <a:latin typeface="Courier New"/>
                <a:cs typeface="Courier New"/>
              </a:rPr>
              <a:t>data,key</a:t>
            </a:r>
            <a:r>
              <a:rPr lang="tr-TR" sz="2400" dirty="0">
                <a:latin typeface="Courier New"/>
                <a:cs typeface="Courier New"/>
              </a:rPr>
              <a:t>=</a:t>
            </a:r>
            <a:r>
              <a:rPr lang="tr-TR" sz="2400" dirty="0" err="1">
                <a:latin typeface="Courier New"/>
                <a:cs typeface="Courier New"/>
              </a:rPr>
              <a:t>operator.itemgetter</a:t>
            </a:r>
            <a:r>
              <a:rPr lang="tr-TR" sz="2400" dirty="0">
                <a:latin typeface="Courier New"/>
                <a:cs typeface="Courier New"/>
              </a:rPr>
              <a:t>(0))</a:t>
            </a:r>
          </a:p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a1 = </a:t>
            </a:r>
            <a:r>
              <a:rPr lang="tr-TR" sz="2400" dirty="0" err="1">
                <a:latin typeface="Courier New"/>
                <a:cs typeface="Courier New"/>
              </a:rPr>
              <a:t>sorted</a:t>
            </a:r>
            <a:r>
              <a:rPr lang="tr-TR" sz="2400" dirty="0">
                <a:latin typeface="Courier New"/>
                <a:cs typeface="Courier New"/>
              </a:rPr>
              <a:t>(a0,key=</a:t>
            </a:r>
            <a:r>
              <a:rPr lang="tr-TR" sz="2400" dirty="0" err="1">
                <a:latin typeface="Courier New"/>
                <a:cs typeface="Courier New"/>
              </a:rPr>
              <a:t>operator.itemgetter</a:t>
            </a:r>
            <a:r>
              <a:rPr lang="tr-TR" sz="2400" dirty="0">
                <a:latin typeface="Courier New"/>
                <a:cs typeface="Courier New"/>
              </a:rPr>
              <a:t>(2))</a:t>
            </a:r>
          </a:p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a2 = </a:t>
            </a:r>
            <a:r>
              <a:rPr lang="tr-TR" sz="2400" dirty="0" err="1">
                <a:latin typeface="Courier New"/>
                <a:cs typeface="Courier New"/>
              </a:rPr>
              <a:t>sorted</a:t>
            </a:r>
            <a:r>
              <a:rPr lang="tr-TR" sz="2400" dirty="0">
                <a:latin typeface="Courier New"/>
                <a:cs typeface="Courier New"/>
              </a:rPr>
              <a:t>(a1,key=</a:t>
            </a:r>
            <a:r>
              <a:rPr lang="tr-TR" sz="2400" dirty="0" err="1">
                <a:latin typeface="Courier New"/>
                <a:cs typeface="Courier New"/>
              </a:rPr>
              <a:t>operator.itemgetter</a:t>
            </a:r>
            <a:r>
              <a:rPr lang="tr-TR" sz="2400" dirty="0">
                <a:latin typeface="Courier New"/>
                <a:cs typeface="Courier New"/>
              </a:rPr>
              <a:t>(1))</a:t>
            </a:r>
          </a:p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a0</a:t>
            </a:r>
          </a:p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[('a', 2, 0), ('b', 3, 0), ('c', 2, 5), </a:t>
            </a:r>
          </a:p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 ('d', 2, 4), ('e', 1, 4), ('f', 2, 0)]</a:t>
            </a:r>
          </a:p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a1</a:t>
            </a:r>
          </a:p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[('a', 2, 0), ('b', 3, 0), ('f', 2, 0), </a:t>
            </a:r>
          </a:p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 ('d', 2, 4), ('e', 1, 4), ('c', 2, 5)]</a:t>
            </a:r>
          </a:p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a2</a:t>
            </a:r>
          </a:p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[('e', 1, 4), ('a', 2, 0), ('f', 2, 0), </a:t>
            </a:r>
          </a:p>
          <a:p>
            <a:pPr marL="0" indent="0">
              <a:buNone/>
            </a:pPr>
            <a:r>
              <a:rPr lang="tr-TR" sz="2400" dirty="0">
                <a:latin typeface="Courier New"/>
                <a:cs typeface="Courier New"/>
              </a:rPr>
              <a:t> ('d', 2, 4), ('c', 2, 5), ('b', 3, 0)]</a:t>
            </a:r>
            <a:endParaRPr lang="en-US" sz="2400" dirty="0">
              <a:latin typeface="Courier New"/>
              <a:cs typeface="Courier New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177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How to import: in general and sorting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Book Antiqua" charset="0"/>
                <a:ea typeface="ＭＳ Ｐゴシック" charset="0"/>
                <a:cs typeface="ＭＳ Ｐゴシック" charset="0"/>
              </a:rPr>
              <a:t>We can write: import operator</a:t>
            </a:r>
          </a:p>
          <a:p>
            <a:pPr lvl="1"/>
            <a:r>
              <a:rPr lang="en-US" dirty="0">
                <a:latin typeface="Book Antiqua" charset="0"/>
                <a:ea typeface="ＭＳ Ｐゴシック" charset="0"/>
              </a:rPr>
              <a:t>Then use key=</a:t>
            </a:r>
            <a:r>
              <a:rPr lang="en-US" dirty="0" err="1">
                <a:latin typeface="Book Antiqua" charset="0"/>
                <a:ea typeface="ＭＳ Ｐゴシック" charset="0"/>
              </a:rPr>
              <a:t>operator.itemgetter</a:t>
            </a:r>
            <a:r>
              <a:rPr lang="en-US" dirty="0">
                <a:latin typeface="Book Antiqua" charset="0"/>
                <a:ea typeface="ＭＳ Ｐゴシック" charset="0"/>
              </a:rPr>
              <a:t>(…)</a:t>
            </a:r>
          </a:p>
          <a:p>
            <a:endParaRPr lang="en-US" sz="24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Book Antiqua" charset="0"/>
                <a:ea typeface="ＭＳ Ｐゴシック" charset="0"/>
                <a:cs typeface="ＭＳ Ｐゴシック" charset="0"/>
              </a:rPr>
              <a:t>We can write: from operator import </a:t>
            </a:r>
            <a:r>
              <a:rPr lang="en-US" sz="2400" dirty="0" err="1">
                <a:latin typeface="Book Antiqua" charset="0"/>
                <a:ea typeface="ＭＳ Ｐゴシック" charset="0"/>
                <a:cs typeface="ＭＳ Ｐゴシック" charset="0"/>
              </a:rPr>
              <a:t>itemgetter</a:t>
            </a:r>
            <a:endParaRPr lang="en-US" sz="24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Book Antiqua" charset="0"/>
                <a:ea typeface="ＭＳ Ｐゴシック" charset="0"/>
              </a:rPr>
              <a:t>Then use key=</a:t>
            </a:r>
            <a:r>
              <a:rPr lang="en-US" dirty="0" err="1">
                <a:latin typeface="Book Antiqua" charset="0"/>
                <a:ea typeface="ＭＳ Ｐゴシック" charset="0"/>
              </a:rPr>
              <a:t>itemgetter</a:t>
            </a:r>
            <a:r>
              <a:rPr lang="en-US" dirty="0">
                <a:latin typeface="Book Antiqua" charset="0"/>
                <a:ea typeface="ＭＳ Ｐゴシック" charset="0"/>
              </a:rPr>
              <a:t>(…)</a:t>
            </a:r>
          </a:p>
          <a:p>
            <a:pPr lvl="1"/>
            <a:endParaRPr lang="en-US" dirty="0">
              <a:latin typeface="Book Antiqua" charset="0"/>
              <a:ea typeface="ＭＳ Ｐゴシック" charset="0"/>
            </a:endParaRPr>
          </a:p>
          <a:p>
            <a:pPr lvl="1"/>
            <a:endParaRPr lang="en-US" dirty="0">
              <a:latin typeface="Book Antiqua" charset="0"/>
              <a:ea typeface="ＭＳ Ｐゴシック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1673956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829D5-0C62-4237-AF43-B34009CF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  <a:br>
              <a:rPr lang="en-US" dirty="0"/>
            </a:br>
            <a:r>
              <a:rPr lang="en-US" dirty="0"/>
              <a:t>www.bit.ly/101f17-1121-3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F65F9-52CF-4244-A7DE-B5B5AC0F1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C34EF5-65A3-4B64-93CF-35C73CE1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795D8D-238A-4EF6-B2F2-71A00998E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8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sz="2800" dirty="0"/>
              <a:t>Exam 2 back after break</a:t>
            </a:r>
          </a:p>
          <a:p>
            <a:pPr eaLnBrk="1" hangingPunct="1"/>
            <a:r>
              <a:rPr lang="en-US" sz="2800" dirty="0"/>
              <a:t>Assignment 8 out soon due Dec 5</a:t>
            </a:r>
          </a:p>
          <a:p>
            <a:pPr eaLnBrk="1" hangingPunct="1"/>
            <a:r>
              <a:rPr lang="en-US" sz="2800" dirty="0"/>
              <a:t>APT 8 out soon and due Dec 7</a:t>
            </a:r>
          </a:p>
          <a:p>
            <a:pPr lvl="1" eaLnBrk="1" hangingPunct="1"/>
            <a:r>
              <a:rPr lang="en-US" dirty="0"/>
              <a:t>Doing extra ones – good practice for final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Today:</a:t>
            </a:r>
          </a:p>
          <a:p>
            <a:pPr lvl="1" eaLnBrk="1" hangingPunct="1"/>
            <a:r>
              <a:rPr lang="en-US" dirty="0"/>
              <a:t>Dictionary timings</a:t>
            </a:r>
          </a:p>
          <a:p>
            <a:pPr lvl="1" eaLnBrk="1" hangingPunct="1"/>
            <a:r>
              <a:rPr lang="en-US" dirty="0"/>
              <a:t>Efficiency</a:t>
            </a:r>
          </a:p>
          <a:p>
            <a:pPr lvl="1" eaLnBrk="1" hangingPunct="1"/>
            <a:r>
              <a:rPr lang="en-US" dirty="0"/>
              <a:t>Sorting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DifferentTimings.py</a:t>
            </a:r>
            <a:br>
              <a:rPr lang="en-US" dirty="0"/>
            </a:br>
            <a:r>
              <a:rPr lang="en-US" dirty="0"/>
              <a:t>Problem: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8543" y="1676400"/>
            <a:ext cx="7772400" cy="5029200"/>
          </a:xfrm>
        </p:spPr>
        <p:txBody>
          <a:bodyPr/>
          <a:lstStyle/>
          <a:p>
            <a:r>
              <a:rPr lang="en-US" dirty="0"/>
              <a:t>Start with a large file, a book, hawthorne.txt</a:t>
            </a:r>
          </a:p>
          <a:p>
            <a:r>
              <a:rPr lang="en-US" dirty="0"/>
              <a:t>For each word, count how many times the word appears in the file</a:t>
            </a:r>
          </a:p>
          <a:p>
            <a:r>
              <a:rPr lang="en-US" dirty="0"/>
              <a:t>Create a list of tuples, for each word:</a:t>
            </a:r>
          </a:p>
          <a:p>
            <a:pPr lvl="1"/>
            <a:r>
              <a:rPr lang="en-US" dirty="0"/>
              <a:t>Create a tuple (word, count of word)</a:t>
            </a:r>
          </a:p>
          <a:p>
            <a:r>
              <a:rPr lang="en-US" dirty="0"/>
              <a:t>We will look at several different solutions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264165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DifferentTimings.py</a:t>
            </a:r>
            <a:br>
              <a:rPr lang="en-US" dirty="0"/>
            </a:br>
            <a:r>
              <a:rPr lang="en-US" dirty="0"/>
              <a:t>Problem: (</a:t>
            </a:r>
            <a:r>
              <a:rPr lang="en-US" dirty="0" err="1"/>
              <a:t>word,count</a:t>
            </a:r>
            <a:r>
              <a:rPr lang="en-US" dirty="0"/>
              <a:t> of word)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49357" y="1454426"/>
            <a:ext cx="7772400" cy="5029200"/>
          </a:xfrm>
        </p:spPr>
        <p:txBody>
          <a:bodyPr/>
          <a:lstStyle/>
          <a:p>
            <a:r>
              <a:rPr lang="en-US" dirty="0"/>
              <a:t>Updating (</a:t>
            </a:r>
            <a:r>
              <a:rPr lang="en-US" dirty="0" err="1"/>
              <a:t>key,value</a:t>
            </a:r>
            <a:r>
              <a:rPr lang="en-US" dirty="0"/>
              <a:t>) pairs in structures</a:t>
            </a:r>
          </a:p>
          <a:p>
            <a:r>
              <a:rPr lang="en-US" dirty="0"/>
              <a:t>Three different ways: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Search through unordered list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Search through ordered list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Use dictionary</a:t>
            </a:r>
          </a:p>
          <a:p>
            <a:r>
              <a:rPr lang="en-US" dirty="0"/>
              <a:t>Why is searching through ordered list fast?</a:t>
            </a:r>
          </a:p>
          <a:p>
            <a:pPr lvl="1"/>
            <a:r>
              <a:rPr lang="en-US" dirty="0"/>
              <a:t>Guess a number from 1 to 1000, first guess?</a:t>
            </a:r>
          </a:p>
          <a:p>
            <a:pPr lvl="1"/>
            <a:r>
              <a:rPr lang="en-US" dirty="0"/>
              <a:t>What is 2</a:t>
            </a:r>
            <a:r>
              <a:rPr lang="en-US" baseline="30000" dirty="0"/>
              <a:t>10</a:t>
            </a:r>
            <a:r>
              <a:rPr lang="en-US" dirty="0"/>
              <a:t>? Why is this relevant? 2</a:t>
            </a:r>
            <a:r>
              <a:rPr lang="en-US" baseline="30000" dirty="0"/>
              <a:t>20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Dictionary is faster! But not ordered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8B0772-36BF-47C3-9E95-FF46B5A01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1672233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0645" y="205378"/>
            <a:ext cx="7772400" cy="1143000"/>
          </a:xfrm>
        </p:spPr>
        <p:txBody>
          <a:bodyPr/>
          <a:lstStyle/>
          <a:p>
            <a:r>
              <a:rPr lang="en-US" dirty="0"/>
              <a:t>Linear search through list o' lists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0345" y="1267178"/>
            <a:ext cx="7658100" cy="4495800"/>
          </a:xfrm>
        </p:spPr>
        <p:txBody>
          <a:bodyPr/>
          <a:lstStyle/>
          <a:p>
            <a:r>
              <a:rPr lang="en-US" dirty="0"/>
              <a:t>Maintain list of [</a:t>
            </a:r>
            <a:r>
              <a:rPr lang="en-US" dirty="0" err="1"/>
              <a:t>string,count</a:t>
            </a:r>
            <a:r>
              <a:rPr lang="en-US" dirty="0"/>
              <a:t>] pairs</a:t>
            </a:r>
          </a:p>
          <a:p>
            <a:pPr lvl="1"/>
            <a:r>
              <a:rPr lang="en-US" dirty="0"/>
              <a:t>List of lists, why can't we have list of tuples?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If we read string </a:t>
            </a:r>
            <a:r>
              <a:rPr lang="fr-FR" dirty="0"/>
              <a:t>'</a:t>
            </a:r>
            <a:r>
              <a:rPr lang="en-US" dirty="0"/>
              <a:t>cat</a:t>
            </a:r>
            <a:r>
              <a:rPr lang="fr-FR" dirty="0"/>
              <a:t>'</a:t>
            </a:r>
            <a:r>
              <a:rPr lang="en-US" dirty="0"/>
              <a:t>,  search and update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If we read string </a:t>
            </a:r>
            <a:r>
              <a:rPr lang="fr-FR" dirty="0"/>
              <a:t>'</a:t>
            </a:r>
            <a:r>
              <a:rPr lang="en-US" dirty="0"/>
              <a:t>frog</a:t>
            </a:r>
            <a:r>
              <a:rPr lang="fr-FR" dirty="0"/>
              <a:t>'</a:t>
            </a:r>
            <a:r>
              <a:rPr lang="en-US" dirty="0"/>
              <a:t>, search and update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485432"/>
            <a:ext cx="731161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/>
              <a:t>[ [</a:t>
            </a:r>
            <a:r>
              <a:rPr lang="fr-FR" sz="3200" b="1" dirty="0"/>
              <a:t>'</a:t>
            </a:r>
            <a:r>
              <a:rPr lang="en-US" sz="3200" b="1" dirty="0"/>
              <a:t>dog</a:t>
            </a:r>
            <a:r>
              <a:rPr lang="fr-FR" sz="3200" b="1" dirty="0"/>
              <a:t>'</a:t>
            </a:r>
            <a:r>
              <a:rPr lang="en-US" sz="3200" b="1" dirty="0"/>
              <a:t>, 2], [</a:t>
            </a:r>
            <a:r>
              <a:rPr lang="fr-FR" sz="3200" b="1" dirty="0"/>
              <a:t>'</a:t>
            </a:r>
            <a:r>
              <a:rPr lang="en-US" sz="3200" b="1" dirty="0"/>
              <a:t>cat</a:t>
            </a:r>
            <a:r>
              <a:rPr lang="fr-FR" sz="3200" b="1" dirty="0"/>
              <a:t>'</a:t>
            </a:r>
            <a:r>
              <a:rPr lang="en-US" sz="3200" b="1" dirty="0"/>
              <a:t>, 1], [</a:t>
            </a:r>
            <a:r>
              <a:rPr lang="fr-FR" sz="3200" b="1" dirty="0"/>
              <a:t>'</a:t>
            </a:r>
            <a:r>
              <a:rPr lang="en-US" sz="3200" b="1" dirty="0"/>
              <a:t>bug</a:t>
            </a:r>
            <a:r>
              <a:rPr lang="fr-FR" sz="3200" b="1" dirty="0"/>
              <a:t>'</a:t>
            </a:r>
            <a:r>
              <a:rPr lang="en-US" sz="3200" b="1" dirty="0"/>
              <a:t>, 4], [</a:t>
            </a:r>
            <a:r>
              <a:rPr lang="fr-FR" sz="3200" b="1" dirty="0"/>
              <a:t>'</a:t>
            </a:r>
            <a:r>
              <a:rPr lang="en-US" sz="3200" b="1" dirty="0"/>
              <a:t>ant</a:t>
            </a:r>
            <a:r>
              <a:rPr lang="fr-FR" sz="3200" b="1" dirty="0"/>
              <a:t>'</a:t>
            </a:r>
            <a:r>
              <a:rPr lang="en-US" sz="3200" b="1" dirty="0"/>
              <a:t>, 5] 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041282"/>
            <a:ext cx="731161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/>
              <a:t>[ [</a:t>
            </a:r>
            <a:r>
              <a:rPr lang="fr-FR" sz="3200" b="1" dirty="0"/>
              <a:t>'</a:t>
            </a:r>
            <a:r>
              <a:rPr lang="en-US" sz="3200" b="1" dirty="0"/>
              <a:t>dog</a:t>
            </a:r>
            <a:r>
              <a:rPr lang="fr-FR" sz="3200" b="1" dirty="0"/>
              <a:t>'</a:t>
            </a:r>
            <a:r>
              <a:rPr lang="en-US" sz="3200" b="1" dirty="0"/>
              <a:t>, 2], [</a:t>
            </a:r>
            <a:r>
              <a:rPr lang="fr-FR" sz="3200" b="1" dirty="0"/>
              <a:t>'</a:t>
            </a:r>
            <a:r>
              <a:rPr lang="en-US" sz="3200" b="1" dirty="0"/>
              <a:t>cat</a:t>
            </a:r>
            <a:r>
              <a:rPr lang="fr-FR" sz="3200" b="1" dirty="0"/>
              <a:t>'</a:t>
            </a:r>
            <a:r>
              <a:rPr lang="en-US" sz="3200" b="1" dirty="0"/>
              <a:t>, </a:t>
            </a:r>
            <a:r>
              <a:rPr lang="en-US" sz="3200" b="1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], [</a:t>
            </a:r>
            <a:r>
              <a:rPr lang="fr-FR" sz="3200" b="1" dirty="0"/>
              <a:t>'</a:t>
            </a:r>
            <a:r>
              <a:rPr lang="en-US" sz="3200" b="1" dirty="0"/>
              <a:t>bug</a:t>
            </a:r>
            <a:r>
              <a:rPr lang="fr-FR" sz="3200" b="1" dirty="0"/>
              <a:t>'</a:t>
            </a:r>
            <a:r>
              <a:rPr lang="en-US" sz="3200" b="1" dirty="0"/>
              <a:t>, 4], [</a:t>
            </a:r>
            <a:r>
              <a:rPr lang="fr-FR" sz="3200" b="1" dirty="0"/>
              <a:t>'</a:t>
            </a:r>
            <a:r>
              <a:rPr lang="en-US" sz="3200" b="1" dirty="0"/>
              <a:t>ant</a:t>
            </a:r>
            <a:r>
              <a:rPr lang="fr-FR" sz="3200" b="1" dirty="0"/>
              <a:t>'</a:t>
            </a:r>
            <a:r>
              <a:rPr lang="en-US" sz="3200" b="1" dirty="0"/>
              <a:t>, 5] 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1257" y="5608018"/>
            <a:ext cx="873886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/>
              <a:t>[ [</a:t>
            </a:r>
            <a:r>
              <a:rPr lang="fr-FR" sz="3200" b="1" dirty="0"/>
              <a:t>'</a:t>
            </a:r>
            <a:r>
              <a:rPr lang="en-US" sz="3200" b="1" dirty="0"/>
              <a:t>dog</a:t>
            </a:r>
            <a:r>
              <a:rPr lang="fr-FR" sz="3200" b="1" dirty="0"/>
              <a:t>'</a:t>
            </a:r>
            <a:r>
              <a:rPr lang="en-US" sz="3200" b="1" dirty="0"/>
              <a:t>, 2],[</a:t>
            </a:r>
            <a:r>
              <a:rPr lang="fr-FR" sz="3200" b="1" dirty="0"/>
              <a:t>'</a:t>
            </a:r>
            <a:r>
              <a:rPr lang="en-US" sz="3200" b="1" dirty="0"/>
              <a:t>cat</a:t>
            </a:r>
            <a:r>
              <a:rPr lang="fr-FR" sz="3200" b="1" dirty="0"/>
              <a:t>'</a:t>
            </a:r>
            <a:r>
              <a:rPr lang="en-US" sz="3200" b="1" dirty="0"/>
              <a:t>, 2],[</a:t>
            </a:r>
            <a:r>
              <a:rPr lang="fr-FR" sz="3200" b="1" dirty="0"/>
              <a:t>'</a:t>
            </a:r>
            <a:r>
              <a:rPr lang="en-US" sz="3200" b="1" dirty="0"/>
              <a:t>bug</a:t>
            </a:r>
            <a:r>
              <a:rPr lang="fr-FR" sz="3200" b="1" dirty="0"/>
              <a:t>'</a:t>
            </a:r>
            <a:r>
              <a:rPr lang="en-US" sz="3200" b="1" dirty="0"/>
              <a:t>, 4],[</a:t>
            </a:r>
            <a:r>
              <a:rPr lang="fr-FR" sz="3200" b="1" dirty="0"/>
              <a:t>'</a:t>
            </a:r>
            <a:r>
              <a:rPr lang="en-US" sz="3200" b="1" dirty="0"/>
              <a:t>ant</a:t>
            </a:r>
            <a:r>
              <a:rPr lang="fr-FR" sz="3200" b="1" dirty="0"/>
              <a:t>'</a:t>
            </a:r>
            <a:r>
              <a:rPr lang="en-US" sz="3200" b="1" dirty="0"/>
              <a:t>, 5],</a:t>
            </a:r>
            <a:r>
              <a:rPr lang="en-US" sz="3200" b="1" dirty="0">
                <a:solidFill>
                  <a:srgbClr val="FF0000"/>
                </a:solidFill>
              </a:rPr>
              <a:t>['frog',1] </a:t>
            </a:r>
            <a:r>
              <a:rPr lang="en-US" sz="3200" b="1" dirty="0"/>
              <a:t>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3"/>
          <p:cNvSpPr>
            <a:spLocks noGrp="1"/>
          </p:cNvSpPr>
          <p:nvPr>
            <p:ph type="title"/>
          </p:nvPr>
        </p:nvSpPr>
        <p:spPr>
          <a:xfrm>
            <a:off x="716441" y="268275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See DifferentTimings.py</a:t>
            </a:r>
          </a:p>
        </p:txBody>
      </p:sp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730955" y="1758244"/>
            <a:ext cx="571502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b="1" dirty="0"/>
              <a:t>linear(words):</a:t>
            </a:r>
          </a:p>
          <a:p>
            <a:pPr eaLnBrk="1" hangingPunct="1"/>
            <a:r>
              <a:rPr lang="nl-NL" dirty="0"/>
              <a:t>    </a:t>
            </a:r>
            <a:r>
              <a:rPr lang="nl-NL" b="1" dirty="0"/>
              <a:t>data = []</a:t>
            </a:r>
          </a:p>
          <a:p>
            <a:pPr eaLnBrk="1" hangingPunct="1"/>
            <a:r>
              <a:rPr lang="nl-NL" b="1" dirty="0"/>
              <a:t>    </a:t>
            </a:r>
            <a:r>
              <a:rPr lang="nl-NL" b="1" dirty="0" err="1"/>
              <a:t>for</a:t>
            </a:r>
            <a:r>
              <a:rPr lang="nl-NL" b="1" dirty="0"/>
              <a:t> w in </a:t>
            </a:r>
            <a:r>
              <a:rPr lang="nl-NL" b="1" dirty="0" err="1"/>
              <a:t>words</a:t>
            </a:r>
            <a:r>
              <a:rPr lang="nl-NL" b="1" dirty="0"/>
              <a:t>:</a:t>
            </a:r>
          </a:p>
          <a:p>
            <a:pPr eaLnBrk="1" hangingPunct="1"/>
            <a:r>
              <a:rPr lang="en-US" b="1" dirty="0"/>
              <a:t>        found = False</a:t>
            </a:r>
          </a:p>
          <a:p>
            <a:pPr eaLnBrk="1" hangingPunct="1"/>
            <a:r>
              <a:rPr lang="nl-NL" b="1" dirty="0">
                <a:solidFill>
                  <a:srgbClr val="0000FF"/>
                </a:solidFill>
              </a:rPr>
              <a:t>        </a:t>
            </a:r>
            <a:r>
              <a:rPr lang="nl-NL" b="1" dirty="0" err="1">
                <a:solidFill>
                  <a:srgbClr val="0000FF"/>
                </a:solidFill>
              </a:rPr>
              <a:t>for</a:t>
            </a:r>
            <a:r>
              <a:rPr lang="nl-NL" b="1" dirty="0">
                <a:solidFill>
                  <a:srgbClr val="0000FF"/>
                </a:solidFill>
              </a:rPr>
              <a:t> </a:t>
            </a:r>
            <a:r>
              <a:rPr lang="nl-NL" b="1" dirty="0" err="1">
                <a:solidFill>
                  <a:srgbClr val="0000FF"/>
                </a:solidFill>
              </a:rPr>
              <a:t>elt</a:t>
            </a:r>
            <a:r>
              <a:rPr lang="nl-NL" b="1" dirty="0">
                <a:solidFill>
                  <a:srgbClr val="0000FF"/>
                </a:solidFill>
              </a:rPr>
              <a:t> in data:</a:t>
            </a:r>
          </a:p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            if </a:t>
            </a:r>
            <a:r>
              <a:rPr lang="en-US" b="1" dirty="0" err="1">
                <a:solidFill>
                  <a:srgbClr val="0000FF"/>
                </a:solidFill>
              </a:rPr>
              <a:t>elt</a:t>
            </a:r>
            <a:r>
              <a:rPr lang="en-US" b="1" dirty="0">
                <a:solidFill>
                  <a:srgbClr val="0000FF"/>
                </a:solidFill>
              </a:rPr>
              <a:t>[0] == w:</a:t>
            </a:r>
          </a:p>
          <a:p>
            <a:pPr eaLnBrk="1" hangingPunct="1"/>
            <a:r>
              <a:rPr lang="hu-HU" b="1" dirty="0">
                <a:solidFill>
                  <a:srgbClr val="0000FF"/>
                </a:solidFill>
              </a:rPr>
              <a:t>                elt[1] += 1</a:t>
            </a:r>
          </a:p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                found = True</a:t>
            </a:r>
          </a:p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                break</a:t>
            </a:r>
          </a:p>
          <a:p>
            <a:pPr eaLnBrk="1" hangingPunct="1"/>
            <a:r>
              <a:rPr lang="en-US" b="1" dirty="0"/>
              <a:t>        if not found:</a:t>
            </a:r>
          </a:p>
          <a:p>
            <a:pPr eaLnBrk="1" hangingPunct="1"/>
            <a:r>
              <a:rPr lang="nl-NL" b="1" dirty="0"/>
              <a:t>            </a:t>
            </a:r>
            <a:r>
              <a:rPr lang="nl-NL" b="1" dirty="0" err="1"/>
              <a:t>data.append</a:t>
            </a:r>
            <a:r>
              <a:rPr lang="nl-NL" b="1" dirty="0"/>
              <a:t>([w,1])</a:t>
            </a:r>
          </a:p>
          <a:p>
            <a:pPr eaLnBrk="1" hangingPunct="1"/>
            <a:r>
              <a:rPr lang="nl-NL" b="1" dirty="0"/>
              <a:t>    return data</a:t>
            </a:r>
            <a:endParaRPr lang="en-US" b="1" dirty="0"/>
          </a:p>
        </p:txBody>
      </p:sp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6261100" y="14732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48" name="Rectangle 9"/>
          <p:cNvSpPr>
            <a:spLocks noChangeArrowheads="1"/>
          </p:cNvSpPr>
          <p:nvPr/>
        </p:nvSpPr>
        <p:spPr bwMode="auto">
          <a:xfrm>
            <a:off x="6261100" y="17653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49" name="Rectangle 9"/>
          <p:cNvSpPr>
            <a:spLocks noChangeArrowheads="1"/>
          </p:cNvSpPr>
          <p:nvPr/>
        </p:nvSpPr>
        <p:spPr bwMode="auto">
          <a:xfrm>
            <a:off x="6731000" y="17653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6261100" y="20574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51" name="Rectangle 9"/>
          <p:cNvSpPr>
            <a:spLocks noChangeArrowheads="1"/>
          </p:cNvSpPr>
          <p:nvPr/>
        </p:nvSpPr>
        <p:spPr bwMode="auto">
          <a:xfrm>
            <a:off x="6731000" y="20574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7200900" y="20574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6261100" y="23368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54" name="Rectangle 14"/>
          <p:cNvSpPr>
            <a:spLocks noChangeArrowheads="1"/>
          </p:cNvSpPr>
          <p:nvPr/>
        </p:nvSpPr>
        <p:spPr bwMode="auto">
          <a:xfrm>
            <a:off x="6731000" y="23368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7200900" y="23368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56" name="Rectangle 9"/>
          <p:cNvSpPr>
            <a:spLocks noChangeArrowheads="1"/>
          </p:cNvSpPr>
          <p:nvPr/>
        </p:nvSpPr>
        <p:spPr bwMode="auto">
          <a:xfrm>
            <a:off x="7670800" y="23368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57" name="Rectangle 9"/>
          <p:cNvSpPr>
            <a:spLocks noChangeArrowheads="1"/>
          </p:cNvSpPr>
          <p:nvPr/>
        </p:nvSpPr>
        <p:spPr bwMode="auto">
          <a:xfrm>
            <a:off x="6261100" y="26289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58" name="Rectangle 18"/>
          <p:cNvSpPr>
            <a:spLocks noChangeArrowheads="1"/>
          </p:cNvSpPr>
          <p:nvPr/>
        </p:nvSpPr>
        <p:spPr bwMode="auto">
          <a:xfrm>
            <a:off x="6731000" y="26289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59" name="Rectangle 9"/>
          <p:cNvSpPr>
            <a:spLocks noChangeArrowheads="1"/>
          </p:cNvSpPr>
          <p:nvPr/>
        </p:nvSpPr>
        <p:spPr bwMode="auto">
          <a:xfrm>
            <a:off x="7200900" y="26289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60" name="Rectangle 9"/>
          <p:cNvSpPr>
            <a:spLocks noChangeArrowheads="1"/>
          </p:cNvSpPr>
          <p:nvPr/>
        </p:nvSpPr>
        <p:spPr bwMode="auto">
          <a:xfrm>
            <a:off x="7670800" y="26289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6161" name="Rectangle 9"/>
          <p:cNvSpPr>
            <a:spLocks noChangeArrowheads="1"/>
          </p:cNvSpPr>
          <p:nvPr/>
        </p:nvSpPr>
        <p:spPr bwMode="auto">
          <a:xfrm>
            <a:off x="8140700" y="2628900"/>
            <a:ext cx="469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/>
          </a:p>
        </p:txBody>
      </p:sp>
      <p:sp>
        <p:nvSpPr>
          <p:cNvPr id="24" name="TextBox 23"/>
          <p:cNvSpPr txBox="1"/>
          <p:nvPr/>
        </p:nvSpPr>
        <p:spPr>
          <a:xfrm>
            <a:off x="6261100" y="3044850"/>
            <a:ext cx="2374900" cy="4619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99"/>
                </a:solidFill>
                <a:latin typeface="+mn-lt"/>
              </a:rPr>
              <a:t>N new words?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5C597-8985-48AF-93BD-6E14E15665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31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6700"/>
            <a:ext cx="7912100" cy="5905500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Anderson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Applegate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Bethune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Brooks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Carter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Douglas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Edwards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Franklin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Griffin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 err="1">
                <a:ea typeface="ＭＳ Ｐゴシック" pitchFamily="-65" charset="-128"/>
              </a:rPr>
              <a:t>Holhouser</a:t>
            </a:r>
            <a:endParaRPr lang="en-US" sz="1400" dirty="0">
              <a:ea typeface="ＭＳ Ｐゴシック" pitchFamily="-65" charset="-128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Jefferson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 err="1">
                <a:ea typeface="ＭＳ Ｐゴシック" pitchFamily="-65" charset="-128"/>
              </a:rPr>
              <a:t>Klatchy</a:t>
            </a:r>
            <a:endParaRPr lang="en-US" sz="1400" dirty="0">
              <a:ea typeface="ＭＳ Ｐゴシック" pitchFamily="-65" charset="-128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Morgan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Munson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 err="1">
                <a:ea typeface="ＭＳ Ｐゴシック" pitchFamily="-65" charset="-128"/>
              </a:rPr>
              <a:t>Narten</a:t>
            </a:r>
            <a:endParaRPr lang="en-US" sz="1400" dirty="0">
              <a:ea typeface="ＭＳ Ｐゴシック" pitchFamily="-65" charset="-128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Oliver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Parker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Rivers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Roberts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Stevenson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Thomas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Wilson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>
                <a:ea typeface="ＭＳ Ｐゴシック" pitchFamily="-65" charset="-128"/>
              </a:rPr>
              <a:t>Woodrow</a:t>
            </a:r>
          </a:p>
          <a:p>
            <a:pPr>
              <a:buFont typeface="+mj-lt"/>
              <a:buAutoNum type="arabicPeriod"/>
              <a:defRPr/>
            </a:pPr>
            <a:r>
              <a:rPr lang="en-US" sz="1400" dirty="0" err="1">
                <a:ea typeface="ＭＳ Ｐゴシック" pitchFamily="-65" charset="-128"/>
              </a:rPr>
              <a:t>Yarbrow</a:t>
            </a:r>
            <a:endParaRPr lang="en-US" sz="1400" dirty="0">
              <a:ea typeface="ＭＳ Ｐゴシック" pitchFamily="-65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41520" y="96580"/>
            <a:ext cx="2521844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200" dirty="0">
                <a:latin typeface="+mj-lt"/>
                <a:ea typeface="ＭＳ Ｐゴシック" charset="0"/>
                <a:cs typeface="ＭＳ Ｐゴシック" charset="0"/>
              </a:rPr>
              <a:t>Binary Search</a:t>
            </a:r>
          </a:p>
          <a:p>
            <a:pPr eaLnBrk="1" hangingPunct="1">
              <a:defRPr/>
            </a:pPr>
            <a:endParaRPr lang="en-US" sz="3200" dirty="0">
              <a:latin typeface="+mj-lt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sz="3200" dirty="0">
                <a:latin typeface="+mj-lt"/>
                <a:ea typeface="ＭＳ Ｐゴシック" charset="0"/>
                <a:cs typeface="ＭＳ Ｐゴシック" charset="0"/>
              </a:rPr>
              <a:t>Find </a:t>
            </a:r>
            <a:r>
              <a:rPr lang="en-US" sz="3200" dirty="0" err="1">
                <a:latin typeface="+mj-lt"/>
                <a:ea typeface="ＭＳ Ｐゴシック" charset="0"/>
                <a:cs typeface="ＭＳ Ｐゴシック" charset="0"/>
              </a:rPr>
              <a:t>Narten</a:t>
            </a:r>
            <a:endParaRPr lang="en-US" sz="3200" dirty="0">
              <a:latin typeface="+mj-lt"/>
              <a:ea typeface="ＭＳ Ｐゴシック" charset="0"/>
              <a:cs typeface="ＭＳ Ｐゴシック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886818" y="266700"/>
            <a:ext cx="673100" cy="276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="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902098" y="4483100"/>
            <a:ext cx="673100" cy="1460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="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886818" y="3797300"/>
            <a:ext cx="673100" cy="711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="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886818" y="2978150"/>
            <a:ext cx="673100" cy="482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="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575198" y="2978150"/>
            <a:ext cx="1143000" cy="0"/>
          </a:xfrm>
          <a:prstGeom prst="straightConnector1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1575198" y="4648200"/>
            <a:ext cx="1143000" cy="0"/>
          </a:xfrm>
          <a:prstGeom prst="straightConnector1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1575198" y="3962400"/>
            <a:ext cx="1143000" cy="0"/>
          </a:xfrm>
          <a:prstGeom prst="straightConnector1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1575198" y="3460750"/>
            <a:ext cx="1143000" cy="0"/>
          </a:xfrm>
          <a:prstGeom prst="straightConnector1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1447800" y="3657600"/>
            <a:ext cx="1981200" cy="0"/>
          </a:xfrm>
          <a:prstGeom prst="straightConnector1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634463" y="3423469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FOUND!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600" y="4191963"/>
            <a:ext cx="23631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times </a:t>
            </a:r>
          </a:p>
          <a:p>
            <a:r>
              <a:rPr lang="en-US" dirty="0"/>
              <a:t>divide in half?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62600" y="5135914"/>
            <a:ext cx="3421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(N) for N element list </a:t>
            </a:r>
          </a:p>
        </p:txBody>
      </p:sp>
    </p:spTree>
    <p:extLst>
      <p:ext uri="{BB962C8B-B14F-4D97-AF65-F5344CB8AC3E}">
        <p14:creationId xmlns:p14="http://schemas.microsoft.com/office/powerpoint/2010/main" val="359253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2" grpId="0" animBg="1"/>
      <p:bldP spid="21515" grpId="0" animBg="1"/>
      <p:bldP spid="13" grpId="0" animBg="1"/>
      <p:bldP spid="10" grpId="0"/>
      <p:bldP spid="2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0645" y="205378"/>
            <a:ext cx="7772400" cy="1143000"/>
          </a:xfrm>
        </p:spPr>
        <p:txBody>
          <a:bodyPr/>
          <a:lstStyle/>
          <a:p>
            <a:r>
              <a:rPr lang="en-US" dirty="0"/>
              <a:t>Binary search through list o' lists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6596" y="1175742"/>
            <a:ext cx="8186615" cy="4495800"/>
          </a:xfrm>
        </p:spPr>
        <p:txBody>
          <a:bodyPr/>
          <a:lstStyle/>
          <a:p>
            <a:r>
              <a:rPr lang="en-US" dirty="0"/>
              <a:t>Maintain list of [</a:t>
            </a:r>
            <a:r>
              <a:rPr lang="en-US" dirty="0" err="1"/>
              <a:t>string,count</a:t>
            </a:r>
            <a:r>
              <a:rPr lang="en-US" dirty="0"/>
              <a:t>] pairs </a:t>
            </a:r>
            <a:r>
              <a:rPr lang="en-US" b="1" dirty="0">
                <a:solidFill>
                  <a:srgbClr val="FF0000"/>
                </a:solidFill>
              </a:rPr>
              <a:t>in order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If we read string </a:t>
            </a:r>
            <a:r>
              <a:rPr lang="fr-FR" dirty="0"/>
              <a:t>'</a:t>
            </a:r>
            <a:r>
              <a:rPr lang="en-US" dirty="0"/>
              <a:t>cat</a:t>
            </a:r>
            <a:r>
              <a:rPr lang="fr-FR" dirty="0"/>
              <a:t>'</a:t>
            </a:r>
            <a:r>
              <a:rPr lang="en-US" dirty="0"/>
              <a:t>,  search and update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If we read string </a:t>
            </a:r>
            <a:r>
              <a:rPr lang="fr-FR" dirty="0"/>
              <a:t>‘</a:t>
            </a:r>
            <a:r>
              <a:rPr lang="en-US" dirty="0"/>
              <a:t>dog</a:t>
            </a:r>
            <a:r>
              <a:rPr lang="fr-FR" dirty="0"/>
              <a:t>‘ </a:t>
            </a:r>
            <a:r>
              <a:rPr lang="fr-FR" dirty="0" err="1"/>
              <a:t>twice</a:t>
            </a:r>
            <a:r>
              <a:rPr lang="en-US" dirty="0"/>
              <a:t>, search and update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4627" y="2026354"/>
            <a:ext cx="402443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/>
              <a:t>[ [</a:t>
            </a:r>
            <a:r>
              <a:rPr lang="fr-FR" sz="3200" b="1" dirty="0"/>
              <a:t>‘</a:t>
            </a:r>
            <a:r>
              <a:rPr lang="en-US" sz="3200" b="1" dirty="0"/>
              <a:t>ant</a:t>
            </a:r>
            <a:r>
              <a:rPr lang="fr-FR" sz="3200" b="1" dirty="0"/>
              <a:t>'</a:t>
            </a:r>
            <a:r>
              <a:rPr lang="en-US" sz="3200" b="1" dirty="0"/>
              <a:t>, 4], [</a:t>
            </a:r>
            <a:r>
              <a:rPr lang="fr-FR" sz="3200" b="1" dirty="0"/>
              <a:t>‘</a:t>
            </a:r>
            <a:r>
              <a:rPr lang="en-US" sz="3200" b="1" dirty="0"/>
              <a:t>frog</a:t>
            </a:r>
            <a:r>
              <a:rPr lang="fr-FR" sz="3200" b="1" dirty="0"/>
              <a:t>'</a:t>
            </a:r>
            <a:r>
              <a:rPr lang="en-US" sz="3200" b="1" dirty="0"/>
              <a:t>, 2] 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3600" y="3576389"/>
            <a:ext cx="570919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/>
              <a:t>[ [</a:t>
            </a:r>
            <a:r>
              <a:rPr lang="fr-FR" sz="3200" b="1" dirty="0"/>
              <a:t>‘</a:t>
            </a:r>
            <a:r>
              <a:rPr lang="en-US" sz="3200" b="1" dirty="0"/>
              <a:t>ant</a:t>
            </a:r>
            <a:r>
              <a:rPr lang="fr-FR" sz="3200" b="1" dirty="0"/>
              <a:t>'</a:t>
            </a:r>
            <a:r>
              <a:rPr lang="en-US" sz="3200" b="1" dirty="0"/>
              <a:t>, 4], </a:t>
            </a:r>
            <a:r>
              <a:rPr lang="en-US" sz="3200" b="1" dirty="0">
                <a:solidFill>
                  <a:srgbClr val="FF0000"/>
                </a:solidFill>
              </a:rPr>
              <a:t>[‘cat’, 1]</a:t>
            </a:r>
            <a:r>
              <a:rPr lang="en-US" sz="3200" b="1" dirty="0"/>
              <a:t>, [</a:t>
            </a:r>
            <a:r>
              <a:rPr lang="fr-FR" sz="3200" b="1" dirty="0"/>
              <a:t>‘</a:t>
            </a:r>
            <a:r>
              <a:rPr lang="en-US" sz="3200" b="1" dirty="0"/>
              <a:t>frog</a:t>
            </a:r>
            <a:r>
              <a:rPr lang="fr-FR" sz="3200" b="1" dirty="0"/>
              <a:t>'</a:t>
            </a:r>
            <a:r>
              <a:rPr lang="en-US" sz="3200" b="1" dirty="0"/>
              <a:t>, 2] 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4315" y="4918193"/>
            <a:ext cx="750776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/>
              <a:t>[ [</a:t>
            </a:r>
            <a:r>
              <a:rPr lang="fr-FR" sz="3200" b="1" dirty="0"/>
              <a:t>‘</a:t>
            </a:r>
            <a:r>
              <a:rPr lang="en-US" sz="3200" b="1" dirty="0"/>
              <a:t>ant</a:t>
            </a:r>
            <a:r>
              <a:rPr lang="fr-FR" sz="3200" b="1" dirty="0"/>
              <a:t>'</a:t>
            </a:r>
            <a:r>
              <a:rPr lang="en-US" sz="3200" b="1" dirty="0"/>
              <a:t>, 4], [‘cat’, 1], </a:t>
            </a:r>
            <a:r>
              <a:rPr lang="en-US" sz="3200" b="1" dirty="0">
                <a:solidFill>
                  <a:srgbClr val="FF0000"/>
                </a:solidFill>
              </a:rPr>
              <a:t>[‘dog’, 1], </a:t>
            </a:r>
            <a:r>
              <a:rPr lang="en-US" sz="3200" b="1" dirty="0"/>
              <a:t>[</a:t>
            </a:r>
            <a:r>
              <a:rPr lang="fr-FR" sz="3200" b="1" dirty="0"/>
              <a:t>‘</a:t>
            </a:r>
            <a:r>
              <a:rPr lang="en-US" sz="3200" b="1" dirty="0"/>
              <a:t>frog</a:t>
            </a:r>
            <a:r>
              <a:rPr lang="fr-FR" sz="3200" b="1" dirty="0"/>
              <a:t>'</a:t>
            </a:r>
            <a:r>
              <a:rPr lang="en-US" sz="3200" b="1" dirty="0"/>
              <a:t>, 2] 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59715" y="5888556"/>
            <a:ext cx="750776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/>
              <a:t>[ [</a:t>
            </a:r>
            <a:r>
              <a:rPr lang="fr-FR" sz="3200" b="1" dirty="0"/>
              <a:t>‘</a:t>
            </a:r>
            <a:r>
              <a:rPr lang="en-US" sz="3200" b="1" dirty="0"/>
              <a:t>ant</a:t>
            </a:r>
            <a:r>
              <a:rPr lang="fr-FR" sz="3200" b="1" dirty="0"/>
              <a:t>'</a:t>
            </a:r>
            <a:r>
              <a:rPr lang="en-US" sz="3200" b="1" dirty="0"/>
              <a:t>, 4], [‘cat’, 1], [‘dog’, </a:t>
            </a:r>
            <a:r>
              <a:rPr lang="en-US" sz="3200" b="1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], [</a:t>
            </a:r>
            <a:r>
              <a:rPr lang="fr-FR" sz="3200" b="1" dirty="0"/>
              <a:t>‘</a:t>
            </a:r>
            <a:r>
              <a:rPr lang="en-US" sz="3200" b="1" dirty="0"/>
              <a:t>frog</a:t>
            </a:r>
            <a:r>
              <a:rPr lang="fr-FR" sz="3200" b="1" dirty="0"/>
              <a:t>'</a:t>
            </a:r>
            <a:r>
              <a:rPr lang="en-US" sz="3200" b="1" dirty="0"/>
              <a:t>, 2] 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4D587B-71F6-494C-B93B-238DF3D0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  <p:extLst>
      <p:ext uri="{BB962C8B-B14F-4D97-AF65-F5344CB8AC3E}">
        <p14:creationId xmlns:p14="http://schemas.microsoft.com/office/powerpoint/2010/main" val="359654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5506</TotalTime>
  <Words>2920</Words>
  <Application>Microsoft Office PowerPoint</Application>
  <PresentationFormat>On-screen Show (4:3)</PresentationFormat>
  <Paragraphs>598</Paragraphs>
  <Slides>28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ＭＳ Ｐゴシック</vt:lpstr>
      <vt:lpstr>ＭＳ Ｐゴシック</vt:lpstr>
      <vt:lpstr>Arial</vt:lpstr>
      <vt:lpstr>Book Antiqua</vt:lpstr>
      <vt:lpstr>Calibri</vt:lpstr>
      <vt:lpstr>Courier New</vt:lpstr>
      <vt:lpstr>Monotype Sorts</vt:lpstr>
      <vt:lpstr>Times New Roman</vt:lpstr>
      <vt:lpstr>Default Design</vt:lpstr>
      <vt:lpstr>CompSci 101 Introduction to Computer Science</vt:lpstr>
      <vt:lpstr>PowerPoint Presentation</vt:lpstr>
      <vt:lpstr>Announcements</vt:lpstr>
      <vt:lpstr>DifferentTimings.py Problem:</vt:lpstr>
      <vt:lpstr>DifferentTimings.py Problem: (word,count of word)</vt:lpstr>
      <vt:lpstr>Linear search through list o' lists</vt:lpstr>
      <vt:lpstr>See DifferentTimings.py</vt:lpstr>
      <vt:lpstr>PowerPoint Presentation</vt:lpstr>
      <vt:lpstr>Binary search through list o' lists</vt:lpstr>
      <vt:lpstr>See DifferentTimings.py bit.ly/101f17-1121-1</vt:lpstr>
      <vt:lpstr>Search via Dictionary</vt:lpstr>
      <vt:lpstr>See DifferentTimings.py</vt:lpstr>
      <vt:lpstr>Running times @ 109 instructions/sec</vt:lpstr>
      <vt:lpstr>Running times @ 109 instructions/sec</vt:lpstr>
      <vt:lpstr>Running times @ 109 instructions/sec</vt:lpstr>
      <vt:lpstr>Running times @ 109 instructions/sec</vt:lpstr>
      <vt:lpstr>Running times @ 109 instructions/sec</vt:lpstr>
      <vt:lpstr>What's the best and worst case? Bit.ly/101f17-1121-2</vt:lpstr>
      <vt:lpstr>Problem Solving with Algorithms</vt:lpstr>
      <vt:lpstr>Scale</vt:lpstr>
      <vt:lpstr>Python to the rescue? Top1000.py </vt:lpstr>
      <vt:lpstr>Understanding sorting API</vt:lpstr>
      <vt:lpstr>Sorting from an API/Client perspective</vt:lpstr>
      <vt:lpstr>Beyond the API, how do you sort?</vt:lpstr>
      <vt:lpstr>Two-pass (or more) sorting</vt:lpstr>
      <vt:lpstr>Two-pass (or more) sorting</vt:lpstr>
      <vt:lpstr>How to import: in general and sorting</vt:lpstr>
      <vt:lpstr>Sorting www.bit.ly/101f17-1121-3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83</cp:revision>
  <cp:lastPrinted>2017-04-05T01:45:43Z</cp:lastPrinted>
  <dcterms:created xsi:type="dcterms:W3CDTF">2005-08-25T14:18:45Z</dcterms:created>
  <dcterms:modified xsi:type="dcterms:W3CDTF">2017-11-21T04:19:14Z</dcterms:modified>
</cp:coreProperties>
</file>