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77" r:id="rId3"/>
    <p:sldId id="325" r:id="rId4"/>
    <p:sldId id="328" r:id="rId5"/>
    <p:sldId id="326" r:id="rId6"/>
    <p:sldId id="327" r:id="rId7"/>
    <p:sldId id="296" r:id="rId8"/>
    <p:sldId id="323" r:id="rId9"/>
    <p:sldId id="324"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278" r:id="rId23"/>
    <p:sldId id="303" r:id="rId24"/>
    <p:sldId id="301" r:id="rId25"/>
    <p:sldId id="302" r:id="rId26"/>
    <p:sldId id="279" r:id="rId27"/>
    <p:sldId id="304" r:id="rId28"/>
    <p:sldId id="305" r:id="rId29"/>
    <p:sldId id="306" r:id="rId30"/>
    <p:sldId id="307" r:id="rId31"/>
    <p:sldId id="281" r:id="rId32"/>
    <p:sldId id="291" r:id="rId33"/>
    <p:sldId id="289" r:id="rId34"/>
    <p:sldId id="310" r:id="rId35"/>
    <p:sldId id="288" r:id="rId36"/>
    <p:sldId id="282" r:id="rId37"/>
    <p:sldId id="308" r:id="rId38"/>
    <p:sldId id="283" r:id="rId39"/>
    <p:sldId id="309" r:id="rId40"/>
    <p:sldId id="285" r:id="rId41"/>
    <p:sldId id="292" r:id="rId42"/>
    <p:sldId id="293" r:id="rId4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6" autoAdjust="0"/>
    <p:restoredTop sz="81726" autoAdjust="0"/>
  </p:normalViewPr>
  <p:slideViewPr>
    <p:cSldViewPr>
      <p:cViewPr varScale="1">
        <p:scale>
          <a:sx n="53" d="100"/>
          <a:sy n="53" d="100"/>
        </p:scale>
        <p:origin x="181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A8A5139-D35C-4625-93B1-DA499A31DB6E}" type="datetimeFigureOut">
              <a:rPr lang="en-US" smtClean="0"/>
              <a:t>11/27/2017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7216CB3-B225-45A6-A138-B7A767F9B0A2}" type="slidenum">
              <a:rPr lang="en-US" smtClean="0"/>
              <a:t>‹#›</a:t>
            </a:fld>
            <a:endParaRPr lang="en-US"/>
          </a:p>
        </p:txBody>
      </p:sp>
    </p:spTree>
    <p:extLst>
      <p:ext uri="{BB962C8B-B14F-4D97-AF65-F5344CB8AC3E}">
        <p14:creationId xmlns:p14="http://schemas.microsoft.com/office/powerpoint/2010/main" val="419359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Collaborative_filterin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n.wikipedia.org/wiki/Film" TargetMode="External"/><Relationship Id="rId4" Type="http://schemas.openxmlformats.org/officeDocument/2006/relationships/hyperlink" Target="https://en.wikipedia.org/wiki/Algorith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1</a:t>
            </a:fld>
            <a:endParaRPr lang="en-US"/>
          </a:p>
        </p:txBody>
      </p:sp>
    </p:spTree>
    <p:extLst>
      <p:ext uri="{BB962C8B-B14F-4D97-AF65-F5344CB8AC3E}">
        <p14:creationId xmlns:p14="http://schemas.microsoft.com/office/powerpoint/2010/main" val="359897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do you use</a:t>
            </a:r>
          </a:p>
          <a:p>
            <a:r>
              <a:rPr lang="en-US" dirty="0"/>
              <a:t>You could weight those closer to you and use everyone </a:t>
            </a:r>
          </a:p>
        </p:txBody>
      </p:sp>
    </p:spTree>
    <p:extLst>
      <p:ext uri="{BB962C8B-B14F-4D97-AF65-F5344CB8AC3E}">
        <p14:creationId xmlns:p14="http://schemas.microsoft.com/office/powerpoint/2010/main" val="2133723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higher the number the closer they are to me. Negative numbers are really</a:t>
            </a:r>
            <a:r>
              <a:rPr lang="en-US" baseline="0" dirty="0"/>
              <a:t> far from me.</a:t>
            </a:r>
            <a:endParaRPr lang="en-US" dirty="0"/>
          </a:p>
        </p:txBody>
      </p:sp>
      <p:sp>
        <p:nvSpPr>
          <p:cNvPr id="4" name="Slide Number Placeholder 3"/>
          <p:cNvSpPr>
            <a:spLocks noGrp="1"/>
          </p:cNvSpPr>
          <p:nvPr>
            <p:ph type="sldNum" sz="quarter" idx="10"/>
          </p:nvPr>
        </p:nvSpPr>
        <p:spPr/>
        <p:txBody>
          <a:bodyPr/>
          <a:lstStyle/>
          <a:p>
            <a:fld id="{29ECC0E2-4427-4933-ACFA-726EFEF98E79}" type="slidenum">
              <a:rPr lang="en-US" smtClean="0"/>
              <a:t>17</a:t>
            </a:fld>
            <a:endParaRPr lang="en-US"/>
          </a:p>
        </p:txBody>
      </p:sp>
    </p:spTree>
    <p:extLst>
      <p:ext uri="{BB962C8B-B14F-4D97-AF65-F5344CB8AC3E}">
        <p14:creationId xmlns:p14="http://schemas.microsoft.com/office/powerpoint/2010/main" val="213911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calculating</a:t>
            </a:r>
            <a:r>
              <a:rPr lang="en-US" baseline="0" dirty="0"/>
              <a:t> ratings with weights.</a:t>
            </a:r>
          </a:p>
          <a:p>
            <a:r>
              <a:rPr lang="en-US" dirty="0"/>
              <a:t>Chris is 12 away from me </a:t>
            </a:r>
          </a:p>
          <a:p>
            <a:r>
              <a:rPr lang="en-US" dirty="0"/>
              <a:t>Nat is 37 away from me </a:t>
            </a:r>
          </a:p>
          <a:p>
            <a:r>
              <a:rPr lang="en-US" dirty="0"/>
              <a:t>Sam is 25 away from me </a:t>
            </a:r>
          </a:p>
          <a:p>
            <a:r>
              <a:rPr lang="en-US" dirty="0"/>
              <a:t>High number is closer to you .</a:t>
            </a:r>
            <a:r>
              <a:rPr lang="en-US" baseline="0" dirty="0"/>
              <a:t> </a:t>
            </a:r>
          </a:p>
          <a:p>
            <a:r>
              <a:rPr lang="en-US" baseline="0" dirty="0"/>
              <a:t>Show how you multiple the closeness number times every rating.</a:t>
            </a:r>
            <a:endParaRPr lang="en-US" dirty="0"/>
          </a:p>
        </p:txBody>
      </p:sp>
    </p:spTree>
    <p:extLst>
      <p:ext uri="{BB962C8B-B14F-4D97-AF65-F5344CB8AC3E}">
        <p14:creationId xmlns:p14="http://schemas.microsoft.com/office/powerpoint/2010/main" val="56519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probably like 236</a:t>
            </a:r>
            <a:r>
              <a:rPr lang="en-US" baseline="0" dirty="0"/>
              <a:t> item, then </a:t>
            </a:r>
          </a:p>
          <a:p>
            <a:r>
              <a:rPr lang="en-US" baseline="0" dirty="0"/>
              <a:t>Note the -75 could be an outlier, only one person rated it. </a:t>
            </a:r>
            <a:endParaRPr lang="en-US" dirty="0"/>
          </a:p>
        </p:txBody>
      </p:sp>
    </p:spTree>
    <p:extLst>
      <p:ext uri="{BB962C8B-B14F-4D97-AF65-F5344CB8AC3E}">
        <p14:creationId xmlns:p14="http://schemas.microsoft.com/office/powerpoint/2010/main" val="215084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probably like 139</a:t>
            </a:r>
            <a:r>
              <a:rPr lang="en-US" baseline="0" dirty="0"/>
              <a:t> item, then </a:t>
            </a:r>
          </a:p>
          <a:p>
            <a:r>
              <a:rPr lang="en-US" baseline="0" dirty="0"/>
              <a:t>Note the -75 could be an outlier, only one person rated it. </a:t>
            </a:r>
            <a:endParaRPr lang="en-US" dirty="0"/>
          </a:p>
        </p:txBody>
      </p:sp>
    </p:spTree>
    <p:extLst>
      <p:ext uri="{BB962C8B-B14F-4D97-AF65-F5344CB8AC3E}">
        <p14:creationId xmlns:p14="http://schemas.microsoft.com/office/powerpoint/2010/main" val="305601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CC0E2-4427-4933-ACFA-726EFEF98E79}" type="slidenum">
              <a:rPr lang="en-US" smtClean="0"/>
              <a:t>21</a:t>
            </a:fld>
            <a:endParaRPr lang="en-US"/>
          </a:p>
        </p:txBody>
      </p:sp>
    </p:spTree>
    <p:extLst>
      <p:ext uri="{BB962C8B-B14F-4D97-AF65-F5344CB8AC3E}">
        <p14:creationId xmlns:p14="http://schemas.microsoft.com/office/powerpoint/2010/main" val="108798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interact with hierarchical</a:t>
            </a:r>
            <a:r>
              <a:rPr lang="en-US" baseline="0" dirty="0"/>
              <a:t> structures that are self-referential. </a:t>
            </a:r>
          </a:p>
          <a:p>
            <a:r>
              <a:rPr lang="en-US" baseline="0" dirty="0"/>
              <a:t>You have a file system on your computer – you have files, you have folders with files and folders that may have files, etc. </a:t>
            </a:r>
          </a:p>
          <a:p>
            <a:r>
              <a:rPr lang="en-US" baseline="0" dirty="0"/>
              <a:t>You understand files and folders – today we will be looking at how to list all your files using a technique that is self-referential</a:t>
            </a:r>
          </a:p>
          <a:p>
            <a:r>
              <a:rPr lang="en-US" baseline="0" dirty="0"/>
              <a:t>What is the Internet? You have all probably been on the internet today, the internet is a large network, a large hierarchical structure made up of many networks and is also self-referential </a:t>
            </a:r>
            <a:endParaRPr lang="en-US" dirty="0"/>
          </a:p>
        </p:txBody>
      </p:sp>
    </p:spTree>
    <p:extLst>
      <p:ext uri="{BB962C8B-B14F-4D97-AF65-F5344CB8AC3E}">
        <p14:creationId xmlns:p14="http://schemas.microsoft.com/office/powerpoint/2010/main" val="2923845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folders and files on</a:t>
            </a:r>
            <a:r>
              <a:rPr lang="en-US" baseline="0" dirty="0"/>
              <a:t> a windows machine. All of you have folders (likely) and files on your computer.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26</a:t>
            </a:fld>
            <a:endParaRPr lang="en-US"/>
          </a:p>
        </p:txBody>
      </p:sp>
    </p:spTree>
    <p:extLst>
      <p:ext uri="{BB962C8B-B14F-4D97-AF65-F5344CB8AC3E}">
        <p14:creationId xmlns:p14="http://schemas.microsoft.com/office/powerpoint/2010/main" val="45138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picture</a:t>
            </a:r>
            <a:r>
              <a:rPr lang="en-US" baseline="0" dirty="0"/>
              <a:t> from a Mac </a:t>
            </a:r>
          </a:p>
          <a:p>
            <a:r>
              <a:rPr lang="en-US" baseline="0" dirty="0"/>
              <a:t>When you click on a folder it opens up and there could be another folder in it and files. The folders could have a  folder in it, and put papers in it, etc.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27</a:t>
            </a:fld>
            <a:endParaRPr lang="en-US"/>
          </a:p>
        </p:txBody>
      </p:sp>
    </p:spTree>
    <p:extLst>
      <p:ext uri="{BB962C8B-B14F-4D97-AF65-F5344CB8AC3E}">
        <p14:creationId xmlns:p14="http://schemas.microsoft.com/office/powerpoint/2010/main" val="60195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picture</a:t>
            </a:r>
            <a:r>
              <a:rPr lang="en-US" baseline="0" dirty="0"/>
              <a:t> from a Mac </a:t>
            </a:r>
          </a:p>
          <a:p>
            <a:r>
              <a:rPr lang="en-US" baseline="0" dirty="0"/>
              <a:t>When you click on a folder it opens up and there could be another folder in it and files. The folders could have a  folder in it, and put papers in it, etc.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28</a:t>
            </a:fld>
            <a:endParaRPr lang="en-US"/>
          </a:p>
        </p:txBody>
      </p:sp>
    </p:spTree>
    <p:extLst>
      <p:ext uri="{BB962C8B-B14F-4D97-AF65-F5344CB8AC3E}">
        <p14:creationId xmlns:p14="http://schemas.microsoft.com/office/powerpoint/2010/main" val="244343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Movie – </a:t>
            </a:r>
            <a:r>
              <a:rPr lang="en-US" dirty="0" err="1"/>
              <a:t>Napolean</a:t>
            </a:r>
            <a:r>
              <a:rPr lang="en-US" baseline="0" dirty="0"/>
              <a:t> Dynamite – caused problems you hate it or love it but it makes havoc with recommender systems</a:t>
            </a:r>
          </a:p>
          <a:p>
            <a:r>
              <a:rPr lang="en-US" dirty="0"/>
              <a:t>The </a:t>
            </a:r>
            <a:r>
              <a:rPr lang="en-US" b="1" dirty="0"/>
              <a:t>Netflix Prize</a:t>
            </a:r>
            <a:r>
              <a:rPr lang="en-US" dirty="0"/>
              <a:t> was an open competition for the best </a:t>
            </a:r>
            <a:r>
              <a:rPr lang="en-US" dirty="0">
                <a:hlinkClick r:id="rId3" tooltip="Collaborative filtering"/>
              </a:rPr>
              <a:t>collaborative filtering</a:t>
            </a:r>
            <a:r>
              <a:rPr lang="en-US" dirty="0"/>
              <a:t> </a:t>
            </a:r>
            <a:r>
              <a:rPr lang="en-US" dirty="0">
                <a:hlinkClick r:id="rId4" tooltip="Algorithm"/>
              </a:rPr>
              <a:t>algorithm</a:t>
            </a:r>
            <a:r>
              <a:rPr lang="en-US" dirty="0"/>
              <a:t> to predict user ratings for </a:t>
            </a:r>
            <a:r>
              <a:rPr lang="en-US" dirty="0">
                <a:hlinkClick r:id="rId5" tooltip="Film"/>
              </a:rPr>
              <a:t>films</a:t>
            </a:r>
            <a:r>
              <a:rPr lang="en-US" dirty="0"/>
              <a:t>, based on previous ratings without any other information about the users or films,</a:t>
            </a:r>
          </a:p>
        </p:txBody>
      </p:sp>
      <p:sp>
        <p:nvSpPr>
          <p:cNvPr id="4" name="Slide Number Placeholder 3"/>
          <p:cNvSpPr>
            <a:spLocks noGrp="1"/>
          </p:cNvSpPr>
          <p:nvPr>
            <p:ph type="sldNum" sz="quarter" idx="10"/>
          </p:nvPr>
        </p:nvSpPr>
        <p:spPr/>
        <p:txBody>
          <a:bodyPr/>
          <a:lstStyle/>
          <a:p>
            <a:fld id="{BF6ED601-1D57-47C7-89BE-7E9922F6715C}" type="slidenum">
              <a:rPr lang="en-US" smtClean="0"/>
              <a:t>7</a:t>
            </a:fld>
            <a:endParaRPr lang="en-US"/>
          </a:p>
        </p:txBody>
      </p:sp>
    </p:spTree>
    <p:extLst>
      <p:ext uri="{BB962C8B-B14F-4D97-AF65-F5344CB8AC3E}">
        <p14:creationId xmlns:p14="http://schemas.microsoft.com/office/powerpoint/2010/main" val="747050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Calls an</a:t>
            </a:r>
            <a:r>
              <a:rPr lang="en-US" baseline="0" dirty="0"/>
              <a:t> instance that is smaller</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30</a:t>
            </a:fld>
            <a:endParaRPr lang="en-US"/>
          </a:p>
        </p:txBody>
      </p:sp>
    </p:spTree>
    <p:extLst>
      <p:ext uri="{BB962C8B-B14F-4D97-AF65-F5344CB8AC3E}">
        <p14:creationId xmlns:p14="http://schemas.microsoft.com/office/powerpoint/2010/main" val="353223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code you can </a:t>
            </a:r>
            <a:r>
              <a:rPr lang="en-US" dirty="0" err="1"/>
              <a:t>snarf</a:t>
            </a:r>
            <a:r>
              <a:rPr lang="en-US" dirty="0"/>
              <a:t>. This code finds all the files that are bigger than 10000 Kilobytes</a:t>
            </a:r>
          </a:p>
          <a:p>
            <a:r>
              <a:rPr lang="en-US" dirty="0"/>
              <a:t>It</a:t>
            </a:r>
            <a:r>
              <a:rPr lang="en-US" baseline="0" dirty="0"/>
              <a:t> is useful to find big files on your computer if you need more space. So this code finds big files. </a:t>
            </a:r>
          </a:p>
          <a:p>
            <a:r>
              <a:rPr lang="en-US" baseline="0" dirty="0"/>
              <a:t>Which line identifies a big file? </a:t>
            </a:r>
            <a:r>
              <a:rPr lang="en-US" baseline="0" dirty="0" err="1"/>
              <a:t>Dirname</a:t>
            </a:r>
            <a:r>
              <a:rPr lang="en-US" baseline="0" dirty="0"/>
              <a:t> is the name of the folder. </a:t>
            </a:r>
          </a:p>
          <a:p>
            <a:r>
              <a:rPr lang="en-US" baseline="0" dirty="0"/>
              <a:t>This uses the </a:t>
            </a:r>
            <a:r>
              <a:rPr lang="en-US" baseline="0" dirty="0" err="1"/>
              <a:t>os</a:t>
            </a:r>
            <a:r>
              <a:rPr lang="en-US" baseline="0" dirty="0"/>
              <a:t> library, </a:t>
            </a:r>
            <a:r>
              <a:rPr lang="en-US" baseline="0" dirty="0" err="1"/>
              <a:t>os</a:t>
            </a:r>
            <a:r>
              <a:rPr lang="en-US" baseline="0" dirty="0"/>
              <a:t> is for operating systems. </a:t>
            </a:r>
          </a:p>
          <a:p>
            <a:r>
              <a:rPr lang="en-US" baseline="0" dirty="0"/>
              <a:t>Which line identifies big files?  “ If size &gt; </a:t>
            </a:r>
            <a:r>
              <a:rPr lang="en-US" baseline="0" dirty="0" err="1"/>
              <a:t>min_size</a:t>
            </a:r>
            <a:r>
              <a:rPr lang="en-US" baseline="0" dirty="0"/>
              <a:t>” is the line</a:t>
            </a:r>
          </a:p>
          <a:p>
            <a:r>
              <a:rPr lang="en-US" baseline="0" dirty="0"/>
              <a:t>Ask someone to identify the line</a:t>
            </a:r>
          </a:p>
          <a:p>
            <a:r>
              <a:rPr lang="en-US" baseline="0" dirty="0"/>
              <a:t>In the past we called folders directories… This library uses the older name directories</a:t>
            </a:r>
          </a:p>
          <a:p>
            <a:r>
              <a:rPr lang="en-US" baseline="0" dirty="0"/>
              <a:t>For loop visits everything in the folder. Everything in the folder is a folder or a file</a:t>
            </a:r>
          </a:p>
          <a:p>
            <a:r>
              <a:rPr lang="en-US" baseline="0" dirty="0"/>
              <a:t>If </a:t>
            </a:r>
            <a:r>
              <a:rPr lang="en-US" baseline="0" dirty="0" err="1"/>
              <a:t>os.path.isdir</a:t>
            </a:r>
            <a:r>
              <a:rPr lang="en-US" baseline="0" dirty="0"/>
              <a:t>  - asks if this is a folder (directory)</a:t>
            </a:r>
          </a:p>
          <a:p>
            <a:r>
              <a:rPr lang="en-US" baseline="0" dirty="0"/>
              <a:t>If it is a file (else part) ask about the size to see if it is a big file and if so we append it to large</a:t>
            </a:r>
          </a:p>
          <a:p>
            <a:r>
              <a:rPr lang="en-US" baseline="0" dirty="0"/>
              <a:t>If it is a folder, we call </a:t>
            </a:r>
            <a:r>
              <a:rPr lang="en-US" baseline="0" dirty="0" err="1"/>
              <a:t>bigfiles</a:t>
            </a:r>
            <a:r>
              <a:rPr lang="en-US" baseline="0" dirty="0"/>
              <a:t> –hey that is the name of this function. That will be a separate call to this function with the folder that is in this folder. It will find all the big files and return them to the variable subs and then we put all those big files into large using extends (which is like append but for a list of things, not just one. </a:t>
            </a:r>
          </a:p>
        </p:txBody>
      </p:sp>
      <p:sp>
        <p:nvSpPr>
          <p:cNvPr id="4" name="Slide Number Placeholder 3"/>
          <p:cNvSpPr>
            <a:spLocks noGrp="1"/>
          </p:cNvSpPr>
          <p:nvPr>
            <p:ph type="sldNum" sz="quarter" idx="10"/>
          </p:nvPr>
        </p:nvSpPr>
        <p:spPr/>
        <p:txBody>
          <a:bodyPr/>
          <a:lstStyle/>
          <a:p>
            <a:fld id="{C7216CB3-B225-45A6-A138-B7A767F9B0A2}" type="slidenum">
              <a:rPr lang="en-US" smtClean="0"/>
              <a:t>31</a:t>
            </a:fld>
            <a:endParaRPr lang="en-US"/>
          </a:p>
        </p:txBody>
      </p:sp>
    </p:spTree>
    <p:extLst>
      <p:ext uri="{BB962C8B-B14F-4D97-AF65-F5344CB8AC3E}">
        <p14:creationId xmlns:p14="http://schemas.microsoft.com/office/powerpoint/2010/main" val="3479371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program and show large files on your computer</a:t>
            </a:r>
          </a:p>
          <a:p>
            <a:endParaRPr lang="en-US" dirty="0"/>
          </a:p>
          <a:p>
            <a:r>
              <a:rPr lang="en-US" dirty="0"/>
              <a:t>These are just three of my large files.</a:t>
            </a:r>
            <a:r>
              <a:rPr lang="en-US" baseline="0" dirty="0"/>
              <a:t> </a:t>
            </a:r>
            <a:r>
              <a:rPr lang="en-US" dirty="0"/>
              <a:t>You should recognize these big files romeo.txt, twain.txt</a:t>
            </a:r>
            <a:r>
              <a:rPr lang="en-US" baseline="0" dirty="0"/>
              <a:t> and lowerwords.txt</a:t>
            </a:r>
          </a:p>
          <a:p>
            <a:endParaRPr lang="en-US" baseline="0" dirty="0"/>
          </a:p>
          <a:p>
            <a:r>
              <a:rPr lang="en-US" baseline="0" dirty="0"/>
              <a:t>You can see their size</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32</a:t>
            </a:fld>
            <a:endParaRPr lang="en-US"/>
          </a:p>
        </p:txBody>
      </p:sp>
    </p:spTree>
    <p:extLst>
      <p:ext uri="{BB962C8B-B14F-4D97-AF65-F5344CB8AC3E}">
        <p14:creationId xmlns:p14="http://schemas.microsoft.com/office/powerpoint/2010/main" val="2261924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357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FileVisit</a:t>
            </a:r>
            <a:r>
              <a:rPr lang="en-US" baseline="0" dirty="0"/>
              <a:t> code is </a:t>
            </a:r>
            <a:r>
              <a:rPr lang="en-US" dirty="0"/>
              <a:t>for accessing all your files words regardless of max or pc</a:t>
            </a:r>
          </a:p>
          <a:p>
            <a:endParaRPr lang="en-US" dirty="0"/>
          </a:p>
          <a:p>
            <a:r>
              <a:rPr lang="en-US" dirty="0"/>
              <a:t>With</a:t>
            </a:r>
            <a:r>
              <a:rPr lang="en-US" baseline="0" dirty="0"/>
              <a:t> these python libraries, you don’t have to worry how to access the files and folders for different systems, the writers of these libraries figured this for you and you just use the libraries.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34</a:t>
            </a:fld>
            <a:endParaRPr lang="en-US"/>
          </a:p>
        </p:txBody>
      </p:sp>
    </p:spTree>
    <p:extLst>
      <p:ext uri="{BB962C8B-B14F-4D97-AF65-F5344CB8AC3E}">
        <p14:creationId xmlns:p14="http://schemas.microsoft.com/office/powerpoint/2010/main" val="3404796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go over these</a:t>
            </a:r>
          </a:p>
        </p:txBody>
      </p:sp>
      <p:sp>
        <p:nvSpPr>
          <p:cNvPr id="4" name="Slide Number Placeholder 3"/>
          <p:cNvSpPr>
            <a:spLocks noGrp="1"/>
          </p:cNvSpPr>
          <p:nvPr>
            <p:ph type="sldNum" sz="quarter" idx="10"/>
          </p:nvPr>
        </p:nvSpPr>
        <p:spPr/>
        <p:txBody>
          <a:bodyPr/>
          <a:lstStyle/>
          <a:p>
            <a:fld id="{C7216CB3-B225-45A6-A138-B7A767F9B0A2}" type="slidenum">
              <a:rPr lang="en-US" smtClean="0"/>
              <a:t>35</a:t>
            </a:fld>
            <a:endParaRPr lang="en-US"/>
          </a:p>
        </p:txBody>
      </p:sp>
    </p:spTree>
    <p:extLst>
      <p:ext uri="{BB962C8B-B14F-4D97-AF65-F5344CB8AC3E}">
        <p14:creationId xmlns:p14="http://schemas.microsoft.com/office/powerpoint/2010/main" val="1655900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Calls an</a:t>
            </a:r>
            <a:r>
              <a:rPr lang="en-US" baseline="0" dirty="0"/>
              <a:t> instance that is smaller</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36</a:t>
            </a:fld>
            <a:endParaRPr lang="en-US"/>
          </a:p>
        </p:txBody>
      </p:sp>
    </p:spTree>
    <p:extLst>
      <p:ext uri="{BB962C8B-B14F-4D97-AF65-F5344CB8AC3E}">
        <p14:creationId xmlns:p14="http://schemas.microsoft.com/office/powerpoint/2010/main" val="428890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are trying to print out all folders eventually you get a folder with only files, no folders. Then you don’t need to call </a:t>
            </a:r>
            <a:r>
              <a:rPr lang="en-US" baseline="0" dirty="0" err="1"/>
              <a:t>bigfiles</a:t>
            </a:r>
            <a:r>
              <a:rPr lang="en-US" baseline="0" dirty="0"/>
              <a:t> again. </a:t>
            </a:r>
          </a:p>
          <a:p>
            <a:endParaRPr lang="en-US" baseline="0" dirty="0"/>
          </a:p>
          <a:p>
            <a:r>
              <a:rPr lang="en-US" baseline="0" dirty="0"/>
              <a:t>Quicksort is on the next slide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39</a:t>
            </a:fld>
            <a:endParaRPr lang="en-US"/>
          </a:p>
        </p:txBody>
      </p:sp>
    </p:spTree>
    <p:extLst>
      <p:ext uri="{BB962C8B-B14F-4D97-AF65-F5344CB8AC3E}">
        <p14:creationId xmlns:p14="http://schemas.microsoft.com/office/powerpoint/2010/main" val="3661895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is SIR, won</a:t>
            </a:r>
            <a:r>
              <a:rPr lang="en-US" baseline="0" dirty="0"/>
              <a:t> the </a:t>
            </a:r>
            <a:r>
              <a:rPr lang="en-US" baseline="0" dirty="0" err="1"/>
              <a:t>turing</a:t>
            </a:r>
            <a:r>
              <a:rPr lang="en-US" baseline="0" dirty="0"/>
              <a:t> award and also has been knighted by queen Elizabeth.</a:t>
            </a:r>
          </a:p>
          <a:p>
            <a:endParaRPr lang="en-US" baseline="0" dirty="0"/>
          </a:p>
          <a:p>
            <a:r>
              <a:rPr lang="en-US" dirty="0"/>
              <a:t>As an aside,</a:t>
            </a:r>
            <a:r>
              <a:rPr lang="en-US" baseline="0" dirty="0"/>
              <a:t> he invented quicksort in 1960. It is a very fast sort, used to be the quickest, but no longer is the fastest, Python uses another sort, </a:t>
            </a:r>
            <a:r>
              <a:rPr lang="en-US" baseline="0" dirty="0" err="1"/>
              <a:t>timsort</a:t>
            </a:r>
            <a:r>
              <a:rPr lang="en-US" baseline="0" dirty="0"/>
              <a:t>. </a:t>
            </a:r>
          </a:p>
          <a:p>
            <a:endParaRPr lang="en-US" baseline="0" dirty="0"/>
          </a:p>
          <a:p>
            <a:r>
              <a:rPr lang="en-US" baseline="0" dirty="0"/>
              <a:t>When he named it in 1960 he didn’t get recursion. He wrote code for this that was really long, but if you use recursion the solution is only about 5 lines. </a:t>
            </a:r>
          </a:p>
          <a:p>
            <a:endParaRPr lang="en-US" baseline="0" dirty="0"/>
          </a:p>
          <a:p>
            <a:endParaRPr lang="en-US" dirty="0"/>
          </a:p>
        </p:txBody>
      </p:sp>
    </p:spTree>
    <p:extLst>
      <p:ext uri="{BB962C8B-B14F-4D97-AF65-F5344CB8AC3E}">
        <p14:creationId xmlns:p14="http://schemas.microsoft.com/office/powerpoint/2010/main" val="620803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DIDN”T GET TO THIS</a:t>
            </a:r>
          </a:p>
        </p:txBody>
      </p:sp>
      <p:sp>
        <p:nvSpPr>
          <p:cNvPr id="4" name="Slide Number Placeholder 3"/>
          <p:cNvSpPr>
            <a:spLocks noGrp="1"/>
          </p:cNvSpPr>
          <p:nvPr>
            <p:ph type="sldNum" sz="quarter" idx="10"/>
          </p:nvPr>
        </p:nvSpPr>
        <p:spPr/>
        <p:txBody>
          <a:bodyPr/>
          <a:lstStyle/>
          <a:p>
            <a:fld id="{C7216CB3-B225-45A6-A138-B7A767F9B0A2}" type="slidenum">
              <a:rPr lang="en-US" smtClean="0"/>
              <a:t>41</a:t>
            </a:fld>
            <a:endParaRPr lang="en-US"/>
          </a:p>
        </p:txBody>
      </p:sp>
    </p:spTree>
    <p:extLst>
      <p:ext uri="{BB962C8B-B14F-4D97-AF65-F5344CB8AC3E}">
        <p14:creationId xmlns:p14="http://schemas.microsoft.com/office/powerpoint/2010/main" val="190252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Pandora - Having analyzed the musical structures present in the songs you like, it plays other songs that possess similar musical traits.</a:t>
            </a:r>
          </a:p>
        </p:txBody>
      </p:sp>
      <p:sp>
        <p:nvSpPr>
          <p:cNvPr id="4" name="Slide Number Placeholder 3"/>
          <p:cNvSpPr>
            <a:spLocks noGrp="1"/>
          </p:cNvSpPr>
          <p:nvPr>
            <p:ph type="sldNum" sz="quarter" idx="10"/>
          </p:nvPr>
        </p:nvSpPr>
        <p:spPr/>
        <p:txBody>
          <a:bodyPr/>
          <a:lstStyle/>
          <a:p>
            <a:fld id="{C7216CB3-B225-45A6-A138-B7A767F9B0A2}" type="slidenum">
              <a:rPr lang="en-US" smtClean="0"/>
              <a:t>8</a:t>
            </a:fld>
            <a:endParaRPr lang="en-US"/>
          </a:p>
        </p:txBody>
      </p:sp>
    </p:spTree>
    <p:extLst>
      <p:ext uri="{BB962C8B-B14F-4D97-AF65-F5344CB8AC3E}">
        <p14:creationId xmlns:p14="http://schemas.microsoft.com/office/powerpoint/2010/main" val="120237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row is one rater, they have each rated five movies. </a:t>
            </a:r>
          </a:p>
          <a:p>
            <a:r>
              <a:rPr lang="en-US" dirty="0"/>
              <a:t>Go</a:t>
            </a:r>
            <a:r>
              <a:rPr lang="en-US" baseline="0" dirty="0"/>
              <a:t> over assignment and data files….</a:t>
            </a:r>
            <a:endParaRPr lang="en-US" dirty="0"/>
          </a:p>
          <a:p>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9</a:t>
            </a:fld>
            <a:endParaRPr lang="en-US"/>
          </a:p>
        </p:txBody>
      </p:sp>
    </p:spTree>
    <p:extLst>
      <p:ext uri="{BB962C8B-B14F-4D97-AF65-F5344CB8AC3E}">
        <p14:creationId xmlns:p14="http://schemas.microsoft.com/office/powerpoint/2010/main" val="166792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example formatted, BUT NOTE THE RIGHT END IS CUT OFF</a:t>
            </a:r>
          </a:p>
        </p:txBody>
      </p:sp>
    </p:spTree>
    <p:extLst>
      <p:ext uri="{BB962C8B-B14F-4D97-AF65-F5344CB8AC3E}">
        <p14:creationId xmlns:p14="http://schemas.microsoft.com/office/powerpoint/2010/main" val="308174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 items – 3 sets of ratings for each – have to rate</a:t>
            </a:r>
            <a:r>
              <a:rPr lang="en-US" baseline="0" dirty="0"/>
              <a:t> everything</a:t>
            </a:r>
          </a:p>
          <a:p>
            <a:r>
              <a:rPr lang="en-US" dirty="0"/>
              <a:t>Divide</a:t>
            </a:r>
            <a:r>
              <a:rPr lang="en-US" baseline="0" dirty="0"/>
              <a:t> by 2 – don’t count 0 – </a:t>
            </a:r>
            <a:r>
              <a:rPr lang="en-US" baseline="0" dirty="0" err="1"/>
              <a:t>allratings</a:t>
            </a:r>
            <a:r>
              <a:rPr lang="en-US" baseline="0" dirty="0"/>
              <a:t> don’t include 0</a:t>
            </a:r>
          </a:p>
          <a:p>
            <a:r>
              <a:rPr lang="en-US" baseline="0" dirty="0"/>
              <a:t>One way of doing a recommendation – what yelp does</a:t>
            </a:r>
          </a:p>
          <a:p>
            <a:r>
              <a:rPr lang="en-US" baseline="0" dirty="0"/>
              <a:t>Average rating</a:t>
            </a:r>
            <a:endParaRPr lang="en-US" dirty="0"/>
          </a:p>
        </p:txBody>
      </p:sp>
    </p:spTree>
    <p:extLst>
      <p:ext uri="{BB962C8B-B14F-4D97-AF65-F5344CB8AC3E}">
        <p14:creationId xmlns:p14="http://schemas.microsoft.com/office/powerpoint/2010/main" val="240877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need items as a list of strings (restaurants) </a:t>
            </a:r>
          </a:p>
          <a:p>
            <a:r>
              <a:rPr lang="en-US" baseline="0" dirty="0"/>
              <a:t>Required to create a dictionary</a:t>
            </a:r>
          </a:p>
          <a:p>
            <a:r>
              <a:rPr lang="en-US" baseline="0" dirty="0"/>
              <a:t>Note they are in the same order</a:t>
            </a:r>
          </a:p>
          <a:p>
            <a:endParaRPr lang="en-US" dirty="0"/>
          </a:p>
        </p:txBody>
      </p:sp>
    </p:spTree>
    <p:extLst>
      <p:ext uri="{BB962C8B-B14F-4D97-AF65-F5344CB8AC3E}">
        <p14:creationId xmlns:p14="http://schemas.microsoft.com/office/powerpoint/2010/main" val="1401878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is person and list</a:t>
            </a:r>
            <a:r>
              <a:rPr lang="en-US" baseline="0" dirty="0"/>
              <a:t> of their ratings as </a:t>
            </a:r>
            <a:r>
              <a:rPr lang="en-US" baseline="0" dirty="0" err="1"/>
              <a:t>ints</a:t>
            </a:r>
            <a:endParaRPr lang="en-US" baseline="0" dirty="0"/>
          </a:p>
          <a:p>
            <a:r>
              <a:rPr lang="en-US" baseline="0" dirty="0"/>
              <a:t>Average for McDonalds?   4</a:t>
            </a:r>
          </a:p>
          <a:p>
            <a:r>
              <a:rPr lang="en-US" baseline="0" dirty="0"/>
              <a:t>Don’t include those who did not rate</a:t>
            </a:r>
            <a:endParaRPr lang="en-US" dirty="0"/>
          </a:p>
        </p:txBody>
      </p:sp>
    </p:spTree>
    <p:extLst>
      <p:ext uri="{BB962C8B-B14F-4D97-AF65-F5344CB8AC3E}">
        <p14:creationId xmlns:p14="http://schemas.microsoft.com/office/powerpoint/2010/main" val="405539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ratings are the same. </a:t>
            </a:r>
          </a:p>
          <a:p>
            <a:r>
              <a:rPr lang="en-US" dirty="0"/>
              <a:t>Don’t you want to only consider ratings that are near you and value their ratings.</a:t>
            </a:r>
            <a:r>
              <a:rPr lang="en-US" baseline="0" dirty="0"/>
              <a:t> </a:t>
            </a:r>
            <a:endParaRPr lang="en-US" dirty="0"/>
          </a:p>
        </p:txBody>
      </p:sp>
    </p:spTree>
    <p:extLst>
      <p:ext uri="{BB962C8B-B14F-4D97-AF65-F5344CB8AC3E}">
        <p14:creationId xmlns:p14="http://schemas.microsoft.com/office/powerpoint/2010/main" val="176920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a:t>compsci101 fall17</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ollaborative_filte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yti.ms/sPv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04800"/>
            <a:ext cx="8153400" cy="1981200"/>
          </a:xfrm>
        </p:spPr>
        <p:txBody>
          <a:bodyPr/>
          <a:lstStyle/>
          <a:p>
            <a:pPr eaLnBrk="1" hangingPunct="1"/>
            <a:r>
              <a:rPr lang="en-US" dirty="0" err="1"/>
              <a:t>CompSci</a:t>
            </a:r>
            <a:r>
              <a:rPr lang="en-US" dirty="0"/>
              <a:t> 101</a:t>
            </a:r>
            <a:br>
              <a:rPr lang="en-US" dirty="0"/>
            </a:br>
            <a:r>
              <a:rPr lang="en-US" dirty="0"/>
              <a:t>Introduction to Computer Science</a:t>
            </a:r>
          </a:p>
        </p:txBody>
      </p:sp>
      <p:sp>
        <p:nvSpPr>
          <p:cNvPr id="3075" name="Text Box 4"/>
          <p:cNvSpPr txBox="1">
            <a:spLocks noChangeArrowheads="1"/>
          </p:cNvSpPr>
          <p:nvPr/>
        </p:nvSpPr>
        <p:spPr bwMode="auto">
          <a:xfrm>
            <a:off x="4419600" y="3733800"/>
            <a:ext cx="21499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a:t>Nov 28, 2017</a:t>
            </a:r>
          </a:p>
          <a:p>
            <a:pPr eaLnBrk="1" hangingPunct="1">
              <a:spcBef>
                <a:spcPct val="0"/>
              </a:spcBef>
              <a:buFontTx/>
              <a:buNone/>
            </a:pPr>
            <a:endParaRPr lang="en-US" sz="2800" dirty="0"/>
          </a:p>
          <a:p>
            <a:pPr eaLnBrk="1" hangingPunct="1">
              <a:spcBef>
                <a:spcPct val="0"/>
              </a:spcBef>
              <a:buFontTx/>
              <a:buNone/>
            </a:pPr>
            <a:r>
              <a:rPr lang="en-US" sz="2800" dirty="0"/>
              <a:t>Prof. Rodger</a:t>
            </a:r>
          </a:p>
        </p:txBody>
      </p:sp>
      <p:pic>
        <p:nvPicPr>
          <p:cNvPr id="1026" name="Picture 2" descr="Image result for recur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895600"/>
            <a:ext cx="234315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compsci101 fall17</a:t>
            </a:r>
            <a:endParaRPr lang="en-US" dirty="0"/>
          </a:p>
        </p:txBody>
      </p:sp>
      <p:sp>
        <p:nvSpPr>
          <p:cNvPr id="3" name="Slide Number Placeholder 2"/>
          <p:cNvSpPr>
            <a:spLocks noGrp="1"/>
          </p:cNvSpPr>
          <p:nvPr>
            <p:ph type="sldNum" sz="quarter" idx="12"/>
          </p:nvPr>
        </p:nvSpPr>
        <p:spPr/>
        <p:txBody>
          <a:bodyPr/>
          <a:lstStyle/>
          <a:p>
            <a:pPr>
              <a:defRPr/>
            </a:pPr>
            <a:fld id="{ADD3E9C4-CC62-419B-94EA-3C3ACB7F981C}"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91600" cy="1143000"/>
          </a:xfrm>
        </p:spPr>
        <p:txBody>
          <a:bodyPr/>
          <a:lstStyle/>
          <a:p>
            <a:r>
              <a:rPr lang="en-US" dirty="0" err="1"/>
              <a:t>ReadAllFood</a:t>
            </a:r>
            <a:r>
              <a:rPr lang="en-US" dirty="0"/>
              <a:t> modules: Food Format</a:t>
            </a:r>
            <a:br>
              <a:rPr lang="en-US" dirty="0"/>
            </a:br>
            <a:r>
              <a:rPr lang="en-US" sz="3200" dirty="0"/>
              <a:t>bit.ly/101f17-1128-1</a:t>
            </a:r>
          </a:p>
        </p:txBody>
      </p:sp>
      <p:sp>
        <p:nvSpPr>
          <p:cNvPr id="3" name="Content Placeholder 2"/>
          <p:cNvSpPr>
            <a:spLocks noGrp="1"/>
          </p:cNvSpPr>
          <p:nvPr>
            <p:ph idx="1"/>
          </p:nvPr>
        </p:nvSpPr>
        <p:spPr>
          <a:xfrm>
            <a:off x="609600" y="929420"/>
            <a:ext cx="7772400" cy="5166580"/>
          </a:xfrm>
        </p:spPr>
        <p:txBody>
          <a:bodyPr/>
          <a:lstStyle/>
          <a:p>
            <a:r>
              <a:rPr lang="en-US" dirty="0"/>
              <a:t>All Reader modules return a tuple of strings: </a:t>
            </a:r>
            <a:r>
              <a:rPr lang="en-US" dirty="0" err="1"/>
              <a:t>itemlist</a:t>
            </a:r>
            <a:r>
              <a:rPr lang="en-US" dirty="0"/>
              <a:t> and </a:t>
            </a:r>
            <a:r>
              <a:rPr lang="en-US" dirty="0" err="1"/>
              <a:t>dictratings</a:t>
            </a:r>
            <a:r>
              <a:rPr lang="en-US" dirty="0"/>
              <a:t> dictionary</a:t>
            </a:r>
          </a:p>
          <a:p>
            <a:endParaRPr lang="en-US" dirty="0"/>
          </a:p>
          <a:p>
            <a:pPr marL="0" indent="0">
              <a:buNone/>
            </a:pPr>
            <a:endParaRPr lang="en-US" dirty="0"/>
          </a:p>
          <a:p>
            <a:endParaRPr lang="en-US" dirty="0"/>
          </a:p>
          <a:p>
            <a:pPr marL="0" indent="0">
              <a:buNone/>
            </a:pPr>
            <a:endParaRPr lang="en-US" dirty="0"/>
          </a:p>
          <a:p>
            <a:r>
              <a:rPr lang="en-US" dirty="0"/>
              <a:t>Translated to list and dictionary:</a:t>
            </a:r>
          </a:p>
          <a:p>
            <a:pPr lvl="1"/>
            <a:endParaRPr lang="en-US" dirty="0"/>
          </a:p>
        </p:txBody>
      </p:sp>
      <p:sp>
        <p:nvSpPr>
          <p:cNvPr id="9" name="Slide Number Placeholder 8"/>
          <p:cNvSpPr>
            <a:spLocks noGrp="1"/>
          </p:cNvSpPr>
          <p:nvPr>
            <p:ph type="sldNum" sz="quarter" idx="12"/>
          </p:nvPr>
        </p:nvSpPr>
        <p:spPr/>
        <p:txBody>
          <a:bodyPr/>
          <a:lstStyle/>
          <a:p>
            <a:pPr>
              <a:defRPr/>
            </a:pPr>
            <a:fld id="{FC6DB02F-6869-41A8-88A9-7B04A59444FD}" type="slidenum">
              <a:rPr lang="en-US" smtClean="0"/>
              <a:pPr>
                <a:defRPr/>
              </a:pPr>
              <a:t>10</a:t>
            </a:fld>
            <a:endParaRPr lang="en-US"/>
          </a:p>
        </p:txBody>
      </p:sp>
      <p:sp>
        <p:nvSpPr>
          <p:cNvPr id="4" name="Footer Placeholder 3">
            <a:extLst>
              <a:ext uri="{FF2B5EF4-FFF2-40B4-BE49-F238E27FC236}">
                <a16:creationId xmlns:a16="http://schemas.microsoft.com/office/drawing/2014/main" id="{6A257343-2628-4B93-B732-C16B5923C537}"/>
              </a:ext>
            </a:extLst>
          </p:cNvPr>
          <p:cNvSpPr>
            <a:spLocks noGrp="1"/>
          </p:cNvSpPr>
          <p:nvPr>
            <p:ph type="ftr" sz="quarter" idx="11"/>
          </p:nvPr>
        </p:nvSpPr>
        <p:spPr/>
        <p:txBody>
          <a:bodyPr/>
          <a:lstStyle/>
          <a:p>
            <a:pPr>
              <a:defRPr/>
            </a:pPr>
            <a:r>
              <a:rPr lang="en-US"/>
              <a:t>compsci101 fall17</a:t>
            </a:r>
          </a:p>
        </p:txBody>
      </p:sp>
      <p:pic>
        <p:nvPicPr>
          <p:cNvPr id="8" name="Picture 7">
            <a:extLst>
              <a:ext uri="{FF2B5EF4-FFF2-40B4-BE49-F238E27FC236}">
                <a16:creationId xmlns:a16="http://schemas.microsoft.com/office/drawing/2014/main" id="{4510F595-8796-4174-9003-6EF72D62A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72420"/>
            <a:ext cx="2620256" cy="2001740"/>
          </a:xfrm>
          <a:prstGeom prst="rect">
            <a:avLst/>
          </a:prstGeom>
        </p:spPr>
      </p:pic>
      <p:pic>
        <p:nvPicPr>
          <p:cNvPr id="11" name="Picture 10">
            <a:extLst>
              <a:ext uri="{FF2B5EF4-FFF2-40B4-BE49-F238E27FC236}">
                <a16:creationId xmlns:a16="http://schemas.microsoft.com/office/drawing/2014/main" id="{0107E48C-C440-464F-AAAE-73ABAEEC0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456" y="2054260"/>
            <a:ext cx="2093096" cy="2239009"/>
          </a:xfrm>
          <a:prstGeom prst="rect">
            <a:avLst/>
          </a:prstGeom>
        </p:spPr>
      </p:pic>
      <p:pic>
        <p:nvPicPr>
          <p:cNvPr id="15" name="Picture 14">
            <a:extLst>
              <a:ext uri="{FF2B5EF4-FFF2-40B4-BE49-F238E27FC236}">
                <a16:creationId xmlns:a16="http://schemas.microsoft.com/office/drawing/2014/main" id="{7E4C8A3A-D4BC-4024-BAAA-176B64D6AD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5641515"/>
            <a:ext cx="7868920" cy="1061370"/>
          </a:xfrm>
          <a:prstGeom prst="rect">
            <a:avLst/>
          </a:prstGeom>
        </p:spPr>
      </p:pic>
      <p:pic>
        <p:nvPicPr>
          <p:cNvPr id="19" name="Picture 18">
            <a:extLst>
              <a:ext uri="{FF2B5EF4-FFF2-40B4-BE49-F238E27FC236}">
                <a16:creationId xmlns:a16="http://schemas.microsoft.com/office/drawing/2014/main" id="{9C699692-E6CC-4C54-B7D1-D3233EDDD9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400" y="4910764"/>
            <a:ext cx="8529320" cy="538160"/>
          </a:xfrm>
          <a:prstGeom prst="rect">
            <a:avLst/>
          </a:prstGeom>
        </p:spPr>
      </p:pic>
      <p:sp>
        <p:nvSpPr>
          <p:cNvPr id="20" name="TextBox 19">
            <a:extLst>
              <a:ext uri="{FF2B5EF4-FFF2-40B4-BE49-F238E27FC236}">
                <a16:creationId xmlns:a16="http://schemas.microsoft.com/office/drawing/2014/main" id="{AB9E0E6F-AAAF-449D-BA36-1850C417B828}"/>
              </a:ext>
            </a:extLst>
          </p:cNvPr>
          <p:cNvSpPr txBox="1"/>
          <p:nvPr/>
        </p:nvSpPr>
        <p:spPr>
          <a:xfrm>
            <a:off x="6889849" y="2354704"/>
            <a:ext cx="989373" cy="1569660"/>
          </a:xfrm>
          <a:prstGeom prst="rect">
            <a:avLst/>
          </a:prstGeom>
          <a:noFill/>
        </p:spPr>
        <p:txBody>
          <a:bodyPr wrap="none" rtlCol="0">
            <a:spAutoFit/>
          </a:bodyPr>
          <a:lstStyle/>
          <a:p>
            <a:r>
              <a:rPr lang="en-US" dirty="0"/>
              <a:t>not</a:t>
            </a:r>
          </a:p>
          <a:p>
            <a:r>
              <a:rPr lang="en-US" dirty="0"/>
              <a:t>all </a:t>
            </a:r>
          </a:p>
          <a:p>
            <a:r>
              <a:rPr lang="en-US" dirty="0"/>
              <a:t>shown</a:t>
            </a:r>
          </a:p>
          <a:p>
            <a:r>
              <a:rPr lang="en-US" dirty="0"/>
              <a:t>…</a:t>
            </a:r>
          </a:p>
        </p:txBody>
      </p:sp>
    </p:spTree>
    <p:extLst>
      <p:ext uri="{BB962C8B-B14F-4D97-AF65-F5344CB8AC3E}">
        <p14:creationId xmlns:p14="http://schemas.microsoft.com/office/powerpoint/2010/main" val="7517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78"/>
            <a:ext cx="7772400" cy="1143000"/>
          </a:xfrm>
        </p:spPr>
        <p:txBody>
          <a:bodyPr/>
          <a:lstStyle/>
          <a:p>
            <a:r>
              <a:rPr lang="en-US" dirty="0"/>
              <a:t>Data For Recommender</a:t>
            </a:r>
          </a:p>
        </p:txBody>
      </p:sp>
      <p:sp>
        <p:nvSpPr>
          <p:cNvPr id="3" name="Content Placeholder 2"/>
          <p:cNvSpPr>
            <a:spLocks noGrp="1"/>
          </p:cNvSpPr>
          <p:nvPr>
            <p:ph idx="1"/>
          </p:nvPr>
        </p:nvSpPr>
        <p:spPr>
          <a:xfrm>
            <a:off x="685800" y="1295400"/>
            <a:ext cx="7772400" cy="4800600"/>
          </a:xfrm>
        </p:spPr>
        <p:txBody>
          <a:bodyPr/>
          <a:lstStyle/>
          <a:p>
            <a:r>
              <a:rPr lang="en-US" dirty="0"/>
              <a:t>Users/Raters rate Items</a:t>
            </a:r>
          </a:p>
          <a:p>
            <a:pPr lvl="1"/>
            <a:r>
              <a:rPr lang="en-US" dirty="0"/>
              <a:t>We need to know the items</a:t>
            </a:r>
          </a:p>
          <a:p>
            <a:pPr lvl="1"/>
            <a:r>
              <a:rPr lang="en-US" dirty="0"/>
              <a:t>We need to know how users rate each item</a:t>
            </a:r>
          </a:p>
          <a:p>
            <a:r>
              <a:rPr lang="en-US" dirty="0"/>
              <a:t>Which eatery has highest average rating?</a:t>
            </a:r>
          </a:p>
          <a:p>
            <a:pPr lvl="1"/>
            <a:r>
              <a:rPr lang="en-US" dirty="0"/>
              <a:t>Conceptually: average columns in table</a:t>
            </a:r>
          </a:p>
          <a:p>
            <a:pPr lvl="1"/>
            <a:r>
              <a:rPr lang="en-US" dirty="0"/>
              <a:t>How is data provided in this assignment?</a:t>
            </a:r>
          </a:p>
        </p:txBody>
      </p:sp>
      <p:sp>
        <p:nvSpPr>
          <p:cNvPr id="5" name="Footer Placeholder 4"/>
          <p:cNvSpPr>
            <a:spLocks noGrp="1"/>
          </p:cNvSpPr>
          <p:nvPr>
            <p:ph type="ftr" sz="quarter" idx="11"/>
          </p:nvPr>
        </p:nvSpPr>
        <p:spPr>
          <a:xfrm>
            <a:off x="3124200" y="6501581"/>
            <a:ext cx="2895600" cy="457200"/>
          </a:xfrm>
        </p:spPr>
        <p:txBody>
          <a:bodyPr/>
          <a:lstStyle/>
          <a:p>
            <a:pPr>
              <a:defRPr/>
            </a:pPr>
            <a:r>
              <a:rPr lang="en-US"/>
              <a:t>compsci101 fall17</a:t>
            </a:r>
            <a:endParaRPr lang="en-US" dirty="0"/>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11</a:t>
            </a:fld>
            <a:endParaRPr lang="en-US"/>
          </a:p>
        </p:txBody>
      </p:sp>
      <p:graphicFrame>
        <p:nvGraphicFramePr>
          <p:cNvPr id="7" name="Table 6"/>
          <p:cNvGraphicFramePr>
            <a:graphicFrameLocks noGrp="1"/>
          </p:cNvGraphicFramePr>
          <p:nvPr>
            <p:extLst/>
          </p:nvPr>
        </p:nvGraphicFramePr>
        <p:xfrm>
          <a:off x="1371600" y="4645066"/>
          <a:ext cx="6095999" cy="1483360"/>
        </p:xfrm>
        <a:graphic>
          <a:graphicData uri="http://schemas.openxmlformats.org/drawingml/2006/table">
            <a:tbl>
              <a:tblPr firstRow="1" bandRow="1">
                <a:tableStyleId>{00A15C55-8517-42AA-B614-E9B94910E393}</a:tableStyleId>
              </a:tblPr>
              <a:tblGrid>
                <a:gridCol w="870857">
                  <a:extLst>
                    <a:ext uri="{9D8B030D-6E8A-4147-A177-3AD203B41FA5}">
                      <a16:colId xmlns:a16="http://schemas.microsoft.com/office/drawing/2014/main" val="20000"/>
                    </a:ext>
                  </a:extLst>
                </a:gridCol>
                <a:gridCol w="667254">
                  <a:extLst>
                    <a:ext uri="{9D8B030D-6E8A-4147-A177-3AD203B41FA5}">
                      <a16:colId xmlns:a16="http://schemas.microsoft.com/office/drawing/2014/main" val="20001"/>
                    </a:ext>
                  </a:extLst>
                </a:gridCol>
                <a:gridCol w="973667">
                  <a:extLst>
                    <a:ext uri="{9D8B030D-6E8A-4147-A177-3AD203B41FA5}">
                      <a16:colId xmlns:a16="http://schemas.microsoft.com/office/drawing/2014/main" val="20002"/>
                    </a:ext>
                  </a:extLst>
                </a:gridCol>
                <a:gridCol w="973667">
                  <a:extLst>
                    <a:ext uri="{9D8B030D-6E8A-4147-A177-3AD203B41FA5}">
                      <a16:colId xmlns:a16="http://schemas.microsoft.com/office/drawing/2014/main" val="20003"/>
                    </a:ext>
                  </a:extLst>
                </a:gridCol>
                <a:gridCol w="747889">
                  <a:extLst>
                    <a:ext uri="{9D8B030D-6E8A-4147-A177-3AD203B41FA5}">
                      <a16:colId xmlns:a16="http://schemas.microsoft.com/office/drawing/2014/main" val="20004"/>
                    </a:ext>
                  </a:extLst>
                </a:gridCol>
                <a:gridCol w="846666">
                  <a:extLst>
                    <a:ext uri="{9D8B030D-6E8A-4147-A177-3AD203B41FA5}">
                      <a16:colId xmlns:a16="http://schemas.microsoft.com/office/drawing/2014/main" val="20005"/>
                    </a:ext>
                  </a:extLst>
                </a:gridCol>
                <a:gridCol w="1015999">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a:t>ABP</a:t>
                      </a:r>
                    </a:p>
                  </a:txBody>
                  <a:tcPr/>
                </a:tc>
                <a:tc>
                  <a:txBody>
                    <a:bodyPr/>
                    <a:lstStyle/>
                    <a:p>
                      <a:r>
                        <a:rPr lang="en-US" dirty="0" err="1"/>
                        <a:t>BlueEx</a:t>
                      </a:r>
                      <a:endParaRPr lang="en-US" dirty="0"/>
                    </a:p>
                  </a:txBody>
                  <a:tcPr/>
                </a:tc>
                <a:tc>
                  <a:txBody>
                    <a:bodyPr/>
                    <a:lstStyle/>
                    <a:p>
                      <a:r>
                        <a:rPr lang="en-US" dirty="0" err="1"/>
                        <a:t>McDon</a:t>
                      </a:r>
                      <a:endParaRPr lang="en-US" dirty="0"/>
                    </a:p>
                  </a:txBody>
                  <a:tcPr/>
                </a:tc>
                <a:tc>
                  <a:txBody>
                    <a:bodyPr/>
                    <a:lstStyle/>
                    <a:p>
                      <a:r>
                        <a:rPr lang="en-US" dirty="0"/>
                        <a:t>Loop</a:t>
                      </a:r>
                    </a:p>
                  </a:txBody>
                  <a:tcPr/>
                </a:tc>
                <a:tc>
                  <a:txBody>
                    <a:bodyPr/>
                    <a:lstStyle/>
                    <a:p>
                      <a:r>
                        <a:rPr lang="en-US" dirty="0"/>
                        <a:t>Panda</a:t>
                      </a:r>
                    </a:p>
                  </a:txBody>
                  <a:tcPr/>
                </a:tc>
                <a:tc>
                  <a:txBody>
                    <a:bodyPr/>
                    <a:lstStyle/>
                    <a:p>
                      <a:r>
                        <a:rPr lang="en-US" dirty="0" err="1"/>
                        <a:t>Nasher</a:t>
                      </a:r>
                      <a:endParaRPr lang="en-US" dirty="0"/>
                    </a:p>
                  </a:txBody>
                  <a:tcPr/>
                </a:tc>
                <a:extLst>
                  <a:ext uri="{0D108BD9-81ED-4DB2-BD59-A6C34878D82A}">
                    <a16:rowId xmlns:a16="http://schemas.microsoft.com/office/drawing/2014/main" val="10000"/>
                  </a:ext>
                </a:extLst>
              </a:tr>
              <a:tr h="370840">
                <a:tc>
                  <a:txBody>
                    <a:bodyPr/>
                    <a:lstStyle/>
                    <a:p>
                      <a:r>
                        <a:rPr lang="en-US" dirty="0"/>
                        <a:t>Sam</a:t>
                      </a:r>
                    </a:p>
                  </a:txBody>
                  <a:tcPr/>
                </a:tc>
                <a:tc>
                  <a:txBody>
                    <a:bodyPr/>
                    <a:lstStyle/>
                    <a:p>
                      <a:r>
                        <a:rPr lang="en-US" dirty="0"/>
                        <a:t>0</a:t>
                      </a:r>
                    </a:p>
                  </a:txBody>
                  <a:tcPr/>
                </a:tc>
                <a:tc>
                  <a:txBody>
                    <a:bodyPr/>
                    <a:lstStyle/>
                    <a:p>
                      <a:r>
                        <a:rPr lang="en-US" dirty="0"/>
                        <a:t>3</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Chris</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extLst>
                  <a:ext uri="{0D108BD9-81ED-4DB2-BD59-A6C34878D82A}">
                    <a16:rowId xmlns:a16="http://schemas.microsoft.com/office/drawing/2014/main" val="10002"/>
                  </a:ext>
                </a:extLst>
              </a:tr>
              <a:tr h="370840">
                <a:tc>
                  <a:txBody>
                    <a:bodyPr/>
                    <a:lstStyle/>
                    <a:p>
                      <a:r>
                        <a:rPr lang="en-US" dirty="0"/>
                        <a:t>Nat</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5</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779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95" y="217197"/>
            <a:ext cx="7772400" cy="1143000"/>
          </a:xfrm>
        </p:spPr>
        <p:txBody>
          <a:bodyPr/>
          <a:lstStyle/>
          <a:p>
            <a:r>
              <a:rPr lang="en-US" dirty="0"/>
              <a:t>Data For Recommender</a:t>
            </a:r>
          </a:p>
        </p:txBody>
      </p:sp>
      <p:sp>
        <p:nvSpPr>
          <p:cNvPr id="3" name="Content Placeholder 2"/>
          <p:cNvSpPr>
            <a:spLocks noGrp="1"/>
          </p:cNvSpPr>
          <p:nvPr>
            <p:ph idx="1"/>
          </p:nvPr>
        </p:nvSpPr>
        <p:spPr>
          <a:xfrm>
            <a:off x="762000" y="1360196"/>
            <a:ext cx="7772400" cy="5040603"/>
          </a:xfrm>
        </p:spPr>
        <p:txBody>
          <a:bodyPr/>
          <a:lstStyle/>
          <a:p>
            <a:r>
              <a:rPr lang="en-US" dirty="0" err="1"/>
              <a:t>itemlist</a:t>
            </a:r>
            <a:r>
              <a:rPr lang="en-US" dirty="0"/>
              <a:t> are provided in a list of strings</a:t>
            </a:r>
          </a:p>
          <a:p>
            <a:pPr lvl="1"/>
            <a:r>
              <a:rPr lang="en-US" dirty="0"/>
              <a:t>Parsing data provides this list</a:t>
            </a:r>
          </a:p>
          <a:p>
            <a:r>
              <a:rPr lang="en-US" dirty="0" err="1"/>
              <a:t>dictratings</a:t>
            </a:r>
            <a:r>
              <a:rPr lang="en-US" dirty="0"/>
              <a:t> provided in dictionary</a:t>
            </a:r>
          </a:p>
          <a:p>
            <a:pPr lvl="1"/>
            <a:r>
              <a:rPr lang="en-US" dirty="0"/>
              <a:t>Key is user ID</a:t>
            </a:r>
          </a:p>
          <a:p>
            <a:pPr lvl="1"/>
            <a:r>
              <a:rPr lang="en-US" dirty="0"/>
              <a:t>Value is list of integer ratings</a:t>
            </a:r>
          </a:p>
        </p:txBody>
      </p:sp>
      <p:graphicFrame>
        <p:nvGraphicFramePr>
          <p:cNvPr id="4" name="Table 3"/>
          <p:cNvGraphicFramePr>
            <a:graphicFrameLocks noGrp="1"/>
          </p:cNvGraphicFramePr>
          <p:nvPr>
            <p:extLst/>
          </p:nvPr>
        </p:nvGraphicFramePr>
        <p:xfrm>
          <a:off x="1340556" y="4374444"/>
          <a:ext cx="6095999" cy="1483360"/>
        </p:xfrm>
        <a:graphic>
          <a:graphicData uri="http://schemas.openxmlformats.org/drawingml/2006/table">
            <a:tbl>
              <a:tblPr firstRow="1" bandRow="1">
                <a:tableStyleId>{00A15C55-8517-42AA-B614-E9B94910E393}</a:tableStyleId>
              </a:tblPr>
              <a:tblGrid>
                <a:gridCol w="870857">
                  <a:extLst>
                    <a:ext uri="{9D8B030D-6E8A-4147-A177-3AD203B41FA5}">
                      <a16:colId xmlns:a16="http://schemas.microsoft.com/office/drawing/2014/main" val="20000"/>
                    </a:ext>
                  </a:extLst>
                </a:gridCol>
                <a:gridCol w="667254">
                  <a:extLst>
                    <a:ext uri="{9D8B030D-6E8A-4147-A177-3AD203B41FA5}">
                      <a16:colId xmlns:a16="http://schemas.microsoft.com/office/drawing/2014/main" val="20001"/>
                    </a:ext>
                  </a:extLst>
                </a:gridCol>
                <a:gridCol w="973667">
                  <a:extLst>
                    <a:ext uri="{9D8B030D-6E8A-4147-A177-3AD203B41FA5}">
                      <a16:colId xmlns:a16="http://schemas.microsoft.com/office/drawing/2014/main" val="20002"/>
                    </a:ext>
                  </a:extLst>
                </a:gridCol>
                <a:gridCol w="973667">
                  <a:extLst>
                    <a:ext uri="{9D8B030D-6E8A-4147-A177-3AD203B41FA5}">
                      <a16:colId xmlns:a16="http://schemas.microsoft.com/office/drawing/2014/main" val="20003"/>
                    </a:ext>
                  </a:extLst>
                </a:gridCol>
                <a:gridCol w="747889">
                  <a:extLst>
                    <a:ext uri="{9D8B030D-6E8A-4147-A177-3AD203B41FA5}">
                      <a16:colId xmlns:a16="http://schemas.microsoft.com/office/drawing/2014/main" val="20004"/>
                    </a:ext>
                  </a:extLst>
                </a:gridCol>
                <a:gridCol w="846666">
                  <a:extLst>
                    <a:ext uri="{9D8B030D-6E8A-4147-A177-3AD203B41FA5}">
                      <a16:colId xmlns:a16="http://schemas.microsoft.com/office/drawing/2014/main" val="20005"/>
                    </a:ext>
                  </a:extLst>
                </a:gridCol>
                <a:gridCol w="1015999">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a:t>ABP</a:t>
                      </a:r>
                    </a:p>
                  </a:txBody>
                  <a:tcPr/>
                </a:tc>
                <a:tc>
                  <a:txBody>
                    <a:bodyPr/>
                    <a:lstStyle/>
                    <a:p>
                      <a:r>
                        <a:rPr lang="en-US" dirty="0" err="1"/>
                        <a:t>BlueEx</a:t>
                      </a:r>
                      <a:endParaRPr lang="en-US" dirty="0"/>
                    </a:p>
                  </a:txBody>
                  <a:tcPr/>
                </a:tc>
                <a:tc>
                  <a:txBody>
                    <a:bodyPr/>
                    <a:lstStyle/>
                    <a:p>
                      <a:r>
                        <a:rPr lang="en-US" dirty="0" err="1"/>
                        <a:t>McDon</a:t>
                      </a:r>
                      <a:endParaRPr lang="en-US" dirty="0"/>
                    </a:p>
                  </a:txBody>
                  <a:tcPr/>
                </a:tc>
                <a:tc>
                  <a:txBody>
                    <a:bodyPr/>
                    <a:lstStyle/>
                    <a:p>
                      <a:r>
                        <a:rPr lang="en-US" dirty="0"/>
                        <a:t>Loop</a:t>
                      </a:r>
                    </a:p>
                  </a:txBody>
                  <a:tcPr/>
                </a:tc>
                <a:tc>
                  <a:txBody>
                    <a:bodyPr/>
                    <a:lstStyle/>
                    <a:p>
                      <a:r>
                        <a:rPr lang="en-US" dirty="0"/>
                        <a:t>Panda</a:t>
                      </a:r>
                    </a:p>
                  </a:txBody>
                  <a:tcPr/>
                </a:tc>
                <a:tc>
                  <a:txBody>
                    <a:bodyPr/>
                    <a:lstStyle/>
                    <a:p>
                      <a:r>
                        <a:rPr lang="en-US" dirty="0" err="1"/>
                        <a:t>Nasher</a:t>
                      </a:r>
                      <a:endParaRPr lang="en-US" dirty="0"/>
                    </a:p>
                  </a:txBody>
                  <a:tcPr/>
                </a:tc>
                <a:extLst>
                  <a:ext uri="{0D108BD9-81ED-4DB2-BD59-A6C34878D82A}">
                    <a16:rowId xmlns:a16="http://schemas.microsoft.com/office/drawing/2014/main" val="10000"/>
                  </a:ext>
                </a:extLst>
              </a:tr>
              <a:tr h="370840">
                <a:tc>
                  <a:txBody>
                    <a:bodyPr/>
                    <a:lstStyle/>
                    <a:p>
                      <a:r>
                        <a:rPr lang="en-US" dirty="0"/>
                        <a:t>Sam</a:t>
                      </a:r>
                    </a:p>
                  </a:txBody>
                  <a:tcPr/>
                </a:tc>
                <a:tc>
                  <a:txBody>
                    <a:bodyPr/>
                    <a:lstStyle/>
                    <a:p>
                      <a:r>
                        <a:rPr lang="en-US" dirty="0"/>
                        <a:t>0</a:t>
                      </a:r>
                    </a:p>
                  </a:txBody>
                  <a:tcPr/>
                </a:tc>
                <a:tc>
                  <a:txBody>
                    <a:bodyPr/>
                    <a:lstStyle/>
                    <a:p>
                      <a:r>
                        <a:rPr lang="en-US" dirty="0"/>
                        <a:t>3</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Chris</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extLst>
                  <a:ext uri="{0D108BD9-81ED-4DB2-BD59-A6C34878D82A}">
                    <a16:rowId xmlns:a16="http://schemas.microsoft.com/office/drawing/2014/main" val="10002"/>
                  </a:ext>
                </a:extLst>
              </a:tr>
              <a:tr h="370840">
                <a:tc>
                  <a:txBody>
                    <a:bodyPr/>
                    <a:lstStyle/>
                    <a:p>
                      <a:r>
                        <a:rPr lang="en-US" dirty="0"/>
                        <a:t>Nat</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5</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1"/>
          </p:nvPr>
        </p:nvSpPr>
        <p:spPr/>
        <p:txBody>
          <a:bodyPr/>
          <a:lstStyle/>
          <a:p>
            <a:pPr>
              <a:defRPr/>
            </a:pPr>
            <a:r>
              <a:rPr lang="en-US"/>
              <a:t>compsci101 fall17</a:t>
            </a:r>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12</a:t>
            </a:fld>
            <a:endParaRPr lang="en-US"/>
          </a:p>
        </p:txBody>
      </p:sp>
    </p:spTree>
    <p:extLst>
      <p:ext uri="{BB962C8B-B14F-4D97-AF65-F5344CB8AC3E}">
        <p14:creationId xmlns:p14="http://schemas.microsoft.com/office/powerpoint/2010/main" val="95097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 Recommender</a:t>
            </a:r>
          </a:p>
        </p:txBody>
      </p:sp>
      <p:sp>
        <p:nvSpPr>
          <p:cNvPr id="3" name="Content Placeholder 2"/>
          <p:cNvSpPr>
            <a:spLocks noGrp="1"/>
          </p:cNvSpPr>
          <p:nvPr>
            <p:ph idx="1"/>
          </p:nvPr>
        </p:nvSpPr>
        <p:spPr>
          <a:xfrm>
            <a:off x="704335" y="1752600"/>
            <a:ext cx="7772400" cy="4114800"/>
          </a:xfrm>
        </p:spPr>
        <p:txBody>
          <a:bodyPr/>
          <a:lstStyle/>
          <a:p>
            <a:r>
              <a:rPr lang="en-US" dirty="0"/>
              <a:t>Given Parameters</a:t>
            </a:r>
          </a:p>
          <a:p>
            <a:pPr lvl="1"/>
            <a:r>
              <a:rPr lang="en-US" dirty="0" err="1"/>
              <a:t>itemlist</a:t>
            </a:r>
            <a:r>
              <a:rPr lang="en-US" dirty="0"/>
              <a:t>: a list of strings</a:t>
            </a:r>
          </a:p>
          <a:p>
            <a:pPr lvl="1"/>
            <a:r>
              <a:rPr lang="en-US" dirty="0" err="1"/>
              <a:t>dictratings</a:t>
            </a:r>
            <a:r>
              <a:rPr lang="en-US" dirty="0"/>
              <a:t>: dictionary of ID to ratings list</a:t>
            </a:r>
          </a:p>
          <a:p>
            <a:r>
              <a:rPr lang="en-US" dirty="0"/>
              <a:t>Can you write</a:t>
            </a:r>
          </a:p>
          <a:p>
            <a:pPr lvl="1"/>
            <a:r>
              <a:rPr lang="en-US" dirty="0"/>
              <a:t>Average(</a:t>
            </a:r>
            <a:r>
              <a:rPr lang="en-US" dirty="0" err="1"/>
              <a:t>itemlist</a:t>
            </a:r>
            <a:r>
              <a:rPr lang="en-US" dirty="0"/>
              <a:t>, </a:t>
            </a:r>
            <a:r>
              <a:rPr lang="en-US" dirty="0" err="1"/>
              <a:t>dictratings</a:t>
            </a:r>
            <a:r>
              <a:rPr lang="en-US" dirty="0"/>
              <a:t>)</a:t>
            </a:r>
          </a:p>
        </p:txBody>
      </p:sp>
      <p:graphicFrame>
        <p:nvGraphicFramePr>
          <p:cNvPr id="4" name="Table 3"/>
          <p:cNvGraphicFramePr>
            <a:graphicFrameLocks noGrp="1"/>
          </p:cNvGraphicFramePr>
          <p:nvPr>
            <p:extLst/>
          </p:nvPr>
        </p:nvGraphicFramePr>
        <p:xfrm>
          <a:off x="1143000" y="4841240"/>
          <a:ext cx="6095999" cy="1483360"/>
        </p:xfrm>
        <a:graphic>
          <a:graphicData uri="http://schemas.openxmlformats.org/drawingml/2006/table">
            <a:tbl>
              <a:tblPr firstRow="1" bandRow="1">
                <a:tableStyleId>{00A15C55-8517-42AA-B614-E9B94910E393}</a:tableStyleId>
              </a:tblPr>
              <a:tblGrid>
                <a:gridCol w="870857">
                  <a:extLst>
                    <a:ext uri="{9D8B030D-6E8A-4147-A177-3AD203B41FA5}">
                      <a16:colId xmlns:a16="http://schemas.microsoft.com/office/drawing/2014/main" val="20000"/>
                    </a:ext>
                  </a:extLst>
                </a:gridCol>
                <a:gridCol w="667254">
                  <a:extLst>
                    <a:ext uri="{9D8B030D-6E8A-4147-A177-3AD203B41FA5}">
                      <a16:colId xmlns:a16="http://schemas.microsoft.com/office/drawing/2014/main" val="20001"/>
                    </a:ext>
                  </a:extLst>
                </a:gridCol>
                <a:gridCol w="973667">
                  <a:extLst>
                    <a:ext uri="{9D8B030D-6E8A-4147-A177-3AD203B41FA5}">
                      <a16:colId xmlns:a16="http://schemas.microsoft.com/office/drawing/2014/main" val="20002"/>
                    </a:ext>
                  </a:extLst>
                </a:gridCol>
                <a:gridCol w="973667">
                  <a:extLst>
                    <a:ext uri="{9D8B030D-6E8A-4147-A177-3AD203B41FA5}">
                      <a16:colId xmlns:a16="http://schemas.microsoft.com/office/drawing/2014/main" val="20003"/>
                    </a:ext>
                  </a:extLst>
                </a:gridCol>
                <a:gridCol w="747889">
                  <a:extLst>
                    <a:ext uri="{9D8B030D-6E8A-4147-A177-3AD203B41FA5}">
                      <a16:colId xmlns:a16="http://schemas.microsoft.com/office/drawing/2014/main" val="20004"/>
                    </a:ext>
                  </a:extLst>
                </a:gridCol>
                <a:gridCol w="846666">
                  <a:extLst>
                    <a:ext uri="{9D8B030D-6E8A-4147-A177-3AD203B41FA5}">
                      <a16:colId xmlns:a16="http://schemas.microsoft.com/office/drawing/2014/main" val="20005"/>
                    </a:ext>
                  </a:extLst>
                </a:gridCol>
                <a:gridCol w="1015999">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a:t>ABP</a:t>
                      </a:r>
                    </a:p>
                  </a:txBody>
                  <a:tcPr/>
                </a:tc>
                <a:tc>
                  <a:txBody>
                    <a:bodyPr/>
                    <a:lstStyle/>
                    <a:p>
                      <a:r>
                        <a:rPr lang="en-US" dirty="0" err="1"/>
                        <a:t>BlueEx</a:t>
                      </a:r>
                      <a:endParaRPr lang="en-US" dirty="0"/>
                    </a:p>
                  </a:txBody>
                  <a:tcPr/>
                </a:tc>
                <a:tc>
                  <a:txBody>
                    <a:bodyPr/>
                    <a:lstStyle/>
                    <a:p>
                      <a:r>
                        <a:rPr lang="en-US" dirty="0" err="1"/>
                        <a:t>McDon</a:t>
                      </a:r>
                      <a:endParaRPr lang="en-US" dirty="0"/>
                    </a:p>
                  </a:txBody>
                  <a:tcPr/>
                </a:tc>
                <a:tc>
                  <a:txBody>
                    <a:bodyPr/>
                    <a:lstStyle/>
                    <a:p>
                      <a:r>
                        <a:rPr lang="en-US" dirty="0"/>
                        <a:t>Loop</a:t>
                      </a:r>
                    </a:p>
                  </a:txBody>
                  <a:tcPr/>
                </a:tc>
                <a:tc>
                  <a:txBody>
                    <a:bodyPr/>
                    <a:lstStyle/>
                    <a:p>
                      <a:r>
                        <a:rPr lang="en-US" dirty="0"/>
                        <a:t>Panda</a:t>
                      </a:r>
                    </a:p>
                  </a:txBody>
                  <a:tcPr/>
                </a:tc>
                <a:tc>
                  <a:txBody>
                    <a:bodyPr/>
                    <a:lstStyle/>
                    <a:p>
                      <a:r>
                        <a:rPr lang="en-US" dirty="0" err="1"/>
                        <a:t>Nasher</a:t>
                      </a:r>
                      <a:endParaRPr lang="en-US" dirty="0"/>
                    </a:p>
                  </a:txBody>
                  <a:tcPr/>
                </a:tc>
                <a:extLst>
                  <a:ext uri="{0D108BD9-81ED-4DB2-BD59-A6C34878D82A}">
                    <a16:rowId xmlns:a16="http://schemas.microsoft.com/office/drawing/2014/main" val="10000"/>
                  </a:ext>
                </a:extLst>
              </a:tr>
              <a:tr h="370840">
                <a:tc>
                  <a:txBody>
                    <a:bodyPr/>
                    <a:lstStyle/>
                    <a:p>
                      <a:r>
                        <a:rPr lang="en-US" dirty="0"/>
                        <a:t>Sam</a:t>
                      </a:r>
                    </a:p>
                  </a:txBody>
                  <a:tcPr/>
                </a:tc>
                <a:tc>
                  <a:txBody>
                    <a:bodyPr/>
                    <a:lstStyle/>
                    <a:p>
                      <a:r>
                        <a:rPr lang="en-US" dirty="0"/>
                        <a:t>0</a:t>
                      </a:r>
                    </a:p>
                  </a:txBody>
                  <a:tcPr/>
                </a:tc>
                <a:tc>
                  <a:txBody>
                    <a:bodyPr/>
                    <a:lstStyle/>
                    <a:p>
                      <a:r>
                        <a:rPr lang="en-US" dirty="0"/>
                        <a:t>3</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Chris</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extLst>
                  <a:ext uri="{0D108BD9-81ED-4DB2-BD59-A6C34878D82A}">
                    <a16:rowId xmlns:a16="http://schemas.microsoft.com/office/drawing/2014/main" val="10002"/>
                  </a:ext>
                </a:extLst>
              </a:tr>
              <a:tr h="370840">
                <a:tc>
                  <a:txBody>
                    <a:bodyPr/>
                    <a:lstStyle/>
                    <a:p>
                      <a:r>
                        <a:rPr lang="en-US" dirty="0"/>
                        <a:t>Nat</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5</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1"/>
          </p:nvPr>
        </p:nvSpPr>
        <p:spPr/>
        <p:txBody>
          <a:bodyPr/>
          <a:lstStyle/>
          <a:p>
            <a:pPr>
              <a:defRPr/>
            </a:pPr>
            <a:r>
              <a:rPr lang="en-US"/>
              <a:t>compsci101 fall17</a:t>
            </a:r>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13</a:t>
            </a:fld>
            <a:endParaRPr lang="en-US"/>
          </a:p>
        </p:txBody>
      </p:sp>
    </p:spTree>
    <p:extLst>
      <p:ext uri="{BB962C8B-B14F-4D97-AF65-F5344CB8AC3E}">
        <p14:creationId xmlns:p14="http://schemas.microsoft.com/office/powerpoint/2010/main" val="78513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751" y="76200"/>
            <a:ext cx="7772400" cy="1143000"/>
          </a:xfrm>
        </p:spPr>
        <p:txBody>
          <a:bodyPr/>
          <a:lstStyle/>
          <a:p>
            <a:r>
              <a:rPr lang="en-US" dirty="0"/>
              <a:t>Drawbacks of Item Averaging</a:t>
            </a:r>
          </a:p>
        </p:txBody>
      </p:sp>
      <p:sp>
        <p:nvSpPr>
          <p:cNvPr id="3" name="Content Placeholder 2"/>
          <p:cNvSpPr>
            <a:spLocks noGrp="1"/>
          </p:cNvSpPr>
          <p:nvPr>
            <p:ph idx="1"/>
          </p:nvPr>
        </p:nvSpPr>
        <p:spPr>
          <a:xfrm>
            <a:off x="381000" y="1219200"/>
            <a:ext cx="8382000" cy="5486400"/>
          </a:xfrm>
        </p:spPr>
        <p:txBody>
          <a:bodyPr/>
          <a:lstStyle/>
          <a:p>
            <a:r>
              <a:rPr lang="en-US" dirty="0"/>
              <a:t>Are all ratings the same to me?</a:t>
            </a:r>
          </a:p>
          <a:p>
            <a:pPr lvl="1"/>
            <a:r>
              <a:rPr lang="en-US" dirty="0"/>
              <a:t>Shouldn't I value ratings of people "near" me as more meaningful than those "far" from me?</a:t>
            </a:r>
          </a:p>
          <a:p>
            <a:r>
              <a:rPr lang="en-US" dirty="0"/>
              <a:t>Collaborative Filtering</a:t>
            </a:r>
          </a:p>
          <a:p>
            <a:pPr lvl="1"/>
            <a:r>
              <a:rPr lang="en-US" sz="1600" dirty="0">
                <a:hlinkClick r:id="rId3"/>
              </a:rPr>
              <a:t>https://en.wikipedia.org/wiki/Collaborative_filtering</a:t>
            </a:r>
            <a:endParaRPr lang="en-US" sz="1600" dirty="0"/>
          </a:p>
          <a:p>
            <a:pPr lvl="1"/>
            <a:r>
              <a:rPr lang="en-US" dirty="0"/>
              <a:t>How do we determine who is "near" me? </a:t>
            </a:r>
          </a:p>
          <a:p>
            <a:endParaRPr lang="en-US" dirty="0"/>
          </a:p>
          <a:p>
            <a:r>
              <a:rPr lang="en-US" dirty="0"/>
              <a:t>Mathematically: treat ratings as vectors in an N-dimensional space, N = # ratings</a:t>
            </a:r>
          </a:p>
          <a:p>
            <a:pPr lvl="1"/>
            <a:r>
              <a:rPr lang="en-US" dirty="0"/>
              <a:t>Informally: assign numbers, higher the number, closer to me</a:t>
            </a:r>
          </a:p>
        </p:txBody>
      </p:sp>
      <p:sp>
        <p:nvSpPr>
          <p:cNvPr id="4" name="Footer Placeholder 3"/>
          <p:cNvSpPr>
            <a:spLocks noGrp="1"/>
          </p:cNvSpPr>
          <p:nvPr>
            <p:ph type="ftr" sz="quarter" idx="11"/>
          </p:nvPr>
        </p:nvSpPr>
        <p:spPr>
          <a:xfrm>
            <a:off x="5105400" y="6395884"/>
            <a:ext cx="2895600" cy="457200"/>
          </a:xfrm>
        </p:spPr>
        <p:txBody>
          <a:bodyPr/>
          <a:lstStyle/>
          <a:p>
            <a:pPr>
              <a:defRPr/>
            </a:pPr>
            <a:r>
              <a:rPr lang="en-US"/>
              <a:t>compsci101 fall17</a:t>
            </a:r>
            <a:endParaRPr lang="en-US" dirty="0"/>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14</a:t>
            </a:fld>
            <a:endParaRPr lang="en-US"/>
          </a:p>
        </p:txBody>
      </p:sp>
    </p:spTree>
    <p:extLst>
      <p:ext uri="{BB962C8B-B14F-4D97-AF65-F5344CB8AC3E}">
        <p14:creationId xmlns:p14="http://schemas.microsoft.com/office/powerpoint/2010/main" val="368041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r>
              <a:rPr lang="en-US" dirty="0"/>
              <a:t>Collaborative Filtering: Recommender</a:t>
            </a:r>
          </a:p>
        </p:txBody>
      </p:sp>
      <p:sp>
        <p:nvSpPr>
          <p:cNvPr id="3" name="Content Placeholder 2"/>
          <p:cNvSpPr>
            <a:spLocks noGrp="1"/>
          </p:cNvSpPr>
          <p:nvPr>
            <p:ph idx="1"/>
          </p:nvPr>
        </p:nvSpPr>
        <p:spPr>
          <a:xfrm>
            <a:off x="685800" y="1600200"/>
            <a:ext cx="7772400" cy="4800600"/>
          </a:xfrm>
        </p:spPr>
        <p:txBody>
          <a:bodyPr/>
          <a:lstStyle/>
          <a:p>
            <a:r>
              <a:rPr lang="en-US" dirty="0"/>
              <a:t>First determine closeness of all users to me:</a:t>
            </a:r>
          </a:p>
          <a:p>
            <a:pPr lvl="1"/>
            <a:r>
              <a:rPr lang="en-US" dirty="0"/>
              <a:t>"Me" is a user-ID, parameter to function</a:t>
            </a:r>
          </a:p>
          <a:p>
            <a:pPr lvl="1"/>
            <a:r>
              <a:rPr lang="en-US" dirty="0"/>
              <a:t>Return list of (ID, closeness-#) tuples, sorted</a:t>
            </a:r>
          </a:p>
          <a:p>
            <a:pPr lvl="1"/>
            <a:endParaRPr lang="en-US" dirty="0"/>
          </a:p>
          <a:p>
            <a:r>
              <a:rPr lang="en-US" dirty="0"/>
              <a:t>Use just the ratings of person closest to me</a:t>
            </a:r>
          </a:p>
          <a:p>
            <a:pPr lvl="1"/>
            <a:r>
              <a:rPr lang="en-US" dirty="0"/>
              <a:t>Is this a good idea?</a:t>
            </a:r>
          </a:p>
          <a:p>
            <a:pPr lvl="1"/>
            <a:r>
              <a:rPr lang="en-US" dirty="0"/>
              <a:t>What about the 10 closest people to me?</a:t>
            </a:r>
          </a:p>
          <a:p>
            <a:r>
              <a:rPr lang="en-US" dirty="0"/>
              <a:t>What about weighting ratings</a:t>
            </a:r>
          </a:p>
          <a:p>
            <a:pPr lvl="1"/>
            <a:r>
              <a:rPr lang="en-US" dirty="0"/>
              <a:t>Closer to me, more weight given to rating</a:t>
            </a:r>
          </a:p>
        </p:txBody>
      </p:sp>
      <p:sp>
        <p:nvSpPr>
          <p:cNvPr id="4" name="Footer Placeholder 3"/>
          <p:cNvSpPr>
            <a:spLocks noGrp="1"/>
          </p:cNvSpPr>
          <p:nvPr>
            <p:ph type="ftr" sz="quarter" idx="11"/>
          </p:nvPr>
        </p:nvSpPr>
        <p:spPr>
          <a:xfrm>
            <a:off x="3124200" y="6477000"/>
            <a:ext cx="2895600" cy="457200"/>
          </a:xfrm>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15</a:t>
            </a:fld>
            <a:endParaRPr lang="en-US"/>
          </a:p>
        </p:txBody>
      </p:sp>
    </p:spTree>
    <p:extLst>
      <p:ext uri="{BB962C8B-B14F-4D97-AF65-F5344CB8AC3E}">
        <p14:creationId xmlns:p14="http://schemas.microsoft.com/office/powerpoint/2010/main" val="241784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calculate a similarity?</a:t>
            </a:r>
          </a:p>
        </p:txBody>
      </p:sp>
      <p:sp>
        <p:nvSpPr>
          <p:cNvPr id="3" name="Content Placeholder 2"/>
          <p:cNvSpPr>
            <a:spLocks noGrp="1"/>
          </p:cNvSpPr>
          <p:nvPr>
            <p:ph idx="1"/>
          </p:nvPr>
        </p:nvSpPr>
        <p:spPr/>
        <p:txBody>
          <a:bodyPr/>
          <a:lstStyle/>
          <a:p>
            <a:r>
              <a:rPr lang="en-US" dirty="0"/>
              <a:t>Me:  [3, 5, -3]</a:t>
            </a:r>
          </a:p>
          <a:p>
            <a:r>
              <a:rPr lang="en-US" dirty="0"/>
              <a:t>Joe:  [5, 1, -1]</a:t>
            </a:r>
          </a:p>
          <a:p>
            <a:r>
              <a:rPr lang="en-US" dirty="0"/>
              <a:t>Sue:  [-1, 1, 3]</a:t>
            </a:r>
          </a:p>
          <a:p>
            <a:endParaRPr lang="en-US" dirty="0"/>
          </a:p>
          <a:p>
            <a:r>
              <a:rPr lang="en-US" dirty="0"/>
              <a:t>Joe to Me </a:t>
            </a:r>
          </a:p>
          <a:p>
            <a:pPr marL="457200" lvl="1" indent="0">
              <a:buNone/>
            </a:pPr>
            <a:r>
              <a:rPr lang="en-US" dirty="0">
                <a:solidFill>
                  <a:schemeClr val="bg1"/>
                </a:solidFill>
              </a:rPr>
              <a:t>= (3*5 + 5*1 + -3 * -1) = 23</a:t>
            </a:r>
          </a:p>
          <a:p>
            <a:r>
              <a:rPr lang="en-US" dirty="0"/>
              <a:t>Sue to Me </a:t>
            </a:r>
          </a:p>
          <a:p>
            <a:pPr marL="457200" lvl="1" indent="0">
              <a:buNone/>
            </a:pPr>
            <a:r>
              <a:rPr lang="en-US" dirty="0">
                <a:solidFill>
                  <a:schemeClr val="bg1"/>
                </a:solidFill>
              </a:rPr>
              <a:t>= (3*-1 + 5 * 1 + -3 * 3) = -7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a:t>compsci101 fall17</a:t>
            </a:r>
          </a:p>
        </p:txBody>
      </p:sp>
    </p:spTree>
    <p:extLst>
      <p:ext uri="{BB962C8B-B14F-4D97-AF65-F5344CB8AC3E}">
        <p14:creationId xmlns:p14="http://schemas.microsoft.com/office/powerpoint/2010/main" val="344108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calculate a similarity?</a:t>
            </a:r>
          </a:p>
        </p:txBody>
      </p:sp>
      <p:sp>
        <p:nvSpPr>
          <p:cNvPr id="3" name="Content Placeholder 2"/>
          <p:cNvSpPr>
            <a:spLocks noGrp="1"/>
          </p:cNvSpPr>
          <p:nvPr>
            <p:ph idx="1"/>
          </p:nvPr>
        </p:nvSpPr>
        <p:spPr/>
        <p:txBody>
          <a:bodyPr/>
          <a:lstStyle/>
          <a:p>
            <a:r>
              <a:rPr lang="en-US" dirty="0"/>
              <a:t>Me:  [3, 5, -3]</a:t>
            </a:r>
          </a:p>
          <a:p>
            <a:r>
              <a:rPr lang="en-US" dirty="0"/>
              <a:t>Joe:  [5, 1, -1]</a:t>
            </a:r>
          </a:p>
          <a:p>
            <a:r>
              <a:rPr lang="en-US" dirty="0"/>
              <a:t>Sue:  [-1, 1, 3]</a:t>
            </a:r>
          </a:p>
          <a:p>
            <a:endParaRPr lang="en-US" dirty="0"/>
          </a:p>
          <a:p>
            <a:r>
              <a:rPr lang="en-US" dirty="0"/>
              <a:t>Joe to Me </a:t>
            </a:r>
          </a:p>
          <a:p>
            <a:pPr marL="457200" lvl="1" indent="0">
              <a:buNone/>
            </a:pPr>
            <a:r>
              <a:rPr lang="en-US" dirty="0"/>
              <a:t>= (3*5 + 5*1 + -3 * -1) = 23</a:t>
            </a:r>
          </a:p>
          <a:p>
            <a:r>
              <a:rPr lang="en-US" dirty="0"/>
              <a:t>Sue to Me </a:t>
            </a:r>
          </a:p>
          <a:p>
            <a:pPr marL="457200" lvl="1" indent="0">
              <a:buNone/>
            </a:pPr>
            <a:r>
              <a:rPr lang="en-US" dirty="0"/>
              <a:t>= (3*-1 + 5 * 1 + -3 * 3) = -7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17</a:t>
            </a:fld>
            <a:endParaRPr lang="en-US"/>
          </a:p>
        </p:txBody>
      </p:sp>
    </p:spTree>
    <p:extLst>
      <p:ext uri="{BB962C8B-B14F-4D97-AF65-F5344CB8AC3E}">
        <p14:creationId xmlns:p14="http://schemas.microsoft.com/office/powerpoint/2010/main" val="25211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161"/>
            <a:ext cx="7772400" cy="1143000"/>
          </a:xfrm>
        </p:spPr>
        <p:txBody>
          <a:bodyPr/>
          <a:lstStyle/>
          <a:p>
            <a:r>
              <a:rPr lang="en-US" dirty="0"/>
              <a:t>Collaborative Filtering</a:t>
            </a:r>
          </a:p>
        </p:txBody>
      </p:sp>
      <p:sp>
        <p:nvSpPr>
          <p:cNvPr id="6" name="Content Placeholder 5"/>
          <p:cNvSpPr>
            <a:spLocks noGrp="1"/>
          </p:cNvSpPr>
          <p:nvPr>
            <p:ph idx="1"/>
          </p:nvPr>
        </p:nvSpPr>
        <p:spPr>
          <a:xfrm>
            <a:off x="685800" y="1296150"/>
            <a:ext cx="7772400" cy="4114800"/>
          </a:xfrm>
        </p:spPr>
        <p:txBody>
          <a:bodyPr/>
          <a:lstStyle/>
          <a:p>
            <a:r>
              <a:rPr lang="en-US" dirty="0"/>
              <a:t>For Chris:  </a:t>
            </a:r>
            <a:r>
              <a:rPr lang="en-US" dirty="0">
                <a:latin typeface="Courier New"/>
                <a:cs typeface="Courier New"/>
              </a:rPr>
              <a:t>12 * [1,1,0,3,0,-3] =</a:t>
            </a:r>
          </a:p>
          <a:p>
            <a:pPr lvl="1"/>
            <a:r>
              <a:rPr lang="en-US" dirty="0">
                <a:latin typeface="Courier New"/>
                <a:cs typeface="Courier New"/>
              </a:rPr>
              <a:t> </a:t>
            </a:r>
            <a:r>
              <a:rPr lang="en-US" sz="2800" dirty="0">
                <a:latin typeface="Courier New"/>
                <a:cs typeface="Courier New"/>
              </a:rPr>
              <a:t>[12,12,0,36,0,-36]</a:t>
            </a:r>
          </a:p>
          <a:p>
            <a:r>
              <a:rPr lang="en-US" dirty="0"/>
              <a:t>For Sam: </a:t>
            </a:r>
            <a:r>
              <a:rPr lang="en-US" dirty="0">
                <a:latin typeface="Courier New"/>
                <a:cs typeface="Courier New"/>
              </a:rPr>
              <a:t>[0,75,125,0,-75,125]</a:t>
            </a:r>
          </a:p>
        </p:txBody>
      </p:sp>
      <p:grpSp>
        <p:nvGrpSpPr>
          <p:cNvPr id="7" name="Group 6"/>
          <p:cNvGrpSpPr/>
          <p:nvPr/>
        </p:nvGrpSpPr>
        <p:grpSpPr>
          <a:xfrm>
            <a:off x="5322980" y="2935467"/>
            <a:ext cx="3979905" cy="2230327"/>
            <a:chOff x="1875366" y="2228850"/>
            <a:chExt cx="6206847" cy="3669705"/>
          </a:xfrm>
        </p:grpSpPr>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366" y="2228850"/>
              <a:ext cx="5350941" cy="3034594"/>
            </a:xfrm>
            <a:prstGeom prst="rect">
              <a:avLst/>
            </a:prstGeom>
          </p:spPr>
        </p:pic>
        <p:sp>
          <p:nvSpPr>
            <p:cNvPr id="9" name="TextBox 8"/>
            <p:cNvSpPr txBox="1"/>
            <p:nvPr/>
          </p:nvSpPr>
          <p:spPr>
            <a:xfrm>
              <a:off x="3132665" y="5037666"/>
              <a:ext cx="2304289" cy="860889"/>
            </a:xfrm>
            <a:prstGeom prst="rect">
              <a:avLst/>
            </a:prstGeom>
            <a:noFill/>
          </p:spPr>
          <p:txBody>
            <a:bodyPr wrap="none" rtlCol="0">
              <a:spAutoFit/>
            </a:bodyPr>
            <a:lstStyle/>
            <a:p>
              <a:r>
                <a:rPr lang="en-US" sz="2800" b="1" dirty="0"/>
                <a:t>Sam:25</a:t>
              </a:r>
            </a:p>
          </p:txBody>
        </p:sp>
        <p:sp>
          <p:nvSpPr>
            <p:cNvPr id="10" name="TextBox 9"/>
            <p:cNvSpPr txBox="1"/>
            <p:nvPr/>
          </p:nvSpPr>
          <p:spPr>
            <a:xfrm>
              <a:off x="5777923" y="4359275"/>
              <a:ext cx="2304290" cy="860889"/>
            </a:xfrm>
            <a:prstGeom prst="rect">
              <a:avLst/>
            </a:prstGeom>
            <a:noFill/>
          </p:spPr>
          <p:txBody>
            <a:bodyPr wrap="none" rtlCol="0">
              <a:spAutoFit/>
            </a:bodyPr>
            <a:lstStyle/>
            <a:p>
              <a:r>
                <a:rPr lang="en-US" sz="2800" b="1" dirty="0"/>
                <a:t>Nat:37</a:t>
              </a:r>
            </a:p>
          </p:txBody>
        </p:sp>
        <p:sp>
          <p:nvSpPr>
            <p:cNvPr id="11" name="TextBox 10"/>
            <p:cNvSpPr txBox="1"/>
            <p:nvPr/>
          </p:nvSpPr>
          <p:spPr>
            <a:xfrm>
              <a:off x="2243099" y="3669090"/>
              <a:ext cx="2976387" cy="860889"/>
            </a:xfrm>
            <a:prstGeom prst="rect">
              <a:avLst/>
            </a:prstGeom>
            <a:noFill/>
          </p:spPr>
          <p:txBody>
            <a:bodyPr wrap="none" rtlCol="0">
              <a:spAutoFit/>
            </a:bodyPr>
            <a:lstStyle/>
            <a:p>
              <a:r>
                <a:rPr lang="en-US" sz="2800" b="1" dirty="0"/>
                <a:t>Chris:12</a:t>
              </a:r>
            </a:p>
          </p:txBody>
        </p:sp>
      </p:grpSp>
      <p:graphicFrame>
        <p:nvGraphicFramePr>
          <p:cNvPr id="17" name="Table 16"/>
          <p:cNvGraphicFramePr>
            <a:graphicFrameLocks noGrp="1"/>
          </p:cNvGraphicFramePr>
          <p:nvPr>
            <p:extLst/>
          </p:nvPr>
        </p:nvGraphicFramePr>
        <p:xfrm>
          <a:off x="578211" y="5164900"/>
          <a:ext cx="5658554" cy="1219200"/>
        </p:xfrm>
        <a:graphic>
          <a:graphicData uri="http://schemas.openxmlformats.org/drawingml/2006/table">
            <a:tbl>
              <a:tblPr firstRow="1" bandRow="1">
                <a:tableStyleId>{00A15C55-8517-42AA-B614-E9B94910E393}</a:tableStyleId>
              </a:tblPr>
              <a:tblGrid>
                <a:gridCol w="808365">
                  <a:extLst>
                    <a:ext uri="{9D8B030D-6E8A-4147-A177-3AD203B41FA5}">
                      <a16:colId xmlns:a16="http://schemas.microsoft.com/office/drawing/2014/main" val="20000"/>
                    </a:ext>
                  </a:extLst>
                </a:gridCol>
                <a:gridCol w="619372">
                  <a:extLst>
                    <a:ext uri="{9D8B030D-6E8A-4147-A177-3AD203B41FA5}">
                      <a16:colId xmlns:a16="http://schemas.microsoft.com/office/drawing/2014/main" val="20001"/>
                    </a:ext>
                  </a:extLst>
                </a:gridCol>
                <a:gridCol w="903797">
                  <a:extLst>
                    <a:ext uri="{9D8B030D-6E8A-4147-A177-3AD203B41FA5}">
                      <a16:colId xmlns:a16="http://schemas.microsoft.com/office/drawing/2014/main" val="20002"/>
                    </a:ext>
                  </a:extLst>
                </a:gridCol>
                <a:gridCol w="903797">
                  <a:extLst>
                    <a:ext uri="{9D8B030D-6E8A-4147-A177-3AD203B41FA5}">
                      <a16:colId xmlns:a16="http://schemas.microsoft.com/office/drawing/2014/main" val="20003"/>
                    </a:ext>
                  </a:extLst>
                </a:gridCol>
                <a:gridCol w="694221">
                  <a:extLst>
                    <a:ext uri="{9D8B030D-6E8A-4147-A177-3AD203B41FA5}">
                      <a16:colId xmlns:a16="http://schemas.microsoft.com/office/drawing/2014/main" val="20004"/>
                    </a:ext>
                  </a:extLst>
                </a:gridCol>
                <a:gridCol w="785910">
                  <a:extLst>
                    <a:ext uri="{9D8B030D-6E8A-4147-A177-3AD203B41FA5}">
                      <a16:colId xmlns:a16="http://schemas.microsoft.com/office/drawing/2014/main" val="20005"/>
                    </a:ext>
                  </a:extLst>
                </a:gridCol>
                <a:gridCol w="943092">
                  <a:extLst>
                    <a:ext uri="{9D8B030D-6E8A-4147-A177-3AD203B41FA5}">
                      <a16:colId xmlns:a16="http://schemas.microsoft.com/office/drawing/2014/main" val="20006"/>
                    </a:ext>
                  </a:extLst>
                </a:gridCol>
              </a:tblGrid>
              <a:tr h="304800">
                <a:tc>
                  <a:txBody>
                    <a:bodyPr/>
                    <a:lstStyle/>
                    <a:p>
                      <a:endParaRPr lang="en-US" sz="1400" dirty="0"/>
                    </a:p>
                  </a:txBody>
                  <a:tcPr/>
                </a:tc>
                <a:tc>
                  <a:txBody>
                    <a:bodyPr/>
                    <a:lstStyle/>
                    <a:p>
                      <a:r>
                        <a:rPr lang="en-US" sz="1400" dirty="0"/>
                        <a:t>ABP</a:t>
                      </a:r>
                    </a:p>
                  </a:txBody>
                  <a:tcPr/>
                </a:tc>
                <a:tc>
                  <a:txBody>
                    <a:bodyPr/>
                    <a:lstStyle/>
                    <a:p>
                      <a:r>
                        <a:rPr lang="en-US" sz="1400" dirty="0" err="1"/>
                        <a:t>BlueEx</a:t>
                      </a:r>
                      <a:endParaRPr lang="en-US" sz="1400" dirty="0"/>
                    </a:p>
                  </a:txBody>
                  <a:tcPr/>
                </a:tc>
                <a:tc>
                  <a:txBody>
                    <a:bodyPr/>
                    <a:lstStyle/>
                    <a:p>
                      <a:r>
                        <a:rPr lang="en-US" sz="1400" dirty="0" err="1"/>
                        <a:t>McDon</a:t>
                      </a:r>
                      <a:endParaRPr lang="en-US" sz="1400" dirty="0"/>
                    </a:p>
                  </a:txBody>
                  <a:tcPr/>
                </a:tc>
                <a:tc>
                  <a:txBody>
                    <a:bodyPr/>
                    <a:lstStyle/>
                    <a:p>
                      <a:r>
                        <a:rPr lang="en-US" sz="1400" dirty="0"/>
                        <a:t>Loop</a:t>
                      </a:r>
                    </a:p>
                  </a:txBody>
                  <a:tcPr/>
                </a:tc>
                <a:tc>
                  <a:txBody>
                    <a:bodyPr/>
                    <a:lstStyle/>
                    <a:p>
                      <a:r>
                        <a:rPr lang="en-US" sz="1400" dirty="0"/>
                        <a:t>Panda</a:t>
                      </a:r>
                    </a:p>
                  </a:txBody>
                  <a:tcPr/>
                </a:tc>
                <a:tc>
                  <a:txBody>
                    <a:bodyPr/>
                    <a:lstStyle/>
                    <a:p>
                      <a:r>
                        <a:rPr lang="en-US" sz="1400" dirty="0" err="1"/>
                        <a:t>Nasher</a:t>
                      </a:r>
                      <a:endParaRPr lang="en-US" sz="1400" dirty="0"/>
                    </a:p>
                  </a:txBody>
                  <a:tcPr/>
                </a:tc>
                <a:extLst>
                  <a:ext uri="{0D108BD9-81ED-4DB2-BD59-A6C34878D82A}">
                    <a16:rowId xmlns:a16="http://schemas.microsoft.com/office/drawing/2014/main" val="10000"/>
                  </a:ext>
                </a:extLst>
              </a:tr>
              <a:tr h="304800">
                <a:tc>
                  <a:txBody>
                    <a:bodyPr/>
                    <a:lstStyle/>
                    <a:p>
                      <a:r>
                        <a:rPr lang="en-US" sz="1400" dirty="0"/>
                        <a:t>Sam</a:t>
                      </a:r>
                    </a:p>
                  </a:txBody>
                  <a:tcPr/>
                </a:tc>
                <a:tc>
                  <a:txBody>
                    <a:bodyPr/>
                    <a:lstStyle/>
                    <a:p>
                      <a:r>
                        <a:rPr lang="en-US" sz="1400" dirty="0"/>
                        <a:t>0</a:t>
                      </a:r>
                    </a:p>
                  </a:txBody>
                  <a:tcPr/>
                </a:tc>
                <a:tc>
                  <a:txBody>
                    <a:bodyPr/>
                    <a:lstStyle/>
                    <a:p>
                      <a:r>
                        <a:rPr lang="en-US" sz="1400" dirty="0"/>
                        <a:t>3</a:t>
                      </a:r>
                    </a:p>
                  </a:txBody>
                  <a:tcPr/>
                </a:tc>
                <a:tc>
                  <a:txBody>
                    <a:bodyPr/>
                    <a:lstStyle/>
                    <a:p>
                      <a:r>
                        <a:rPr lang="en-US" sz="1400" dirty="0"/>
                        <a:t>5</a:t>
                      </a:r>
                    </a:p>
                  </a:txBody>
                  <a:tcPr/>
                </a:tc>
                <a:tc>
                  <a:txBody>
                    <a:bodyPr/>
                    <a:lstStyle/>
                    <a:p>
                      <a:r>
                        <a:rPr lang="en-US" sz="1400" dirty="0"/>
                        <a:t>0</a:t>
                      </a:r>
                    </a:p>
                  </a:txBody>
                  <a:tcPr/>
                </a:tc>
                <a:tc>
                  <a:txBody>
                    <a:bodyPr/>
                    <a:lstStyle/>
                    <a:p>
                      <a:r>
                        <a:rPr lang="en-US" sz="1400" dirty="0"/>
                        <a:t>-3</a:t>
                      </a:r>
                    </a:p>
                  </a:txBody>
                  <a:tcPr/>
                </a:tc>
                <a:tc>
                  <a:txBody>
                    <a:bodyPr/>
                    <a:lstStyle/>
                    <a:p>
                      <a:r>
                        <a:rPr lang="en-US" sz="1400" dirty="0"/>
                        <a:t>5</a:t>
                      </a:r>
                    </a:p>
                  </a:txBody>
                  <a:tcPr/>
                </a:tc>
                <a:extLst>
                  <a:ext uri="{0D108BD9-81ED-4DB2-BD59-A6C34878D82A}">
                    <a16:rowId xmlns:a16="http://schemas.microsoft.com/office/drawing/2014/main" val="10001"/>
                  </a:ext>
                </a:extLst>
              </a:tr>
              <a:tr h="304800">
                <a:tc>
                  <a:txBody>
                    <a:bodyPr/>
                    <a:lstStyle/>
                    <a:p>
                      <a:r>
                        <a:rPr lang="en-US" sz="1400" dirty="0"/>
                        <a:t>Chris</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3</a:t>
                      </a:r>
                    </a:p>
                  </a:txBody>
                  <a:tcPr/>
                </a:tc>
                <a:tc>
                  <a:txBody>
                    <a:bodyPr/>
                    <a:lstStyle/>
                    <a:p>
                      <a:r>
                        <a:rPr lang="en-US" sz="1400" dirty="0"/>
                        <a:t>0</a:t>
                      </a:r>
                    </a:p>
                  </a:txBody>
                  <a:tcPr/>
                </a:tc>
                <a:tc>
                  <a:txBody>
                    <a:bodyPr/>
                    <a:lstStyle/>
                    <a:p>
                      <a:r>
                        <a:rPr lang="en-US" sz="1400" dirty="0"/>
                        <a:t>-3</a:t>
                      </a:r>
                    </a:p>
                  </a:txBody>
                  <a:tcPr/>
                </a:tc>
                <a:extLst>
                  <a:ext uri="{0D108BD9-81ED-4DB2-BD59-A6C34878D82A}">
                    <a16:rowId xmlns:a16="http://schemas.microsoft.com/office/drawing/2014/main" val="10002"/>
                  </a:ext>
                </a:extLst>
              </a:tr>
              <a:tr h="304800">
                <a:tc>
                  <a:txBody>
                    <a:bodyPr/>
                    <a:lstStyle/>
                    <a:p>
                      <a:r>
                        <a:rPr lang="en-US" sz="1400" dirty="0"/>
                        <a:t>Nat</a:t>
                      </a:r>
                    </a:p>
                  </a:txBody>
                  <a:tcPr/>
                </a:tc>
                <a:tc>
                  <a:txBody>
                    <a:bodyPr/>
                    <a:lstStyle/>
                    <a:p>
                      <a:r>
                        <a:rPr lang="en-US" sz="1400" dirty="0"/>
                        <a:t>-3</a:t>
                      </a:r>
                    </a:p>
                  </a:txBody>
                  <a:tcPr/>
                </a:tc>
                <a:tc>
                  <a:txBody>
                    <a:bodyPr/>
                    <a:lstStyle/>
                    <a:p>
                      <a:r>
                        <a:rPr lang="en-US" sz="1400" dirty="0"/>
                        <a:t>3</a:t>
                      </a:r>
                    </a:p>
                  </a:txBody>
                  <a:tcPr/>
                </a:tc>
                <a:tc>
                  <a:txBody>
                    <a:bodyPr/>
                    <a:lstStyle/>
                    <a:p>
                      <a:r>
                        <a:rPr lang="en-US" sz="1400" dirty="0"/>
                        <a:t>3</a:t>
                      </a:r>
                    </a:p>
                  </a:txBody>
                  <a:tcPr/>
                </a:tc>
                <a:tc>
                  <a:txBody>
                    <a:bodyPr/>
                    <a:lstStyle/>
                    <a:p>
                      <a:r>
                        <a:rPr lang="en-US" sz="1400" dirty="0"/>
                        <a:t>5</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10003"/>
                  </a:ext>
                </a:extLst>
              </a:tr>
            </a:tbl>
          </a:graphicData>
        </a:graphic>
      </p:graphicFrame>
      <p:sp>
        <p:nvSpPr>
          <p:cNvPr id="18" name="Oval 17"/>
          <p:cNvSpPr/>
          <p:nvPr/>
        </p:nvSpPr>
        <p:spPr bwMode="auto">
          <a:xfrm>
            <a:off x="7165107" y="3930530"/>
            <a:ext cx="822960" cy="822960"/>
          </a:xfrm>
          <a:prstGeom prst="ellipse">
            <a:avLst/>
          </a:prstGeom>
          <a:solidFill>
            <a:srgbClr val="FFFF00">
              <a:alpha val="32000"/>
            </a:srgbClr>
          </a:solidFill>
          <a:ln w="12700" cap="flat" cmpd="sng" algn="ctr">
            <a:solidFill>
              <a:schemeClr val="tx1"/>
            </a:solidFill>
            <a:prstDash val="solid"/>
            <a:round/>
            <a:headEnd type="none" w="med" len="med"/>
            <a:tailEnd type="none" w="med" len="med"/>
          </a:ln>
          <a:effectLst/>
        </p:spPr>
        <p:txBody>
          <a:bodyPr/>
          <a:lstStyle/>
          <a:p>
            <a:endParaRPr lang="en-US"/>
          </a:p>
        </p:txBody>
      </p:sp>
      <p:sp>
        <p:nvSpPr>
          <p:cNvPr id="3" name="Footer Placeholder 2"/>
          <p:cNvSpPr>
            <a:spLocks noGrp="1"/>
          </p:cNvSpPr>
          <p:nvPr>
            <p:ph type="ftr" sz="quarter" idx="11"/>
          </p:nvPr>
        </p:nvSpPr>
        <p:spPr>
          <a:xfrm>
            <a:off x="3124200" y="6477000"/>
            <a:ext cx="2895600" cy="457200"/>
          </a:xfrm>
        </p:spPr>
        <p:txBody>
          <a:bodyPr/>
          <a:lstStyle/>
          <a:p>
            <a:pPr>
              <a:defRPr/>
            </a:pPr>
            <a:r>
              <a:rPr lang="en-US"/>
              <a:t>compsci101 fall17</a:t>
            </a:r>
            <a:endParaRPr lang="en-US" dirty="0"/>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18</a:t>
            </a:fld>
            <a:endParaRPr lang="en-US"/>
          </a:p>
        </p:txBody>
      </p:sp>
    </p:spTree>
    <p:extLst>
      <p:ext uri="{BB962C8B-B14F-4D97-AF65-F5344CB8AC3E}">
        <p14:creationId xmlns:p14="http://schemas.microsoft.com/office/powerpoint/2010/main" val="195301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1143000"/>
          </a:xfrm>
        </p:spPr>
        <p:txBody>
          <a:bodyPr/>
          <a:lstStyle/>
          <a:p>
            <a:r>
              <a:rPr lang="en-US" dirty="0"/>
              <a:t>Adding lists of numbers</a:t>
            </a:r>
          </a:p>
        </p:txBody>
      </p:sp>
      <p:sp>
        <p:nvSpPr>
          <p:cNvPr id="3" name="Content Placeholder 2"/>
          <p:cNvSpPr>
            <a:spLocks noGrp="1"/>
          </p:cNvSpPr>
          <p:nvPr>
            <p:ph idx="1"/>
          </p:nvPr>
        </p:nvSpPr>
        <p:spPr>
          <a:xfrm>
            <a:off x="762000" y="1295400"/>
            <a:ext cx="7772400" cy="5181600"/>
          </a:xfrm>
        </p:spPr>
        <p:txBody>
          <a:bodyPr/>
          <a:lstStyle/>
          <a:p>
            <a:pPr marL="0" lvl="1" indent="0">
              <a:buClr>
                <a:schemeClr val="tx1"/>
              </a:buClr>
              <a:buNone/>
            </a:pPr>
            <a:r>
              <a:rPr lang="en-US" sz="2800" dirty="0">
                <a:latin typeface="Courier New"/>
                <a:cs typeface="Courier New"/>
              </a:rPr>
              <a:t>[12, 12,   0, 36,  0,-36]</a:t>
            </a:r>
          </a:p>
          <a:p>
            <a:pPr marL="0" lvl="1" indent="0">
              <a:buClr>
                <a:schemeClr val="tx1"/>
              </a:buClr>
              <a:buNone/>
            </a:pPr>
            <a:r>
              <a:rPr lang="en-US" sz="2800" dirty="0">
                <a:latin typeface="Courier New"/>
                <a:cs typeface="Courier New"/>
              </a:rPr>
              <a:t>[ 0, 75, 125,  0,-75,125]</a:t>
            </a:r>
          </a:p>
          <a:p>
            <a:pPr marL="0" lvl="1" indent="0">
              <a:buClr>
                <a:schemeClr val="tx1"/>
              </a:buClr>
              <a:buNone/>
            </a:pPr>
            <a:r>
              <a:rPr lang="en-US" sz="2800" dirty="0">
                <a:latin typeface="Courier New"/>
                <a:cs typeface="Courier New"/>
              </a:rPr>
              <a:t>[</a:t>
            </a:r>
            <a:r>
              <a:rPr lang="en-US" dirty="0">
                <a:latin typeface="Courier New"/>
                <a:cs typeface="Courier New"/>
              </a:rPr>
              <a:t>-111</a:t>
            </a:r>
            <a:r>
              <a:rPr lang="en-US" sz="2800" dirty="0">
                <a:latin typeface="Courier New"/>
                <a:cs typeface="Courier New"/>
              </a:rPr>
              <a:t>,111,111,185,</a:t>
            </a:r>
            <a:r>
              <a:rPr lang="en-US" dirty="0">
                <a:latin typeface="Courier New"/>
                <a:cs typeface="Courier New"/>
              </a:rPr>
              <a:t>37</a:t>
            </a:r>
            <a:r>
              <a:rPr lang="en-US" sz="2800" dirty="0">
                <a:latin typeface="Courier New"/>
                <a:cs typeface="Courier New"/>
              </a:rPr>
              <a:t>, -37]</a:t>
            </a:r>
          </a:p>
          <a:p>
            <a:pPr marL="0" lvl="1" indent="0">
              <a:buClr>
                <a:schemeClr val="tx1"/>
              </a:buClr>
              <a:buNone/>
            </a:pPr>
            <a:r>
              <a:rPr lang="en-US" sz="2800" dirty="0">
                <a:latin typeface="Courier New"/>
                <a:cs typeface="Courier New"/>
              </a:rPr>
              <a:t>---------------------------</a:t>
            </a:r>
          </a:p>
          <a:p>
            <a:pPr marL="0" lvl="1" indent="0">
              <a:buClr>
                <a:schemeClr val="tx1"/>
              </a:buClr>
              <a:buNone/>
            </a:pPr>
            <a:r>
              <a:rPr lang="en-US" sz="2800" dirty="0">
                <a:latin typeface="Courier New"/>
                <a:cs typeface="Courier New"/>
              </a:rPr>
              <a:t>[</a:t>
            </a:r>
            <a:r>
              <a:rPr lang="en-US" dirty="0">
                <a:latin typeface="Courier New"/>
                <a:cs typeface="Courier New"/>
              </a:rPr>
              <a:t>-99</a:t>
            </a:r>
            <a:r>
              <a:rPr lang="en-US" sz="2800" dirty="0">
                <a:latin typeface="Courier New"/>
                <a:cs typeface="Courier New"/>
              </a:rPr>
              <a:t>, 198, 236, 221, -38, 52]</a:t>
            </a:r>
          </a:p>
          <a:p>
            <a:pPr marL="342900" lvl="1" indent="-342900">
              <a:buClr>
                <a:schemeClr val="tx1"/>
              </a:buClr>
              <a:buFont typeface="Monotype Sorts" charset="2"/>
              <a:buChar char="l"/>
            </a:pPr>
            <a:endParaRPr lang="en-US" sz="2800" dirty="0"/>
          </a:p>
          <a:p>
            <a:r>
              <a:rPr lang="en-US" dirty="0"/>
              <a:t>Adding columns in lists of numbers</a:t>
            </a:r>
          </a:p>
          <a:p>
            <a:pPr lvl="1"/>
            <a:r>
              <a:rPr lang="en-US" dirty="0"/>
              <a:t>Using indexes 0, 1, 2, … sum elements of list</a:t>
            </a:r>
          </a:p>
          <a:p>
            <a:pPr lvl="1"/>
            <a:r>
              <a:rPr lang="en-US" dirty="0">
                <a:latin typeface="Courier New"/>
                <a:cs typeface="Courier New"/>
              </a:rPr>
              <a:t>sum([</a:t>
            </a:r>
            <a:r>
              <a:rPr lang="en-US" dirty="0" err="1">
                <a:latin typeface="Courier New"/>
                <a:cs typeface="Courier New"/>
              </a:rPr>
              <a:t>val</a:t>
            </a:r>
            <a:r>
              <a:rPr lang="en-US" dirty="0">
                <a:latin typeface="Courier New"/>
                <a:cs typeface="Courier New"/>
              </a:rPr>
              <a:t>[</a:t>
            </a:r>
            <a:r>
              <a:rPr lang="en-US" dirty="0" err="1">
                <a:latin typeface="Courier New"/>
                <a:cs typeface="Courier New"/>
              </a:rPr>
              <a:t>i</a:t>
            </a:r>
            <a:r>
              <a:rPr lang="en-US" dirty="0">
                <a:latin typeface="Courier New"/>
                <a:cs typeface="Courier New"/>
              </a:rPr>
              <a:t>] for </a:t>
            </a:r>
            <a:r>
              <a:rPr lang="en-US" dirty="0" err="1">
                <a:latin typeface="Courier New"/>
                <a:cs typeface="Courier New"/>
              </a:rPr>
              <a:t>val</a:t>
            </a:r>
            <a:r>
              <a:rPr lang="en-US" dirty="0">
                <a:latin typeface="Courier New"/>
                <a:cs typeface="Courier New"/>
              </a:rPr>
              <a:t> in </a:t>
            </a:r>
            <a:r>
              <a:rPr lang="en-US" dirty="0" err="1">
                <a:latin typeface="Courier New"/>
                <a:cs typeface="Courier New"/>
              </a:rPr>
              <a:t>d.values</a:t>
            </a:r>
            <a:r>
              <a:rPr lang="en-US" dirty="0">
                <a:latin typeface="Courier New"/>
                <a:cs typeface="Courier New"/>
              </a:rPr>
              <a:t>()])</a:t>
            </a:r>
          </a:p>
        </p:txBody>
      </p:sp>
      <p:sp>
        <p:nvSpPr>
          <p:cNvPr id="4" name="Footer Placeholder 3"/>
          <p:cNvSpPr>
            <a:spLocks noGrp="1"/>
          </p:cNvSpPr>
          <p:nvPr>
            <p:ph type="ftr" sz="quarter" idx="11"/>
          </p:nvPr>
        </p:nvSpPr>
        <p:spPr>
          <a:xfrm>
            <a:off x="3048000" y="6477000"/>
            <a:ext cx="2895600" cy="457200"/>
          </a:xfrm>
        </p:spPr>
        <p:txBody>
          <a:bodyPr/>
          <a:lstStyle/>
          <a:p>
            <a:pPr>
              <a:defRPr/>
            </a:pPr>
            <a:r>
              <a:rPr lang="en-US"/>
              <a:t>compsci101 fall17</a:t>
            </a:r>
            <a:endParaRPr lang="en-US" dirty="0"/>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19</a:t>
            </a:fld>
            <a:endParaRPr lang="en-US"/>
          </a:p>
        </p:txBody>
      </p:sp>
    </p:spTree>
    <p:extLst>
      <p:ext uri="{BB962C8B-B14F-4D97-AF65-F5344CB8AC3E}">
        <p14:creationId xmlns:p14="http://schemas.microsoft.com/office/powerpoint/2010/main" val="83892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800100"/>
          </a:xfrm>
        </p:spPr>
        <p:txBody>
          <a:bodyPr/>
          <a:lstStyle/>
          <a:p>
            <a:pPr eaLnBrk="1" hangingPunct="1"/>
            <a:r>
              <a:rPr lang="en-US" dirty="0"/>
              <a:t>Announcements</a:t>
            </a:r>
          </a:p>
        </p:txBody>
      </p:sp>
      <p:sp>
        <p:nvSpPr>
          <p:cNvPr id="4099" name="Rectangle 3"/>
          <p:cNvSpPr>
            <a:spLocks noGrp="1" noChangeArrowheads="1"/>
          </p:cNvSpPr>
          <p:nvPr>
            <p:ph type="body" idx="1"/>
          </p:nvPr>
        </p:nvSpPr>
        <p:spPr>
          <a:xfrm>
            <a:off x="381000" y="685800"/>
            <a:ext cx="8382000" cy="6019800"/>
          </a:xfrm>
        </p:spPr>
        <p:txBody>
          <a:bodyPr/>
          <a:lstStyle/>
          <a:p>
            <a:pPr eaLnBrk="1" hangingPunct="1"/>
            <a:r>
              <a:rPr lang="en-US" dirty="0"/>
              <a:t>Last RQ, RQ18 Thursday!</a:t>
            </a:r>
          </a:p>
          <a:p>
            <a:pPr eaLnBrk="1" hangingPunct="1"/>
            <a:r>
              <a:rPr lang="en-US" dirty="0"/>
              <a:t>Assign 8 due Dec 5, Assign 9 due Dec 8</a:t>
            </a:r>
          </a:p>
          <a:p>
            <a:pPr eaLnBrk="1" hangingPunct="1"/>
            <a:r>
              <a:rPr lang="en-US" dirty="0"/>
              <a:t>APT 8 Due Dec 7</a:t>
            </a:r>
          </a:p>
          <a:p>
            <a:pPr eaLnBrk="1" hangingPunct="1"/>
            <a:r>
              <a:rPr lang="en-US" dirty="0"/>
              <a:t>Exam 2 back – Regrades through Dec 7</a:t>
            </a:r>
          </a:p>
          <a:p>
            <a:pPr eaLnBrk="1" hangingPunct="1"/>
            <a:r>
              <a:rPr lang="en-US" dirty="0"/>
              <a:t>Lab this week</a:t>
            </a:r>
          </a:p>
          <a:p>
            <a:pPr lvl="1" eaLnBrk="1" hangingPunct="1"/>
            <a:endParaRPr lang="en-US" dirty="0"/>
          </a:p>
          <a:p>
            <a:pPr eaLnBrk="1" hangingPunct="1"/>
            <a:r>
              <a:rPr lang="en-US" dirty="0"/>
              <a:t>Today:</a:t>
            </a:r>
          </a:p>
          <a:p>
            <a:pPr lvl="1" eaLnBrk="1" hangingPunct="1"/>
            <a:r>
              <a:rPr lang="en-US" dirty="0"/>
              <a:t>Assign 8 - Recommender</a:t>
            </a:r>
          </a:p>
          <a:p>
            <a:pPr lvl="1" eaLnBrk="1" hangingPunct="1"/>
            <a:r>
              <a:rPr lang="en-US" dirty="0"/>
              <a:t>How do you access directories/folders</a:t>
            </a:r>
          </a:p>
          <a:p>
            <a:pPr lvl="1" eaLnBrk="1" hangingPunct="1"/>
            <a:r>
              <a:rPr lang="en-US" dirty="0"/>
              <a:t>Recursion – Solving problems by solving smaller and smaller similar problems</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124200" y="4343400"/>
            <a:ext cx="990600"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76200"/>
            <a:ext cx="8610600" cy="1143000"/>
          </a:xfrm>
        </p:spPr>
        <p:txBody>
          <a:bodyPr/>
          <a:lstStyle/>
          <a:p>
            <a:r>
              <a:rPr lang="en-US" dirty="0"/>
              <a:t>Then divide by number of </a:t>
            </a:r>
            <a:r>
              <a:rPr lang="en-US" dirty="0" err="1"/>
              <a:t>nonzeros</a:t>
            </a:r>
            <a:endParaRPr lang="en-US" dirty="0"/>
          </a:p>
        </p:txBody>
      </p:sp>
      <p:sp>
        <p:nvSpPr>
          <p:cNvPr id="3" name="Content Placeholder 2"/>
          <p:cNvSpPr>
            <a:spLocks noGrp="1"/>
          </p:cNvSpPr>
          <p:nvPr>
            <p:ph idx="1"/>
          </p:nvPr>
        </p:nvSpPr>
        <p:spPr>
          <a:xfrm>
            <a:off x="762000" y="1295400"/>
            <a:ext cx="7772400" cy="5181600"/>
          </a:xfrm>
        </p:spPr>
        <p:txBody>
          <a:bodyPr/>
          <a:lstStyle/>
          <a:p>
            <a:pPr marL="0" lvl="1" indent="0">
              <a:buClr>
                <a:schemeClr val="tx1"/>
              </a:buClr>
              <a:buNone/>
            </a:pPr>
            <a:r>
              <a:rPr lang="en-US" sz="2800" dirty="0">
                <a:latin typeface="Courier New"/>
                <a:cs typeface="Courier New"/>
              </a:rPr>
              <a:t>[12, 12,   0, 36,  0,-36]</a:t>
            </a:r>
          </a:p>
          <a:p>
            <a:pPr marL="0" lvl="1" indent="0">
              <a:buClr>
                <a:schemeClr val="tx1"/>
              </a:buClr>
              <a:buNone/>
            </a:pPr>
            <a:r>
              <a:rPr lang="en-US" sz="2800" dirty="0">
                <a:latin typeface="Courier New"/>
                <a:cs typeface="Courier New"/>
              </a:rPr>
              <a:t>[ 0, 75, 125,  0,-75,125]</a:t>
            </a:r>
          </a:p>
          <a:p>
            <a:pPr marL="0" lvl="1" indent="0">
              <a:buClr>
                <a:schemeClr val="tx1"/>
              </a:buClr>
              <a:buNone/>
            </a:pPr>
            <a:r>
              <a:rPr lang="en-US" sz="2800" dirty="0">
                <a:latin typeface="Courier New"/>
                <a:cs typeface="Courier New"/>
              </a:rPr>
              <a:t>[</a:t>
            </a:r>
            <a:r>
              <a:rPr lang="en-US" dirty="0">
                <a:latin typeface="Courier New"/>
                <a:cs typeface="Courier New"/>
              </a:rPr>
              <a:t>-111</a:t>
            </a:r>
            <a:r>
              <a:rPr lang="en-US" sz="2800" dirty="0">
                <a:latin typeface="Courier New"/>
                <a:cs typeface="Courier New"/>
              </a:rPr>
              <a:t>,111,111,185,</a:t>
            </a:r>
            <a:r>
              <a:rPr lang="en-US" dirty="0">
                <a:latin typeface="Courier New"/>
                <a:cs typeface="Courier New"/>
              </a:rPr>
              <a:t>37</a:t>
            </a:r>
            <a:r>
              <a:rPr lang="en-US" sz="2800" dirty="0">
                <a:latin typeface="Courier New"/>
                <a:cs typeface="Courier New"/>
              </a:rPr>
              <a:t>, -37]</a:t>
            </a:r>
          </a:p>
          <a:p>
            <a:pPr marL="0" lvl="1" indent="0">
              <a:buClr>
                <a:schemeClr val="tx1"/>
              </a:buClr>
              <a:buNone/>
            </a:pPr>
            <a:r>
              <a:rPr lang="en-US" sz="2800" dirty="0">
                <a:latin typeface="Courier New"/>
                <a:cs typeface="Courier New"/>
              </a:rPr>
              <a:t>---------------------------</a:t>
            </a:r>
          </a:p>
          <a:p>
            <a:pPr marL="0" lvl="1" indent="0">
              <a:buClr>
                <a:schemeClr val="tx1"/>
              </a:buClr>
              <a:buNone/>
            </a:pPr>
            <a:r>
              <a:rPr lang="en-US" sz="2800" dirty="0">
                <a:latin typeface="Courier New"/>
                <a:cs typeface="Courier New"/>
              </a:rPr>
              <a:t>[</a:t>
            </a:r>
            <a:r>
              <a:rPr lang="en-US" dirty="0">
                <a:latin typeface="Courier New"/>
                <a:cs typeface="Courier New"/>
              </a:rPr>
              <a:t>-99</a:t>
            </a:r>
            <a:r>
              <a:rPr lang="en-US" sz="2800" dirty="0">
                <a:latin typeface="Courier New"/>
                <a:cs typeface="Courier New"/>
              </a:rPr>
              <a:t>, 198, 236, 221, -38, 52]</a:t>
            </a:r>
          </a:p>
          <a:p>
            <a:pPr marL="0" lvl="1" indent="0">
              <a:buClr>
                <a:schemeClr val="tx1"/>
              </a:buClr>
              <a:buNone/>
            </a:pPr>
            <a:r>
              <a:rPr lang="en-US" sz="2800" dirty="0"/>
              <a:t>    /2         /3         /2        /2         /2        /3</a:t>
            </a:r>
          </a:p>
          <a:p>
            <a:pPr marL="0" lvl="1" indent="0">
              <a:buClr>
                <a:schemeClr val="tx1"/>
              </a:buClr>
              <a:buNone/>
            </a:pPr>
            <a:r>
              <a:rPr lang="en-US" dirty="0"/>
              <a:t>[ -49,      66,        118,    110     -19,        17]</a:t>
            </a:r>
            <a:endParaRPr lang="en-US" sz="2800" dirty="0"/>
          </a:p>
        </p:txBody>
      </p:sp>
      <p:graphicFrame>
        <p:nvGraphicFramePr>
          <p:cNvPr id="4" name="Table 3"/>
          <p:cNvGraphicFramePr>
            <a:graphicFrameLocks noGrp="1"/>
          </p:cNvGraphicFramePr>
          <p:nvPr>
            <p:extLst/>
          </p:nvPr>
        </p:nvGraphicFramePr>
        <p:xfrm>
          <a:off x="762000" y="5181600"/>
          <a:ext cx="5658554" cy="1219200"/>
        </p:xfrm>
        <a:graphic>
          <a:graphicData uri="http://schemas.openxmlformats.org/drawingml/2006/table">
            <a:tbl>
              <a:tblPr firstRow="1" bandRow="1">
                <a:tableStyleId>{00A15C55-8517-42AA-B614-E9B94910E393}</a:tableStyleId>
              </a:tblPr>
              <a:tblGrid>
                <a:gridCol w="808365">
                  <a:extLst>
                    <a:ext uri="{9D8B030D-6E8A-4147-A177-3AD203B41FA5}">
                      <a16:colId xmlns:a16="http://schemas.microsoft.com/office/drawing/2014/main" val="20000"/>
                    </a:ext>
                  </a:extLst>
                </a:gridCol>
                <a:gridCol w="619372">
                  <a:extLst>
                    <a:ext uri="{9D8B030D-6E8A-4147-A177-3AD203B41FA5}">
                      <a16:colId xmlns:a16="http://schemas.microsoft.com/office/drawing/2014/main" val="20001"/>
                    </a:ext>
                  </a:extLst>
                </a:gridCol>
                <a:gridCol w="903797">
                  <a:extLst>
                    <a:ext uri="{9D8B030D-6E8A-4147-A177-3AD203B41FA5}">
                      <a16:colId xmlns:a16="http://schemas.microsoft.com/office/drawing/2014/main" val="20002"/>
                    </a:ext>
                  </a:extLst>
                </a:gridCol>
                <a:gridCol w="903797">
                  <a:extLst>
                    <a:ext uri="{9D8B030D-6E8A-4147-A177-3AD203B41FA5}">
                      <a16:colId xmlns:a16="http://schemas.microsoft.com/office/drawing/2014/main" val="20003"/>
                    </a:ext>
                  </a:extLst>
                </a:gridCol>
                <a:gridCol w="694221">
                  <a:extLst>
                    <a:ext uri="{9D8B030D-6E8A-4147-A177-3AD203B41FA5}">
                      <a16:colId xmlns:a16="http://schemas.microsoft.com/office/drawing/2014/main" val="20004"/>
                    </a:ext>
                  </a:extLst>
                </a:gridCol>
                <a:gridCol w="785910">
                  <a:extLst>
                    <a:ext uri="{9D8B030D-6E8A-4147-A177-3AD203B41FA5}">
                      <a16:colId xmlns:a16="http://schemas.microsoft.com/office/drawing/2014/main" val="20005"/>
                    </a:ext>
                  </a:extLst>
                </a:gridCol>
                <a:gridCol w="943092">
                  <a:extLst>
                    <a:ext uri="{9D8B030D-6E8A-4147-A177-3AD203B41FA5}">
                      <a16:colId xmlns:a16="http://schemas.microsoft.com/office/drawing/2014/main" val="20006"/>
                    </a:ext>
                  </a:extLst>
                </a:gridCol>
              </a:tblGrid>
              <a:tr h="304800">
                <a:tc>
                  <a:txBody>
                    <a:bodyPr/>
                    <a:lstStyle/>
                    <a:p>
                      <a:endParaRPr lang="en-US" sz="1400" dirty="0"/>
                    </a:p>
                  </a:txBody>
                  <a:tcPr/>
                </a:tc>
                <a:tc>
                  <a:txBody>
                    <a:bodyPr/>
                    <a:lstStyle/>
                    <a:p>
                      <a:r>
                        <a:rPr lang="en-US" sz="1400" dirty="0"/>
                        <a:t>ABP</a:t>
                      </a:r>
                    </a:p>
                  </a:txBody>
                  <a:tcPr/>
                </a:tc>
                <a:tc>
                  <a:txBody>
                    <a:bodyPr/>
                    <a:lstStyle/>
                    <a:p>
                      <a:r>
                        <a:rPr lang="en-US" sz="1400" dirty="0" err="1"/>
                        <a:t>BlueEx</a:t>
                      </a:r>
                      <a:endParaRPr lang="en-US" sz="1400" dirty="0"/>
                    </a:p>
                  </a:txBody>
                  <a:tcPr/>
                </a:tc>
                <a:tc>
                  <a:txBody>
                    <a:bodyPr/>
                    <a:lstStyle/>
                    <a:p>
                      <a:r>
                        <a:rPr lang="en-US" sz="1400" dirty="0" err="1"/>
                        <a:t>McDon</a:t>
                      </a:r>
                      <a:endParaRPr lang="en-US" sz="1400" dirty="0"/>
                    </a:p>
                  </a:txBody>
                  <a:tcPr/>
                </a:tc>
                <a:tc>
                  <a:txBody>
                    <a:bodyPr/>
                    <a:lstStyle/>
                    <a:p>
                      <a:r>
                        <a:rPr lang="en-US" sz="1400" dirty="0"/>
                        <a:t>Loop</a:t>
                      </a:r>
                    </a:p>
                  </a:txBody>
                  <a:tcPr/>
                </a:tc>
                <a:tc>
                  <a:txBody>
                    <a:bodyPr/>
                    <a:lstStyle/>
                    <a:p>
                      <a:r>
                        <a:rPr lang="en-US" sz="1400" dirty="0"/>
                        <a:t>Panda</a:t>
                      </a:r>
                    </a:p>
                  </a:txBody>
                  <a:tcPr/>
                </a:tc>
                <a:tc>
                  <a:txBody>
                    <a:bodyPr/>
                    <a:lstStyle/>
                    <a:p>
                      <a:r>
                        <a:rPr lang="en-US" sz="1400" dirty="0" err="1"/>
                        <a:t>Nasher</a:t>
                      </a:r>
                      <a:endParaRPr lang="en-US" sz="1400" dirty="0"/>
                    </a:p>
                  </a:txBody>
                  <a:tcPr/>
                </a:tc>
                <a:extLst>
                  <a:ext uri="{0D108BD9-81ED-4DB2-BD59-A6C34878D82A}">
                    <a16:rowId xmlns:a16="http://schemas.microsoft.com/office/drawing/2014/main" val="10000"/>
                  </a:ext>
                </a:extLst>
              </a:tr>
              <a:tr h="304800">
                <a:tc>
                  <a:txBody>
                    <a:bodyPr/>
                    <a:lstStyle/>
                    <a:p>
                      <a:r>
                        <a:rPr lang="en-US" sz="1400" dirty="0"/>
                        <a:t>Sam</a:t>
                      </a:r>
                    </a:p>
                  </a:txBody>
                  <a:tcPr/>
                </a:tc>
                <a:tc>
                  <a:txBody>
                    <a:bodyPr/>
                    <a:lstStyle/>
                    <a:p>
                      <a:r>
                        <a:rPr lang="en-US" sz="1400" dirty="0"/>
                        <a:t>0</a:t>
                      </a:r>
                    </a:p>
                  </a:txBody>
                  <a:tcPr/>
                </a:tc>
                <a:tc>
                  <a:txBody>
                    <a:bodyPr/>
                    <a:lstStyle/>
                    <a:p>
                      <a:r>
                        <a:rPr lang="en-US" sz="1400" dirty="0"/>
                        <a:t>3</a:t>
                      </a:r>
                    </a:p>
                  </a:txBody>
                  <a:tcPr/>
                </a:tc>
                <a:tc>
                  <a:txBody>
                    <a:bodyPr/>
                    <a:lstStyle/>
                    <a:p>
                      <a:r>
                        <a:rPr lang="en-US" sz="1400" dirty="0"/>
                        <a:t>5</a:t>
                      </a:r>
                    </a:p>
                  </a:txBody>
                  <a:tcPr/>
                </a:tc>
                <a:tc>
                  <a:txBody>
                    <a:bodyPr/>
                    <a:lstStyle/>
                    <a:p>
                      <a:r>
                        <a:rPr lang="en-US" sz="1400" dirty="0"/>
                        <a:t>0</a:t>
                      </a:r>
                    </a:p>
                  </a:txBody>
                  <a:tcPr/>
                </a:tc>
                <a:tc>
                  <a:txBody>
                    <a:bodyPr/>
                    <a:lstStyle/>
                    <a:p>
                      <a:r>
                        <a:rPr lang="en-US" sz="1400" dirty="0"/>
                        <a:t>-3</a:t>
                      </a:r>
                    </a:p>
                  </a:txBody>
                  <a:tcPr/>
                </a:tc>
                <a:tc>
                  <a:txBody>
                    <a:bodyPr/>
                    <a:lstStyle/>
                    <a:p>
                      <a:r>
                        <a:rPr lang="en-US" sz="1400" dirty="0"/>
                        <a:t>5</a:t>
                      </a:r>
                    </a:p>
                  </a:txBody>
                  <a:tcPr/>
                </a:tc>
                <a:extLst>
                  <a:ext uri="{0D108BD9-81ED-4DB2-BD59-A6C34878D82A}">
                    <a16:rowId xmlns:a16="http://schemas.microsoft.com/office/drawing/2014/main" val="10001"/>
                  </a:ext>
                </a:extLst>
              </a:tr>
              <a:tr h="304800">
                <a:tc>
                  <a:txBody>
                    <a:bodyPr/>
                    <a:lstStyle/>
                    <a:p>
                      <a:r>
                        <a:rPr lang="en-US" sz="1400" dirty="0"/>
                        <a:t>Chris</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3</a:t>
                      </a:r>
                    </a:p>
                  </a:txBody>
                  <a:tcPr/>
                </a:tc>
                <a:tc>
                  <a:txBody>
                    <a:bodyPr/>
                    <a:lstStyle/>
                    <a:p>
                      <a:r>
                        <a:rPr lang="en-US" sz="1400" dirty="0"/>
                        <a:t>0</a:t>
                      </a:r>
                    </a:p>
                  </a:txBody>
                  <a:tcPr/>
                </a:tc>
                <a:tc>
                  <a:txBody>
                    <a:bodyPr/>
                    <a:lstStyle/>
                    <a:p>
                      <a:r>
                        <a:rPr lang="en-US" sz="1400" dirty="0"/>
                        <a:t>-3</a:t>
                      </a:r>
                    </a:p>
                  </a:txBody>
                  <a:tcPr/>
                </a:tc>
                <a:extLst>
                  <a:ext uri="{0D108BD9-81ED-4DB2-BD59-A6C34878D82A}">
                    <a16:rowId xmlns:a16="http://schemas.microsoft.com/office/drawing/2014/main" val="10002"/>
                  </a:ext>
                </a:extLst>
              </a:tr>
              <a:tr h="304800">
                <a:tc>
                  <a:txBody>
                    <a:bodyPr/>
                    <a:lstStyle/>
                    <a:p>
                      <a:r>
                        <a:rPr lang="en-US" sz="1400" dirty="0"/>
                        <a:t>Nat</a:t>
                      </a:r>
                    </a:p>
                  </a:txBody>
                  <a:tcPr/>
                </a:tc>
                <a:tc>
                  <a:txBody>
                    <a:bodyPr/>
                    <a:lstStyle/>
                    <a:p>
                      <a:r>
                        <a:rPr lang="en-US" sz="1400" dirty="0"/>
                        <a:t>-3</a:t>
                      </a:r>
                    </a:p>
                  </a:txBody>
                  <a:tcPr/>
                </a:tc>
                <a:tc>
                  <a:txBody>
                    <a:bodyPr/>
                    <a:lstStyle/>
                    <a:p>
                      <a:r>
                        <a:rPr lang="en-US" sz="1400" dirty="0"/>
                        <a:t>3</a:t>
                      </a:r>
                    </a:p>
                  </a:txBody>
                  <a:tcPr/>
                </a:tc>
                <a:tc>
                  <a:txBody>
                    <a:bodyPr/>
                    <a:lstStyle/>
                    <a:p>
                      <a:r>
                        <a:rPr lang="en-US" sz="1400" dirty="0"/>
                        <a:t>3</a:t>
                      </a:r>
                    </a:p>
                  </a:txBody>
                  <a:tcPr/>
                </a:tc>
                <a:tc>
                  <a:txBody>
                    <a:bodyPr/>
                    <a:lstStyle/>
                    <a:p>
                      <a:r>
                        <a:rPr lang="en-US" sz="1400" dirty="0"/>
                        <a:t>5</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10003"/>
                  </a:ext>
                </a:extLst>
              </a:tr>
            </a:tbl>
          </a:graphicData>
        </a:graphic>
      </p:graphicFrame>
      <p:cxnSp>
        <p:nvCxnSpPr>
          <p:cNvPr id="7" name="Straight Arrow Connector 6"/>
          <p:cNvCxnSpPr/>
          <p:nvPr/>
        </p:nvCxnSpPr>
        <p:spPr>
          <a:xfrm flipH="1" flipV="1">
            <a:off x="4114800" y="4876800"/>
            <a:ext cx="2895600" cy="1524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23638" y="5098702"/>
            <a:ext cx="1737976" cy="830997"/>
          </a:xfrm>
          <a:prstGeom prst="rect">
            <a:avLst/>
          </a:prstGeom>
          <a:noFill/>
        </p:spPr>
        <p:txBody>
          <a:bodyPr wrap="none" rtlCol="0">
            <a:spAutoFit/>
          </a:bodyPr>
          <a:lstStyle/>
          <a:p>
            <a:r>
              <a:rPr lang="en-US" dirty="0">
                <a:solidFill>
                  <a:srgbClr val="FF0000"/>
                </a:solidFill>
              </a:rPr>
              <a:t>Recommend</a:t>
            </a:r>
          </a:p>
          <a:p>
            <a:r>
              <a:rPr lang="en-US" dirty="0">
                <a:solidFill>
                  <a:srgbClr val="FF0000"/>
                </a:solidFill>
              </a:rPr>
              <a:t>3</a:t>
            </a:r>
            <a:r>
              <a:rPr lang="en-US" baseline="30000" dirty="0">
                <a:solidFill>
                  <a:srgbClr val="FF0000"/>
                </a:solidFill>
              </a:rPr>
              <a:t>rd</a:t>
            </a:r>
            <a:r>
              <a:rPr lang="en-US" dirty="0">
                <a:solidFill>
                  <a:srgbClr val="FF0000"/>
                </a:solidFill>
              </a:rPr>
              <a:t> item</a:t>
            </a:r>
          </a:p>
        </p:txBody>
      </p:sp>
      <p:sp>
        <p:nvSpPr>
          <p:cNvPr id="13" name="Footer Placeholder 12"/>
          <p:cNvSpPr>
            <a:spLocks noGrp="1"/>
          </p:cNvSpPr>
          <p:nvPr>
            <p:ph type="ftr" sz="quarter" idx="11"/>
          </p:nvPr>
        </p:nvSpPr>
        <p:spPr>
          <a:xfrm>
            <a:off x="3092245" y="6477000"/>
            <a:ext cx="2895600" cy="457200"/>
          </a:xfrm>
        </p:spPr>
        <p:txBody>
          <a:bodyPr/>
          <a:lstStyle/>
          <a:p>
            <a:pPr>
              <a:defRPr/>
            </a:pPr>
            <a:r>
              <a:rPr lang="en-US"/>
              <a:t>compsci101 fall17</a:t>
            </a:r>
            <a:endParaRPr lang="en-US" dirty="0"/>
          </a:p>
        </p:txBody>
      </p:sp>
      <p:sp>
        <p:nvSpPr>
          <p:cNvPr id="14" name="Slide Number Placeholder 13"/>
          <p:cNvSpPr>
            <a:spLocks noGrp="1"/>
          </p:cNvSpPr>
          <p:nvPr>
            <p:ph type="sldNum" sz="quarter" idx="12"/>
          </p:nvPr>
        </p:nvSpPr>
        <p:spPr/>
        <p:txBody>
          <a:bodyPr/>
          <a:lstStyle/>
          <a:p>
            <a:pPr>
              <a:defRPr/>
            </a:pPr>
            <a:fld id="{FC6DB02F-6869-41A8-88A9-7B04A59444FD}" type="slidenum">
              <a:rPr lang="en-US" smtClean="0"/>
              <a:pPr>
                <a:defRPr/>
              </a:pPr>
              <a:t>20</a:t>
            </a:fld>
            <a:endParaRPr lang="en-US"/>
          </a:p>
        </p:txBody>
      </p:sp>
    </p:spTree>
    <p:extLst>
      <p:ext uri="{BB962C8B-B14F-4D97-AF65-F5344CB8AC3E}">
        <p14:creationId xmlns:p14="http://schemas.microsoft.com/office/powerpoint/2010/main" val="92441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12-step process</a:t>
            </a:r>
          </a:p>
        </p:txBody>
      </p:sp>
      <p:sp>
        <p:nvSpPr>
          <p:cNvPr id="3" name="Content Placeholder 2"/>
          <p:cNvSpPr>
            <a:spLocks noGrp="1"/>
          </p:cNvSpPr>
          <p:nvPr>
            <p:ph idx="1"/>
          </p:nvPr>
        </p:nvSpPr>
        <p:spPr>
          <a:xfrm>
            <a:off x="685800" y="1981200"/>
            <a:ext cx="7772400" cy="4419600"/>
          </a:xfrm>
        </p:spPr>
        <p:txBody>
          <a:bodyPr/>
          <a:lstStyle/>
          <a:p>
            <a:r>
              <a:rPr lang="en-US" dirty="0" err="1"/>
              <a:t>ProcessAllFood</a:t>
            </a:r>
            <a:r>
              <a:rPr lang="en-US" dirty="0"/>
              <a:t> first!</a:t>
            </a:r>
          </a:p>
          <a:p>
            <a:pPr lvl="1"/>
            <a:r>
              <a:rPr lang="en-US" dirty="0"/>
              <a:t>Read input and save it </a:t>
            </a:r>
          </a:p>
          <a:p>
            <a:pPr lvl="1"/>
            <a:r>
              <a:rPr lang="en-US" dirty="0"/>
              <a:t>Get list of restaurants – use that ordering! Set?</a:t>
            </a:r>
          </a:p>
          <a:p>
            <a:pPr lvl="1"/>
            <a:r>
              <a:rPr lang="en-US" dirty="0"/>
              <a:t>For each person</a:t>
            </a:r>
          </a:p>
          <a:p>
            <a:pPr lvl="2"/>
            <a:r>
              <a:rPr lang="en-US" dirty="0"/>
              <a:t>For each restaurant and its rating</a:t>
            </a:r>
          </a:p>
          <a:p>
            <a:pPr lvl="3"/>
            <a:r>
              <a:rPr lang="en-US" sz="2400" dirty="0"/>
              <a:t>Must find location of restaurant in </a:t>
            </a:r>
            <a:r>
              <a:rPr lang="en-US" sz="2400" dirty="0" err="1"/>
              <a:t>itemlist</a:t>
            </a:r>
            <a:endParaRPr lang="en-US" sz="2400" dirty="0"/>
          </a:p>
          <a:p>
            <a:pPr lvl="3"/>
            <a:r>
              <a:rPr lang="en-US" sz="2400" dirty="0"/>
              <a:t>Then update appropriate counter</a:t>
            </a:r>
          </a:p>
          <a:p>
            <a:pPr lvl="1"/>
            <a:r>
              <a:rPr lang="en-US" sz="3200" dirty="0"/>
              <a:t>Print any structure you create to check it</a:t>
            </a:r>
          </a:p>
          <a:p>
            <a:pPr lvl="1"/>
            <a:endParaRPr lang="en-US" dirty="0"/>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21</a:t>
            </a:fld>
            <a:endParaRPr lang="en-US"/>
          </a:p>
        </p:txBody>
      </p:sp>
    </p:spTree>
    <p:extLst>
      <p:ext uri="{BB962C8B-B14F-4D97-AF65-F5344CB8AC3E}">
        <p14:creationId xmlns:p14="http://schemas.microsoft.com/office/powerpoint/2010/main" val="162606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Plan for Today</a:t>
            </a:r>
          </a:p>
        </p:txBody>
      </p:sp>
      <p:sp>
        <p:nvSpPr>
          <p:cNvPr id="3" name="Content Placeholder 2"/>
          <p:cNvSpPr>
            <a:spLocks noGrp="1"/>
          </p:cNvSpPr>
          <p:nvPr>
            <p:ph idx="1"/>
          </p:nvPr>
        </p:nvSpPr>
        <p:spPr>
          <a:xfrm>
            <a:off x="533400" y="1219200"/>
            <a:ext cx="7772400" cy="4114800"/>
          </a:xfrm>
        </p:spPr>
        <p:txBody>
          <a:bodyPr/>
          <a:lstStyle/>
          <a:p>
            <a:r>
              <a:rPr lang="en-US" dirty="0"/>
              <a:t>Recursion</a:t>
            </a:r>
          </a:p>
          <a:p>
            <a:pPr lvl="1"/>
            <a:r>
              <a:rPr lang="en-US" dirty="0"/>
              <a:t>Solving problems by solving similar but smaller problems </a:t>
            </a:r>
          </a:p>
          <a:p>
            <a:r>
              <a:rPr lang="en-US" dirty="0"/>
              <a:t>Programming and understanding …</a:t>
            </a:r>
          </a:p>
          <a:p>
            <a:pPr lvl="1"/>
            <a:r>
              <a:rPr lang="en-US" dirty="0"/>
              <a:t>Hierarchical structures and concepts</a:t>
            </a:r>
          </a:p>
          <a:p>
            <a:pPr lvl="2"/>
            <a:r>
              <a:rPr lang="en-US" dirty="0"/>
              <a:t>What is a file system on a computer?</a:t>
            </a:r>
          </a:p>
          <a:p>
            <a:pPr lvl="2"/>
            <a:r>
              <a:rPr lang="en-US" dirty="0"/>
              <a:t>What is the Internet?</a:t>
            </a:r>
          </a:p>
          <a:p>
            <a:pPr lvl="2"/>
            <a:r>
              <a:rPr lang="en-US" dirty="0"/>
              <a:t>How does the Domain Name System Work?</a:t>
            </a:r>
          </a:p>
          <a:p>
            <a:r>
              <a:rPr lang="en-US" dirty="0"/>
              <a:t>How do you access directories?</a:t>
            </a:r>
          </a:p>
          <a:p>
            <a:pPr lvl="2"/>
            <a:r>
              <a:rPr lang="en-US" dirty="0"/>
              <a:t>And all the files in a directory, and the …</a:t>
            </a:r>
          </a:p>
          <a:p>
            <a:pPr lvl="1"/>
            <a:endParaRPr lang="en-US" dirty="0"/>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22</a:t>
            </a:fld>
            <a:endParaRPr lang="en-US"/>
          </a:p>
        </p:txBody>
      </p:sp>
    </p:spTree>
    <p:extLst>
      <p:ext uri="{BB962C8B-B14F-4D97-AF65-F5344CB8AC3E}">
        <p14:creationId xmlns:p14="http://schemas.microsoft.com/office/powerpoint/2010/main" val="34906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23</a:t>
            </a:fld>
            <a:endParaRPr lang="en-US"/>
          </a:p>
        </p:txBody>
      </p:sp>
      <p:sp>
        <p:nvSpPr>
          <p:cNvPr id="7" name="Title 1"/>
          <p:cNvSpPr txBox="1">
            <a:spLocks/>
          </p:cNvSpPr>
          <p:nvPr/>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a:lstStyle>
          <a:p>
            <a:r>
              <a:rPr lang="en-US" kern="0"/>
              <a:t>Recursion</a:t>
            </a:r>
            <a:br>
              <a:rPr lang="en-US" kern="0"/>
            </a:br>
            <a:r>
              <a:rPr lang="en-US" sz="2400" kern="0"/>
              <a:t>Solving a problem by solving similar but smaller problems </a:t>
            </a:r>
            <a:endParaRPr lang="en-US" sz="2400" kern="0" dirty="0"/>
          </a:p>
        </p:txBody>
      </p:sp>
    </p:spTree>
    <p:extLst>
      <p:ext uri="{BB962C8B-B14F-4D97-AF65-F5344CB8AC3E}">
        <p14:creationId xmlns:p14="http://schemas.microsoft.com/office/powerpoint/2010/main" val="110451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385271"/>
            <a:ext cx="8542897" cy="976929"/>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Wave 31"/>
          <p:cNvSpPr/>
          <p:nvPr/>
        </p:nvSpPr>
        <p:spPr>
          <a:xfrm>
            <a:off x="5825741" y="2914975"/>
            <a:ext cx="2815194" cy="712999"/>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52400"/>
            <a:ext cx="7772400" cy="838200"/>
          </a:xfrm>
        </p:spPr>
        <p:txBody>
          <a:bodyPr/>
          <a:lstStyle/>
          <a:p>
            <a:r>
              <a:rPr lang="en-US" dirty="0"/>
              <a:t>Recursion</a:t>
            </a:r>
            <a:br>
              <a:rPr lang="en-US" dirty="0"/>
            </a:br>
            <a:r>
              <a:rPr lang="en-US" sz="2400" dirty="0"/>
              <a:t>Solving a problem by solving similar but smaller problems </a:t>
            </a:r>
          </a:p>
        </p:txBody>
      </p:sp>
      <p:sp>
        <p:nvSpPr>
          <p:cNvPr id="6" name="TextBox 5"/>
          <p:cNvSpPr txBox="1"/>
          <p:nvPr/>
        </p:nvSpPr>
        <p:spPr>
          <a:xfrm>
            <a:off x="381000" y="1447800"/>
            <a:ext cx="6516271" cy="430887"/>
          </a:xfrm>
          <a:prstGeom prst="rect">
            <a:avLst/>
          </a:prstGeom>
          <a:noFill/>
        </p:spPr>
        <p:txBody>
          <a:bodyPr wrap="none" rtlCol="0">
            <a:spAutoFit/>
          </a:bodyPr>
          <a:lstStyle/>
          <a:p>
            <a:r>
              <a:rPr lang="en-US" sz="2200" b="1" i="1" dirty="0"/>
              <a:t>Question</a:t>
            </a:r>
            <a:r>
              <a:rPr lang="en-US" sz="2200" dirty="0"/>
              <a:t> - How many </a:t>
            </a:r>
            <a:r>
              <a:rPr lang="en-US" sz="2200" b="1" dirty="0">
                <a:solidFill>
                  <a:schemeClr val="accent6"/>
                </a:solidFill>
              </a:rPr>
              <a:t>rows</a:t>
            </a:r>
            <a:r>
              <a:rPr lang="en-US" sz="2200" dirty="0"/>
              <a:t> are there in this </a:t>
            </a:r>
            <a:r>
              <a:rPr lang="en-US" sz="2200" u="sng" dirty="0"/>
              <a:t>classroom</a:t>
            </a:r>
            <a:r>
              <a:rPr lang="en-US" sz="2200" dirty="0"/>
              <a:t>?</a:t>
            </a:r>
          </a:p>
        </p:txBody>
      </p:sp>
      <p:graphicFrame>
        <p:nvGraphicFramePr>
          <p:cNvPr id="7" name="Table 6"/>
          <p:cNvGraphicFramePr>
            <a:graphicFrameLocks noGrp="1"/>
          </p:cNvGraphicFramePr>
          <p:nvPr>
            <p:extLst/>
          </p:nvPr>
        </p:nvGraphicFramePr>
        <p:xfrm>
          <a:off x="1634741" y="3359041"/>
          <a:ext cx="3048000" cy="2579146"/>
        </p:xfrm>
        <a:graphic>
          <a:graphicData uri="http://schemas.openxmlformats.org/drawingml/2006/table">
            <a:tbl>
              <a:tblPr firstRow="1" bandRow="1">
                <a:tableStyleId>{16D9F66E-5EB9-4882-86FB-DCBF35E3C3E4}</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521746">
                <a:tc>
                  <a:txBody>
                    <a:bodyPr/>
                    <a:lstStyle/>
                    <a:p>
                      <a:r>
                        <a:rPr lang="en-US" dirty="0"/>
                        <a:t>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533400">
                <a:tc>
                  <a:txBody>
                    <a:bodyPr/>
                    <a:lstStyle/>
                    <a:p>
                      <a:r>
                        <a:rPr lang="en-US" dirty="0"/>
                        <a:t>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533400">
                <a:tc>
                  <a:txBody>
                    <a:bodyPr/>
                    <a:lstStyle/>
                    <a:p>
                      <a:r>
                        <a:rPr lang="en-US" dirty="0"/>
                        <a:t>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533400">
                <a:tc>
                  <a:txBody>
                    <a:bodyPr/>
                    <a:lstStyle/>
                    <a:p>
                      <a:r>
                        <a:rPr lang="en-US" dirty="0"/>
                        <a: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57200">
                <a:tc>
                  <a:txBody>
                    <a:bodyPr/>
                    <a:lstStyle/>
                    <a:p>
                      <a:r>
                        <a:rPr lang="en-US" dirty="0"/>
                        <a:t>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8" name="Curved Right Arrow 7"/>
          <p:cNvSpPr/>
          <p:nvPr/>
        </p:nvSpPr>
        <p:spPr>
          <a:xfrm>
            <a:off x="1101341" y="3663841"/>
            <a:ext cx="457200" cy="4455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1101341" y="4185587"/>
            <a:ext cx="457200" cy="4455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a:off x="1101341" y="4718987"/>
            <a:ext cx="457200" cy="4455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a:off x="1101341" y="5252387"/>
            <a:ext cx="457200" cy="4455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ular Callout 12"/>
          <p:cNvSpPr/>
          <p:nvPr/>
        </p:nvSpPr>
        <p:spPr>
          <a:xfrm>
            <a:off x="2133600" y="2636671"/>
            <a:ext cx="1676400" cy="598403"/>
          </a:xfrm>
          <a:prstGeom prst="wedgeRoundRectCallout">
            <a:avLst>
              <a:gd name="adj1" fmla="val -59150"/>
              <a:gd name="adj2" fmla="val 10863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t>I don’t know, </a:t>
            </a:r>
          </a:p>
          <a:p>
            <a:pPr algn="ctr"/>
            <a:r>
              <a:rPr lang="en-US" sz="1800" dirty="0"/>
              <a:t>let me ask </a:t>
            </a:r>
          </a:p>
        </p:txBody>
      </p:sp>
      <p:sp>
        <p:nvSpPr>
          <p:cNvPr id="15" name="Rounded Rectangular Callout 14"/>
          <p:cNvSpPr/>
          <p:nvPr/>
        </p:nvSpPr>
        <p:spPr>
          <a:xfrm>
            <a:off x="2777741" y="3522638"/>
            <a:ext cx="1676400" cy="598403"/>
          </a:xfrm>
          <a:prstGeom prst="wedgeRoundRectCallout">
            <a:avLst>
              <a:gd name="adj1" fmla="val -97228"/>
              <a:gd name="adj2" fmla="val 4808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t>I don’t know, </a:t>
            </a:r>
          </a:p>
          <a:p>
            <a:pPr algn="ctr"/>
            <a:r>
              <a:rPr lang="en-US" sz="1800" dirty="0"/>
              <a:t>let me ask </a:t>
            </a:r>
          </a:p>
        </p:txBody>
      </p:sp>
      <p:sp>
        <p:nvSpPr>
          <p:cNvPr id="16" name="Rounded Rectangular Callout 15"/>
          <p:cNvSpPr/>
          <p:nvPr/>
        </p:nvSpPr>
        <p:spPr>
          <a:xfrm>
            <a:off x="3006341" y="4197241"/>
            <a:ext cx="1676400" cy="598403"/>
          </a:xfrm>
          <a:prstGeom prst="wedgeRoundRectCallout">
            <a:avLst>
              <a:gd name="adj1" fmla="val -107520"/>
              <a:gd name="adj2" fmla="val 2790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t>I don’t know, </a:t>
            </a:r>
          </a:p>
          <a:p>
            <a:pPr algn="ctr"/>
            <a:r>
              <a:rPr lang="en-US" sz="1800" dirty="0"/>
              <a:t>let me ask </a:t>
            </a:r>
          </a:p>
        </p:txBody>
      </p:sp>
      <p:sp>
        <p:nvSpPr>
          <p:cNvPr id="17" name="Rounded Rectangular Callout 16"/>
          <p:cNvSpPr/>
          <p:nvPr/>
        </p:nvSpPr>
        <p:spPr>
          <a:xfrm>
            <a:off x="3178869" y="4894238"/>
            <a:ext cx="1676400" cy="598403"/>
          </a:xfrm>
          <a:prstGeom prst="wedgeRoundRectCallout">
            <a:avLst>
              <a:gd name="adj1" fmla="val -122958"/>
              <a:gd name="adj2" fmla="val -957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t>I don’t know, </a:t>
            </a:r>
          </a:p>
          <a:p>
            <a:pPr algn="ctr"/>
            <a:r>
              <a:rPr lang="en-US" sz="1800" dirty="0"/>
              <a:t>let me ask </a:t>
            </a:r>
          </a:p>
        </p:txBody>
      </p:sp>
      <p:sp>
        <p:nvSpPr>
          <p:cNvPr id="18" name="Rounded Rectangular Callout 17"/>
          <p:cNvSpPr/>
          <p:nvPr/>
        </p:nvSpPr>
        <p:spPr>
          <a:xfrm>
            <a:off x="3178869" y="5697933"/>
            <a:ext cx="1961072" cy="937708"/>
          </a:xfrm>
          <a:prstGeom prst="wedgeRoundRectCallout">
            <a:avLst>
              <a:gd name="adj1" fmla="val -113413"/>
              <a:gd name="adj2" fmla="val -53174"/>
              <a:gd name="adj3" fmla="val 16667"/>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solidFill>
                  <a:sysClr val="windowText" lastClr="000000"/>
                </a:solidFill>
              </a:rPr>
              <a:t>I don’t have anyone to ask.</a:t>
            </a:r>
          </a:p>
          <a:p>
            <a:pPr algn="ctr"/>
            <a:r>
              <a:rPr lang="en-US" sz="1800" dirty="0">
                <a:solidFill>
                  <a:sysClr val="windowText" lastClr="000000"/>
                </a:solidFill>
              </a:rPr>
              <a:t>So I am in Row#1</a:t>
            </a:r>
          </a:p>
        </p:txBody>
      </p:sp>
      <p:sp>
        <p:nvSpPr>
          <p:cNvPr id="20" name="Curved Up Arrow 19"/>
          <p:cNvSpPr/>
          <p:nvPr/>
        </p:nvSpPr>
        <p:spPr>
          <a:xfrm rot="15839977">
            <a:off x="5224000" y="5431821"/>
            <a:ext cx="492921" cy="3561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5825741" y="5488176"/>
            <a:ext cx="2244525" cy="461665"/>
          </a:xfrm>
          <a:prstGeom prst="rect">
            <a:avLst/>
          </a:prstGeom>
          <a:noFill/>
        </p:spPr>
        <p:txBody>
          <a:bodyPr wrap="none" rtlCol="0">
            <a:spAutoFit/>
          </a:bodyPr>
          <a:lstStyle/>
          <a:p>
            <a:r>
              <a:rPr lang="en-US" dirty="0"/>
              <a:t>Return value = 1</a:t>
            </a:r>
          </a:p>
        </p:txBody>
      </p:sp>
      <p:sp>
        <p:nvSpPr>
          <p:cNvPr id="23" name="TextBox 22"/>
          <p:cNvSpPr txBox="1"/>
          <p:nvPr/>
        </p:nvSpPr>
        <p:spPr>
          <a:xfrm>
            <a:off x="5833402" y="4878576"/>
            <a:ext cx="3081998" cy="461665"/>
          </a:xfrm>
          <a:prstGeom prst="rect">
            <a:avLst/>
          </a:prstGeom>
          <a:noFill/>
        </p:spPr>
        <p:txBody>
          <a:bodyPr wrap="none" rtlCol="0">
            <a:spAutoFit/>
          </a:bodyPr>
          <a:lstStyle/>
          <a:p>
            <a:r>
              <a:rPr lang="en-US" dirty="0"/>
              <a:t>Return Value = 1+1 = 2</a:t>
            </a:r>
          </a:p>
        </p:txBody>
      </p:sp>
      <p:sp>
        <p:nvSpPr>
          <p:cNvPr id="25" name="TextBox 24"/>
          <p:cNvSpPr txBox="1"/>
          <p:nvPr/>
        </p:nvSpPr>
        <p:spPr>
          <a:xfrm>
            <a:off x="5833402" y="4273441"/>
            <a:ext cx="3081998" cy="461665"/>
          </a:xfrm>
          <a:prstGeom prst="rect">
            <a:avLst/>
          </a:prstGeom>
          <a:noFill/>
        </p:spPr>
        <p:txBody>
          <a:bodyPr wrap="none" rtlCol="0">
            <a:spAutoFit/>
          </a:bodyPr>
          <a:lstStyle/>
          <a:p>
            <a:r>
              <a:rPr lang="en-US" dirty="0"/>
              <a:t>Return Value = 2+1 = 3</a:t>
            </a:r>
          </a:p>
        </p:txBody>
      </p:sp>
      <p:sp>
        <p:nvSpPr>
          <p:cNvPr id="27" name="Curved Up Arrow 26"/>
          <p:cNvSpPr/>
          <p:nvPr/>
        </p:nvSpPr>
        <p:spPr>
          <a:xfrm rot="15839977">
            <a:off x="5248761" y="4822221"/>
            <a:ext cx="492921" cy="3561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Up Arrow 27"/>
          <p:cNvSpPr/>
          <p:nvPr/>
        </p:nvSpPr>
        <p:spPr>
          <a:xfrm rot="15839977">
            <a:off x="5248761" y="4212621"/>
            <a:ext cx="492921" cy="3561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Up Arrow 28"/>
          <p:cNvSpPr/>
          <p:nvPr/>
        </p:nvSpPr>
        <p:spPr>
          <a:xfrm rot="15839977">
            <a:off x="5248761" y="3603021"/>
            <a:ext cx="492921" cy="3561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825741" y="3663841"/>
            <a:ext cx="3081998" cy="461665"/>
          </a:xfrm>
          <a:prstGeom prst="rect">
            <a:avLst/>
          </a:prstGeom>
          <a:noFill/>
        </p:spPr>
        <p:txBody>
          <a:bodyPr wrap="none" rtlCol="0">
            <a:spAutoFit/>
          </a:bodyPr>
          <a:lstStyle/>
          <a:p>
            <a:r>
              <a:rPr lang="en-US" dirty="0"/>
              <a:t>Return Value = 3+1 = 4</a:t>
            </a:r>
          </a:p>
        </p:txBody>
      </p:sp>
      <p:sp>
        <p:nvSpPr>
          <p:cNvPr id="31" name="TextBox 30"/>
          <p:cNvSpPr txBox="1"/>
          <p:nvPr/>
        </p:nvSpPr>
        <p:spPr>
          <a:xfrm>
            <a:off x="5825741" y="3049776"/>
            <a:ext cx="2917786" cy="461665"/>
          </a:xfrm>
          <a:prstGeom prst="rect">
            <a:avLst/>
          </a:prstGeom>
          <a:noFill/>
        </p:spPr>
        <p:txBody>
          <a:bodyPr wrap="none" rtlCol="0">
            <a:spAutoFit/>
          </a:bodyPr>
          <a:lstStyle/>
          <a:p>
            <a:r>
              <a:rPr lang="en-US" dirty="0"/>
              <a:t>Row count = 4+1 = 5</a:t>
            </a:r>
          </a:p>
        </p:txBody>
      </p:sp>
      <p:sp>
        <p:nvSpPr>
          <p:cNvPr id="33" name="TextBox 32"/>
          <p:cNvSpPr txBox="1"/>
          <p:nvPr/>
        </p:nvSpPr>
        <p:spPr>
          <a:xfrm>
            <a:off x="364842" y="2901841"/>
            <a:ext cx="1269899" cy="461665"/>
          </a:xfrm>
          <a:prstGeom prst="rect">
            <a:avLst/>
          </a:prstGeom>
          <a:noFill/>
        </p:spPr>
        <p:txBody>
          <a:bodyPr wrap="none" rtlCol="0">
            <a:spAutoFit/>
          </a:bodyPr>
          <a:lstStyle/>
          <a:p>
            <a:r>
              <a:rPr lang="en-US" dirty="0"/>
              <a:t>Last row</a:t>
            </a:r>
          </a:p>
        </p:txBody>
      </p:sp>
      <p:sp>
        <p:nvSpPr>
          <p:cNvPr id="26" name="TextBox 25"/>
          <p:cNvSpPr txBox="1"/>
          <p:nvPr/>
        </p:nvSpPr>
        <p:spPr>
          <a:xfrm>
            <a:off x="381000" y="1841442"/>
            <a:ext cx="8470332" cy="430887"/>
          </a:xfrm>
          <a:prstGeom prst="rect">
            <a:avLst/>
          </a:prstGeom>
          <a:noFill/>
        </p:spPr>
        <p:txBody>
          <a:bodyPr wrap="none" rtlCol="0">
            <a:spAutoFit/>
          </a:bodyPr>
          <a:lstStyle/>
          <a:p>
            <a:r>
              <a:rPr lang="en-US" sz="2200" b="1" i="1" dirty="0"/>
              <a:t>Similar but smaller question</a:t>
            </a:r>
            <a:r>
              <a:rPr lang="en-US" sz="2200" dirty="0"/>
              <a:t> - How many </a:t>
            </a:r>
            <a:r>
              <a:rPr lang="en-US" sz="2200" b="1" dirty="0">
                <a:solidFill>
                  <a:schemeClr val="accent6"/>
                </a:solidFill>
              </a:rPr>
              <a:t>rows</a:t>
            </a:r>
            <a:r>
              <a:rPr lang="en-US" sz="2200" dirty="0"/>
              <a:t> are there </a:t>
            </a:r>
            <a:r>
              <a:rPr lang="en-US" sz="2200" u="sng" dirty="0"/>
              <a:t>until your row</a:t>
            </a:r>
            <a:r>
              <a:rPr lang="en-US" sz="2200" dirty="0"/>
              <a:t>?</a:t>
            </a:r>
          </a:p>
        </p:txBody>
      </p:sp>
      <p:sp>
        <p:nvSpPr>
          <p:cNvPr id="4" name="Down Arrow 3"/>
          <p:cNvSpPr/>
          <p:nvPr/>
        </p:nvSpPr>
        <p:spPr>
          <a:xfrm>
            <a:off x="1676400" y="2679770"/>
            <a:ext cx="320958" cy="53964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pPr>
              <a:defRPr/>
            </a:pPr>
            <a:fld id="{FC6DB02F-6869-41A8-88A9-7B04A59444FD}" type="slidenum">
              <a:rPr lang="en-US" smtClean="0"/>
              <a:pPr>
                <a:defRPr/>
              </a:pPr>
              <a:t>24</a:t>
            </a:fld>
            <a:endParaRPr lang="en-US"/>
          </a:p>
        </p:txBody>
      </p:sp>
    </p:spTree>
    <p:extLst>
      <p:ext uri="{BB962C8B-B14F-4D97-AF65-F5344CB8AC3E}">
        <p14:creationId xmlns:p14="http://schemas.microsoft.com/office/powerpoint/2010/main" val="2064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6" grpId="0"/>
      <p:bldP spid="8" grpId="0" animBg="1"/>
      <p:bldP spid="9" grpId="0" animBg="1"/>
      <p:bldP spid="10" grpId="0" animBg="1"/>
      <p:bldP spid="11" grpId="0" animBg="1"/>
      <p:bldP spid="13" grpId="0" animBg="1"/>
      <p:bldP spid="15" grpId="0" animBg="1"/>
      <p:bldP spid="16" grpId="0" animBg="1"/>
      <p:bldP spid="17" grpId="0" animBg="1"/>
      <p:bldP spid="18" grpId="0" animBg="1"/>
      <p:bldP spid="20" grpId="0" animBg="1"/>
      <p:bldP spid="21" grpId="0"/>
      <p:bldP spid="23" grpId="0"/>
      <p:bldP spid="25" grpId="0"/>
      <p:bldP spid="27" grpId="0" animBg="1"/>
      <p:bldP spid="28" grpId="0" animBg="1"/>
      <p:bldP spid="29" grpId="0" animBg="1"/>
      <p:bldP spid="30" grpId="0"/>
      <p:bldP spid="31" grpId="0"/>
      <p:bldP spid="33" grpId="0"/>
      <p:bldP spid="26"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0"/>
            <a:ext cx="7124700" cy="609600"/>
          </a:xfrm>
        </p:spPr>
        <p:txBody>
          <a:bodyPr/>
          <a:lstStyle/>
          <a:p>
            <a:r>
              <a:rPr lang="en-US" sz="2800" dirty="0">
                <a:solidFill>
                  <a:schemeClr val="accent6"/>
                </a:solidFill>
              </a:rPr>
              <a:t>http://computer1.sales.microsoft.com</a:t>
            </a:r>
          </a:p>
        </p:txBody>
      </p:sp>
      <p:pic>
        <p:nvPicPr>
          <p:cNvPr id="4" name="Picture 3"/>
          <p:cNvPicPr>
            <a:picLocks noChangeAspect="1"/>
          </p:cNvPicPr>
          <p:nvPr/>
        </p:nvPicPr>
        <p:blipFill>
          <a:blip r:embed="rId2"/>
          <a:stretch>
            <a:fillRect/>
          </a:stretch>
        </p:blipFill>
        <p:spPr>
          <a:xfrm>
            <a:off x="1066800" y="1041823"/>
            <a:ext cx="7124700" cy="4737100"/>
          </a:xfrm>
          <a:prstGeom prst="rect">
            <a:avLst/>
          </a:prstGeom>
          <a:ln>
            <a:solidFill>
              <a:schemeClr val="tx1"/>
            </a:solidFill>
          </a:ln>
        </p:spPr>
      </p:pic>
      <p:sp>
        <p:nvSpPr>
          <p:cNvPr id="9" name="TextBox 8"/>
          <p:cNvSpPr txBox="1"/>
          <p:nvPr/>
        </p:nvSpPr>
        <p:spPr>
          <a:xfrm>
            <a:off x="251963" y="152248"/>
            <a:ext cx="5805937" cy="584775"/>
          </a:xfrm>
          <a:prstGeom prst="rect">
            <a:avLst/>
          </a:prstGeom>
          <a:noFill/>
        </p:spPr>
        <p:txBody>
          <a:bodyPr wrap="square" rtlCol="0">
            <a:spAutoFit/>
          </a:bodyPr>
          <a:lstStyle/>
          <a:p>
            <a:r>
              <a:rPr lang="en-US" sz="3200" b="1" dirty="0"/>
              <a:t>Domain </a:t>
            </a:r>
            <a:r>
              <a:rPr lang="en-US" sz="3200" b="1"/>
              <a:t>Name System (DNS)</a:t>
            </a:r>
          </a:p>
        </p:txBody>
      </p:sp>
      <p:sp>
        <p:nvSpPr>
          <p:cNvPr id="11" name="TextBox 10"/>
          <p:cNvSpPr txBox="1"/>
          <p:nvPr/>
        </p:nvSpPr>
        <p:spPr>
          <a:xfrm>
            <a:off x="1131287" y="6172200"/>
            <a:ext cx="849913" cy="461665"/>
          </a:xfrm>
          <a:prstGeom prst="rect">
            <a:avLst/>
          </a:prstGeom>
          <a:noFill/>
        </p:spPr>
        <p:txBody>
          <a:bodyPr wrap="none" rtlCol="0">
            <a:spAutoFit/>
          </a:bodyPr>
          <a:lstStyle/>
          <a:p>
            <a:r>
              <a:rPr lang="en-US" dirty="0"/>
              <a:t>Link:</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25</a:t>
            </a:fld>
            <a:endParaRPr lang="en-US"/>
          </a:p>
        </p:txBody>
      </p:sp>
    </p:spTree>
    <p:extLst>
      <p:ext uri="{BB962C8B-B14F-4D97-AF65-F5344CB8AC3E}">
        <p14:creationId xmlns:p14="http://schemas.microsoft.com/office/powerpoint/2010/main" val="115611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What's in a file-system Folder?</a:t>
            </a:r>
          </a:p>
        </p:txBody>
      </p:sp>
      <p:pic>
        <p:nvPicPr>
          <p:cNvPr id="9" name="Content Placeholder 8" descr="managing-windows-files-and-folders-video-tutorial-thumb.jpg"/>
          <p:cNvPicPr>
            <a:picLocks noGrp="1" noChangeAspect="1"/>
          </p:cNvPicPr>
          <p:nvPr>
            <p:ph idx="1"/>
          </p:nvPr>
        </p:nvPicPr>
        <p:blipFill>
          <a:blip r:embed="rId3">
            <a:extLst>
              <a:ext uri="{28A0092B-C50C-407E-A947-70E740481C1C}">
                <a14:useLocalDpi xmlns:a14="http://schemas.microsoft.com/office/drawing/2010/main" val="0"/>
              </a:ext>
            </a:extLst>
          </a:blip>
          <a:srcRect l="1921" r="1921"/>
          <a:stretch>
            <a:fillRect/>
          </a:stretch>
        </p:blipFill>
        <p:spPr/>
      </p:pic>
      <p:pic>
        <p:nvPicPr>
          <p:cNvPr id="6" name="Picture 5"/>
          <p:cNvPicPr>
            <a:picLocks noChangeAspect="1"/>
          </p:cNvPicPr>
          <p:nvPr/>
        </p:nvPicPr>
        <p:blipFill>
          <a:blip r:embed="rId4"/>
          <a:stretch>
            <a:fillRect/>
          </a:stretch>
        </p:blipFill>
        <p:spPr>
          <a:xfrm>
            <a:off x="4425042" y="1765300"/>
            <a:ext cx="4528457" cy="4127500"/>
          </a:xfrm>
          <a:prstGeom prst="rect">
            <a:avLst/>
          </a:prstGeom>
        </p:spPr>
      </p:pic>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26</a:t>
            </a:fld>
            <a:endParaRPr lang="en-US"/>
          </a:p>
        </p:txBody>
      </p:sp>
    </p:spTree>
    <p:extLst>
      <p:ext uri="{BB962C8B-B14F-4D97-AF65-F5344CB8AC3E}">
        <p14:creationId xmlns:p14="http://schemas.microsoft.com/office/powerpoint/2010/main" val="143844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fold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357008" cy="485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27</a:t>
            </a:fld>
            <a:endParaRPr lang="en-US"/>
          </a:p>
        </p:txBody>
      </p:sp>
    </p:spTree>
    <p:extLst>
      <p:ext uri="{BB962C8B-B14F-4D97-AF65-F5344CB8AC3E}">
        <p14:creationId xmlns:p14="http://schemas.microsoft.com/office/powerpoint/2010/main" val="226792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2400" y="152400"/>
            <a:ext cx="8839200" cy="1143000"/>
          </a:xfrm>
        </p:spPr>
        <p:txBody>
          <a:bodyPr/>
          <a:lstStyle/>
          <a:p>
            <a:r>
              <a:rPr lang="en-US" sz="3600" dirty="0">
                <a:latin typeface="Arial" charset="0"/>
                <a:ea typeface="ＭＳ Ｐゴシック" charset="0"/>
                <a:cs typeface="ＭＳ Ｐゴシック" charset="0"/>
              </a:rPr>
              <a:t>What's in a folder on your computer?</a:t>
            </a:r>
          </a:p>
        </p:txBody>
      </p:sp>
      <p:sp>
        <p:nvSpPr>
          <p:cNvPr id="17410" name="Content Placeholder 2"/>
          <p:cNvSpPr>
            <a:spLocks noGrp="1"/>
          </p:cNvSpPr>
          <p:nvPr>
            <p:ph idx="1"/>
          </p:nvPr>
        </p:nvSpPr>
        <p:spPr>
          <a:xfrm>
            <a:off x="762000" y="1676400"/>
            <a:ext cx="4648200" cy="2865120"/>
          </a:xfrm>
        </p:spPr>
        <p:txBody>
          <a:bodyPr/>
          <a:lstStyle/>
          <a:p>
            <a:r>
              <a:rPr lang="en-US" sz="2800" dirty="0">
                <a:latin typeface="Book Antiqua" charset="0"/>
                <a:ea typeface="ＭＳ Ｐゴシック" charset="0"/>
                <a:cs typeface="ＭＳ Ｐゴシック" charset="0"/>
              </a:rPr>
              <a:t>Where are the </a:t>
            </a:r>
            <a:r>
              <a:rPr lang="en-US" sz="2800" b="1" dirty="0">
                <a:solidFill>
                  <a:schemeClr val="accent6"/>
                </a:solidFill>
                <a:latin typeface="Book Antiqua" charset="0"/>
                <a:ea typeface="ＭＳ Ｐゴシック" charset="0"/>
                <a:cs typeface="ＭＳ Ｐゴシック" charset="0"/>
              </a:rPr>
              <a:t>large</a:t>
            </a:r>
            <a:r>
              <a:rPr lang="en-US" sz="2800" dirty="0">
                <a:solidFill>
                  <a:schemeClr val="accent6"/>
                </a:solidFill>
                <a:latin typeface="Book Antiqua" charset="0"/>
                <a:ea typeface="ＭＳ Ｐゴシック" charset="0"/>
                <a:cs typeface="ＭＳ Ｐゴシック" charset="0"/>
              </a:rPr>
              <a:t> </a:t>
            </a:r>
            <a:r>
              <a:rPr lang="en-US" sz="2800" dirty="0">
                <a:latin typeface="Book Antiqua" charset="0"/>
                <a:ea typeface="ＭＳ Ｐゴシック" charset="0"/>
                <a:cs typeface="ＭＳ Ｐゴシック" charset="0"/>
              </a:rPr>
              <a:t>files? </a:t>
            </a:r>
          </a:p>
          <a:p>
            <a:r>
              <a:rPr lang="en-US" sz="2800" dirty="0">
                <a:latin typeface="Book Antiqua" charset="0"/>
                <a:ea typeface="ＭＳ Ｐゴシック" charset="0"/>
                <a:cs typeface="ＭＳ Ｐゴシック" charset="0"/>
              </a:rPr>
              <a:t>How do you </a:t>
            </a:r>
            <a:r>
              <a:rPr lang="en-US" sz="2800" b="1" dirty="0">
                <a:solidFill>
                  <a:schemeClr val="accent6"/>
                </a:solidFill>
                <a:latin typeface="Book Antiqua" charset="0"/>
                <a:ea typeface="ＭＳ Ｐゴシック" charset="0"/>
                <a:cs typeface="ＭＳ Ｐゴシック" charset="0"/>
              </a:rPr>
              <a:t>find them</a:t>
            </a:r>
            <a:r>
              <a:rPr lang="en-US" sz="2800" dirty="0">
                <a:latin typeface="Book Antiqua" charset="0"/>
                <a:ea typeface="ＭＳ Ｐゴシック" charset="0"/>
                <a:cs typeface="ＭＳ Ｐゴシック" charset="0"/>
              </a:rPr>
              <a:t>? </a:t>
            </a:r>
          </a:p>
          <a:p>
            <a:r>
              <a:rPr lang="en-US" sz="2800" dirty="0">
                <a:latin typeface="Book Antiqua" charset="0"/>
                <a:ea typeface="ＭＳ Ｐゴシック" charset="0"/>
                <a:cs typeface="ＭＳ Ｐゴシック" charset="0"/>
              </a:rPr>
              <a:t>They take up space! </a:t>
            </a:r>
          </a:p>
          <a:p>
            <a:pPr lvl="1"/>
            <a:r>
              <a:rPr lang="en-US" dirty="0">
                <a:latin typeface="Book Antiqua" charset="0"/>
                <a:ea typeface="ＭＳ Ｐゴシック" charset="0"/>
                <a:cs typeface="ＭＳ Ｐゴシック" charset="0"/>
              </a:rPr>
              <a:t>What’s the plan –</a:t>
            </a:r>
          </a:p>
          <a:p>
            <a:pPr marL="1257300" lvl="2" indent="-342900">
              <a:buFont typeface="+mj-lt"/>
              <a:buAutoNum type="arabicPeriod"/>
            </a:pPr>
            <a:r>
              <a:rPr lang="en-US" sz="2800" dirty="0">
                <a:latin typeface="Book Antiqua" charset="0"/>
                <a:cs typeface="ＭＳ Ｐゴシック" charset="0"/>
              </a:rPr>
              <a:t>Erase? </a:t>
            </a:r>
          </a:p>
          <a:p>
            <a:pPr marL="1257300" lvl="2" indent="-342900">
              <a:buFont typeface="+mj-lt"/>
              <a:buAutoNum type="arabicPeriod"/>
            </a:pPr>
            <a:r>
              <a:rPr lang="en-US" sz="2800" dirty="0">
                <a:latin typeface="Book Antiqua" charset="0"/>
                <a:cs typeface="ＭＳ Ｐゴシック" charset="0"/>
              </a:rPr>
              <a:t>Backup?</a:t>
            </a:r>
            <a:endParaRPr lang="en-US" sz="2800" dirty="0">
              <a:latin typeface="Book Antiqu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28</a:t>
            </a:fld>
            <a:endParaRPr lang="en-US"/>
          </a:p>
        </p:txBody>
      </p:sp>
    </p:spTree>
    <p:extLst>
      <p:ext uri="{BB962C8B-B14F-4D97-AF65-F5344CB8AC3E}">
        <p14:creationId xmlns:p14="http://schemas.microsoft.com/office/powerpoint/2010/main" val="178108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23161" y="990600"/>
            <a:ext cx="8568439" cy="417803"/>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81000" y="1981200"/>
            <a:ext cx="1311445" cy="838464"/>
            <a:chOff x="507999" y="609600"/>
            <a:chExt cx="1311445" cy="838464"/>
          </a:xfrm>
        </p:grpSpPr>
        <p:pic>
          <p:nvPicPr>
            <p:cNvPr id="6" name="Picture 5"/>
            <p:cNvPicPr>
              <a:picLocks noChangeAspect="1"/>
            </p:cNvPicPr>
            <p:nvPr/>
          </p:nvPicPr>
          <p:blipFill>
            <a:blip r:embed="rId2"/>
            <a:stretch>
              <a:fillRect/>
            </a:stretch>
          </p:blipFill>
          <p:spPr>
            <a:xfrm>
              <a:off x="507999" y="609600"/>
              <a:ext cx="1311445" cy="838464"/>
            </a:xfrm>
            <a:prstGeom prst="rect">
              <a:avLst/>
            </a:prstGeom>
          </p:spPr>
        </p:pic>
        <p:sp>
          <p:nvSpPr>
            <p:cNvPr id="5" name="TextBox 4"/>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1</a:t>
              </a:r>
            </a:p>
          </p:txBody>
        </p:sp>
      </p:grpSp>
      <p:grpSp>
        <p:nvGrpSpPr>
          <p:cNvPr id="8" name="Group 7"/>
          <p:cNvGrpSpPr/>
          <p:nvPr/>
        </p:nvGrpSpPr>
        <p:grpSpPr>
          <a:xfrm>
            <a:off x="2269955" y="2484178"/>
            <a:ext cx="1311445" cy="838464"/>
            <a:chOff x="507999" y="609600"/>
            <a:chExt cx="1311445" cy="838464"/>
          </a:xfrm>
        </p:grpSpPr>
        <p:pic>
          <p:nvPicPr>
            <p:cNvPr id="9" name="Picture 8"/>
            <p:cNvPicPr>
              <a:picLocks noChangeAspect="1"/>
            </p:cNvPicPr>
            <p:nvPr/>
          </p:nvPicPr>
          <p:blipFill>
            <a:blip r:embed="rId2"/>
            <a:stretch>
              <a:fillRect/>
            </a:stretch>
          </p:blipFill>
          <p:spPr>
            <a:xfrm>
              <a:off x="507999" y="609600"/>
              <a:ext cx="1311445" cy="838464"/>
            </a:xfrm>
            <a:prstGeom prst="rect">
              <a:avLst/>
            </a:prstGeom>
          </p:spPr>
        </p:pic>
        <p:sp>
          <p:nvSpPr>
            <p:cNvPr id="10" name="TextBox 9"/>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2</a:t>
              </a:r>
            </a:p>
          </p:txBody>
        </p:sp>
      </p:grpSp>
      <p:grpSp>
        <p:nvGrpSpPr>
          <p:cNvPr id="11" name="Group 10"/>
          <p:cNvGrpSpPr/>
          <p:nvPr/>
        </p:nvGrpSpPr>
        <p:grpSpPr>
          <a:xfrm>
            <a:off x="2269955" y="3124464"/>
            <a:ext cx="1311445" cy="838464"/>
            <a:chOff x="507999" y="609600"/>
            <a:chExt cx="1311445" cy="838464"/>
          </a:xfrm>
        </p:grpSpPr>
        <p:pic>
          <p:nvPicPr>
            <p:cNvPr id="12" name="Picture 11"/>
            <p:cNvPicPr>
              <a:picLocks noChangeAspect="1"/>
            </p:cNvPicPr>
            <p:nvPr/>
          </p:nvPicPr>
          <p:blipFill>
            <a:blip r:embed="rId2"/>
            <a:stretch>
              <a:fillRect/>
            </a:stretch>
          </p:blipFill>
          <p:spPr>
            <a:xfrm>
              <a:off x="507999" y="609600"/>
              <a:ext cx="1311445" cy="838464"/>
            </a:xfrm>
            <a:prstGeom prst="rect">
              <a:avLst/>
            </a:prstGeom>
          </p:spPr>
        </p:pic>
        <p:sp>
          <p:nvSpPr>
            <p:cNvPr id="13" name="TextBox 12"/>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3</a:t>
              </a:r>
            </a:p>
          </p:txBody>
        </p:sp>
      </p:grpSp>
      <p:pic>
        <p:nvPicPr>
          <p:cNvPr id="14" name="Picture 13"/>
          <p:cNvPicPr>
            <a:picLocks noChangeAspect="1"/>
          </p:cNvPicPr>
          <p:nvPr/>
        </p:nvPicPr>
        <p:blipFill>
          <a:blip r:embed="rId3"/>
          <a:stretch>
            <a:fillRect/>
          </a:stretch>
        </p:blipFill>
        <p:spPr>
          <a:xfrm>
            <a:off x="2227916" y="3910446"/>
            <a:ext cx="654212" cy="654212"/>
          </a:xfrm>
          <a:prstGeom prst="rect">
            <a:avLst/>
          </a:prstGeom>
        </p:spPr>
      </p:pic>
      <p:pic>
        <p:nvPicPr>
          <p:cNvPr id="15" name="Picture 14"/>
          <p:cNvPicPr>
            <a:picLocks noChangeAspect="1"/>
          </p:cNvPicPr>
          <p:nvPr/>
        </p:nvPicPr>
        <p:blipFill>
          <a:blip r:embed="rId3"/>
          <a:stretch>
            <a:fillRect/>
          </a:stretch>
        </p:blipFill>
        <p:spPr>
          <a:xfrm>
            <a:off x="2214861" y="4672446"/>
            <a:ext cx="661818" cy="661818"/>
          </a:xfrm>
          <a:prstGeom prst="rect">
            <a:avLst/>
          </a:prstGeom>
        </p:spPr>
      </p:pic>
      <p:cxnSp>
        <p:nvCxnSpPr>
          <p:cNvPr id="18" name="Elbow Connector 17"/>
          <p:cNvCxnSpPr>
            <a:stCxn id="6" idx="3"/>
            <a:endCxn id="9" idx="1"/>
          </p:cNvCxnSpPr>
          <p:nvPr/>
        </p:nvCxnSpPr>
        <p:spPr>
          <a:xfrm>
            <a:off x="1692445" y="2400432"/>
            <a:ext cx="577510" cy="5029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6" idx="3"/>
            <a:endCxn id="12" idx="1"/>
          </p:cNvCxnSpPr>
          <p:nvPr/>
        </p:nvCxnSpPr>
        <p:spPr>
          <a:xfrm>
            <a:off x="1692445" y="2400432"/>
            <a:ext cx="577510" cy="11432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 idx="3"/>
            <a:endCxn id="14" idx="1"/>
          </p:cNvCxnSpPr>
          <p:nvPr/>
        </p:nvCxnSpPr>
        <p:spPr>
          <a:xfrm>
            <a:off x="1692445" y="2400432"/>
            <a:ext cx="535471" cy="1837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3"/>
            <a:endCxn id="15" idx="1"/>
          </p:cNvCxnSpPr>
          <p:nvPr/>
        </p:nvCxnSpPr>
        <p:spPr>
          <a:xfrm>
            <a:off x="1692445" y="2400432"/>
            <a:ext cx="522416" cy="26029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69894" y="3253605"/>
            <a:ext cx="1311445" cy="838464"/>
            <a:chOff x="507999" y="609600"/>
            <a:chExt cx="1311445" cy="838464"/>
          </a:xfrm>
        </p:grpSpPr>
        <p:pic>
          <p:nvPicPr>
            <p:cNvPr id="26" name="Picture 25"/>
            <p:cNvPicPr>
              <a:picLocks noChangeAspect="1"/>
            </p:cNvPicPr>
            <p:nvPr/>
          </p:nvPicPr>
          <p:blipFill>
            <a:blip r:embed="rId2"/>
            <a:stretch>
              <a:fillRect/>
            </a:stretch>
          </p:blipFill>
          <p:spPr>
            <a:xfrm>
              <a:off x="507999" y="609600"/>
              <a:ext cx="1311445" cy="838464"/>
            </a:xfrm>
            <a:prstGeom prst="rect">
              <a:avLst/>
            </a:prstGeom>
          </p:spPr>
        </p:pic>
        <p:sp>
          <p:nvSpPr>
            <p:cNvPr id="27" name="TextBox 26"/>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4</a:t>
              </a:r>
            </a:p>
          </p:txBody>
        </p:sp>
      </p:grpSp>
      <p:grpSp>
        <p:nvGrpSpPr>
          <p:cNvPr id="28" name="Group 27"/>
          <p:cNvGrpSpPr/>
          <p:nvPr/>
        </p:nvGrpSpPr>
        <p:grpSpPr>
          <a:xfrm>
            <a:off x="4169894" y="3886200"/>
            <a:ext cx="1311445" cy="838464"/>
            <a:chOff x="507999" y="609600"/>
            <a:chExt cx="1311445" cy="838464"/>
          </a:xfrm>
        </p:grpSpPr>
        <p:pic>
          <p:nvPicPr>
            <p:cNvPr id="29" name="Picture 28"/>
            <p:cNvPicPr>
              <a:picLocks noChangeAspect="1"/>
            </p:cNvPicPr>
            <p:nvPr/>
          </p:nvPicPr>
          <p:blipFill>
            <a:blip r:embed="rId2"/>
            <a:stretch>
              <a:fillRect/>
            </a:stretch>
          </p:blipFill>
          <p:spPr>
            <a:xfrm>
              <a:off x="507999" y="609600"/>
              <a:ext cx="1311445" cy="838464"/>
            </a:xfrm>
            <a:prstGeom prst="rect">
              <a:avLst/>
            </a:prstGeom>
          </p:spPr>
        </p:pic>
        <p:sp>
          <p:nvSpPr>
            <p:cNvPr id="30" name="TextBox 29"/>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5</a:t>
              </a:r>
            </a:p>
          </p:txBody>
        </p:sp>
      </p:grpSp>
      <p:pic>
        <p:nvPicPr>
          <p:cNvPr id="31" name="Picture 30"/>
          <p:cNvPicPr>
            <a:picLocks noChangeAspect="1"/>
          </p:cNvPicPr>
          <p:nvPr/>
        </p:nvPicPr>
        <p:blipFill>
          <a:blip r:embed="rId3"/>
          <a:stretch>
            <a:fillRect/>
          </a:stretch>
        </p:blipFill>
        <p:spPr>
          <a:xfrm>
            <a:off x="4127855" y="4724664"/>
            <a:ext cx="654212" cy="654212"/>
          </a:xfrm>
          <a:prstGeom prst="rect">
            <a:avLst/>
          </a:prstGeom>
        </p:spPr>
      </p:pic>
      <p:pic>
        <p:nvPicPr>
          <p:cNvPr id="32" name="Picture 31"/>
          <p:cNvPicPr>
            <a:picLocks noChangeAspect="1"/>
          </p:cNvPicPr>
          <p:nvPr/>
        </p:nvPicPr>
        <p:blipFill>
          <a:blip r:embed="rId3"/>
          <a:stretch>
            <a:fillRect/>
          </a:stretch>
        </p:blipFill>
        <p:spPr>
          <a:xfrm>
            <a:off x="4114800" y="5486664"/>
            <a:ext cx="661818" cy="661818"/>
          </a:xfrm>
          <a:prstGeom prst="rect">
            <a:avLst/>
          </a:prstGeom>
        </p:spPr>
      </p:pic>
      <p:cxnSp>
        <p:nvCxnSpPr>
          <p:cNvPr id="34" name="Elbow Connector 33"/>
          <p:cNvCxnSpPr>
            <a:stCxn id="9" idx="3"/>
            <a:endCxn id="26" idx="1"/>
          </p:cNvCxnSpPr>
          <p:nvPr/>
        </p:nvCxnSpPr>
        <p:spPr>
          <a:xfrm>
            <a:off x="3581400" y="2903410"/>
            <a:ext cx="588494" cy="7694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9" idx="3"/>
            <a:endCxn id="29" idx="1"/>
          </p:cNvCxnSpPr>
          <p:nvPr/>
        </p:nvCxnSpPr>
        <p:spPr>
          <a:xfrm>
            <a:off x="3581400" y="2903410"/>
            <a:ext cx="588494" cy="14020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9" idx="3"/>
            <a:endCxn id="31" idx="1"/>
          </p:cNvCxnSpPr>
          <p:nvPr/>
        </p:nvCxnSpPr>
        <p:spPr>
          <a:xfrm>
            <a:off x="3581400" y="2903410"/>
            <a:ext cx="546455" cy="2148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9" idx="3"/>
            <a:endCxn id="32" idx="1"/>
          </p:cNvCxnSpPr>
          <p:nvPr/>
        </p:nvCxnSpPr>
        <p:spPr>
          <a:xfrm>
            <a:off x="3581400" y="2903410"/>
            <a:ext cx="533400" cy="29141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025896" y="4572264"/>
            <a:ext cx="1311445" cy="838464"/>
            <a:chOff x="507999" y="609600"/>
            <a:chExt cx="1311445" cy="838464"/>
          </a:xfrm>
        </p:grpSpPr>
        <p:pic>
          <p:nvPicPr>
            <p:cNvPr id="42" name="Picture 41"/>
            <p:cNvPicPr>
              <a:picLocks noChangeAspect="1"/>
            </p:cNvPicPr>
            <p:nvPr/>
          </p:nvPicPr>
          <p:blipFill>
            <a:blip r:embed="rId2"/>
            <a:stretch>
              <a:fillRect/>
            </a:stretch>
          </p:blipFill>
          <p:spPr>
            <a:xfrm>
              <a:off x="507999" y="609600"/>
              <a:ext cx="1311445" cy="838464"/>
            </a:xfrm>
            <a:prstGeom prst="rect">
              <a:avLst/>
            </a:prstGeom>
          </p:spPr>
        </p:pic>
        <p:sp>
          <p:nvSpPr>
            <p:cNvPr id="43" name="TextBox 42"/>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6</a:t>
              </a:r>
            </a:p>
          </p:txBody>
        </p:sp>
      </p:grpSp>
      <p:pic>
        <p:nvPicPr>
          <p:cNvPr id="44" name="Picture 43"/>
          <p:cNvPicPr>
            <a:picLocks noChangeAspect="1"/>
          </p:cNvPicPr>
          <p:nvPr/>
        </p:nvPicPr>
        <p:blipFill>
          <a:blip r:embed="rId3"/>
          <a:stretch>
            <a:fillRect/>
          </a:stretch>
        </p:blipFill>
        <p:spPr>
          <a:xfrm>
            <a:off x="6019800" y="5410464"/>
            <a:ext cx="661818" cy="661818"/>
          </a:xfrm>
          <a:prstGeom prst="rect">
            <a:avLst/>
          </a:prstGeom>
        </p:spPr>
      </p:pic>
      <p:pic>
        <p:nvPicPr>
          <p:cNvPr id="45" name="Picture 44"/>
          <p:cNvPicPr>
            <a:picLocks noChangeAspect="1"/>
          </p:cNvPicPr>
          <p:nvPr/>
        </p:nvPicPr>
        <p:blipFill>
          <a:blip r:embed="rId3"/>
          <a:stretch>
            <a:fillRect/>
          </a:stretch>
        </p:blipFill>
        <p:spPr>
          <a:xfrm>
            <a:off x="7796382" y="5258064"/>
            <a:ext cx="661818" cy="661818"/>
          </a:xfrm>
          <a:prstGeom prst="rect">
            <a:avLst/>
          </a:prstGeom>
        </p:spPr>
      </p:pic>
      <p:pic>
        <p:nvPicPr>
          <p:cNvPr id="46" name="Picture 45"/>
          <p:cNvPicPr>
            <a:picLocks noChangeAspect="1"/>
          </p:cNvPicPr>
          <p:nvPr/>
        </p:nvPicPr>
        <p:blipFill>
          <a:blip r:embed="rId3"/>
          <a:stretch>
            <a:fillRect/>
          </a:stretch>
        </p:blipFill>
        <p:spPr>
          <a:xfrm>
            <a:off x="7796382" y="6002760"/>
            <a:ext cx="661818" cy="661818"/>
          </a:xfrm>
          <a:prstGeom prst="rect">
            <a:avLst/>
          </a:prstGeom>
        </p:spPr>
      </p:pic>
      <p:cxnSp>
        <p:nvCxnSpPr>
          <p:cNvPr id="48" name="Elbow Connector 47"/>
          <p:cNvCxnSpPr>
            <a:stCxn id="26" idx="3"/>
            <a:endCxn id="42" idx="1"/>
          </p:cNvCxnSpPr>
          <p:nvPr/>
        </p:nvCxnSpPr>
        <p:spPr>
          <a:xfrm>
            <a:off x="5481339" y="3672837"/>
            <a:ext cx="544557" cy="13186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6" idx="3"/>
            <a:endCxn id="44" idx="1"/>
          </p:cNvCxnSpPr>
          <p:nvPr/>
        </p:nvCxnSpPr>
        <p:spPr>
          <a:xfrm>
            <a:off x="5481339" y="3672837"/>
            <a:ext cx="538461" cy="20685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2" idx="3"/>
            <a:endCxn id="45" idx="1"/>
          </p:cNvCxnSpPr>
          <p:nvPr/>
        </p:nvCxnSpPr>
        <p:spPr>
          <a:xfrm>
            <a:off x="7337341" y="4991496"/>
            <a:ext cx="459041" cy="5974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2" idx="3"/>
            <a:endCxn id="46" idx="1"/>
          </p:cNvCxnSpPr>
          <p:nvPr/>
        </p:nvCxnSpPr>
        <p:spPr>
          <a:xfrm>
            <a:off x="7337341" y="4991496"/>
            <a:ext cx="459041" cy="13421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209800" y="177225"/>
            <a:ext cx="5027338" cy="584775"/>
          </a:xfrm>
          <a:prstGeom prst="rect">
            <a:avLst/>
          </a:prstGeom>
          <a:noFill/>
        </p:spPr>
        <p:txBody>
          <a:bodyPr wrap="none" rtlCol="0">
            <a:spAutoFit/>
          </a:bodyPr>
          <a:lstStyle/>
          <a:p>
            <a:r>
              <a:rPr lang="en-US" sz="3200" dirty="0"/>
              <a:t>Hierarchy in Folder Structure</a:t>
            </a:r>
          </a:p>
        </p:txBody>
      </p:sp>
      <p:sp>
        <p:nvSpPr>
          <p:cNvPr id="56" name="TextBox 55"/>
          <p:cNvSpPr txBox="1"/>
          <p:nvPr/>
        </p:nvSpPr>
        <p:spPr>
          <a:xfrm>
            <a:off x="499361" y="101216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0 </a:t>
            </a:r>
          </a:p>
        </p:txBody>
      </p:sp>
      <p:sp>
        <p:nvSpPr>
          <p:cNvPr id="59" name="TextBox 58"/>
          <p:cNvSpPr txBox="1"/>
          <p:nvPr/>
        </p:nvSpPr>
        <p:spPr>
          <a:xfrm>
            <a:off x="2286000" y="99305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1 </a:t>
            </a:r>
          </a:p>
        </p:txBody>
      </p:sp>
      <p:sp>
        <p:nvSpPr>
          <p:cNvPr id="60" name="TextBox 59"/>
          <p:cNvSpPr txBox="1"/>
          <p:nvPr/>
        </p:nvSpPr>
        <p:spPr>
          <a:xfrm>
            <a:off x="4218733" y="99305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2 </a:t>
            </a:r>
          </a:p>
        </p:txBody>
      </p:sp>
      <p:sp>
        <p:nvSpPr>
          <p:cNvPr id="61" name="TextBox 60"/>
          <p:cNvSpPr txBox="1"/>
          <p:nvPr/>
        </p:nvSpPr>
        <p:spPr>
          <a:xfrm>
            <a:off x="6047533" y="99305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3 </a:t>
            </a:r>
          </a:p>
        </p:txBody>
      </p:sp>
      <p:sp>
        <p:nvSpPr>
          <p:cNvPr id="62" name="TextBox 61"/>
          <p:cNvSpPr txBox="1"/>
          <p:nvPr/>
        </p:nvSpPr>
        <p:spPr>
          <a:xfrm>
            <a:off x="7800133" y="99305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4 </a:t>
            </a:r>
          </a:p>
        </p:txBody>
      </p:sp>
      <p:sp>
        <p:nvSpPr>
          <p:cNvPr id="64" name="Down Arrow 63"/>
          <p:cNvSpPr/>
          <p:nvPr/>
        </p:nvSpPr>
        <p:spPr>
          <a:xfrm>
            <a:off x="609600" y="15365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2514600" y="19937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4419600" y="27557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wn Arrow 66"/>
          <p:cNvSpPr/>
          <p:nvPr/>
        </p:nvSpPr>
        <p:spPr>
          <a:xfrm>
            <a:off x="6248400" y="40511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7848600" y="5127970"/>
            <a:ext cx="603505" cy="1653830"/>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7665596" y="3962400"/>
            <a:ext cx="1345240" cy="430887"/>
          </a:xfrm>
          <a:prstGeom prst="rect">
            <a:avLst/>
          </a:prstGeom>
          <a:noFill/>
        </p:spPr>
        <p:txBody>
          <a:bodyPr wrap="none" rtlCol="0">
            <a:spAutoFit/>
          </a:bodyPr>
          <a:lstStyle/>
          <a:p>
            <a:r>
              <a:rPr lang="en-US" sz="2200" b="1" dirty="0">
                <a:latin typeface="Calibri" charset="0"/>
                <a:ea typeface="Calibri" charset="0"/>
                <a:cs typeface="Calibri" charset="0"/>
              </a:rPr>
              <a:t>Base Case</a:t>
            </a:r>
          </a:p>
        </p:txBody>
      </p:sp>
      <p:sp>
        <p:nvSpPr>
          <p:cNvPr id="70" name="Down Arrow 69"/>
          <p:cNvSpPr/>
          <p:nvPr/>
        </p:nvSpPr>
        <p:spPr>
          <a:xfrm>
            <a:off x="8001000" y="44321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29</a:t>
            </a:fld>
            <a:endParaRPr lang="en-US"/>
          </a:p>
        </p:txBody>
      </p:sp>
    </p:spTree>
    <p:extLst>
      <p:ext uri="{BB962C8B-B14F-4D97-AF65-F5344CB8AC3E}">
        <p14:creationId xmlns:p14="http://schemas.microsoft.com/office/powerpoint/2010/main" val="7380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5" grpId="0" animBg="1"/>
      <p:bldP spid="65" grpId="1" animBg="1"/>
      <p:bldP spid="66" grpId="0" animBg="1"/>
      <p:bldP spid="66" grpId="1" animBg="1"/>
      <p:bldP spid="67" grpId="0" animBg="1"/>
      <p:bldP spid="67" grpId="1" animBg="1"/>
      <p:bldP spid="68" grpId="0" animBg="1"/>
      <p:bldP spid="69" grpId="0"/>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190F-28A6-4FFB-A994-81416D7742C2}"/>
              </a:ext>
            </a:extLst>
          </p:cNvPr>
          <p:cNvSpPr>
            <a:spLocks noGrp="1"/>
          </p:cNvSpPr>
          <p:nvPr>
            <p:ph type="title"/>
          </p:nvPr>
        </p:nvSpPr>
        <p:spPr/>
        <p:txBody>
          <a:bodyPr/>
          <a:lstStyle/>
          <a:p>
            <a:r>
              <a:rPr lang="en-US" dirty="0"/>
              <a:t>Exam 2 Back</a:t>
            </a:r>
          </a:p>
        </p:txBody>
      </p:sp>
      <p:sp>
        <p:nvSpPr>
          <p:cNvPr id="3" name="Content Placeholder 2">
            <a:extLst>
              <a:ext uri="{FF2B5EF4-FFF2-40B4-BE49-F238E27FC236}">
                <a16:creationId xmlns:a16="http://schemas.microsoft.com/office/drawing/2014/main" id="{3CB9002B-A192-4F74-84E6-71636CBEB17F}"/>
              </a:ext>
            </a:extLst>
          </p:cNvPr>
          <p:cNvSpPr>
            <a:spLocks noGrp="1"/>
          </p:cNvSpPr>
          <p:nvPr>
            <p:ph idx="1"/>
          </p:nvPr>
        </p:nvSpPr>
        <p:spPr>
          <a:xfrm>
            <a:off x="685800" y="1981200"/>
            <a:ext cx="8077200" cy="4114800"/>
          </a:xfrm>
        </p:spPr>
        <p:txBody>
          <a:bodyPr/>
          <a:lstStyle/>
          <a:p>
            <a:r>
              <a:rPr lang="en-US" dirty="0"/>
              <a:t>Stats</a:t>
            </a:r>
          </a:p>
          <a:p>
            <a:pPr lvl="1"/>
            <a:r>
              <a:rPr lang="en-US" dirty="0"/>
              <a:t>Average 85/92</a:t>
            </a:r>
          </a:p>
          <a:p>
            <a:pPr lvl="1"/>
            <a:endParaRPr lang="en-US" dirty="0"/>
          </a:p>
          <a:p>
            <a:r>
              <a:rPr lang="en-US" dirty="0"/>
              <a:t>Request regrade through </a:t>
            </a:r>
            <a:r>
              <a:rPr lang="en-US" dirty="0" err="1"/>
              <a:t>gradescope</a:t>
            </a:r>
            <a:r>
              <a:rPr lang="en-US" dirty="0"/>
              <a:t> by Dec 7</a:t>
            </a:r>
          </a:p>
          <a:p>
            <a:endParaRPr lang="en-US" dirty="0"/>
          </a:p>
          <a:p>
            <a:r>
              <a:rPr lang="en-US" dirty="0"/>
              <a:t>Questions?</a:t>
            </a:r>
          </a:p>
        </p:txBody>
      </p:sp>
      <p:sp>
        <p:nvSpPr>
          <p:cNvPr id="4" name="Footer Placeholder 3">
            <a:extLst>
              <a:ext uri="{FF2B5EF4-FFF2-40B4-BE49-F238E27FC236}">
                <a16:creationId xmlns:a16="http://schemas.microsoft.com/office/drawing/2014/main" id="{D56BBEAD-FFD3-43CE-8E68-F0121C1AC5F8}"/>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6A9C3847-9600-4FDC-AD27-0DFF7A5E8DC7}"/>
              </a:ext>
            </a:extLst>
          </p:cNvPr>
          <p:cNvSpPr>
            <a:spLocks noGrp="1"/>
          </p:cNvSpPr>
          <p:nvPr>
            <p:ph type="sldNum" sz="quarter" idx="12"/>
          </p:nvPr>
        </p:nvSpPr>
        <p:spPr/>
        <p:txBody>
          <a:bodyPr/>
          <a:lstStyle/>
          <a:p>
            <a:pPr>
              <a:defRPr/>
            </a:pPr>
            <a:fld id="{FC6DB02F-6869-41A8-88A9-7B04A59444FD}" type="slidenum">
              <a:rPr lang="en-US" smtClean="0"/>
              <a:pPr>
                <a:defRPr/>
              </a:pPr>
              <a:t>3</a:t>
            </a:fld>
            <a:endParaRPr lang="en-US"/>
          </a:p>
        </p:txBody>
      </p:sp>
    </p:spTree>
    <p:extLst>
      <p:ext uri="{BB962C8B-B14F-4D97-AF65-F5344CB8AC3E}">
        <p14:creationId xmlns:p14="http://schemas.microsoft.com/office/powerpoint/2010/main" val="2420097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152400"/>
            <a:ext cx="9448800" cy="1143000"/>
          </a:xfrm>
        </p:spPr>
        <p:txBody>
          <a:bodyPr/>
          <a:lstStyle/>
          <a:p>
            <a:r>
              <a:rPr lang="en-US" sz="3600" dirty="0">
                <a:latin typeface="Arial" charset="0"/>
                <a:ea typeface="ＭＳ Ｐゴシック" charset="0"/>
                <a:cs typeface="ＭＳ Ｐゴシック" charset="0"/>
              </a:rPr>
              <a:t>Recursion to find ALL </a:t>
            </a:r>
            <a:r>
              <a:rPr lang="en-US" sz="3600">
                <a:latin typeface="Arial" charset="0"/>
                <a:ea typeface="ＭＳ Ｐゴシック" charset="0"/>
                <a:cs typeface="ＭＳ Ｐゴシック" charset="0"/>
              </a:rPr>
              <a:t>files in a folder</a:t>
            </a:r>
            <a:endParaRPr lang="en-US" sz="3600" dirty="0">
              <a:latin typeface="Arial" charset="0"/>
              <a:ea typeface="ＭＳ Ｐゴシック" charset="0"/>
              <a:cs typeface="ＭＳ Ｐゴシック" charset="0"/>
            </a:endParaRPr>
          </a:p>
        </p:txBody>
      </p:sp>
      <p:sp>
        <p:nvSpPr>
          <p:cNvPr id="19458" name="Content Placeholder 2"/>
          <p:cNvSpPr>
            <a:spLocks noGrp="1"/>
          </p:cNvSpPr>
          <p:nvPr>
            <p:ph idx="1"/>
          </p:nvPr>
        </p:nvSpPr>
        <p:spPr>
          <a:xfrm>
            <a:off x="609600" y="1371600"/>
            <a:ext cx="7772400" cy="1371600"/>
          </a:xfrm>
        </p:spPr>
        <p:txBody>
          <a:bodyPr/>
          <a:lstStyle/>
          <a:p>
            <a:pPr>
              <a:defRPr/>
            </a:pPr>
            <a:r>
              <a:rPr lang="en-US" dirty="0">
                <a:latin typeface="Book Antiqua" charset="0"/>
                <a:ea typeface="ＭＳ Ｐゴシック" charset="0"/>
                <a:cs typeface="ＭＳ Ｐゴシック" charset="0"/>
              </a:rPr>
              <a:t>A folder can have sub folders and files</a:t>
            </a:r>
          </a:p>
          <a:p>
            <a:pPr>
              <a:defRPr/>
            </a:pPr>
            <a:r>
              <a:rPr lang="en-US" dirty="0">
                <a:latin typeface="Book Antiqua" charset="0"/>
                <a:ea typeface="ＭＳ Ｐゴシック" charset="0"/>
                <a:cs typeface="ＭＳ Ｐゴシック" charset="0"/>
              </a:rPr>
              <a:t>A file cannot have sub files</a:t>
            </a:r>
          </a:p>
        </p:txBody>
      </p:sp>
      <p:grpSp>
        <p:nvGrpSpPr>
          <p:cNvPr id="2" name="Group 1"/>
          <p:cNvGrpSpPr/>
          <p:nvPr/>
        </p:nvGrpSpPr>
        <p:grpSpPr>
          <a:xfrm>
            <a:off x="4898510" y="3962400"/>
            <a:ext cx="3995180" cy="1345287"/>
            <a:chOff x="5127110" y="4267200"/>
            <a:chExt cx="3995180" cy="1345287"/>
          </a:xfrm>
        </p:grpSpPr>
        <p:sp>
          <p:nvSpPr>
            <p:cNvPr id="4" name="TextBox 3"/>
            <p:cNvSpPr txBox="1"/>
            <p:nvPr/>
          </p:nvSpPr>
          <p:spPr>
            <a:xfrm>
              <a:off x="6781800" y="4267200"/>
              <a:ext cx="2340490" cy="430887"/>
            </a:xfrm>
            <a:prstGeom prst="rect">
              <a:avLst/>
            </a:prstGeom>
            <a:noFill/>
          </p:spPr>
          <p:txBody>
            <a:bodyPr wrap="square" rtlCol="0">
              <a:spAutoFit/>
            </a:bodyPr>
            <a:lstStyle/>
            <a:p>
              <a:r>
                <a:rPr lang="en-US" sz="2200" dirty="0"/>
                <a:t>Is that a directory?</a:t>
              </a:r>
            </a:p>
          </p:txBody>
        </p:sp>
        <p:sp>
          <p:nvSpPr>
            <p:cNvPr id="6" name="TextBox 5"/>
            <p:cNvSpPr txBox="1"/>
            <p:nvPr/>
          </p:nvSpPr>
          <p:spPr>
            <a:xfrm>
              <a:off x="5127110" y="5181600"/>
              <a:ext cx="3864490" cy="430887"/>
            </a:xfrm>
            <a:prstGeom prst="rect">
              <a:avLst/>
            </a:prstGeom>
            <a:noFill/>
          </p:spPr>
          <p:txBody>
            <a:bodyPr wrap="square" rtlCol="0">
              <a:spAutoFit/>
            </a:bodyPr>
            <a:lstStyle/>
            <a:p>
              <a:r>
                <a:rPr lang="en-US" sz="2200" dirty="0"/>
                <a:t>If not a directory, it will be a file</a:t>
              </a:r>
            </a:p>
          </p:txBody>
        </p:sp>
      </p:grpSp>
      <p:grpSp>
        <p:nvGrpSpPr>
          <p:cNvPr id="3" name="Group 2"/>
          <p:cNvGrpSpPr/>
          <p:nvPr/>
        </p:nvGrpSpPr>
        <p:grpSpPr>
          <a:xfrm>
            <a:off x="2743200" y="4232195"/>
            <a:ext cx="3733800" cy="923092"/>
            <a:chOff x="2971800" y="4536995"/>
            <a:chExt cx="3733800" cy="923092"/>
          </a:xfrm>
        </p:grpSpPr>
        <p:cxnSp>
          <p:nvCxnSpPr>
            <p:cNvPr id="5" name="Straight Arrow Connector 4"/>
            <p:cNvCxnSpPr/>
            <p:nvPr/>
          </p:nvCxnSpPr>
          <p:spPr>
            <a:xfrm flipV="1">
              <a:off x="4953000" y="4536995"/>
              <a:ext cx="1752600" cy="86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71800" y="5460086"/>
              <a:ext cx="2155310"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Content Placeholder 2"/>
          <p:cNvSpPr txBox="1">
            <a:spLocks/>
          </p:cNvSpPr>
          <p:nvPr/>
        </p:nvSpPr>
        <p:spPr bwMode="auto">
          <a:xfrm>
            <a:off x="457200" y="31242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Monotype Sorts" charset="0"/>
              <a:buNone/>
              <a:defRPr/>
            </a:pPr>
            <a:r>
              <a:rPr lang="en-US" sz="2400" b="1" kern="0" dirty="0" err="1">
                <a:latin typeface="Courier New"/>
                <a:ea typeface="ＭＳ Ｐゴシック" charset="0"/>
                <a:cs typeface="Courier New"/>
              </a:rPr>
              <a:t>def</a:t>
            </a:r>
            <a:r>
              <a:rPr lang="en-US" sz="2400" kern="0" dirty="0">
                <a:latin typeface="Courier New"/>
                <a:ea typeface="ＭＳ Ｐゴシック" charset="0"/>
                <a:cs typeface="Courier New"/>
              </a:rPr>
              <a:t> </a:t>
            </a:r>
            <a:r>
              <a:rPr lang="en-US" sz="2400" b="1" kern="0" dirty="0">
                <a:solidFill>
                  <a:schemeClr val="accent2"/>
                </a:solidFill>
                <a:latin typeface="Courier New"/>
                <a:ea typeface="ＭＳ Ｐゴシック" charset="0"/>
                <a:cs typeface="Courier New"/>
              </a:rPr>
              <a:t>visit</a:t>
            </a:r>
            <a:r>
              <a:rPr lang="en-US" sz="2400" kern="0" dirty="0">
                <a:latin typeface="Courier New"/>
                <a:ea typeface="ＭＳ Ｐゴシック" charset="0"/>
                <a:cs typeface="Courier New"/>
              </a:rPr>
              <a:t>(</a:t>
            </a:r>
            <a:r>
              <a:rPr lang="en-US" sz="2400" kern="0" dirty="0" err="1">
                <a:latin typeface="Courier New"/>
                <a:ea typeface="ＭＳ Ｐゴシック" charset="0"/>
                <a:cs typeface="Courier New"/>
              </a:rPr>
              <a:t>dirname</a:t>
            </a:r>
            <a:r>
              <a:rPr lang="en-US" sz="2400" kern="0" dirty="0">
                <a:latin typeface="Courier New"/>
                <a:ea typeface="ＭＳ Ｐゴシック" charset="0"/>
                <a:cs typeface="Courier New"/>
              </a:rPr>
              <a:t>):</a:t>
            </a:r>
          </a:p>
          <a:p>
            <a:pPr marL="457200" lvl="1" indent="0">
              <a:buFont typeface="Wingdings" charset="0"/>
              <a:buNone/>
              <a:defRPr/>
            </a:pPr>
            <a:r>
              <a:rPr lang="en-US" sz="2400" b="1" kern="0" dirty="0">
                <a:latin typeface="Courier New"/>
                <a:ea typeface="ＭＳ Ｐゴシック" charset="0"/>
                <a:cs typeface="Courier New"/>
              </a:rPr>
              <a:t>for</a:t>
            </a:r>
            <a:r>
              <a:rPr lang="en-US" sz="2400" kern="0" dirty="0">
                <a:latin typeface="Courier New"/>
                <a:ea typeface="ＭＳ Ｐゴシック" charset="0"/>
                <a:cs typeface="Courier New"/>
              </a:rPr>
              <a:t> inner in </a:t>
            </a:r>
            <a:r>
              <a:rPr lang="en-US" sz="2400" kern="0" dirty="0" err="1">
                <a:latin typeface="Courier New"/>
                <a:ea typeface="ＭＳ Ｐゴシック" charset="0"/>
                <a:cs typeface="Courier New"/>
              </a:rPr>
              <a:t>dirname</a:t>
            </a:r>
            <a:r>
              <a:rPr lang="en-US" sz="2400" kern="0" dirty="0">
                <a:latin typeface="Courier New"/>
                <a:ea typeface="ＭＳ Ｐゴシック" charset="0"/>
                <a:cs typeface="Courier New"/>
              </a:rPr>
              <a:t>:</a:t>
            </a:r>
          </a:p>
          <a:p>
            <a:pPr marL="457200" lvl="1" indent="0">
              <a:buFont typeface="Wingdings" charset="0"/>
              <a:buNone/>
              <a:defRPr/>
            </a:pPr>
            <a:r>
              <a:rPr lang="en-US" sz="2400" kern="0" dirty="0">
                <a:latin typeface="Courier New"/>
                <a:ea typeface="ＭＳ Ｐゴシック" charset="0"/>
                <a:cs typeface="Courier New"/>
              </a:rPr>
              <a:t>    </a:t>
            </a:r>
            <a:r>
              <a:rPr lang="en-US" sz="2400" b="1" kern="0" dirty="0">
                <a:latin typeface="Courier New"/>
                <a:ea typeface="ＭＳ Ｐゴシック" charset="0"/>
                <a:cs typeface="Courier New"/>
              </a:rPr>
              <a:t>if</a:t>
            </a:r>
            <a:r>
              <a:rPr lang="en-US" sz="2400" kern="0" dirty="0">
                <a:latin typeface="Courier New"/>
                <a:ea typeface="ＭＳ Ｐゴシック" charset="0"/>
                <a:cs typeface="Courier New"/>
              </a:rPr>
              <a:t> </a:t>
            </a:r>
            <a:r>
              <a:rPr lang="en-US" sz="2400" kern="0" dirty="0" err="1">
                <a:latin typeface="Courier New"/>
                <a:ea typeface="ＭＳ Ｐゴシック" charset="0"/>
                <a:cs typeface="Courier New"/>
              </a:rPr>
              <a:t>isdir</a:t>
            </a:r>
            <a:r>
              <a:rPr lang="en-US" sz="2400" kern="0" dirty="0">
                <a:latin typeface="Courier New"/>
                <a:ea typeface="ＭＳ Ｐゴシック" charset="0"/>
                <a:cs typeface="Courier New"/>
              </a:rPr>
              <a:t>(inner): </a:t>
            </a:r>
          </a:p>
          <a:p>
            <a:pPr marL="457200" lvl="1" indent="0">
              <a:buFont typeface="Wingdings" charset="0"/>
              <a:buNone/>
              <a:defRPr/>
            </a:pPr>
            <a:r>
              <a:rPr lang="en-US" sz="2400" kern="0" dirty="0">
                <a:latin typeface="Courier New"/>
                <a:ea typeface="ＭＳ Ｐゴシック" charset="0"/>
                <a:cs typeface="Courier New"/>
              </a:rPr>
              <a:t>        </a:t>
            </a:r>
            <a:r>
              <a:rPr lang="en-US" sz="2400" b="1" kern="0" dirty="0">
                <a:solidFill>
                  <a:schemeClr val="accent2"/>
                </a:solidFill>
                <a:latin typeface="Courier New"/>
                <a:ea typeface="ＭＳ Ｐゴシック" charset="0"/>
                <a:cs typeface="Courier New"/>
              </a:rPr>
              <a:t>visit</a:t>
            </a:r>
            <a:r>
              <a:rPr lang="en-US" sz="2400" kern="0" dirty="0">
                <a:latin typeface="Courier New"/>
                <a:ea typeface="ＭＳ Ｐゴシック" charset="0"/>
                <a:cs typeface="Courier New"/>
              </a:rPr>
              <a:t>(inner)</a:t>
            </a:r>
          </a:p>
          <a:p>
            <a:pPr marL="457200" lvl="1" indent="0">
              <a:buFont typeface="Wingdings" charset="0"/>
              <a:buNone/>
              <a:defRPr/>
            </a:pPr>
            <a:r>
              <a:rPr lang="en-US" sz="2400" kern="0" dirty="0">
                <a:latin typeface="Courier New"/>
                <a:ea typeface="ＭＳ Ｐゴシック" charset="0"/>
                <a:cs typeface="Courier New"/>
              </a:rPr>
              <a:t>    </a:t>
            </a:r>
            <a:r>
              <a:rPr lang="en-US" sz="2400" b="1" kern="0" dirty="0">
                <a:latin typeface="Courier New"/>
                <a:ea typeface="ＭＳ Ｐゴシック" charset="0"/>
                <a:cs typeface="Courier New"/>
              </a:rPr>
              <a:t>else</a:t>
            </a:r>
            <a:r>
              <a:rPr lang="en-US" sz="2400" kern="0" dirty="0">
                <a:latin typeface="Courier New"/>
                <a:ea typeface="ＭＳ Ｐゴシック" charset="0"/>
                <a:cs typeface="Courier New"/>
              </a:rPr>
              <a:t>: </a:t>
            </a:r>
          </a:p>
          <a:p>
            <a:pPr marL="457200" lvl="1" indent="0">
              <a:buFont typeface="Wingdings" charset="0"/>
              <a:buNone/>
              <a:defRPr/>
            </a:pPr>
            <a:r>
              <a:rPr lang="en-US" sz="2400" kern="0" dirty="0">
                <a:latin typeface="Courier New"/>
                <a:ea typeface="ＭＳ Ｐゴシック" charset="0"/>
                <a:cs typeface="Courier New"/>
              </a:rPr>
              <a:t>        print name(inner), size(inner)</a:t>
            </a:r>
            <a:endParaRPr lang="en-US" sz="2400" kern="0" dirty="0">
              <a:latin typeface="Book Antiqua" charset="0"/>
              <a:ea typeface="ＭＳ Ｐゴシック" charset="0"/>
              <a:cs typeface="ＭＳ Ｐゴシック" charset="0"/>
            </a:endParaRPr>
          </a:p>
        </p:txBody>
      </p:sp>
      <p:sp>
        <p:nvSpPr>
          <p:cNvPr id="9" name="Footer Placeholder 8"/>
          <p:cNvSpPr>
            <a:spLocks noGrp="1"/>
          </p:cNvSpPr>
          <p:nvPr>
            <p:ph type="ftr" sz="quarter" idx="11"/>
          </p:nvPr>
        </p:nvSpPr>
        <p:spPr/>
        <p:txBody>
          <a:bodyPr/>
          <a:lstStyle/>
          <a:p>
            <a:pPr>
              <a:defRPr/>
            </a:pPr>
            <a:r>
              <a:rPr lang="en-US"/>
              <a:t>compsci101 fall17</a:t>
            </a:r>
          </a:p>
        </p:txBody>
      </p:sp>
      <p:sp>
        <p:nvSpPr>
          <p:cNvPr id="10" name="Slide Number Placeholder 9"/>
          <p:cNvSpPr>
            <a:spLocks noGrp="1"/>
          </p:cNvSpPr>
          <p:nvPr>
            <p:ph type="sldNum" sz="quarter" idx="12"/>
          </p:nvPr>
        </p:nvSpPr>
        <p:spPr/>
        <p:txBody>
          <a:bodyPr/>
          <a:lstStyle/>
          <a:p>
            <a:pPr>
              <a:defRPr/>
            </a:pPr>
            <a:fld id="{FC6DB02F-6869-41A8-88A9-7B04A59444FD}" type="slidenum">
              <a:rPr lang="en-US" smtClean="0"/>
              <a:pPr>
                <a:defRPr/>
              </a:pPr>
              <a:t>30</a:t>
            </a:fld>
            <a:endParaRPr lang="en-US"/>
          </a:p>
        </p:txBody>
      </p:sp>
    </p:spTree>
    <p:extLst>
      <p:ext uri="{BB962C8B-B14F-4D97-AF65-F5344CB8AC3E}">
        <p14:creationId xmlns:p14="http://schemas.microsoft.com/office/powerpoint/2010/main" val="1160606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228600"/>
            <a:ext cx="7772400" cy="1143000"/>
          </a:xfrm>
        </p:spPr>
        <p:txBody>
          <a:bodyPr/>
          <a:lstStyle/>
          <a:p>
            <a:r>
              <a:rPr lang="en-US" dirty="0">
                <a:latin typeface="Arial" charset="0"/>
                <a:ea typeface="ＭＳ Ｐゴシック" charset="0"/>
                <a:cs typeface="ＭＳ Ｐゴシック" charset="0"/>
              </a:rPr>
              <a:t>Finding large files: FileVisit.py</a:t>
            </a:r>
          </a:p>
        </p:txBody>
      </p:sp>
      <p:sp>
        <p:nvSpPr>
          <p:cNvPr id="18434" name="Content Placeholder 2"/>
          <p:cNvSpPr>
            <a:spLocks noGrp="1"/>
          </p:cNvSpPr>
          <p:nvPr>
            <p:ph idx="1"/>
          </p:nvPr>
        </p:nvSpPr>
        <p:spPr>
          <a:xfrm>
            <a:off x="373380" y="1386840"/>
            <a:ext cx="8244840" cy="5181600"/>
          </a:xfrm>
        </p:spPr>
        <p:txBody>
          <a:bodyPr/>
          <a:lstStyle/>
          <a:p>
            <a:pPr marL="0" indent="0">
              <a:spcBef>
                <a:spcPct val="0"/>
              </a:spcBef>
              <a:buFont typeface="Monotype Sorts" charset="0"/>
              <a:buNone/>
            </a:pPr>
            <a:r>
              <a:rPr lang="en-US" sz="2000" dirty="0" err="1">
                <a:latin typeface="Courier New" charset="0"/>
                <a:ea typeface="ＭＳ Ｐゴシック" charset="0"/>
                <a:cs typeface="Courier New" charset="0"/>
              </a:rPr>
              <a:t>def</a:t>
            </a: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large = []</a:t>
            </a:r>
          </a:p>
          <a:p>
            <a:pPr marL="0" indent="0">
              <a:spcBef>
                <a:spcPct val="0"/>
              </a:spcBef>
              <a:buFont typeface="Monotype Sorts" charset="0"/>
              <a:buNone/>
            </a:pPr>
            <a:r>
              <a:rPr lang="en-US" sz="2000" dirty="0">
                <a:latin typeface="Courier New" charset="0"/>
                <a:ea typeface="ＭＳ Ｐゴシック" charset="0"/>
                <a:cs typeface="Courier New" charset="0"/>
              </a:rPr>
              <a:t>    for sub in </a:t>
            </a:r>
            <a:r>
              <a:rPr lang="en-US" sz="2000" dirty="0" err="1">
                <a:latin typeface="Courier New" charset="0"/>
                <a:ea typeface="ＭＳ Ｐゴシック" charset="0"/>
                <a:cs typeface="Courier New" charset="0"/>
              </a:rPr>
              <a:t>os.listdir</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path = </a:t>
            </a:r>
            <a:r>
              <a:rPr lang="en-US" sz="2000" dirty="0" err="1">
                <a:latin typeface="Courier New" charset="0"/>
                <a:ea typeface="ＭＳ Ｐゴシック" charset="0"/>
                <a:cs typeface="Courier New" charset="0"/>
              </a:rPr>
              <a:t>os.path.join</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dirname,sub</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if </a:t>
            </a:r>
            <a:r>
              <a:rPr lang="en-US" sz="2000" dirty="0" err="1">
                <a:latin typeface="Courier New" charset="0"/>
                <a:ea typeface="ＭＳ Ｐゴシック" charset="0"/>
                <a:cs typeface="Courier New" charset="0"/>
              </a:rPr>
              <a:t>os.path.isdir</a:t>
            </a:r>
            <a:r>
              <a:rPr lang="en-US" sz="2000" dirty="0">
                <a:latin typeface="Courier New" charset="0"/>
                <a:ea typeface="ＭＳ Ｐゴシック" charset="0"/>
                <a:cs typeface="Courier New" charset="0"/>
              </a:rPr>
              <a:t>(path):</a:t>
            </a:r>
          </a:p>
          <a:p>
            <a:pPr marL="0" indent="0">
              <a:spcBef>
                <a:spcPct val="0"/>
              </a:spcBef>
              <a:buFont typeface="Monotype Sorts" charset="0"/>
              <a:buNone/>
            </a:pPr>
            <a:r>
              <a:rPr lang="en-US" sz="2000" dirty="0">
                <a:latin typeface="Courier New" charset="0"/>
                <a:ea typeface="ＭＳ Ｐゴシック" charset="0"/>
                <a:cs typeface="Courier New" charset="0"/>
              </a:rPr>
              <a:t>            subs =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path,min_size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large.extend</a:t>
            </a:r>
            <a:r>
              <a:rPr lang="en-US" sz="2000" dirty="0">
                <a:latin typeface="Courier New" charset="0"/>
                <a:ea typeface="ＭＳ Ｐゴシック" charset="0"/>
                <a:cs typeface="Courier New" charset="0"/>
              </a:rPr>
              <a:t>(subs)</a:t>
            </a:r>
          </a:p>
          <a:p>
            <a:pPr marL="0" indent="0">
              <a:spcBef>
                <a:spcPct val="0"/>
              </a:spcBef>
              <a:buFont typeface="Monotype Sorts" charset="0"/>
              <a:buNone/>
            </a:pPr>
            <a:r>
              <a:rPr lang="hu-HU" sz="2000" dirty="0">
                <a:latin typeface="Courier New" charset="0"/>
                <a:ea typeface="ＭＳ Ｐゴシック" charset="0"/>
                <a:cs typeface="Courier New" charset="0"/>
              </a:rPr>
              <a:t>        else:</a:t>
            </a:r>
          </a:p>
          <a:p>
            <a:pPr marL="0" indent="0">
              <a:spcBef>
                <a:spcPct val="0"/>
              </a:spcBef>
              <a:buFont typeface="Monotype Sorts" charset="0"/>
              <a:buNone/>
            </a:pPr>
            <a:r>
              <a:rPr lang="en-US" sz="2000" dirty="0">
                <a:latin typeface="Courier New" charset="0"/>
                <a:ea typeface="ＭＳ Ｐゴシック" charset="0"/>
                <a:cs typeface="Courier New" charset="0"/>
              </a:rPr>
              <a:t>            size = </a:t>
            </a:r>
            <a:r>
              <a:rPr lang="en-US" sz="2000" dirty="0" err="1">
                <a:latin typeface="Courier New" charset="0"/>
                <a:ea typeface="ＭＳ Ｐゴシック" charset="0"/>
                <a:cs typeface="Courier New" charset="0"/>
              </a:rPr>
              <a:t>os.path.getsize</a:t>
            </a:r>
            <a:r>
              <a:rPr lang="en-US" sz="2000" dirty="0">
                <a:latin typeface="Courier New" charset="0"/>
                <a:ea typeface="ＭＳ Ｐゴシック" charset="0"/>
                <a:cs typeface="Courier New" charset="0"/>
              </a:rPr>
              <a:t>(path)</a:t>
            </a:r>
          </a:p>
          <a:p>
            <a:pPr marL="0" indent="0">
              <a:spcBef>
                <a:spcPct val="0"/>
              </a:spcBef>
              <a:buFont typeface="Monotype Sorts" charset="0"/>
              <a:buNone/>
            </a:pPr>
            <a:r>
              <a:rPr lang="en-US" sz="2000" dirty="0">
                <a:latin typeface="Courier New" charset="0"/>
                <a:ea typeface="ＭＳ Ｐゴシック" charset="0"/>
                <a:cs typeface="Courier New" charset="0"/>
              </a:rPr>
              <a:t>            if size &gt; </a:t>
            </a:r>
            <a:r>
              <a:rPr lang="en-US" sz="2000" dirty="0" err="1">
                <a:latin typeface="Courier New" charset="0"/>
                <a:ea typeface="ＭＳ Ｐゴシック" charset="0"/>
                <a:cs typeface="Courier New" charset="0"/>
              </a:rPr>
              <a:t>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large.append</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path,size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return large</a:t>
            </a:r>
          </a:p>
          <a:p>
            <a:pPr marL="0" indent="0">
              <a:spcBef>
                <a:spcPct val="0"/>
              </a:spcBef>
              <a:buFont typeface="Monotype Sorts" charset="0"/>
              <a:buNone/>
            </a:pPr>
            <a:endParaRPr lang="en-US" sz="2000" dirty="0">
              <a:latin typeface="Courier New" charset="0"/>
              <a:ea typeface="ＭＳ Ｐゴシック" charset="0"/>
              <a:cs typeface="Courier New" charset="0"/>
            </a:endParaRPr>
          </a:p>
          <a:p>
            <a:pPr marL="0" indent="0">
              <a:spcBef>
                <a:spcPct val="0"/>
              </a:spcBef>
              <a:buFont typeface="Monotype Sorts" charset="0"/>
              <a:buNone/>
            </a:pPr>
            <a:r>
              <a:rPr lang="en-US" sz="2000" dirty="0">
                <a:latin typeface="Courier New" charset="0"/>
                <a:ea typeface="ＭＳ Ｐゴシック" charset="0"/>
                <a:cs typeface="Courier New" charset="0"/>
              </a:rPr>
              <a:t># on Mac like this:</a:t>
            </a:r>
          </a:p>
          <a:p>
            <a:pPr marL="0" indent="0">
              <a:spcBef>
                <a:spcPct val="0"/>
              </a:spcBef>
              <a:buFont typeface="Monotype Sorts" charset="0"/>
              <a:buNone/>
            </a:pP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bigs</a:t>
            </a:r>
            <a:r>
              <a:rPr lang="en-US" sz="2000" dirty="0">
                <a:latin typeface="Courier New" charset="0"/>
                <a:ea typeface="ＭＳ Ｐゴシック" charset="0"/>
                <a:cs typeface="Courier New" charset="0"/>
              </a:rPr>
              <a:t> =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("/Users/Susan/Documents",10000)</a:t>
            </a:r>
          </a:p>
          <a:p>
            <a:pPr marL="0" indent="0">
              <a:spcBef>
                <a:spcPct val="0"/>
              </a:spcBef>
              <a:buFont typeface="Monotype Sorts" charset="0"/>
              <a:buNone/>
            </a:pPr>
            <a:r>
              <a:rPr lang="en-US" sz="2000" dirty="0">
                <a:latin typeface="Courier New" charset="0"/>
                <a:ea typeface="ＭＳ Ｐゴシック" charset="0"/>
                <a:cs typeface="Courier New" charset="0"/>
              </a:rPr>
              <a:t># on Windows like this: </a:t>
            </a:r>
          </a:p>
          <a:p>
            <a:pPr marL="0" indent="0">
              <a:spcBef>
                <a:spcPct val="0"/>
              </a:spcBef>
              <a:buFont typeface="Monotype Sorts" charset="0"/>
              <a:buNone/>
            </a:pPr>
            <a:r>
              <a:rPr lang="en-US" sz="2000" dirty="0" err="1">
                <a:latin typeface="Courier New" charset="0"/>
                <a:ea typeface="ＭＳ Ｐゴシック" charset="0"/>
                <a:cs typeface="Courier New" charset="0"/>
              </a:rPr>
              <a:t>bigs</a:t>
            </a:r>
            <a:r>
              <a:rPr lang="en-US" sz="2000" dirty="0">
                <a:latin typeface="Courier New" charset="0"/>
                <a:ea typeface="ＭＳ Ｐゴシック" charset="0"/>
                <a:cs typeface="Courier New" charset="0"/>
              </a:rPr>
              <a:t> =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("C:\\Users\\Susan\\Documents",10000)</a:t>
            </a:r>
          </a:p>
          <a:p>
            <a:pPr marL="0" indent="0">
              <a:spcBef>
                <a:spcPct val="0"/>
              </a:spcBef>
              <a:buFont typeface="Monotype Sorts" charset="0"/>
              <a:buNone/>
            </a:pPr>
            <a:endParaRPr lang="en-US" sz="2000" dirty="0">
              <a:latin typeface="Courier New" charset="0"/>
              <a:ea typeface="ＭＳ Ｐゴシック" charset="0"/>
              <a:cs typeface="Courier New" charset="0"/>
            </a:endParaRP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31</a:t>
            </a:fld>
            <a:endParaRPr lang="en-US"/>
          </a:p>
        </p:txBody>
      </p:sp>
    </p:spTree>
    <p:extLst>
      <p:ext uri="{BB962C8B-B14F-4D97-AF65-F5344CB8AC3E}">
        <p14:creationId xmlns:p14="http://schemas.microsoft.com/office/powerpoint/2010/main" val="2551447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Example Run</a:t>
            </a:r>
          </a:p>
        </p:txBody>
      </p:sp>
      <p:sp>
        <p:nvSpPr>
          <p:cNvPr id="3" name="Content Placeholder 2"/>
          <p:cNvSpPr>
            <a:spLocks noGrp="1"/>
          </p:cNvSpPr>
          <p:nvPr>
            <p:ph idx="1"/>
          </p:nvPr>
        </p:nvSpPr>
        <p:spPr>
          <a:xfrm>
            <a:off x="304800" y="1371600"/>
            <a:ext cx="7772400" cy="5257800"/>
          </a:xfrm>
        </p:spPr>
        <p:txBody>
          <a:bodyPr/>
          <a:lstStyle/>
          <a:p>
            <a:r>
              <a:rPr lang="en-US" dirty="0"/>
              <a:t>('C:\\Users\\Susan\\files\\courses\\cps101\\workspace\\spring2015\\assign4_transform\\data\\romeo.txt', 153088L)</a:t>
            </a:r>
          </a:p>
          <a:p>
            <a:r>
              <a:rPr lang="en-US" dirty="0"/>
              <a:t>('C:\\Users\\Susan\\files\\courses\\cps101\\workspace\\spring2015\\assign4_transform\\data\\twain.txt', 13421L)</a:t>
            </a:r>
          </a:p>
          <a:p>
            <a:r>
              <a:rPr lang="en-US" dirty="0"/>
              <a:t>('C:\\Users\\Susan\\files\\courses\\cps101\\workspace\\spring2015\\assign5_hangman\\</a:t>
            </a:r>
            <a:r>
              <a:rPr lang="en-US" dirty="0" err="1"/>
              <a:t>src</a:t>
            </a:r>
            <a:r>
              <a:rPr lang="en-US" dirty="0"/>
              <a:t>\\lowerwords.txt', 408679L)</a:t>
            </a:r>
          </a:p>
          <a:p>
            <a:r>
              <a:rPr lang="en-US" dirty="0"/>
              <a:t>…</a:t>
            </a:r>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32</a:t>
            </a:fld>
            <a:endParaRPr lang="en-US"/>
          </a:p>
        </p:txBody>
      </p:sp>
    </p:spTree>
    <p:extLst>
      <p:ext uri="{BB962C8B-B14F-4D97-AF65-F5344CB8AC3E}">
        <p14:creationId xmlns:p14="http://schemas.microsoft.com/office/powerpoint/2010/main" val="4098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Large Files questions</a:t>
            </a:r>
            <a:br>
              <a:rPr lang="en-US" dirty="0"/>
            </a:br>
            <a:r>
              <a:rPr lang="en-US" dirty="0"/>
              <a:t>bit.ly/101f17-1128-2</a:t>
            </a:r>
          </a:p>
        </p:txBody>
      </p:sp>
      <p:sp>
        <p:nvSpPr>
          <p:cNvPr id="3" name="Content Placeholder 2"/>
          <p:cNvSpPr>
            <a:spLocks noGrp="1"/>
          </p:cNvSpPr>
          <p:nvPr>
            <p:ph idx="1"/>
          </p:nvPr>
        </p:nvSpPr>
        <p:spPr/>
        <p:txBody>
          <a:bodyPr/>
          <a:lstStyle/>
          <a:p>
            <a:pPr marL="0" indent="0">
              <a:buNone/>
            </a:pPr>
            <a:endParaRPr lang="en-US" sz="4000" dirty="0"/>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33</a:t>
            </a:fld>
            <a:endParaRPr lang="en-US"/>
          </a:p>
        </p:txBody>
      </p:sp>
    </p:spTree>
    <p:extLst>
      <p:ext uri="{BB962C8B-B14F-4D97-AF65-F5344CB8AC3E}">
        <p14:creationId xmlns:p14="http://schemas.microsoft.com/office/powerpoint/2010/main" val="152205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The </a:t>
            </a:r>
            <a:r>
              <a:rPr lang="en-US" dirty="0" err="1"/>
              <a:t>os</a:t>
            </a:r>
            <a:r>
              <a:rPr lang="en-US" dirty="0"/>
              <a:t> and </a:t>
            </a:r>
            <a:r>
              <a:rPr lang="en-US" dirty="0" err="1"/>
              <a:t>os.path</a:t>
            </a:r>
            <a:r>
              <a:rPr lang="en-US" dirty="0"/>
              <a:t> libraries</a:t>
            </a:r>
          </a:p>
        </p:txBody>
      </p:sp>
      <p:sp>
        <p:nvSpPr>
          <p:cNvPr id="3" name="Content Placeholder 2"/>
          <p:cNvSpPr>
            <a:spLocks noGrp="1"/>
          </p:cNvSpPr>
          <p:nvPr>
            <p:ph idx="1"/>
          </p:nvPr>
        </p:nvSpPr>
        <p:spPr>
          <a:xfrm>
            <a:off x="457200" y="1066800"/>
            <a:ext cx="8458200" cy="5105400"/>
          </a:xfrm>
        </p:spPr>
        <p:txBody>
          <a:bodyPr/>
          <a:lstStyle/>
          <a:p>
            <a:r>
              <a:rPr lang="en-US" sz="2800"/>
              <a:t>Libraries use </a:t>
            </a:r>
            <a:r>
              <a:rPr lang="en-US" sz="2800" dirty="0"/>
              <a:t>an API to isolate system dependencies</a:t>
            </a:r>
          </a:p>
          <a:p>
            <a:pPr lvl="1"/>
            <a:r>
              <a:rPr lang="en-US" sz="2400" dirty="0"/>
              <a:t>C:\\x\\y                                           </a:t>
            </a:r>
            <a:r>
              <a:rPr lang="en-US" sz="2400" b="1" dirty="0">
                <a:solidFill>
                  <a:schemeClr val="accent2"/>
                </a:solidFill>
              </a:rPr>
              <a:t># windows</a:t>
            </a:r>
          </a:p>
          <a:p>
            <a:pPr lvl="1"/>
            <a:r>
              <a:rPr lang="en-US" sz="2400" dirty="0"/>
              <a:t>/Users/Susan/Desktop                    </a:t>
            </a:r>
            <a:r>
              <a:rPr lang="en-US" sz="2400" b="1" dirty="0">
                <a:solidFill>
                  <a:schemeClr val="accent2"/>
                </a:solidFill>
              </a:rPr>
              <a:t># mac</a:t>
            </a:r>
          </a:p>
          <a:p>
            <a:endParaRPr lang="en-US" sz="2800" dirty="0"/>
          </a:p>
          <a:p>
            <a:r>
              <a:rPr lang="en-US" sz="2800" dirty="0"/>
              <a:t>FAT-32, </a:t>
            </a:r>
            <a:r>
              <a:rPr lang="en-US" sz="2800" dirty="0" err="1"/>
              <a:t>ReFS</a:t>
            </a:r>
            <a:r>
              <a:rPr lang="en-US" sz="2800" dirty="0"/>
              <a:t>, WinFS, HFS, HSF+, </a:t>
            </a:r>
            <a:r>
              <a:rPr lang="en-US" sz="2800" dirty="0" err="1"/>
              <a:t>fs</a:t>
            </a:r>
            <a:endParaRPr lang="en-US" sz="2800" dirty="0"/>
          </a:p>
          <a:p>
            <a:pPr lvl="1"/>
            <a:r>
              <a:rPr lang="en-US" sz="2400" dirty="0"/>
              <a:t>Underneath, these systems are different</a:t>
            </a:r>
          </a:p>
          <a:p>
            <a:pPr lvl="1"/>
            <a:r>
              <a:rPr lang="en-US" sz="2400" dirty="0"/>
              <a:t>Python API insulates and protects programmer</a:t>
            </a:r>
          </a:p>
          <a:p>
            <a:pPr lvl="1"/>
            <a:endParaRPr lang="en-US" sz="2400" dirty="0"/>
          </a:p>
          <a:p>
            <a:r>
              <a:rPr lang="en-US" sz="2800" dirty="0"/>
              <a:t>Why do we have </a:t>
            </a:r>
            <a:r>
              <a:rPr lang="en-US" sz="2800" dirty="0" err="1">
                <a:latin typeface="Courier New"/>
                <a:cs typeface="Courier New"/>
              </a:rPr>
              <a:t>os.path.join</a:t>
            </a:r>
            <a:r>
              <a:rPr lang="en-US" sz="2800" dirty="0">
                <a:latin typeface="Courier New"/>
                <a:cs typeface="Courier New"/>
              </a:rPr>
              <a:t>(</a:t>
            </a:r>
            <a:r>
              <a:rPr lang="en-US" sz="2800" dirty="0" err="1">
                <a:latin typeface="Courier New"/>
                <a:cs typeface="Courier New"/>
              </a:rPr>
              <a:t>x,y</a:t>
            </a:r>
            <a:r>
              <a:rPr lang="en-US" sz="2800" dirty="0">
                <a:latin typeface="Courier New"/>
                <a:cs typeface="Courier New"/>
              </a:rPr>
              <a:t>)</a:t>
            </a:r>
            <a:r>
              <a:rPr lang="en-US" sz="2800" dirty="0"/>
              <a:t>?</a:t>
            </a:r>
          </a:p>
          <a:p>
            <a:pPr lvl="1"/>
            <a:r>
              <a:rPr lang="en-US" sz="2400" dirty="0"/>
              <a:t>x = /Users/Susan/Documents</a:t>
            </a:r>
          </a:p>
          <a:p>
            <a:pPr lvl="1"/>
            <a:r>
              <a:rPr lang="en-US" sz="2400" dirty="0"/>
              <a:t>y = file1.txt </a:t>
            </a:r>
          </a:p>
          <a:p>
            <a:pPr lvl="1"/>
            <a:r>
              <a:rPr lang="en-US" sz="2400" dirty="0"/>
              <a:t>Output = /Users/Susan/Documents/file1.txt</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34</a:t>
            </a:fld>
            <a:endParaRPr lang="en-US"/>
          </a:p>
        </p:txBody>
      </p:sp>
    </p:spTree>
    <p:extLst>
      <p:ext uri="{BB962C8B-B14F-4D97-AF65-F5344CB8AC3E}">
        <p14:creationId xmlns:p14="http://schemas.microsoft.com/office/powerpoint/2010/main" val="3818864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55320" y="152400"/>
            <a:ext cx="7772400" cy="1143000"/>
          </a:xfrm>
        </p:spPr>
        <p:txBody>
          <a:bodyPr/>
          <a:lstStyle/>
          <a:p>
            <a:r>
              <a:rPr lang="en-US" dirty="0">
                <a:latin typeface="Arial" charset="0"/>
                <a:ea typeface="ＭＳ Ｐゴシック" charset="0"/>
                <a:cs typeface="ＭＳ Ｐゴシック" charset="0"/>
              </a:rPr>
              <a:t>Dissecting FileVisit.py</a:t>
            </a:r>
          </a:p>
        </p:txBody>
      </p:sp>
      <p:sp>
        <p:nvSpPr>
          <p:cNvPr id="19458" name="Content Placeholder 2"/>
          <p:cNvSpPr>
            <a:spLocks noGrp="1"/>
          </p:cNvSpPr>
          <p:nvPr>
            <p:ph idx="1"/>
          </p:nvPr>
        </p:nvSpPr>
        <p:spPr>
          <a:xfrm>
            <a:off x="655320" y="1295400"/>
            <a:ext cx="7772400" cy="5029200"/>
          </a:xfrm>
        </p:spPr>
        <p:txBody>
          <a:bodyPr/>
          <a:lstStyle/>
          <a:p>
            <a:r>
              <a:rPr lang="en-US" sz="2400" dirty="0">
                <a:latin typeface="Book Antiqua" charset="0"/>
                <a:ea typeface="ＭＳ Ｐゴシック" charset="0"/>
                <a:cs typeface="ＭＳ Ｐゴシック" charset="0"/>
              </a:rPr>
              <a:t>How do we find the contents of a folder?</a:t>
            </a:r>
          </a:p>
          <a:p>
            <a:pPr lvl="1"/>
            <a:r>
              <a:rPr lang="en-US" sz="2000" dirty="0">
                <a:latin typeface="Book Antiqua" charset="0"/>
                <a:ea typeface="ＭＳ Ｐゴシック" charset="0"/>
              </a:rPr>
              <a:t>Another name for folder: directory</a:t>
            </a:r>
          </a:p>
          <a:p>
            <a:pPr lvl="1"/>
            <a:endParaRPr lang="en-US" sz="2000" dirty="0">
              <a:latin typeface="Book Antiqua" charset="0"/>
              <a:ea typeface="ＭＳ Ｐゴシック" charset="0"/>
            </a:endParaRPr>
          </a:p>
          <a:p>
            <a:r>
              <a:rPr lang="en-US" sz="2400" dirty="0">
                <a:latin typeface="Book Antiqua" charset="0"/>
                <a:ea typeface="ＭＳ Ｐゴシック" charset="0"/>
              </a:rPr>
              <a:t>How do we identify folder? (by name)</a:t>
            </a:r>
          </a:p>
          <a:p>
            <a:pPr lvl="1"/>
            <a:r>
              <a:rPr lang="en-US" sz="2000" dirty="0" err="1">
                <a:latin typeface="Book Antiqua" charset="0"/>
                <a:ea typeface="ＭＳ Ｐゴシック" charset="0"/>
              </a:rPr>
              <a:t>os.listdir</a:t>
            </a:r>
            <a:r>
              <a:rPr lang="en-US" sz="2000" dirty="0">
                <a:latin typeface="Book Antiqua" charset="0"/>
                <a:ea typeface="ＭＳ Ｐゴシック" charset="0"/>
              </a:rPr>
              <a:t>(</a:t>
            </a:r>
            <a:r>
              <a:rPr lang="en-US" sz="2000" dirty="0" err="1">
                <a:latin typeface="Book Antiqua" charset="0"/>
                <a:ea typeface="ＭＳ Ｐゴシック" charset="0"/>
              </a:rPr>
              <a:t>dirname</a:t>
            </a:r>
            <a:r>
              <a:rPr lang="en-US" sz="2000" dirty="0">
                <a:latin typeface="Book Antiqua" charset="0"/>
                <a:ea typeface="ＭＳ Ｐゴシック" charset="0"/>
              </a:rPr>
              <a:t>) returns a list of files and folder</a:t>
            </a:r>
          </a:p>
          <a:p>
            <a:pPr lvl="1"/>
            <a:endParaRPr lang="en-US" sz="2000" dirty="0">
              <a:latin typeface="Book Antiqua" charset="0"/>
              <a:ea typeface="ＭＳ Ｐゴシック" charset="0"/>
            </a:endParaRPr>
          </a:p>
          <a:p>
            <a:r>
              <a:rPr lang="en-US" sz="2400" dirty="0">
                <a:latin typeface="Book Antiqua" charset="0"/>
                <a:ea typeface="ＭＳ Ｐゴシック" charset="0"/>
              </a:rPr>
              <a:t>Path is c:\user\</a:t>
            </a:r>
            <a:r>
              <a:rPr lang="en-US" sz="2400" dirty="0" err="1">
                <a:latin typeface="Book Antiqua" charset="0"/>
                <a:ea typeface="ＭＳ Ｐゴシック" charset="0"/>
              </a:rPr>
              <a:t>ola</a:t>
            </a:r>
            <a:r>
              <a:rPr lang="en-US" sz="2400" dirty="0">
                <a:latin typeface="Book Antiqua" charset="0"/>
                <a:ea typeface="ＭＳ Ｐゴシック" charset="0"/>
              </a:rPr>
              <a:t>\foo or /Users/</a:t>
            </a:r>
            <a:r>
              <a:rPr lang="en-US" sz="2400" dirty="0" err="1">
                <a:latin typeface="Book Antiqua" charset="0"/>
                <a:ea typeface="ＭＳ Ｐゴシック" charset="0"/>
              </a:rPr>
              <a:t>ola</a:t>
            </a:r>
            <a:r>
              <a:rPr lang="en-US" sz="2400" dirty="0">
                <a:latin typeface="Book Antiqua" charset="0"/>
                <a:ea typeface="ＭＳ Ｐゴシック" charset="0"/>
              </a:rPr>
              <a:t>/bar</a:t>
            </a:r>
          </a:p>
          <a:p>
            <a:pPr lvl="1"/>
            <a:r>
              <a:rPr lang="en-US" sz="2000" dirty="0" err="1">
                <a:latin typeface="Book Antiqua" charset="0"/>
                <a:ea typeface="ＭＳ Ｐゴシック" charset="0"/>
              </a:rPr>
              <a:t>os.path.join</a:t>
            </a:r>
            <a:r>
              <a:rPr lang="en-US" sz="2000" dirty="0">
                <a:latin typeface="Book Antiqua" charset="0"/>
                <a:ea typeface="ＭＳ Ｐゴシック" charset="0"/>
              </a:rPr>
              <a:t>(</a:t>
            </a:r>
            <a:r>
              <a:rPr lang="en-US" sz="2000" dirty="0" err="1">
                <a:latin typeface="Book Antiqua" charset="0"/>
                <a:ea typeface="ＭＳ Ｐゴシック" charset="0"/>
              </a:rPr>
              <a:t>dir,sub</a:t>
            </a:r>
            <a:r>
              <a:rPr lang="en-US" sz="2000" dirty="0">
                <a:latin typeface="Book Antiqua" charset="0"/>
                <a:ea typeface="ＭＳ Ｐゴシック" charset="0"/>
              </a:rPr>
              <a:t>) returns full path</a:t>
            </a:r>
          </a:p>
          <a:p>
            <a:pPr lvl="1"/>
            <a:r>
              <a:rPr lang="en-US" sz="2000" dirty="0">
                <a:latin typeface="Book Antiqua" charset="0"/>
                <a:ea typeface="ＭＳ Ｐゴシック" charset="0"/>
              </a:rPr>
              <a:t>Platform independent paths</a:t>
            </a:r>
            <a:endParaRPr lang="en-US" sz="2000"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What's the difference between file and folder?</a:t>
            </a:r>
          </a:p>
          <a:p>
            <a:pPr lvl="1"/>
            <a:r>
              <a:rPr lang="en-US" sz="2000" dirty="0" err="1">
                <a:latin typeface="Courier New" charset="0"/>
                <a:ea typeface="ＭＳ Ｐゴシック" charset="0"/>
                <a:cs typeface="Courier New" charset="0"/>
              </a:rPr>
              <a:t>os.path.isdir</a:t>
            </a:r>
            <a:r>
              <a:rPr lang="en-US" sz="2000" dirty="0">
                <a:latin typeface="Courier New" charset="0"/>
                <a:ea typeface="ＭＳ Ｐゴシック" charset="0"/>
                <a:cs typeface="Courier New" charset="0"/>
              </a:rPr>
              <a:t>() </a:t>
            </a:r>
            <a:r>
              <a:rPr lang="en-US" sz="2000" dirty="0">
                <a:latin typeface="Book Antiqua" charset="0"/>
                <a:ea typeface="ＭＳ Ｐゴシック" charset="0"/>
              </a:rPr>
              <a:t>and </a:t>
            </a:r>
            <a:r>
              <a:rPr lang="en-US" sz="2000" dirty="0" err="1">
                <a:latin typeface="Courier New" charset="0"/>
                <a:ea typeface="ＭＳ Ｐゴシック" charset="0"/>
                <a:cs typeface="Courier New" charset="0"/>
              </a:rPr>
              <a:t>os.path.getsize</a:t>
            </a:r>
            <a:r>
              <a:rPr lang="en-US" sz="2000" dirty="0">
                <a:latin typeface="Courier New" charset="0"/>
                <a:ea typeface="ＭＳ Ｐゴシック" charset="0"/>
                <a:cs typeface="Courier New" charset="0"/>
              </a:rPr>
              <a:t>()</a:t>
            </a:r>
          </a:p>
        </p:txBody>
      </p:sp>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35</a:t>
            </a:fld>
            <a:endParaRPr lang="en-US"/>
          </a:p>
        </p:txBody>
      </p:sp>
    </p:spTree>
    <p:extLst>
      <p:ext uri="{BB962C8B-B14F-4D97-AF65-F5344CB8AC3E}">
        <p14:creationId xmlns:p14="http://schemas.microsoft.com/office/powerpoint/2010/main" val="1076983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152400"/>
            <a:ext cx="8686800" cy="1143000"/>
          </a:xfrm>
        </p:spPr>
        <p:txBody>
          <a:bodyPr/>
          <a:lstStyle/>
          <a:p>
            <a:r>
              <a:rPr lang="en-US" dirty="0">
                <a:latin typeface="Arial" charset="0"/>
                <a:ea typeface="ＭＳ Ｐゴシック" charset="0"/>
                <a:cs typeface="ＭＳ Ｐゴシック" charset="0"/>
              </a:rPr>
              <a:t>Does the function call itself? No!</a:t>
            </a:r>
          </a:p>
        </p:txBody>
      </p:sp>
      <p:sp>
        <p:nvSpPr>
          <p:cNvPr id="19458" name="Content Placeholder 2"/>
          <p:cNvSpPr>
            <a:spLocks noGrp="1"/>
          </p:cNvSpPr>
          <p:nvPr>
            <p:ph idx="1"/>
          </p:nvPr>
        </p:nvSpPr>
        <p:spPr>
          <a:xfrm>
            <a:off x="685800" y="1325880"/>
            <a:ext cx="7772400" cy="5379720"/>
          </a:xfrm>
        </p:spPr>
        <p:txBody>
          <a:bodyPr/>
          <a:lstStyle/>
          <a:p>
            <a:pPr marL="0" indent="0">
              <a:buFont typeface="Monotype Sorts" charset="0"/>
              <a:buNone/>
              <a:defRPr/>
            </a:pPr>
            <a:r>
              <a:rPr lang="en-US" sz="2400" dirty="0" err="1">
                <a:latin typeface="Courier New"/>
                <a:ea typeface="ＭＳ Ｐゴシック" charset="0"/>
                <a:cs typeface="Courier New"/>
              </a:rPr>
              <a:t>def</a:t>
            </a:r>
            <a:r>
              <a:rPr lang="en-US" sz="2400" dirty="0">
                <a:latin typeface="Courier New"/>
                <a:ea typeface="ＭＳ Ｐゴシック" charset="0"/>
                <a:cs typeface="Courier New"/>
              </a:rPr>
              <a:t> visit(</a:t>
            </a:r>
            <a:r>
              <a:rPr lang="en-US" sz="2400" dirty="0" err="1">
                <a:latin typeface="Courier New"/>
                <a:ea typeface="ＭＳ Ｐゴシック" charset="0"/>
                <a:cs typeface="Courier New"/>
              </a:rPr>
              <a:t>dirname</a:t>
            </a:r>
            <a:r>
              <a:rPr lang="en-US" sz="2400" dirty="0">
                <a:latin typeface="Courier New"/>
                <a:ea typeface="ＭＳ Ｐゴシック" charset="0"/>
                <a:cs typeface="Courier New"/>
              </a:rPr>
              <a:t>):</a:t>
            </a:r>
          </a:p>
          <a:p>
            <a:pPr marL="457200" lvl="1" indent="0">
              <a:buFont typeface="Wingdings" charset="0"/>
              <a:buNone/>
              <a:defRPr/>
            </a:pPr>
            <a:r>
              <a:rPr lang="en-US" sz="2400" dirty="0">
                <a:latin typeface="Courier New"/>
                <a:ea typeface="ＭＳ Ｐゴシック" charset="0"/>
                <a:cs typeface="Courier New"/>
              </a:rPr>
              <a:t>for inner in </a:t>
            </a:r>
            <a:r>
              <a:rPr lang="en-US" sz="2400" dirty="0" err="1">
                <a:latin typeface="Courier New"/>
                <a:ea typeface="ＭＳ Ｐゴシック" charset="0"/>
                <a:cs typeface="Courier New"/>
              </a:rPr>
              <a:t>dirname</a:t>
            </a:r>
            <a:r>
              <a:rPr lang="en-US" sz="2400" dirty="0">
                <a:latin typeface="Courier New"/>
                <a:ea typeface="ＭＳ Ｐゴシック" charset="0"/>
                <a:cs typeface="Courier New"/>
              </a:rPr>
              <a:t>:</a:t>
            </a:r>
          </a:p>
          <a:p>
            <a:pPr marL="457200" lvl="1" indent="0">
              <a:buFont typeface="Wingdings" charset="0"/>
              <a:buNone/>
              <a:defRPr/>
            </a:pPr>
            <a:r>
              <a:rPr lang="en-US" sz="2400" dirty="0">
                <a:latin typeface="Courier New"/>
                <a:ea typeface="ＭＳ Ｐゴシック" charset="0"/>
                <a:cs typeface="Courier New"/>
              </a:rPr>
              <a:t>    if </a:t>
            </a:r>
            <a:r>
              <a:rPr lang="en-US" sz="2400" dirty="0" err="1">
                <a:latin typeface="Courier New"/>
                <a:ea typeface="ＭＳ Ｐゴシック" charset="0"/>
                <a:cs typeface="Courier New"/>
              </a:rPr>
              <a:t>isdir</a:t>
            </a:r>
            <a:r>
              <a:rPr lang="en-US" sz="2400" dirty="0">
                <a:latin typeface="Courier New"/>
                <a:ea typeface="ＭＳ Ｐゴシック" charset="0"/>
                <a:cs typeface="Courier New"/>
              </a:rPr>
              <a:t>(inner): </a:t>
            </a:r>
          </a:p>
          <a:p>
            <a:pPr marL="457200" lvl="1" indent="0">
              <a:buFont typeface="Wingdings" charset="0"/>
              <a:buNone/>
              <a:defRPr/>
            </a:pPr>
            <a:r>
              <a:rPr lang="en-US" sz="2400" dirty="0">
                <a:latin typeface="Courier New"/>
                <a:ea typeface="ＭＳ Ｐゴシック" charset="0"/>
                <a:cs typeface="Courier New"/>
              </a:rPr>
              <a:t>        visit(inner)</a:t>
            </a:r>
          </a:p>
          <a:p>
            <a:pPr marL="457200" lvl="1" indent="0">
              <a:buFont typeface="Wingdings" charset="0"/>
              <a:buNone/>
              <a:defRPr/>
            </a:pPr>
            <a:r>
              <a:rPr lang="en-US" sz="2400" dirty="0">
                <a:latin typeface="Courier New"/>
                <a:ea typeface="ＭＳ Ｐゴシック" charset="0"/>
                <a:cs typeface="Courier New"/>
              </a:rPr>
              <a:t>    else: </a:t>
            </a:r>
          </a:p>
          <a:p>
            <a:pPr marL="457200" lvl="1" indent="0">
              <a:buFont typeface="Wingdings" charset="0"/>
              <a:buNone/>
              <a:defRPr/>
            </a:pPr>
            <a:r>
              <a:rPr lang="en-US" sz="2400" dirty="0">
                <a:latin typeface="Courier New"/>
                <a:ea typeface="ＭＳ Ｐゴシック" charset="0"/>
                <a:cs typeface="Courier New"/>
              </a:rPr>
              <a:t>        print name(inner), size(inner)</a:t>
            </a:r>
            <a:endParaRPr lang="en-US" sz="2400" dirty="0">
              <a:latin typeface="Book Antiqua" charset="0"/>
              <a:ea typeface="ＭＳ Ｐゴシック" charset="0"/>
              <a:cs typeface="ＭＳ Ｐゴシック" charset="0"/>
            </a:endParaRPr>
          </a:p>
          <a:p>
            <a:pPr>
              <a:defRPr/>
            </a:pPr>
            <a:r>
              <a:rPr lang="en-US" dirty="0">
                <a:latin typeface="Book Antiqua" charset="0"/>
                <a:ea typeface="ＭＳ Ｐゴシック" charset="0"/>
                <a:cs typeface="ＭＳ Ｐゴシック" charset="0"/>
              </a:rPr>
              <a:t>Is a file inside itself? No!</a:t>
            </a:r>
          </a:p>
          <a:p>
            <a:pPr>
              <a:defRPr/>
            </a:pPr>
            <a:r>
              <a:rPr lang="en-US" dirty="0">
                <a:latin typeface="Book Antiqua" charset="0"/>
                <a:ea typeface="ＭＳ Ｐゴシック" charset="0"/>
                <a:cs typeface="ＭＳ Ｐゴシック" charset="0"/>
              </a:rPr>
              <a:t>Does pseudo code make sense?</a:t>
            </a:r>
          </a:p>
          <a:p>
            <a:pPr lvl="1">
              <a:defRPr/>
            </a:pPr>
            <a:r>
              <a:rPr lang="en-US" dirty="0">
                <a:latin typeface="Book Antiqua" charset="0"/>
                <a:ea typeface="ＭＳ Ｐゴシック" charset="0"/>
                <a:cs typeface="ＭＳ Ｐゴシック" charset="0"/>
              </a:rPr>
              <a:t>Details make this a little harder in Python, but close!</a:t>
            </a:r>
          </a:p>
          <a:p>
            <a:pPr lvl="1">
              <a:defRPr/>
            </a:pPr>
            <a:endParaRPr lang="en-US" dirty="0">
              <a:latin typeface="Book Antiqu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36</a:t>
            </a:fld>
            <a:endParaRPr lang="en-US"/>
          </a:p>
        </p:txBody>
      </p:sp>
    </p:spTree>
    <p:extLst>
      <p:ext uri="{BB962C8B-B14F-4D97-AF65-F5344CB8AC3E}">
        <p14:creationId xmlns:p14="http://schemas.microsoft.com/office/powerpoint/2010/main" val="3562016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0"/>
            <a:ext cx="7772400" cy="1143000"/>
          </a:xfrm>
        </p:spPr>
        <p:txBody>
          <a:bodyPr/>
          <a:lstStyle/>
          <a:p>
            <a:r>
              <a:rPr lang="en-US" dirty="0"/>
              <a:t>Structure matches Code</a:t>
            </a:r>
          </a:p>
        </p:txBody>
      </p:sp>
      <p:sp>
        <p:nvSpPr>
          <p:cNvPr id="4" name="TextBox 3"/>
          <p:cNvSpPr txBox="1"/>
          <p:nvPr/>
        </p:nvSpPr>
        <p:spPr>
          <a:xfrm>
            <a:off x="381000" y="1362329"/>
            <a:ext cx="8678273" cy="2677656"/>
          </a:xfrm>
          <a:prstGeom prst="rect">
            <a:avLst/>
          </a:prstGeom>
          <a:noFill/>
        </p:spPr>
        <p:txBody>
          <a:bodyPr wrap="none" rtlCol="0">
            <a:spAutoFit/>
          </a:bodyPr>
          <a:lstStyle/>
          <a:p>
            <a:r>
              <a:rPr lang="en-US" b="1" dirty="0">
                <a:solidFill>
                  <a:schemeClr val="accent2"/>
                </a:solidFill>
              </a:rPr>
              <a:t>Find large files </a:t>
            </a:r>
          </a:p>
          <a:p>
            <a:r>
              <a:rPr lang="en-US" dirty="0"/>
              <a:t>If you see a folder, </a:t>
            </a:r>
          </a:p>
          <a:p>
            <a:r>
              <a:rPr lang="en-US" dirty="0"/>
              <a:t>	1. Find the large files and subfolders</a:t>
            </a:r>
          </a:p>
          <a:p>
            <a:r>
              <a:rPr lang="en-US" dirty="0"/>
              <a:t>	2. For the subfolders, repeat the process of finding large files </a:t>
            </a:r>
          </a:p>
          <a:p>
            <a:r>
              <a:rPr lang="en-US" dirty="0"/>
              <a:t>	    and any other folders within that subfolder </a:t>
            </a:r>
          </a:p>
          <a:p>
            <a:r>
              <a:rPr lang="en-US" dirty="0"/>
              <a:t>	3. Repeat the process until you reach the last folder</a:t>
            </a:r>
          </a:p>
          <a:p>
            <a:r>
              <a:rPr lang="en-US" dirty="0"/>
              <a:t>	</a:t>
            </a:r>
          </a:p>
        </p:txBody>
      </p:sp>
      <p:sp>
        <p:nvSpPr>
          <p:cNvPr id="5" name="TextBox 4"/>
          <p:cNvSpPr txBox="1"/>
          <p:nvPr/>
        </p:nvSpPr>
        <p:spPr>
          <a:xfrm>
            <a:off x="389527" y="3875544"/>
            <a:ext cx="7992894" cy="2677656"/>
          </a:xfrm>
          <a:prstGeom prst="rect">
            <a:avLst/>
          </a:prstGeom>
          <a:noFill/>
        </p:spPr>
        <p:txBody>
          <a:bodyPr wrap="none" rtlCol="0">
            <a:spAutoFit/>
          </a:bodyPr>
          <a:lstStyle/>
          <a:p>
            <a:r>
              <a:rPr lang="en-US" b="1" dirty="0">
                <a:solidFill>
                  <a:schemeClr val="accent2"/>
                </a:solidFill>
              </a:rPr>
              <a:t>Compress or Zip a folder</a:t>
            </a:r>
          </a:p>
          <a:p>
            <a:r>
              <a:rPr lang="en-US" dirty="0"/>
              <a:t>If you see a folder, </a:t>
            </a:r>
          </a:p>
          <a:p>
            <a:r>
              <a:rPr lang="en-US" dirty="0"/>
              <a:t>	1. Find the files and subfolders</a:t>
            </a:r>
          </a:p>
          <a:p>
            <a:r>
              <a:rPr lang="en-US" dirty="0"/>
              <a:t>	2. For the subfolders, repeat the process of finding files </a:t>
            </a:r>
          </a:p>
          <a:p>
            <a:r>
              <a:rPr lang="en-US" dirty="0"/>
              <a:t>	    and any other folders within that subfolder </a:t>
            </a:r>
          </a:p>
          <a:p>
            <a:r>
              <a:rPr lang="en-US" dirty="0"/>
              <a:t>	3. At the last stage, start compressing files and move up</a:t>
            </a:r>
          </a:p>
          <a:p>
            <a:r>
              <a:rPr lang="en-US" dirty="0"/>
              <a:t>	    the folder hierarchy </a:t>
            </a:r>
          </a:p>
        </p:txBody>
      </p:sp>
      <p:sp>
        <p:nvSpPr>
          <p:cNvPr id="3" name="Footer Placeholder 2"/>
          <p:cNvSpPr>
            <a:spLocks noGrp="1"/>
          </p:cNvSpPr>
          <p:nvPr>
            <p:ph type="ftr" sz="quarter" idx="11"/>
          </p:nvPr>
        </p:nvSpPr>
        <p:spPr/>
        <p:txBody>
          <a:bodyPr/>
          <a:lstStyle/>
          <a:p>
            <a:pPr>
              <a:defRPr/>
            </a:pPr>
            <a:r>
              <a:rPr lang="en-US"/>
              <a:t>compsci101 fall17</a:t>
            </a:r>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37</a:t>
            </a:fld>
            <a:endParaRPr lang="en-US"/>
          </a:p>
        </p:txBody>
      </p:sp>
    </p:spTree>
    <p:extLst>
      <p:ext uri="{BB962C8B-B14F-4D97-AF65-F5344CB8AC3E}">
        <p14:creationId xmlns:p14="http://schemas.microsoft.com/office/powerpoint/2010/main" val="261996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0"/>
            <a:ext cx="7772400" cy="1143000"/>
          </a:xfrm>
        </p:spPr>
        <p:txBody>
          <a:bodyPr/>
          <a:lstStyle/>
          <a:p>
            <a:r>
              <a:rPr lang="en-US" dirty="0"/>
              <a:t>Structure matches Code</a:t>
            </a:r>
          </a:p>
        </p:txBody>
      </p:sp>
      <p:sp>
        <p:nvSpPr>
          <p:cNvPr id="3" name="Content Placeholder 2"/>
          <p:cNvSpPr>
            <a:spLocks noGrp="1"/>
          </p:cNvSpPr>
          <p:nvPr>
            <p:ph idx="1"/>
          </p:nvPr>
        </p:nvSpPr>
        <p:spPr>
          <a:xfrm>
            <a:off x="716280" y="1158240"/>
            <a:ext cx="7772400" cy="4114800"/>
          </a:xfrm>
        </p:spPr>
        <p:txBody>
          <a:bodyPr/>
          <a:lstStyle/>
          <a:p>
            <a:r>
              <a:rPr lang="en-US" dirty="0"/>
              <a:t>Structure of list of lists</a:t>
            </a:r>
          </a:p>
          <a:p>
            <a:pPr lvl="1"/>
            <a:r>
              <a:rPr lang="en-US" dirty="0"/>
              <a:t>Can also lead to processing a list which requires processing a list which …</a:t>
            </a:r>
          </a:p>
          <a:p>
            <a:pPr marL="0" indent="0">
              <a:buNone/>
            </a:pPr>
            <a:r>
              <a:rPr lang="en-US" sz="2800" dirty="0">
                <a:latin typeface="Courier New"/>
                <a:cs typeface="Courier New"/>
              </a:rPr>
              <a:t>[ [ [</a:t>
            </a:r>
            <a:r>
              <a:rPr lang="en-US" sz="2800" dirty="0" err="1">
                <a:latin typeface="Courier New"/>
                <a:cs typeface="Courier New"/>
              </a:rPr>
              <a:t>a,b</a:t>
            </a:r>
            <a:r>
              <a:rPr lang="en-US" sz="2800" dirty="0">
                <a:latin typeface="Courier New"/>
                <a:cs typeface="Courier New"/>
              </a:rPr>
              <a:t>], [</a:t>
            </a:r>
            <a:r>
              <a:rPr lang="en-US" sz="2800" dirty="0" err="1">
                <a:latin typeface="Courier New"/>
                <a:cs typeface="Courier New"/>
              </a:rPr>
              <a:t>c,d</a:t>
            </a:r>
            <a:r>
              <a:rPr lang="en-US" sz="2800" dirty="0">
                <a:latin typeface="Courier New"/>
                <a:cs typeface="Courier New"/>
              </a:rPr>
              <a:t>], [a, [</a:t>
            </a:r>
            <a:r>
              <a:rPr lang="en-US" sz="2800" dirty="0" err="1">
                <a:latin typeface="Courier New"/>
                <a:cs typeface="Courier New"/>
              </a:rPr>
              <a:t>b,c</a:t>
            </a:r>
            <a:r>
              <a:rPr lang="en-US" sz="2800" dirty="0">
                <a:latin typeface="Courier New"/>
                <a:cs typeface="Courier New"/>
              </a:rPr>
              <a:t>],d] ]</a:t>
            </a:r>
          </a:p>
          <a:p>
            <a:pPr marL="0" indent="0">
              <a:buNone/>
            </a:pPr>
            <a:r>
              <a:rPr lang="en-US" sz="2800" dirty="0">
                <a:latin typeface="Courier New"/>
                <a:cs typeface="Courier New"/>
              </a:rPr>
              <a:t>(a *(b + c (d + e*f)) + (a* (</a:t>
            </a:r>
            <a:r>
              <a:rPr lang="en-US" sz="2800" dirty="0" err="1">
                <a:latin typeface="Courier New"/>
                <a:cs typeface="Courier New"/>
              </a:rPr>
              <a:t>b+d</a:t>
            </a:r>
            <a:r>
              <a:rPr lang="en-US" sz="2800" dirty="0">
                <a:latin typeface="Courier New"/>
                <a:cs typeface="Courier New"/>
              </a:rPr>
              <a:t>)))</a:t>
            </a:r>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38</a:t>
            </a:fld>
            <a:endParaRPr lang="en-US"/>
          </a:p>
        </p:txBody>
      </p:sp>
    </p:spTree>
    <p:extLst>
      <p:ext uri="{BB962C8B-B14F-4D97-AF65-F5344CB8AC3E}">
        <p14:creationId xmlns:p14="http://schemas.microsoft.com/office/powerpoint/2010/main" val="2521757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28588"/>
            <a:ext cx="7772400" cy="1143000"/>
          </a:xfrm>
        </p:spPr>
        <p:txBody>
          <a:bodyPr/>
          <a:lstStyle/>
          <a:p>
            <a:r>
              <a:rPr lang="en-US" dirty="0"/>
              <a:t>Recursion</a:t>
            </a:r>
          </a:p>
        </p:txBody>
      </p:sp>
      <p:sp>
        <p:nvSpPr>
          <p:cNvPr id="3" name="Content Placeholder 2"/>
          <p:cNvSpPr>
            <a:spLocks noGrp="1"/>
          </p:cNvSpPr>
          <p:nvPr>
            <p:ph idx="1"/>
          </p:nvPr>
        </p:nvSpPr>
        <p:spPr>
          <a:xfrm>
            <a:off x="457200" y="1571625"/>
            <a:ext cx="8051800" cy="2847975"/>
          </a:xfrm>
        </p:spPr>
        <p:txBody>
          <a:bodyPr/>
          <a:lstStyle/>
          <a:p>
            <a:r>
              <a:rPr lang="en-US" dirty="0"/>
              <a:t>Simpler or smaller calls</a:t>
            </a:r>
          </a:p>
          <a:p>
            <a:r>
              <a:rPr lang="en-US" dirty="0"/>
              <a:t>Must have a base case when no recursive call can be made</a:t>
            </a:r>
          </a:p>
          <a:p>
            <a:pPr lvl="2"/>
            <a:r>
              <a:rPr lang="en-US" dirty="0"/>
              <a:t>Example - The last folder in the folder hierarchy will not have any subfolders. It can only have files. That forms the base case </a:t>
            </a:r>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39</a:t>
            </a:fld>
            <a:endParaRPr lang="en-US"/>
          </a:p>
        </p:txBody>
      </p:sp>
    </p:spTree>
    <p:extLst>
      <p:ext uri="{BB962C8B-B14F-4D97-AF65-F5344CB8AC3E}">
        <p14:creationId xmlns:p14="http://schemas.microsoft.com/office/powerpoint/2010/main" val="296540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AB04-FF7A-42FD-A36A-6DB4D63563F6}"/>
              </a:ext>
            </a:extLst>
          </p:cNvPr>
          <p:cNvSpPr>
            <a:spLocks noGrp="1"/>
          </p:cNvSpPr>
          <p:nvPr>
            <p:ph type="title"/>
          </p:nvPr>
        </p:nvSpPr>
        <p:spPr/>
        <p:txBody>
          <a:bodyPr/>
          <a:lstStyle/>
          <a:p>
            <a:r>
              <a:rPr lang="en-US" dirty="0"/>
              <a:t>Final Exam – SECTION 02</a:t>
            </a:r>
          </a:p>
        </p:txBody>
      </p:sp>
      <p:sp>
        <p:nvSpPr>
          <p:cNvPr id="3" name="Content Placeholder 2">
            <a:extLst>
              <a:ext uri="{FF2B5EF4-FFF2-40B4-BE49-F238E27FC236}">
                <a16:creationId xmlns:a16="http://schemas.microsoft.com/office/drawing/2014/main" id="{0724E130-CE19-4A1B-8837-B80123EEE5D1}"/>
              </a:ext>
            </a:extLst>
          </p:cNvPr>
          <p:cNvSpPr>
            <a:spLocks noGrp="1"/>
          </p:cNvSpPr>
          <p:nvPr>
            <p:ph idx="1"/>
          </p:nvPr>
        </p:nvSpPr>
        <p:spPr/>
        <p:txBody>
          <a:bodyPr/>
          <a:lstStyle/>
          <a:p>
            <a:r>
              <a:rPr lang="en-US" dirty="0"/>
              <a:t>You can sign up to take the Final exam earlier with Section 01 at 9am Thursday, Dec 14.</a:t>
            </a:r>
          </a:p>
          <a:p>
            <a:r>
              <a:rPr lang="en-US" dirty="0"/>
              <a:t>Sign up on the course web page on the forms tab!</a:t>
            </a:r>
          </a:p>
          <a:p>
            <a:r>
              <a:rPr lang="en-US" dirty="0"/>
              <a:t>Space is limited!</a:t>
            </a:r>
          </a:p>
        </p:txBody>
      </p:sp>
      <p:sp>
        <p:nvSpPr>
          <p:cNvPr id="4" name="Footer Placeholder 3">
            <a:extLst>
              <a:ext uri="{FF2B5EF4-FFF2-40B4-BE49-F238E27FC236}">
                <a16:creationId xmlns:a16="http://schemas.microsoft.com/office/drawing/2014/main" id="{BDADA25F-7525-4301-BBA4-3694198CBBC7}"/>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D62D38DC-CF08-44DD-8E01-C549EEB7A6EE}"/>
              </a:ext>
            </a:extLst>
          </p:cNvPr>
          <p:cNvSpPr>
            <a:spLocks noGrp="1"/>
          </p:cNvSpPr>
          <p:nvPr>
            <p:ph type="sldNum" sz="quarter" idx="12"/>
          </p:nvPr>
        </p:nvSpPr>
        <p:spPr/>
        <p:txBody>
          <a:bodyPr/>
          <a:lstStyle/>
          <a:p>
            <a:pPr>
              <a:defRPr/>
            </a:pPr>
            <a:fld id="{FC6DB02F-6869-41A8-88A9-7B04A59444FD}" type="slidenum">
              <a:rPr lang="en-US" smtClean="0"/>
              <a:pPr>
                <a:defRPr/>
              </a:pPr>
              <a:t>4</a:t>
            </a:fld>
            <a:endParaRPr lang="en-US"/>
          </a:p>
        </p:txBody>
      </p:sp>
    </p:spTree>
    <p:extLst>
      <p:ext uri="{BB962C8B-B14F-4D97-AF65-F5344CB8AC3E}">
        <p14:creationId xmlns:p14="http://schemas.microsoft.com/office/powerpoint/2010/main" val="639232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a:t>Sir Anthony (Tony) Hoare</a:t>
            </a:r>
          </a:p>
        </p:txBody>
      </p:sp>
      <p:sp>
        <p:nvSpPr>
          <p:cNvPr id="3" name="Content Placeholder 2"/>
          <p:cNvSpPr>
            <a:spLocks noGrp="1"/>
          </p:cNvSpPr>
          <p:nvPr>
            <p:ph sz="half" idx="1"/>
          </p:nvPr>
        </p:nvSpPr>
        <p:spPr>
          <a:xfrm>
            <a:off x="561976" y="1447800"/>
            <a:ext cx="4210050" cy="4495800"/>
          </a:xfrm>
        </p:spPr>
        <p:txBody>
          <a:bodyPr/>
          <a:lstStyle/>
          <a:p>
            <a:pPr marL="0" indent="0">
              <a:buNone/>
            </a:pPr>
            <a:r>
              <a:rPr lang="en-US" dirty="0"/>
              <a:t>There are two ways of constructing a software design. One way is to make it so simple that there are obviously no deficiencies. And the other way is to make it so complicated that there are no obvious deficiencies.</a:t>
            </a:r>
          </a:p>
        </p:txBody>
      </p:sp>
      <p:sp>
        <p:nvSpPr>
          <p:cNvPr id="4" name="Content Placeholder 3"/>
          <p:cNvSpPr>
            <a:spLocks noGrp="1"/>
          </p:cNvSpPr>
          <p:nvPr>
            <p:ph sz="half" idx="2"/>
          </p:nvPr>
        </p:nvSpPr>
        <p:spPr>
          <a:xfrm>
            <a:off x="4772026" y="4443414"/>
            <a:ext cx="3990974" cy="1347786"/>
          </a:xfrm>
        </p:spPr>
        <p:txBody>
          <a:bodyPr/>
          <a:lstStyle/>
          <a:p>
            <a:pPr marL="0" indent="0">
              <a:buNone/>
            </a:pPr>
            <a:r>
              <a:rPr lang="en-US" dirty="0"/>
              <a:t>Turing Award, didn’t get recursion…..</a:t>
            </a:r>
          </a:p>
          <a:p>
            <a:pPr marL="0" indent="0">
              <a:buNone/>
            </a:pPr>
            <a:endParaRPr lang="en-US" dirty="0"/>
          </a:p>
          <a:p>
            <a:pPr marL="0" indent="0">
              <a:buNone/>
            </a:pPr>
            <a:r>
              <a:rPr lang="en-US" dirty="0"/>
              <a:t>Inventor of quicksort</a:t>
            </a:r>
          </a:p>
        </p:txBody>
      </p:sp>
      <p:pic>
        <p:nvPicPr>
          <p:cNvPr id="5" name="Picture 4"/>
          <p:cNvPicPr>
            <a:picLocks noChangeAspect="1"/>
          </p:cNvPicPr>
          <p:nvPr/>
        </p:nvPicPr>
        <p:blipFill>
          <a:blip r:embed="rId3"/>
          <a:stretch>
            <a:fillRect/>
          </a:stretch>
        </p:blipFill>
        <p:spPr>
          <a:xfrm>
            <a:off x="5200650" y="1066800"/>
            <a:ext cx="3162300" cy="3162300"/>
          </a:xfrm>
          <a:prstGeom prst="rect">
            <a:avLst/>
          </a:prstGeom>
        </p:spPr>
      </p:pic>
      <p:sp>
        <p:nvSpPr>
          <p:cNvPr id="7" name="Slide Number Placeholder 6"/>
          <p:cNvSpPr>
            <a:spLocks noGrp="1"/>
          </p:cNvSpPr>
          <p:nvPr>
            <p:ph type="sldNum" sz="quarter" idx="12"/>
          </p:nvPr>
        </p:nvSpPr>
        <p:spPr/>
        <p:txBody>
          <a:bodyPr/>
          <a:lstStyle/>
          <a:p>
            <a:pPr>
              <a:defRPr/>
            </a:pPr>
            <a:fld id="{D44E9AF7-1243-4137-A70D-606EB167409E}" type="slidenum">
              <a:rPr lang="en-US" smtClean="0"/>
              <a:pPr>
                <a:defRPr/>
              </a:pPr>
              <a:t>40</a:t>
            </a:fld>
            <a:endParaRPr lang="en-US"/>
          </a:p>
        </p:txBody>
      </p:sp>
      <p:sp>
        <p:nvSpPr>
          <p:cNvPr id="6" name="Footer Placeholder 5"/>
          <p:cNvSpPr>
            <a:spLocks noGrp="1"/>
          </p:cNvSpPr>
          <p:nvPr>
            <p:ph type="ftr" sz="quarter" idx="11"/>
          </p:nvPr>
        </p:nvSpPr>
        <p:spPr/>
        <p:txBody>
          <a:bodyPr/>
          <a:lstStyle/>
          <a:p>
            <a:pPr>
              <a:defRPr/>
            </a:pPr>
            <a:r>
              <a:rPr lang="en-US"/>
              <a:t>compsci101 fall17</a:t>
            </a:r>
          </a:p>
        </p:txBody>
      </p:sp>
    </p:spTree>
    <p:extLst>
      <p:ext uri="{BB962C8B-B14F-4D97-AF65-F5344CB8AC3E}">
        <p14:creationId xmlns:p14="http://schemas.microsoft.com/office/powerpoint/2010/main" val="4243664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Mystery Recursion</a:t>
            </a:r>
            <a:br>
              <a:rPr lang="en-US" dirty="0"/>
            </a:br>
            <a:r>
              <a:rPr lang="en-US" dirty="0"/>
              <a:t>bit.ly/101f17-1128-3</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2438400"/>
            <a:ext cx="7284953" cy="2362200"/>
          </a:xfrm>
        </p:spPr>
      </p:pic>
      <p:sp>
        <p:nvSpPr>
          <p:cNvPr id="3" name="Footer Placeholder 2"/>
          <p:cNvSpPr>
            <a:spLocks noGrp="1"/>
          </p:cNvSpPr>
          <p:nvPr>
            <p:ph type="ftr" sz="quarter" idx="11"/>
          </p:nvPr>
        </p:nvSpPr>
        <p:spPr/>
        <p:txBody>
          <a:bodyPr/>
          <a:lstStyle/>
          <a:p>
            <a:pPr>
              <a:defRPr/>
            </a:pPr>
            <a:r>
              <a:rPr lang="en-US"/>
              <a:t>compsci101 fall17</a:t>
            </a:r>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41</a:t>
            </a:fld>
            <a:endParaRPr lang="en-US"/>
          </a:p>
        </p:txBody>
      </p:sp>
    </p:spTree>
    <p:extLst>
      <p:ext uri="{BB962C8B-B14F-4D97-AF65-F5344CB8AC3E}">
        <p14:creationId xmlns:p14="http://schemas.microsoft.com/office/powerpoint/2010/main" val="588257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Recursion</a:t>
            </a:r>
            <a:br>
              <a:rPr lang="en-US" dirty="0"/>
            </a:br>
            <a:r>
              <a:rPr lang="en-US" dirty="0" err="1"/>
              <a:t>bitly</a:t>
            </a:r>
            <a:r>
              <a:rPr lang="en-US" dirty="0"/>
              <a:t>/101f17-1128-4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667000"/>
            <a:ext cx="7876560" cy="2833817"/>
          </a:xfrm>
        </p:spPr>
      </p:pic>
      <p:sp>
        <p:nvSpPr>
          <p:cNvPr id="3" name="Footer Placeholder 2"/>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42</a:t>
            </a:fld>
            <a:endParaRPr lang="en-US"/>
          </a:p>
        </p:txBody>
      </p:sp>
    </p:spTree>
    <p:extLst>
      <p:ext uri="{BB962C8B-B14F-4D97-AF65-F5344CB8AC3E}">
        <p14:creationId xmlns:p14="http://schemas.microsoft.com/office/powerpoint/2010/main" val="350135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A8FF-FFEF-4953-8F29-7AABFA5A3977}"/>
              </a:ext>
            </a:extLst>
          </p:cNvPr>
          <p:cNvSpPr>
            <a:spLocks noGrp="1"/>
          </p:cNvSpPr>
          <p:nvPr>
            <p:ph type="title"/>
          </p:nvPr>
        </p:nvSpPr>
        <p:spPr>
          <a:xfrm>
            <a:off x="457200" y="12469"/>
            <a:ext cx="6781800" cy="1143000"/>
          </a:xfrm>
        </p:spPr>
        <p:txBody>
          <a:bodyPr/>
          <a:lstStyle/>
          <a:p>
            <a:r>
              <a:rPr lang="en-US" dirty="0"/>
              <a:t>Lab this week!</a:t>
            </a:r>
          </a:p>
        </p:txBody>
      </p:sp>
      <p:sp>
        <p:nvSpPr>
          <p:cNvPr id="4" name="Footer Placeholder 3">
            <a:extLst>
              <a:ext uri="{FF2B5EF4-FFF2-40B4-BE49-F238E27FC236}">
                <a16:creationId xmlns:a16="http://schemas.microsoft.com/office/drawing/2014/main" id="{E32B1D63-AF53-45A8-A40E-05C9BB811ABE}"/>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94D88986-FD35-4C25-B813-51DB4222AF71}"/>
              </a:ext>
            </a:extLst>
          </p:cNvPr>
          <p:cNvSpPr>
            <a:spLocks noGrp="1"/>
          </p:cNvSpPr>
          <p:nvPr>
            <p:ph type="sldNum" sz="quarter" idx="12"/>
          </p:nvPr>
        </p:nvSpPr>
        <p:spPr/>
        <p:txBody>
          <a:bodyPr/>
          <a:lstStyle/>
          <a:p>
            <a:pPr>
              <a:defRPr/>
            </a:pPr>
            <a:fld id="{FC6DB02F-6869-41A8-88A9-7B04A59444FD}" type="slidenum">
              <a:rPr lang="en-US" smtClean="0"/>
              <a:pPr>
                <a:defRPr/>
              </a:pPr>
              <a:t>5</a:t>
            </a:fld>
            <a:endParaRPr lang="en-US"/>
          </a:p>
        </p:txBody>
      </p:sp>
      <p:pic>
        <p:nvPicPr>
          <p:cNvPr id="10" name="Content Placeholder 9">
            <a:extLst>
              <a:ext uri="{FF2B5EF4-FFF2-40B4-BE49-F238E27FC236}">
                <a16:creationId xmlns:a16="http://schemas.microsoft.com/office/drawing/2014/main" id="{26814D3A-9498-41B6-BE14-912D543C84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1593873" cy="2503055"/>
          </a:xfrm>
        </p:spPr>
      </p:pic>
      <p:pic>
        <p:nvPicPr>
          <p:cNvPr id="15" name="Picture 14">
            <a:extLst>
              <a:ext uri="{FF2B5EF4-FFF2-40B4-BE49-F238E27FC236}">
                <a16:creationId xmlns:a16="http://schemas.microsoft.com/office/drawing/2014/main" id="{793584EE-5836-4624-A24A-50A6C4661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81000"/>
            <a:ext cx="2953789" cy="538902"/>
          </a:xfrm>
          <a:prstGeom prst="rect">
            <a:avLst/>
          </a:prstGeom>
        </p:spPr>
      </p:pic>
      <p:pic>
        <p:nvPicPr>
          <p:cNvPr id="17" name="Picture 16">
            <a:extLst>
              <a:ext uri="{FF2B5EF4-FFF2-40B4-BE49-F238E27FC236}">
                <a16:creationId xmlns:a16="http://schemas.microsoft.com/office/drawing/2014/main" id="{BC40521C-E63B-4EF8-8E13-470B70120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518458"/>
            <a:ext cx="6769356" cy="5187142"/>
          </a:xfrm>
          <a:prstGeom prst="rect">
            <a:avLst/>
          </a:prstGeom>
        </p:spPr>
      </p:pic>
    </p:spTree>
    <p:extLst>
      <p:ext uri="{BB962C8B-B14F-4D97-AF65-F5344CB8AC3E}">
        <p14:creationId xmlns:p14="http://schemas.microsoft.com/office/powerpoint/2010/main" val="212391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6983-0C00-48B9-8FB0-36433DC60D6F}"/>
              </a:ext>
            </a:extLst>
          </p:cNvPr>
          <p:cNvSpPr>
            <a:spLocks noGrp="1"/>
          </p:cNvSpPr>
          <p:nvPr>
            <p:ph type="title"/>
          </p:nvPr>
        </p:nvSpPr>
        <p:spPr/>
        <p:txBody>
          <a:bodyPr/>
          <a:lstStyle/>
          <a:p>
            <a:r>
              <a:rPr lang="en-US" dirty="0"/>
              <a:t>Lab this week (</a:t>
            </a:r>
            <a:r>
              <a:rPr lang="en-US" dirty="0" err="1"/>
              <a:t>cont</a:t>
            </a:r>
            <a:r>
              <a:rPr lang="en-US" dirty="0"/>
              <a:t>)</a:t>
            </a:r>
          </a:p>
        </p:txBody>
      </p:sp>
      <p:sp>
        <p:nvSpPr>
          <p:cNvPr id="3" name="Content Placeholder 2">
            <a:extLst>
              <a:ext uri="{FF2B5EF4-FFF2-40B4-BE49-F238E27FC236}">
                <a16:creationId xmlns:a16="http://schemas.microsoft.com/office/drawing/2014/main" id="{0A2D7DB9-F3B7-4047-8929-841752268B5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B7D6CFB3-4160-4D6A-9AC3-A825A447563D}"/>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27068FAC-8298-4D19-B185-D0E119D56C48}"/>
              </a:ext>
            </a:extLst>
          </p:cNvPr>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pic>
        <p:nvPicPr>
          <p:cNvPr id="6" name="Picture 5">
            <a:extLst>
              <a:ext uri="{FF2B5EF4-FFF2-40B4-BE49-F238E27FC236}">
                <a16:creationId xmlns:a16="http://schemas.microsoft.com/office/drawing/2014/main" id="{D6409FB2-9EDA-4E99-AE64-0CD15D0EA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44" y="2019300"/>
            <a:ext cx="8714511" cy="2819400"/>
          </a:xfrm>
          <a:prstGeom prst="rect">
            <a:avLst/>
          </a:prstGeom>
        </p:spPr>
      </p:pic>
    </p:spTree>
    <p:extLst>
      <p:ext uri="{BB962C8B-B14F-4D97-AF65-F5344CB8AC3E}">
        <p14:creationId xmlns:p14="http://schemas.microsoft.com/office/powerpoint/2010/main" val="291886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p:cNvSpPr>
            <a:spLocks noGrp="1"/>
          </p:cNvSpPr>
          <p:nvPr>
            <p:ph type="title"/>
          </p:nvPr>
        </p:nvSpPr>
        <p:spPr/>
        <p:txBody>
          <a:bodyPr/>
          <a:lstStyle/>
          <a:p>
            <a:r>
              <a:rPr lang="en-US">
                <a:latin typeface="Arial" charset="0"/>
                <a:ea typeface="ＭＳ Ｐゴシック" charset="0"/>
                <a:cs typeface="ＭＳ Ｐゴシック" charset="0"/>
              </a:rPr>
              <a:t>Math, Engineering, Sociology</a:t>
            </a:r>
          </a:p>
        </p:txBody>
      </p:sp>
      <p:sp>
        <p:nvSpPr>
          <p:cNvPr id="4098" name="Content Placeholder 5"/>
          <p:cNvSpPr>
            <a:spLocks noGrp="1"/>
          </p:cNvSpPr>
          <p:nvPr>
            <p:ph sz="half" idx="1"/>
          </p:nvPr>
        </p:nvSpPr>
        <p:spPr>
          <a:xfrm>
            <a:off x="742950" y="1771650"/>
            <a:ext cx="4889500" cy="4495800"/>
          </a:xfrm>
        </p:spPr>
        <p:txBody>
          <a:bodyPr/>
          <a:lstStyle/>
          <a:p>
            <a:r>
              <a:rPr lang="en-US" dirty="0">
                <a:latin typeface="Book Antiqua" charset="0"/>
                <a:ea typeface="ＭＳ Ｐゴシック" charset="0"/>
                <a:cs typeface="ＭＳ Ｐゴシック" charset="0"/>
              </a:rPr>
              <a:t>Netflix prize in 2009</a:t>
            </a:r>
          </a:p>
          <a:p>
            <a:pPr lvl="1"/>
            <a:r>
              <a:rPr lang="en-US" dirty="0">
                <a:latin typeface="Book Antiqua" charset="0"/>
                <a:ea typeface="ＭＳ Ｐゴシック" charset="0"/>
              </a:rPr>
              <a:t>Beat the system, win</a:t>
            </a:r>
          </a:p>
          <a:p>
            <a:pPr lvl="1"/>
            <a:r>
              <a:rPr lang="en-US" dirty="0">
                <a:latin typeface="Book Antiqua" charset="0"/>
                <a:ea typeface="ＭＳ Ｐゴシック" charset="0"/>
                <a:hlinkClick r:id="rId3"/>
              </a:rPr>
              <a:t>http://nyti.ms/sPvR</a:t>
            </a:r>
            <a:endParaRPr lang="en-US" dirty="0">
              <a:latin typeface="Book Antiqua" charset="0"/>
              <a:ea typeface="ＭＳ Ｐゴシック" charset="0"/>
            </a:endParaRPr>
          </a:p>
          <a:p>
            <a:pPr lvl="1"/>
            <a:endParaRPr lang="en-US" dirty="0">
              <a:latin typeface="Book Antiqua" charset="0"/>
              <a:ea typeface="ＭＳ Ｐゴシック" charset="0"/>
            </a:endParaRPr>
          </a:p>
        </p:txBody>
      </p:sp>
      <p:pic>
        <p:nvPicPr>
          <p:cNvPr id="409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463" y="3378200"/>
            <a:ext cx="3779837" cy="176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1956" y="1682750"/>
            <a:ext cx="3359150" cy="233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4713" y="4241800"/>
            <a:ext cx="3379787"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7</a:t>
            </a:fld>
            <a:endParaRPr lang="en-US"/>
          </a:p>
        </p:txBody>
      </p:sp>
    </p:spTree>
    <p:extLst>
      <p:ext uri="{BB962C8B-B14F-4D97-AF65-F5344CB8AC3E}">
        <p14:creationId xmlns:p14="http://schemas.microsoft.com/office/powerpoint/2010/main" val="329972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691444" y="152400"/>
            <a:ext cx="7772400" cy="1143000"/>
          </a:xfrm>
        </p:spPr>
        <p:txBody>
          <a:bodyPr/>
          <a:lstStyle/>
          <a:p>
            <a:r>
              <a:rPr lang="en-US" sz="3600" dirty="0">
                <a:latin typeface="Arial" charset="0"/>
                <a:ea typeface="ＭＳ Ｐゴシック" charset="0"/>
                <a:cs typeface="ＭＳ Ｐゴシック" charset="0"/>
              </a:rPr>
              <a:t>Assignment 8: Collaborative Filtering</a:t>
            </a:r>
          </a:p>
        </p:txBody>
      </p:sp>
      <p:sp>
        <p:nvSpPr>
          <p:cNvPr id="5122" name="Content Placeholder 2"/>
          <p:cNvSpPr>
            <a:spLocks noGrp="1"/>
          </p:cNvSpPr>
          <p:nvPr>
            <p:ph idx="1"/>
          </p:nvPr>
        </p:nvSpPr>
        <p:spPr>
          <a:xfrm>
            <a:off x="646288" y="1524000"/>
            <a:ext cx="7817556" cy="4495800"/>
          </a:xfrm>
        </p:spPr>
        <p:txBody>
          <a:bodyPr/>
          <a:lstStyle/>
          <a:p>
            <a:r>
              <a:rPr lang="en-US" sz="2400" dirty="0">
                <a:latin typeface="Book Antiqua" charset="0"/>
                <a:ea typeface="ＭＳ Ｐゴシック" charset="0"/>
                <a:cs typeface="ＭＳ Ｐゴシック" charset="0"/>
              </a:rPr>
              <a:t>How does Amazon know what I want?</a:t>
            </a:r>
          </a:p>
          <a:p>
            <a:pPr lvl="1"/>
            <a:r>
              <a:rPr lang="en-US" sz="2000" dirty="0">
                <a:latin typeface="Book Antiqua" charset="0"/>
                <a:ea typeface="ＭＳ Ｐゴシック" charset="0"/>
                <a:cs typeface="ＭＳ Ｐゴシック" charset="0"/>
              </a:rPr>
              <a:t>Lots of customers, lots of purchases</a:t>
            </a:r>
          </a:p>
          <a:p>
            <a:pPr lvl="1"/>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How does Pandora know music like </a:t>
            </a:r>
            <a:r>
              <a:rPr lang="en-US" sz="2400" dirty="0" err="1">
                <a:latin typeface="Book Antiqua" charset="0"/>
                <a:ea typeface="ＭＳ Ｐゴシック" charset="0"/>
                <a:cs typeface="ＭＳ Ｐゴシック" charset="0"/>
              </a:rPr>
              <a:t>Kanye's</a:t>
            </a:r>
            <a:r>
              <a:rPr lang="en-US" sz="2400" dirty="0">
                <a:latin typeface="Book Antiqua" charset="0"/>
                <a:ea typeface="ＭＳ Ｐゴシック" charset="0"/>
                <a:cs typeface="ＭＳ Ｐゴシック" charset="0"/>
              </a:rPr>
              <a:t>?</a:t>
            </a:r>
          </a:p>
          <a:p>
            <a:pPr lvl="1"/>
            <a:r>
              <a:rPr lang="en-US" sz="2000" dirty="0">
                <a:latin typeface="Book Antiqua" charset="0"/>
                <a:ea typeface="ＭＳ Ｐゴシック" charset="0"/>
                <a:cs typeface="ＭＳ Ｐゴシック" charset="0"/>
              </a:rPr>
              <a:t>This isn't really collaborative filtering, more content-based</a:t>
            </a:r>
          </a:p>
          <a:p>
            <a:pPr lvl="1"/>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How does Netflix recommend movies?</a:t>
            </a:r>
          </a:p>
          <a:p>
            <a:pPr lvl="1"/>
            <a:r>
              <a:rPr lang="en-US" sz="2000" dirty="0">
                <a:latin typeface="Book Antiqua" charset="0"/>
                <a:ea typeface="ＭＳ Ｐゴシック" charset="0"/>
                <a:cs typeface="ＭＳ Ｐゴシック" charset="0"/>
              </a:rPr>
              <a:t>Why did they offer one million $$ to better their method?</a:t>
            </a:r>
          </a:p>
          <a:p>
            <a:pPr lvl="1"/>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Students at Duke who like </a:t>
            </a:r>
            <a:r>
              <a:rPr lang="en-US" sz="2400" dirty="0" err="1">
                <a:latin typeface="Book Antiqua" charset="0"/>
                <a:ea typeface="ＭＳ Ｐゴシック" charset="0"/>
                <a:cs typeface="ＭＳ Ｐゴシック" charset="0"/>
              </a:rPr>
              <a:t>Compsci</a:t>
            </a:r>
            <a:r>
              <a:rPr lang="en-US" sz="2400" dirty="0">
                <a:latin typeface="Book Antiqua" charset="0"/>
                <a:ea typeface="ＭＳ Ｐゴシック" charset="0"/>
                <a:cs typeface="ＭＳ Ｐゴシック" charset="0"/>
              </a:rPr>
              <a:t> also like …</a:t>
            </a:r>
          </a:p>
          <a:p>
            <a:pPr lvl="1"/>
            <a:r>
              <a:rPr lang="en-US" sz="2000" dirty="0">
                <a:latin typeface="Book Antiqua" charset="0"/>
                <a:ea typeface="ＭＳ Ｐゴシック" charset="0"/>
                <a:cs typeface="ＭＳ Ｐゴシック" charset="0"/>
              </a:rPr>
              <a:t>Could this system be built?</a:t>
            </a:r>
          </a:p>
        </p:txBody>
      </p:sp>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8</a:t>
            </a:fld>
            <a:endParaRPr lang="en-US"/>
          </a:p>
        </p:txBody>
      </p:sp>
    </p:spTree>
    <p:extLst>
      <p:ext uri="{BB962C8B-B14F-4D97-AF65-F5344CB8AC3E}">
        <p14:creationId xmlns:p14="http://schemas.microsoft.com/office/powerpoint/2010/main" val="364105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241300" y="248820"/>
            <a:ext cx="8763000" cy="609600"/>
          </a:xfrm>
        </p:spPr>
        <p:txBody>
          <a:bodyPr/>
          <a:lstStyle/>
          <a:p>
            <a:r>
              <a:rPr lang="en-US" sz="3600" dirty="0">
                <a:latin typeface="Arial" charset="0"/>
                <a:ea typeface="ＭＳ Ｐゴシック" charset="0"/>
                <a:cs typeface="ＭＳ Ｐゴシック" charset="0"/>
              </a:rPr>
              <a:t>From User Rating to Recommendations</a:t>
            </a:r>
          </a:p>
        </p:txBody>
      </p:sp>
      <p:graphicFrame>
        <p:nvGraphicFramePr>
          <p:cNvPr id="4" name="Content Placeholder 3"/>
          <p:cNvGraphicFramePr>
            <a:graphicFrameLocks noGrp="1"/>
          </p:cNvGraphicFramePr>
          <p:nvPr>
            <p:ph idx="1"/>
            <p:extLst/>
          </p:nvPr>
        </p:nvGraphicFramePr>
        <p:xfrm>
          <a:off x="550333" y="2731910"/>
          <a:ext cx="7772400" cy="1482724"/>
        </p:xfrm>
        <a:graphic>
          <a:graphicData uri="http://schemas.openxmlformats.org/drawingml/2006/table">
            <a:tbl>
              <a:tblPr firstRow="1" bandRow="1">
                <a:tableStyleId>{ED083AE6-46FA-4A59-8FB0-9F97EB10719F}</a:tableStyleId>
              </a:tblPr>
              <a:tblGrid>
                <a:gridCol w="17018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336322">
                  <a:extLst>
                    <a:ext uri="{9D8B030D-6E8A-4147-A177-3AD203B41FA5}">
                      <a16:colId xmlns:a16="http://schemas.microsoft.com/office/drawing/2014/main" val="20003"/>
                    </a:ext>
                  </a:extLst>
                </a:gridCol>
                <a:gridCol w="2156178">
                  <a:extLst>
                    <a:ext uri="{9D8B030D-6E8A-4147-A177-3AD203B41FA5}">
                      <a16:colId xmlns:a16="http://schemas.microsoft.com/office/drawing/2014/main" val="20004"/>
                    </a:ext>
                  </a:extLst>
                </a:gridCol>
              </a:tblGrid>
              <a:tr h="370681">
                <a:tc>
                  <a:txBody>
                    <a:bodyPr/>
                    <a:lstStyle/>
                    <a:p>
                      <a:r>
                        <a:rPr lang="en-US" sz="1800" dirty="0" err="1"/>
                        <a:t>Spectre</a:t>
                      </a:r>
                      <a:endParaRPr lang="en-US" sz="1800" dirty="0"/>
                    </a:p>
                  </a:txBody>
                  <a:tcPr marT="45700" marB="45700"/>
                </a:tc>
                <a:tc>
                  <a:txBody>
                    <a:bodyPr/>
                    <a:lstStyle/>
                    <a:p>
                      <a:r>
                        <a:rPr lang="en-US" sz="1800" dirty="0"/>
                        <a:t>Martian</a:t>
                      </a:r>
                    </a:p>
                  </a:txBody>
                  <a:tcPr marT="45700" marB="45700"/>
                </a:tc>
                <a:tc>
                  <a:txBody>
                    <a:bodyPr/>
                    <a:lstStyle/>
                    <a:p>
                      <a:r>
                        <a:rPr lang="en-US" sz="1800" dirty="0"/>
                        <a:t>Southpaw</a:t>
                      </a:r>
                    </a:p>
                  </a:txBody>
                  <a:tcPr marT="45700" marB="45700"/>
                </a:tc>
                <a:tc>
                  <a:txBody>
                    <a:bodyPr/>
                    <a:lstStyle/>
                    <a:p>
                      <a:r>
                        <a:rPr lang="en-US" sz="1800" dirty="0"/>
                        <a:t>Everest</a:t>
                      </a:r>
                    </a:p>
                  </a:txBody>
                  <a:tcPr marT="45700" marB="45700"/>
                </a:tc>
                <a:tc>
                  <a:txBody>
                    <a:bodyPr/>
                    <a:lstStyle/>
                    <a:p>
                      <a:r>
                        <a:rPr lang="en-US" sz="1800" dirty="0" err="1"/>
                        <a:t>PitchPerfect</a:t>
                      </a:r>
                      <a:r>
                        <a:rPr lang="en-US" sz="1800" dirty="0"/>
                        <a:t> 2</a:t>
                      </a:r>
                    </a:p>
                  </a:txBody>
                  <a:tcPr marT="45700" marB="45700"/>
                </a:tc>
                <a:extLst>
                  <a:ext uri="{0D108BD9-81ED-4DB2-BD59-A6C34878D82A}">
                    <a16:rowId xmlns:a16="http://schemas.microsoft.com/office/drawing/2014/main" val="10000"/>
                  </a:ext>
                </a:extLst>
              </a:tr>
              <a:tr h="370681">
                <a:tc>
                  <a:txBody>
                    <a:bodyPr/>
                    <a:lstStyle/>
                    <a:p>
                      <a:r>
                        <a:rPr lang="en-US" sz="1800" dirty="0"/>
                        <a:t>3</a:t>
                      </a:r>
                    </a:p>
                  </a:txBody>
                  <a:tcPr marT="45700" marB="45700"/>
                </a:tc>
                <a:tc>
                  <a:txBody>
                    <a:bodyPr/>
                    <a:lstStyle/>
                    <a:p>
                      <a:r>
                        <a:rPr lang="en-US" sz="1800" dirty="0"/>
                        <a:t>-3</a:t>
                      </a:r>
                    </a:p>
                  </a:txBody>
                  <a:tcPr marT="45700" marB="45700"/>
                </a:tc>
                <a:tc>
                  <a:txBody>
                    <a:bodyPr/>
                    <a:lstStyle/>
                    <a:p>
                      <a:r>
                        <a:rPr lang="en-US" sz="1800" dirty="0"/>
                        <a:t>5</a:t>
                      </a:r>
                    </a:p>
                  </a:txBody>
                  <a:tcPr marT="45700" marB="45700"/>
                </a:tc>
                <a:tc>
                  <a:txBody>
                    <a:bodyPr/>
                    <a:lstStyle/>
                    <a:p>
                      <a:r>
                        <a:rPr lang="en-US" sz="1800" dirty="0"/>
                        <a:t>-2</a:t>
                      </a:r>
                    </a:p>
                  </a:txBody>
                  <a:tcPr marT="45700" marB="45700"/>
                </a:tc>
                <a:tc>
                  <a:txBody>
                    <a:bodyPr/>
                    <a:lstStyle/>
                    <a:p>
                      <a:r>
                        <a:rPr lang="en-US" sz="1800" dirty="0"/>
                        <a:t>-3</a:t>
                      </a:r>
                    </a:p>
                  </a:txBody>
                  <a:tcPr marT="45700" marB="45700"/>
                </a:tc>
                <a:extLst>
                  <a:ext uri="{0D108BD9-81ED-4DB2-BD59-A6C34878D82A}">
                    <a16:rowId xmlns:a16="http://schemas.microsoft.com/office/drawing/2014/main" val="10001"/>
                  </a:ext>
                </a:extLst>
              </a:tr>
              <a:tr h="370681">
                <a:tc>
                  <a:txBody>
                    <a:bodyPr/>
                    <a:lstStyle/>
                    <a:p>
                      <a:r>
                        <a:rPr lang="en-US" sz="1800" dirty="0"/>
                        <a:t>2</a:t>
                      </a:r>
                    </a:p>
                  </a:txBody>
                  <a:tcPr marT="45700" marB="45700"/>
                </a:tc>
                <a:tc>
                  <a:txBody>
                    <a:bodyPr/>
                    <a:lstStyle/>
                    <a:p>
                      <a:r>
                        <a:rPr lang="en-US" sz="1800" dirty="0"/>
                        <a:t>2</a:t>
                      </a:r>
                    </a:p>
                  </a:txBody>
                  <a:tcPr marT="45700" marB="45700"/>
                </a:tc>
                <a:tc>
                  <a:txBody>
                    <a:bodyPr/>
                    <a:lstStyle/>
                    <a:p>
                      <a:r>
                        <a:rPr lang="en-US" sz="1800" dirty="0"/>
                        <a:t>3</a:t>
                      </a:r>
                    </a:p>
                  </a:txBody>
                  <a:tcPr marT="45700" marB="45700"/>
                </a:tc>
                <a:tc>
                  <a:txBody>
                    <a:bodyPr/>
                    <a:lstStyle/>
                    <a:p>
                      <a:r>
                        <a:rPr lang="en-US" sz="1800" dirty="0"/>
                        <a:t>2</a:t>
                      </a:r>
                    </a:p>
                  </a:txBody>
                  <a:tcPr marT="45700" marB="45700"/>
                </a:tc>
                <a:tc>
                  <a:txBody>
                    <a:bodyPr/>
                    <a:lstStyle/>
                    <a:p>
                      <a:r>
                        <a:rPr lang="en-US" sz="1800" dirty="0"/>
                        <a:t>3</a:t>
                      </a:r>
                    </a:p>
                  </a:txBody>
                  <a:tcPr marT="45700" marB="45700"/>
                </a:tc>
                <a:extLst>
                  <a:ext uri="{0D108BD9-81ED-4DB2-BD59-A6C34878D82A}">
                    <a16:rowId xmlns:a16="http://schemas.microsoft.com/office/drawing/2014/main" val="10002"/>
                  </a:ext>
                </a:extLst>
              </a:tr>
              <a:tr h="370681">
                <a:tc>
                  <a:txBody>
                    <a:bodyPr/>
                    <a:lstStyle/>
                    <a:p>
                      <a:r>
                        <a:rPr lang="en-US" sz="1800" dirty="0"/>
                        <a:t>4</a:t>
                      </a:r>
                    </a:p>
                  </a:txBody>
                  <a:tcPr marT="45700" marB="45700"/>
                </a:tc>
                <a:tc>
                  <a:txBody>
                    <a:bodyPr/>
                    <a:lstStyle/>
                    <a:p>
                      <a:r>
                        <a:rPr lang="en-US" sz="1800" dirty="0"/>
                        <a:t>4</a:t>
                      </a:r>
                    </a:p>
                  </a:txBody>
                  <a:tcPr marT="45700" marB="45700"/>
                </a:tc>
                <a:tc>
                  <a:txBody>
                    <a:bodyPr/>
                    <a:lstStyle/>
                    <a:p>
                      <a:r>
                        <a:rPr lang="en-US" sz="1800" dirty="0"/>
                        <a:t>-2</a:t>
                      </a:r>
                    </a:p>
                  </a:txBody>
                  <a:tcPr marT="45700" marB="45700"/>
                </a:tc>
                <a:tc>
                  <a:txBody>
                    <a:bodyPr/>
                    <a:lstStyle/>
                    <a:p>
                      <a:r>
                        <a:rPr lang="en-US" sz="1800" dirty="0"/>
                        <a:t>1</a:t>
                      </a:r>
                    </a:p>
                  </a:txBody>
                  <a:tcPr marT="45700" marB="45700"/>
                </a:tc>
                <a:tc>
                  <a:txBody>
                    <a:bodyPr/>
                    <a:lstStyle/>
                    <a:p>
                      <a:r>
                        <a:rPr lang="en-US" sz="1800" dirty="0"/>
                        <a:t>-1</a:t>
                      </a:r>
                    </a:p>
                  </a:txBody>
                  <a:tcPr marT="45700" marB="45700"/>
                </a:tc>
                <a:extLst>
                  <a:ext uri="{0D108BD9-81ED-4DB2-BD59-A6C34878D82A}">
                    <a16:rowId xmlns:a16="http://schemas.microsoft.com/office/drawing/2014/main" val="10003"/>
                  </a:ext>
                </a:extLst>
              </a:tr>
            </a:tbl>
          </a:graphicData>
        </a:graphic>
      </p:graphicFrame>
      <p:sp>
        <p:nvSpPr>
          <p:cNvPr id="6183" name="Content Placeholder 2"/>
          <p:cNvSpPr txBox="1">
            <a:spLocks/>
          </p:cNvSpPr>
          <p:nvPr/>
        </p:nvSpPr>
        <p:spPr bwMode="auto">
          <a:xfrm>
            <a:off x="711200" y="4648200"/>
            <a:ext cx="7823200" cy="179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90488" tIns="44450" rIns="90488" bIns="44450"/>
          <a:lstStyle>
            <a:lvl1pPr marL="342900" indent="-342900" eaLnBrk="0" hangingPunct="0">
              <a:defRPr sz="2400">
                <a:solidFill>
                  <a:schemeClr val="tx1"/>
                </a:solidFill>
                <a:latin typeface="Courier New" charset="0"/>
                <a:ea typeface="ＭＳ Ｐゴシック" charset="0"/>
                <a:cs typeface="ＭＳ Ｐゴシック" charset="0"/>
              </a:defRPr>
            </a:lvl1pPr>
            <a:lvl2pPr marL="742950" indent="-285750" eaLnBrk="0" hangingPunct="0">
              <a:defRPr sz="2400">
                <a:solidFill>
                  <a:schemeClr val="tx1"/>
                </a:solidFill>
                <a:latin typeface="Courier New" charset="0"/>
                <a:ea typeface="ＭＳ Ｐゴシック" charset="0"/>
              </a:defRPr>
            </a:lvl2pPr>
            <a:lvl3pPr marL="1143000" indent="-228600" eaLnBrk="0" hangingPunct="0">
              <a:defRPr sz="2400">
                <a:solidFill>
                  <a:schemeClr val="tx1"/>
                </a:solidFill>
                <a:latin typeface="Courier New" charset="0"/>
                <a:ea typeface="ＭＳ Ｐゴシック" charset="0"/>
              </a:defRPr>
            </a:lvl3pPr>
            <a:lvl4pPr marL="1600200" indent="-228600" eaLnBrk="0" hangingPunct="0">
              <a:defRPr sz="2400">
                <a:solidFill>
                  <a:schemeClr val="tx1"/>
                </a:solidFill>
                <a:latin typeface="Courier New" charset="0"/>
                <a:ea typeface="ＭＳ Ｐゴシック" charset="0"/>
              </a:defRPr>
            </a:lvl4pPr>
            <a:lvl5pPr marL="2057400" indent="-228600" eaLnBrk="0" hangingPunct="0">
              <a:defRPr sz="2400">
                <a:solidFill>
                  <a:schemeClr val="tx1"/>
                </a:solidFill>
                <a:latin typeface="Courier New" charset="0"/>
                <a:ea typeface="ＭＳ Ｐゴシック" charset="0"/>
              </a:defRPr>
            </a:lvl5pPr>
            <a:lvl6pPr marL="2514600" indent="-228600" eaLnBrk="0" fontAlgn="base" hangingPunct="0">
              <a:spcBef>
                <a:spcPct val="0"/>
              </a:spcBef>
              <a:spcAft>
                <a:spcPct val="0"/>
              </a:spcAft>
              <a:defRPr sz="2400">
                <a:solidFill>
                  <a:schemeClr val="tx1"/>
                </a:solidFill>
                <a:latin typeface="Courier New" charset="0"/>
                <a:ea typeface="ＭＳ Ｐゴシック" charset="0"/>
              </a:defRPr>
            </a:lvl6pPr>
            <a:lvl7pPr marL="2971800" indent="-228600" eaLnBrk="0" fontAlgn="base" hangingPunct="0">
              <a:spcBef>
                <a:spcPct val="0"/>
              </a:spcBef>
              <a:spcAft>
                <a:spcPct val="0"/>
              </a:spcAft>
              <a:defRPr sz="2400">
                <a:solidFill>
                  <a:schemeClr val="tx1"/>
                </a:solidFill>
                <a:latin typeface="Courier New" charset="0"/>
                <a:ea typeface="ＭＳ Ｐゴシック" charset="0"/>
              </a:defRPr>
            </a:lvl7pPr>
            <a:lvl8pPr marL="3429000" indent="-228600" eaLnBrk="0" fontAlgn="base" hangingPunct="0">
              <a:spcBef>
                <a:spcPct val="0"/>
              </a:spcBef>
              <a:spcAft>
                <a:spcPct val="0"/>
              </a:spcAft>
              <a:defRPr sz="2400">
                <a:solidFill>
                  <a:schemeClr val="tx1"/>
                </a:solidFill>
                <a:latin typeface="Courier New" charset="0"/>
                <a:ea typeface="ＭＳ Ｐゴシック" charset="0"/>
              </a:defRPr>
            </a:lvl8pPr>
            <a:lvl9pPr marL="3886200" indent="-228600" eaLnBrk="0" fontAlgn="base" hangingPunct="0">
              <a:spcBef>
                <a:spcPct val="0"/>
              </a:spcBef>
              <a:spcAft>
                <a:spcPct val="0"/>
              </a:spcAft>
              <a:defRPr sz="2400">
                <a:solidFill>
                  <a:schemeClr val="tx1"/>
                </a:solidFill>
                <a:latin typeface="Courier New" charset="0"/>
                <a:ea typeface="ＭＳ Ｐゴシック" charset="0"/>
              </a:defRPr>
            </a:lvl9pPr>
          </a:lstStyle>
          <a:p>
            <a:pPr>
              <a:spcBef>
                <a:spcPct val="20000"/>
              </a:spcBef>
              <a:buClr>
                <a:schemeClr val="tx1"/>
              </a:buClr>
              <a:buSzPct val="75000"/>
              <a:buFont typeface="Monotype Sorts" charset="0"/>
              <a:buChar char="l"/>
            </a:pPr>
            <a:r>
              <a:rPr lang="en-US" b="1" dirty="0">
                <a:solidFill>
                  <a:srgbClr val="00279F"/>
                </a:solidFill>
                <a:latin typeface="Book Antiqua" charset="0"/>
              </a:rPr>
              <a:t>What should I choose to see?</a:t>
            </a:r>
          </a:p>
          <a:p>
            <a:pPr lvl="1">
              <a:spcBef>
                <a:spcPct val="20000"/>
              </a:spcBef>
              <a:buClr>
                <a:srgbClr val="FC0128"/>
              </a:buClr>
              <a:buSzPct val="75000"/>
              <a:buFont typeface="Wingdings" charset="0"/>
              <a:buChar char="Ø"/>
            </a:pPr>
            <a:r>
              <a:rPr lang="en-US" sz="2000" b="1" dirty="0">
                <a:latin typeface="Book Antiqua" charset="0"/>
              </a:rPr>
              <a:t>What does this depend on?</a:t>
            </a:r>
          </a:p>
          <a:p>
            <a:pPr>
              <a:spcBef>
                <a:spcPct val="20000"/>
              </a:spcBef>
              <a:buClr>
                <a:schemeClr val="tx1"/>
              </a:buClr>
              <a:buSzPct val="75000"/>
              <a:buFont typeface="Monotype Sorts" charset="0"/>
              <a:buChar char="l"/>
            </a:pPr>
            <a:r>
              <a:rPr lang="en-US" b="1" dirty="0">
                <a:solidFill>
                  <a:srgbClr val="00279F"/>
                </a:solidFill>
                <a:latin typeface="Book Antiqua" charset="0"/>
              </a:rPr>
              <a:t>Who is most like me?</a:t>
            </a:r>
          </a:p>
          <a:p>
            <a:pPr lvl="1">
              <a:spcBef>
                <a:spcPct val="20000"/>
              </a:spcBef>
              <a:buClr>
                <a:srgbClr val="FC0128"/>
              </a:buClr>
              <a:buSzPct val="75000"/>
              <a:buFont typeface="Wingdings" charset="0"/>
              <a:buChar char="Ø"/>
            </a:pPr>
            <a:r>
              <a:rPr lang="en-US" sz="2000" b="1" dirty="0">
                <a:latin typeface="Book Antiqua" charset="0"/>
              </a:rPr>
              <a:t>How do we figure this out</a:t>
            </a:r>
          </a:p>
        </p:txBody>
      </p:sp>
      <p:pic>
        <p:nvPicPr>
          <p:cNvPr id="2" name="Picture 1"/>
          <p:cNvPicPr>
            <a:picLocks noChangeAspect="1"/>
          </p:cNvPicPr>
          <p:nvPr/>
        </p:nvPicPr>
        <p:blipFill>
          <a:blip r:embed="rId3"/>
          <a:stretch>
            <a:fillRect/>
          </a:stretch>
        </p:blipFill>
        <p:spPr>
          <a:xfrm>
            <a:off x="701322" y="1166988"/>
            <a:ext cx="1048456" cy="1436773"/>
          </a:xfrm>
          <a:prstGeom prst="rect">
            <a:avLst/>
          </a:prstGeom>
        </p:spPr>
      </p:pic>
      <p:pic>
        <p:nvPicPr>
          <p:cNvPr id="3" name="Picture 2"/>
          <p:cNvPicPr>
            <a:picLocks noChangeAspect="1"/>
          </p:cNvPicPr>
          <p:nvPr/>
        </p:nvPicPr>
        <p:blipFill>
          <a:blip r:embed="rId4"/>
          <a:stretch>
            <a:fillRect/>
          </a:stretch>
        </p:blipFill>
        <p:spPr>
          <a:xfrm>
            <a:off x="2366433" y="1181100"/>
            <a:ext cx="977899" cy="1340084"/>
          </a:xfrm>
          <a:prstGeom prst="rect">
            <a:avLst/>
          </a:prstGeom>
        </p:spPr>
      </p:pic>
      <p:pic>
        <p:nvPicPr>
          <p:cNvPr id="5" name="Picture 4"/>
          <p:cNvPicPr>
            <a:picLocks noChangeAspect="1"/>
          </p:cNvPicPr>
          <p:nvPr/>
        </p:nvPicPr>
        <p:blipFill>
          <a:blip r:embed="rId5"/>
          <a:stretch>
            <a:fillRect/>
          </a:stretch>
        </p:blipFill>
        <p:spPr>
          <a:xfrm>
            <a:off x="3706988" y="1195210"/>
            <a:ext cx="992011" cy="1359422"/>
          </a:xfrm>
          <a:prstGeom prst="rect">
            <a:avLst/>
          </a:prstGeom>
        </p:spPr>
      </p:pic>
      <p:pic>
        <p:nvPicPr>
          <p:cNvPr id="6" name="Picture 5"/>
          <p:cNvPicPr>
            <a:picLocks noChangeAspect="1"/>
          </p:cNvPicPr>
          <p:nvPr/>
        </p:nvPicPr>
        <p:blipFill>
          <a:blip r:embed="rId6"/>
          <a:stretch>
            <a:fillRect/>
          </a:stretch>
        </p:blipFill>
        <p:spPr>
          <a:xfrm>
            <a:off x="5019323" y="1195211"/>
            <a:ext cx="981333" cy="1344789"/>
          </a:xfrm>
          <a:prstGeom prst="rect">
            <a:avLst/>
          </a:prstGeom>
        </p:spPr>
      </p:pic>
      <p:pic>
        <p:nvPicPr>
          <p:cNvPr id="7" name="Picture 6"/>
          <p:cNvPicPr>
            <a:picLocks noChangeAspect="1"/>
          </p:cNvPicPr>
          <p:nvPr/>
        </p:nvPicPr>
        <p:blipFill>
          <a:blip r:embed="rId7"/>
          <a:stretch>
            <a:fillRect/>
          </a:stretch>
        </p:blipFill>
        <p:spPr>
          <a:xfrm>
            <a:off x="6505223" y="1166988"/>
            <a:ext cx="992010" cy="1359421"/>
          </a:xfrm>
          <a:prstGeom prst="rect">
            <a:avLst/>
          </a:prstGeom>
        </p:spPr>
      </p:pic>
      <p:sp>
        <p:nvSpPr>
          <p:cNvPr id="8" name="Footer Placeholder 7"/>
          <p:cNvSpPr>
            <a:spLocks noGrp="1"/>
          </p:cNvSpPr>
          <p:nvPr>
            <p:ph type="ftr" sz="quarter" idx="11"/>
          </p:nvPr>
        </p:nvSpPr>
        <p:spPr/>
        <p:txBody>
          <a:bodyPr/>
          <a:lstStyle/>
          <a:p>
            <a:pPr>
              <a:defRPr/>
            </a:pPr>
            <a:r>
              <a:rPr lang="en-US"/>
              <a:t>compsci101 fall17</a:t>
            </a:r>
          </a:p>
        </p:txBody>
      </p:sp>
      <p:sp>
        <p:nvSpPr>
          <p:cNvPr id="9" name="Slide Number Placeholder 8"/>
          <p:cNvSpPr>
            <a:spLocks noGrp="1"/>
          </p:cNvSpPr>
          <p:nvPr>
            <p:ph type="sldNum" sz="quarter" idx="12"/>
          </p:nvPr>
        </p:nvSpPr>
        <p:spPr/>
        <p:txBody>
          <a:bodyPr/>
          <a:lstStyle/>
          <a:p>
            <a:pPr>
              <a:defRPr/>
            </a:pPr>
            <a:fld id="{FC6DB02F-6869-41A8-88A9-7B04A59444FD}" type="slidenum">
              <a:rPr lang="en-US" smtClean="0"/>
              <a:pPr>
                <a:defRPr/>
              </a:pPr>
              <a:t>9</a:t>
            </a:fld>
            <a:endParaRPr lang="en-US"/>
          </a:p>
        </p:txBody>
      </p:sp>
    </p:spTree>
    <p:extLst>
      <p:ext uri="{BB962C8B-B14F-4D97-AF65-F5344CB8AC3E}">
        <p14:creationId xmlns:p14="http://schemas.microsoft.com/office/powerpoint/2010/main" val="43188384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4909</TotalTime>
  <Words>3294</Words>
  <Application>Microsoft Office PowerPoint</Application>
  <PresentationFormat>On-screen Show (4:3)</PresentationFormat>
  <Paragraphs>634</Paragraphs>
  <Slides>42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ＭＳ Ｐゴシック</vt:lpstr>
      <vt:lpstr>Arial</vt:lpstr>
      <vt:lpstr>Book Antiqua</vt:lpstr>
      <vt:lpstr>Calibri</vt:lpstr>
      <vt:lpstr>Courier New</vt:lpstr>
      <vt:lpstr>Monotype Sorts</vt:lpstr>
      <vt:lpstr>Times New Roman</vt:lpstr>
      <vt:lpstr>Wingdings</vt:lpstr>
      <vt:lpstr>Default Design</vt:lpstr>
      <vt:lpstr>CompSci 101 Introduction to Computer Science</vt:lpstr>
      <vt:lpstr>Announcements</vt:lpstr>
      <vt:lpstr>Exam 2 Back</vt:lpstr>
      <vt:lpstr>Final Exam – SECTION 02</vt:lpstr>
      <vt:lpstr>Lab this week!</vt:lpstr>
      <vt:lpstr>Lab this week (cont)</vt:lpstr>
      <vt:lpstr>Math, Engineering, Sociology</vt:lpstr>
      <vt:lpstr>Assignment 8: Collaborative Filtering</vt:lpstr>
      <vt:lpstr>From User Rating to Recommendations</vt:lpstr>
      <vt:lpstr>ReadAllFood modules: Food Format bit.ly/101f17-1128-1</vt:lpstr>
      <vt:lpstr>Data For Recommender</vt:lpstr>
      <vt:lpstr>Data For Recommender</vt:lpstr>
      <vt:lpstr>Data For Recommender</vt:lpstr>
      <vt:lpstr>Drawbacks of Item Averaging</vt:lpstr>
      <vt:lpstr>Collaborative Filtering: Recommender</vt:lpstr>
      <vt:lpstr>How do you calculate a similarity?</vt:lpstr>
      <vt:lpstr>How do you calculate a similarity?</vt:lpstr>
      <vt:lpstr>Collaborative Filtering</vt:lpstr>
      <vt:lpstr>Adding lists of numbers</vt:lpstr>
      <vt:lpstr>Then divide by number of nonzeros</vt:lpstr>
      <vt:lpstr>Follow 12-step process</vt:lpstr>
      <vt:lpstr>Plan for Today</vt:lpstr>
      <vt:lpstr>PowerPoint Presentation</vt:lpstr>
      <vt:lpstr>Recursion Solving a problem by solving similar but smaller problems </vt:lpstr>
      <vt:lpstr>http://computer1.sales.microsoft.com</vt:lpstr>
      <vt:lpstr>What's in a file-system Folder?</vt:lpstr>
      <vt:lpstr>PowerPoint Presentation</vt:lpstr>
      <vt:lpstr>What's in a folder on your computer?</vt:lpstr>
      <vt:lpstr>PowerPoint Presentation</vt:lpstr>
      <vt:lpstr>Recursion to find ALL files in a folder</vt:lpstr>
      <vt:lpstr>Finding large files: FileVisit.py</vt:lpstr>
      <vt:lpstr>Example Run</vt:lpstr>
      <vt:lpstr>Finding Large Files questions bit.ly/101f17-1128-2</vt:lpstr>
      <vt:lpstr>The os and os.path libraries</vt:lpstr>
      <vt:lpstr>Dissecting FileVisit.py</vt:lpstr>
      <vt:lpstr>Does the function call itself? No!</vt:lpstr>
      <vt:lpstr>Structure matches Code</vt:lpstr>
      <vt:lpstr>Structure matches Code</vt:lpstr>
      <vt:lpstr>Recursion</vt:lpstr>
      <vt:lpstr>Sir Anthony (Tony) Hoare</vt:lpstr>
      <vt:lpstr>Mystery Recursion bit.ly/101f17-1128-3</vt:lpstr>
      <vt:lpstr>Something Recursion bitly/101f17-1128-4</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94</cp:revision>
  <cp:lastPrinted>2017-11-28T23:01:23Z</cp:lastPrinted>
  <dcterms:created xsi:type="dcterms:W3CDTF">2005-08-25T14:18:45Z</dcterms:created>
  <dcterms:modified xsi:type="dcterms:W3CDTF">2017-11-28T23:07:42Z</dcterms:modified>
</cp:coreProperties>
</file>