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7" r:id="rId3"/>
    <p:sldId id="336" r:id="rId4"/>
    <p:sldId id="316" r:id="rId5"/>
    <p:sldId id="337" r:id="rId6"/>
    <p:sldId id="326" r:id="rId7"/>
    <p:sldId id="281" r:id="rId8"/>
    <p:sldId id="338" r:id="rId9"/>
    <p:sldId id="282" r:id="rId10"/>
    <p:sldId id="280" r:id="rId11"/>
    <p:sldId id="334" r:id="rId12"/>
    <p:sldId id="283" r:id="rId13"/>
    <p:sldId id="284" r:id="rId14"/>
    <p:sldId id="329" r:id="rId15"/>
    <p:sldId id="330" r:id="rId16"/>
    <p:sldId id="285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335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88" autoAdjust="0"/>
    <p:restoredTop sz="81058" autoAdjust="0"/>
  </p:normalViewPr>
  <p:slideViewPr>
    <p:cSldViewPr>
      <p:cViewPr varScale="1">
        <p:scale>
          <a:sx n="65" d="100"/>
          <a:sy n="65" d="100"/>
        </p:scale>
        <p:origin x="89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5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85954-674A-4B02-A59C-3D3A2E615263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CC0E2-4427-4933-ACFA-726EFEF9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3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CC0E2-4427-4933-ACFA-726EFEF98E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51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14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49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was 85/92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CC0E2-4427-4933-ACFA-726EFEF98E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90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3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CC0E2-4427-4933-ACFA-726EFEF98E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2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Solving a</a:t>
            </a:r>
            <a:r>
              <a:rPr lang="en-US" baseline="0" dirty="0"/>
              <a:t> smaller version of the original problem, must be smaller in some way. </a:t>
            </a:r>
          </a:p>
          <a:p>
            <a:r>
              <a:rPr lang="en-US" baseline="0" dirty="0"/>
              <a:t>Must also get smaller and smaller and then must be a way where it is so small you can just solve the problem.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CC0E2-4427-4933-ACFA-726EFEF98E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95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DIDN”T GET TO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16CB3-B225-45A6-A138-B7A767F9B0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83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Calls an</a:t>
            </a:r>
            <a:r>
              <a:rPr lang="en-US" baseline="0" dirty="0"/>
              <a:t> instance that is smaller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16CB3-B225-45A6-A138-B7A767F9B0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45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CC0E2-4427-4933-ACFA-726EFEF98E7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94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you solve a problem like "Maria" is from sound of music</a:t>
            </a:r>
          </a:p>
        </p:txBody>
      </p:sp>
    </p:spTree>
    <p:extLst>
      <p:ext uri="{BB962C8B-B14F-4D97-AF65-F5344CB8AC3E}">
        <p14:creationId xmlns:p14="http://schemas.microsoft.com/office/powerpoint/2010/main" val="945095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xkcd.com/543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xkcd.com/688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mputer_scienc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144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638800" y="5092005"/>
            <a:ext cx="304602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November 30, 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338336"/>
              </p:ext>
            </p:extLst>
          </p:nvPr>
        </p:nvGraphicFramePr>
        <p:xfrm>
          <a:off x="914400" y="3581400"/>
          <a:ext cx="5658554" cy="1219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0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0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BlueEx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McDon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Nasher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Sam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Chris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-304800" y="152400"/>
            <a:ext cx="9448800" cy="1143000"/>
          </a:xfrm>
        </p:spPr>
        <p:txBody>
          <a:bodyPr/>
          <a:lstStyle/>
          <a:p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Review: Recursion to find ALL files in a folder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13716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A folder can have sub folders and files</a:t>
            </a:r>
          </a:p>
          <a:p>
            <a:pPr>
              <a:defRPr/>
            </a:pPr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</a:rPr>
              <a:t>A file cannot have sub files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898510" y="3962400"/>
            <a:ext cx="3995180" cy="1345287"/>
            <a:chOff x="5127110" y="4267200"/>
            <a:chExt cx="3995180" cy="1345287"/>
          </a:xfrm>
        </p:grpSpPr>
        <p:sp>
          <p:nvSpPr>
            <p:cNvPr id="4" name="TextBox 3"/>
            <p:cNvSpPr txBox="1"/>
            <p:nvPr/>
          </p:nvSpPr>
          <p:spPr>
            <a:xfrm>
              <a:off x="6781800" y="4267200"/>
              <a:ext cx="234049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Is that a directory?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27110" y="5181600"/>
              <a:ext cx="386449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If not a directory, it will be a file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43200" y="4232195"/>
            <a:ext cx="3733800" cy="923092"/>
            <a:chOff x="2971800" y="4536995"/>
            <a:chExt cx="3733800" cy="923092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4953000" y="4536995"/>
              <a:ext cx="1752600" cy="869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2971800" y="5460086"/>
              <a:ext cx="2155310" cy="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3124200"/>
            <a:ext cx="7772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Monotype Sorts" charset="0"/>
              <a:buNone/>
              <a:defRPr/>
            </a:pPr>
            <a:r>
              <a:rPr lang="en-US" sz="2400" b="1" kern="0" dirty="0" err="1">
                <a:latin typeface="Courier New"/>
                <a:ea typeface="ＭＳ Ｐゴシック" charset="0"/>
                <a:cs typeface="Courier New"/>
              </a:rPr>
              <a:t>def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 </a:t>
            </a:r>
            <a:r>
              <a:rPr lang="en-US" sz="2400" b="1" kern="0" dirty="0">
                <a:solidFill>
                  <a:schemeClr val="accent2"/>
                </a:solidFill>
                <a:latin typeface="Courier New"/>
                <a:ea typeface="ＭＳ Ｐゴシック" charset="0"/>
                <a:cs typeface="Courier New"/>
              </a:rPr>
              <a:t>visit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en-US" sz="2400" kern="0" dirty="0" err="1">
                <a:latin typeface="Courier New"/>
                <a:ea typeface="ＭＳ Ｐゴシック" charset="0"/>
                <a:cs typeface="Courier New"/>
              </a:rPr>
              <a:t>dirname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):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400" b="1" kern="0" dirty="0"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 inner in </a:t>
            </a:r>
            <a:r>
              <a:rPr lang="en-US" sz="2400" kern="0" dirty="0" err="1">
                <a:latin typeface="Courier New"/>
                <a:ea typeface="ＭＳ Ｐゴシック" charset="0"/>
                <a:cs typeface="Courier New"/>
              </a:rPr>
              <a:t>dirname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: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2400" b="1" kern="0" dirty="0">
                <a:latin typeface="Courier New"/>
                <a:ea typeface="ＭＳ Ｐゴシック" charset="0"/>
                <a:cs typeface="Courier New"/>
              </a:rPr>
              <a:t>if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 </a:t>
            </a:r>
            <a:r>
              <a:rPr lang="en-US" sz="2400" kern="0" dirty="0" err="1">
                <a:latin typeface="Courier New"/>
                <a:ea typeface="ＭＳ Ｐゴシック" charset="0"/>
                <a:cs typeface="Courier New"/>
              </a:rPr>
              <a:t>isdir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(inner): 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        </a:t>
            </a:r>
            <a:r>
              <a:rPr lang="en-US" sz="2400" b="1" kern="0" dirty="0">
                <a:solidFill>
                  <a:schemeClr val="accent2"/>
                </a:solidFill>
                <a:latin typeface="Courier New"/>
                <a:ea typeface="ＭＳ Ｐゴシック" charset="0"/>
                <a:cs typeface="Courier New"/>
              </a:rPr>
              <a:t>visit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(inner)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en-US" sz="2400" b="1" kern="0" dirty="0">
                <a:latin typeface="Courier New"/>
                <a:ea typeface="ＭＳ Ｐゴシック" charset="0"/>
                <a:cs typeface="Courier New"/>
              </a:rPr>
              <a:t>else</a:t>
            </a: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: 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sz="2400" kern="0" dirty="0">
                <a:latin typeface="Courier New"/>
                <a:ea typeface="ＭＳ Ｐゴシック" charset="0"/>
                <a:cs typeface="Courier New"/>
              </a:rPr>
              <a:t>        print name(inner), size(inner)</a:t>
            </a:r>
            <a:endParaRPr lang="en-US" sz="2400" kern="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9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Something Recursion</a:t>
            </a:r>
            <a:br>
              <a:rPr lang="en-US" dirty="0"/>
            </a:br>
            <a:r>
              <a:rPr lang="en-US" dirty="0" err="1"/>
              <a:t>bitly</a:t>
            </a:r>
            <a:r>
              <a:rPr lang="en-US" dirty="0"/>
              <a:t>/101f17-1130-2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67000"/>
            <a:ext cx="7876560" cy="2833817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52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Revisit the APT Bagels</a:t>
            </a:r>
            <a:br>
              <a:rPr lang="en-US" dirty="0"/>
            </a:br>
            <a:r>
              <a:rPr lang="en-US" dirty="0"/>
              <a:t>Recursively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45" y="1461319"/>
            <a:ext cx="6201640" cy="1933845"/>
          </a:xfr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534045"/>
            <a:ext cx="7463433" cy="311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14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090" y="152400"/>
            <a:ext cx="7772400" cy="1143000"/>
          </a:xfrm>
        </p:spPr>
        <p:txBody>
          <a:bodyPr/>
          <a:lstStyle/>
          <a:p>
            <a:r>
              <a:rPr lang="en-US" dirty="0"/>
              <a:t>APT Bagels Recursively</a:t>
            </a:r>
            <a:br>
              <a:rPr lang="en-US" dirty="0"/>
            </a:br>
            <a:r>
              <a:rPr lang="en-US" dirty="0"/>
              <a:t>bit.ly/101f17-1130-3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16" y="1501950"/>
            <a:ext cx="7411484" cy="114316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16" y="2884735"/>
            <a:ext cx="7716327" cy="11717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16" y="4301207"/>
            <a:ext cx="7411484" cy="504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64" y="5334000"/>
            <a:ext cx="7411484" cy="11622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8014" y="1577452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7679" y="286752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7679" y="430120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7679" y="5270645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D)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5257800" y="6496212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92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in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96592" y="150253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>
                <a:latin typeface="Book Antiqua" charset="0"/>
                <a:ea typeface="ＭＳ Ｐゴシック" charset="0"/>
                <a:cs typeface="ＭＳ Ｐゴシック" charset="0"/>
                <a:hlinkClick r:id="rId2"/>
              </a:rPr>
              <a:t>http://xkcd.com/543/</a:t>
            </a:r>
            <a:endParaRPr lang="en-US" kern="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endParaRPr lang="en-US" kern="0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endParaRPr lang="en-US" kern="0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26" name="Picture 2" descr="Sierpinski Valent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81925"/>
            <a:ext cx="4254192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-media-cache-ak0.pinimg.com/originals/cb/05/61/cb056152d0ebf60a65d3e058623cbc2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250" y="2408360"/>
            <a:ext cx="2381250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375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172037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More: Recursion in Pictures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685800" y="1250121"/>
            <a:ext cx="7772400" cy="4114800"/>
          </a:xfrm>
        </p:spPr>
        <p:txBody>
          <a:bodyPr/>
          <a:lstStyle/>
          <a:p>
            <a:r>
              <a:rPr lang="en-US" dirty="0">
                <a:latin typeface="Book Antiqua" charset="0"/>
                <a:ea typeface="ＭＳ Ｐゴシック" charset="0"/>
                <a:cs typeface="ＭＳ Ｐゴシック" charset="0"/>
                <a:hlinkClick r:id="rId2"/>
              </a:rPr>
              <a:t>http://xkcd.com/688/</a:t>
            </a:r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150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62" y="2500489"/>
            <a:ext cx="8542865" cy="207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17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Computer 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"it is the study of automating algorithmic processes that scale."</a:t>
            </a:r>
          </a:p>
          <a:p>
            <a:pPr lvl="1"/>
            <a:r>
              <a:rPr lang="en-US" dirty="0">
                <a:hlinkClick r:id="rId2"/>
              </a:rPr>
              <a:t>https://en.wikipedia.org/wiki/Computer_science</a:t>
            </a:r>
            <a:endParaRPr lang="en-US" dirty="0"/>
          </a:p>
          <a:p>
            <a:endParaRPr lang="en-US" dirty="0"/>
          </a:p>
          <a:p>
            <a:r>
              <a:rPr lang="en-US" dirty="0"/>
              <a:t>If you need to find one email address on a webpage, you don't need computer science</a:t>
            </a:r>
          </a:p>
          <a:p>
            <a:pPr lvl="1"/>
            <a:r>
              <a:rPr lang="en-US" dirty="0"/>
              <a:t>If you need to scrape every email address, that number in the 10's to 100's, you could use help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05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152400"/>
            <a:ext cx="8610600" cy="1143000"/>
          </a:xfrm>
        </p:spPr>
        <p:txBody>
          <a:bodyPr/>
          <a:lstStyle/>
          <a:p>
            <a:r>
              <a:rPr lang="en-US" dirty="0"/>
              <a:t>How do you solve a problem like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How many words end in "aria"?</a:t>
            </a:r>
          </a:p>
          <a:p>
            <a:pPr lvl="1"/>
            <a:r>
              <a:rPr lang="en-US" dirty="0"/>
              <a:t>Start with "aria"? Contain "aria"?</a:t>
            </a:r>
          </a:p>
          <a:p>
            <a:pPr lvl="1"/>
            <a:r>
              <a:rPr lang="en-US" dirty="0"/>
              <a:t>Why would you care about this?</a:t>
            </a:r>
          </a:p>
          <a:p>
            <a:endParaRPr lang="en-US" dirty="0"/>
          </a:p>
          <a:p>
            <a:r>
              <a:rPr lang="en-US" dirty="0"/>
              <a:t>Can you find ola@cs.duke.edu, susan.rodger@duke.edu, and andrew.douglas.hilton@gmail.com when searching through a webpage source?</a:t>
            </a:r>
          </a:p>
          <a:p>
            <a:pPr lvl="1"/>
            <a:r>
              <a:rPr lang="en-US" dirty="0"/>
              <a:t>What is the format of a "real" email address?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96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395" y="304800"/>
            <a:ext cx="7772400" cy="1143000"/>
          </a:xfrm>
        </p:spPr>
        <p:txBody>
          <a:bodyPr/>
          <a:lstStyle/>
          <a:p>
            <a:r>
              <a:rPr lang="en-US" dirty="0"/>
              <a:t>Examples of regex's at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dirty="0"/>
              <a:t>What do aria$ and ^aria and aria share?</a:t>
            </a:r>
          </a:p>
          <a:p>
            <a:pPr lvl="1"/>
            <a:r>
              <a:rPr lang="en-US" dirty="0"/>
              <a:t>Answers to previous question</a:t>
            </a:r>
          </a:p>
          <a:p>
            <a:r>
              <a:rPr lang="en-US" dirty="0"/>
              <a:t>What about the regex .+@.+</a:t>
            </a:r>
          </a:p>
          <a:p>
            <a:pPr lvl="1"/>
            <a:r>
              <a:rPr lang="en-US" dirty="0"/>
              <a:t>Turns out that . has special meaning in regex, so does +, so do many characters</a:t>
            </a:r>
          </a:p>
          <a:p>
            <a:pPr lvl="1"/>
            <a:endParaRPr lang="en-US" dirty="0"/>
          </a:p>
          <a:p>
            <a:r>
              <a:rPr lang="en-US" dirty="0"/>
              <a:t>We'll use a module </a:t>
            </a:r>
            <a:r>
              <a:rPr lang="en-US" dirty="0" err="1"/>
              <a:t>RegexDemo.py</a:t>
            </a:r>
            <a:r>
              <a:rPr lang="en-US" dirty="0"/>
              <a:t> to check</a:t>
            </a:r>
          </a:p>
          <a:p>
            <a:pPr lvl="1"/>
            <a:r>
              <a:rPr lang="en-US" dirty="0"/>
              <a:t>Uses the re Python library</a:t>
            </a:r>
          </a:p>
          <a:p>
            <a:pPr lvl="1"/>
            <a:r>
              <a:rPr lang="en-US" dirty="0"/>
              <a:t>Details won't be tested, regex knowledge will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10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Regex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/>
              <a:t>Regex parts combined in powerful ways</a:t>
            </a:r>
          </a:p>
          <a:p>
            <a:pPr lvl="1"/>
            <a:r>
              <a:rPr lang="en-US" dirty="0"/>
              <a:t>Each part of a regex "matches" text, can extract matches using programs and regex library</a:t>
            </a:r>
          </a:p>
          <a:p>
            <a:pPr lvl="1"/>
            <a:r>
              <a:rPr lang="en-US" dirty="0"/>
              <a:t>^ is start of word/line, $ is end</a:t>
            </a:r>
          </a:p>
          <a:p>
            <a:r>
              <a:rPr lang="en-US" dirty="0"/>
              <a:t>Expressions that match single characters: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896879"/>
              </p:ext>
            </p:extLst>
          </p:nvPr>
        </p:nvGraphicFramePr>
        <p:xfrm>
          <a:off x="1523998" y="4038600"/>
          <a:ext cx="6096004" cy="22294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71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4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3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432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A,</a:t>
                      </a:r>
                      <a:r>
                        <a:rPr lang="en-US" b="1" i="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a,</a:t>
                      </a:r>
                      <a:r>
                        <a:rPr lang="en-US" b="1" i="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9</a:t>
                      </a:r>
                      <a:r>
                        <a:rPr lang="en-US" b="1" i="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or …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Any characte</a:t>
                      </a:r>
                      <a:r>
                        <a:rPr lang="en-US" baseline="0" dirty="0"/>
                        <a:t>r matches itself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432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Matches any character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432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Matches alphanumeric and 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432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Matches digit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432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\s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Matches whitespace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/>
              <a:t>No more RQ!</a:t>
            </a:r>
          </a:p>
          <a:p>
            <a:pPr eaLnBrk="1" hangingPunct="1"/>
            <a:r>
              <a:rPr lang="en-US" dirty="0"/>
              <a:t>Assign 8 due Dec 5, Assign9 due Dec 8-11</a:t>
            </a:r>
          </a:p>
          <a:p>
            <a:pPr eaLnBrk="1" hangingPunct="1"/>
            <a:r>
              <a:rPr lang="en-US" dirty="0"/>
              <a:t>APT 8  due Dec 7</a:t>
            </a:r>
          </a:p>
          <a:p>
            <a:pPr eaLnBrk="1" hangingPunct="1"/>
            <a:r>
              <a:rPr lang="en-US" dirty="0"/>
              <a:t>Be a UTA – sign up – or </a:t>
            </a:r>
            <a:r>
              <a:rPr lang="en-US"/>
              <a:t>Peer Tutor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Today:</a:t>
            </a:r>
          </a:p>
          <a:p>
            <a:pPr lvl="1" eaLnBrk="1" hangingPunct="1"/>
            <a:r>
              <a:rPr lang="en-US" dirty="0"/>
              <a:t>Review Recursion</a:t>
            </a:r>
          </a:p>
          <a:p>
            <a:pPr lvl="1" eaLnBrk="1" hangingPunct="1"/>
            <a:r>
              <a:rPr lang="en-US" dirty="0"/>
              <a:t>Regular Expressions</a:t>
            </a:r>
          </a:p>
          <a:p>
            <a:pPr lvl="1" eaLnBrk="1" hangingPunct="1"/>
            <a:r>
              <a:rPr lang="en-US" dirty="0"/>
              <a:t>Assignment 8 Recommender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C2A3C5-8D38-4F49-97B3-7A8F04FB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/>
              <a:t>Regex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772400" cy="4114800"/>
          </a:xfrm>
        </p:spPr>
        <p:txBody>
          <a:bodyPr/>
          <a:lstStyle/>
          <a:p>
            <a:r>
              <a:rPr lang="en-US" dirty="0"/>
              <a:t>Repeat and combine regex parts</a:t>
            </a:r>
          </a:p>
          <a:p>
            <a:pPr lvl="1"/>
            <a:r>
              <a:rPr lang="en-US" dirty="0"/>
              <a:t>* means 0 or more occurrences/repeats</a:t>
            </a:r>
          </a:p>
          <a:p>
            <a:pPr lvl="1"/>
            <a:r>
              <a:rPr lang="en-US" dirty="0"/>
              <a:t>+ means 1 or more occurrences/repeats</a:t>
            </a:r>
          </a:p>
          <a:p>
            <a:pPr lvl="1"/>
            <a:r>
              <a:rPr lang="en-US" dirty="0"/>
              <a:t>? Means (after * or +) to be </a:t>
            </a:r>
            <a:r>
              <a:rPr lang="en-US" i="1" dirty="0"/>
              <a:t>non-greedy</a:t>
            </a:r>
          </a:p>
          <a:p>
            <a:r>
              <a:rPr lang="en-US" dirty="0"/>
              <a:t>Expressions match more than one character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17471"/>
              </p:ext>
            </p:extLst>
          </p:nvPr>
        </p:nvGraphicFramePr>
        <p:xfrm>
          <a:off x="1447798" y="4343400"/>
          <a:ext cx="6096004" cy="18503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71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4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3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[a-</a:t>
                      </a:r>
                      <a:r>
                        <a:rPr lang="en-US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zAB</a:t>
                      </a:r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Brackets create character</a:t>
                      </a:r>
                      <a:r>
                        <a:rPr lang="en-US" baseline="0" dirty="0"/>
                        <a:t> class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432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(regex)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Tag or group a regex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432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\1 or \2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Matches previously grouped regex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432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{1} or {n}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Repeat regex</a:t>
                      </a:r>
                      <a:r>
                        <a:rPr lang="en-US" baseline="0" dirty="0"/>
                        <a:t> 1 or n times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24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r>
              <a:rPr lang="en-US" dirty="0"/>
              <a:t>Regex examples tried and explained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letter words ending in p? Starts 'd'?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^\w\w\w\</a:t>
            </a:r>
            <a:r>
              <a:rPr lang="en-US" dirty="0" err="1">
                <a:latin typeface="Courier"/>
                <a:cs typeface="Courier"/>
              </a:rPr>
              <a:t>wp</a:t>
            </a:r>
            <a:r>
              <a:rPr lang="en-US" dirty="0">
                <a:latin typeface="Courier"/>
                <a:cs typeface="Courier"/>
              </a:rPr>
              <a:t>$ </a:t>
            </a:r>
            <a:r>
              <a:rPr lang="en-US" dirty="0"/>
              <a:t>but not </a:t>
            </a:r>
            <a:r>
              <a:rPr lang="en-US" dirty="0">
                <a:latin typeface="Courier New"/>
                <a:cs typeface="Courier New"/>
              </a:rPr>
              <a:t>....p$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Seven letter words, or seven ending with 'z'</a:t>
            </a:r>
          </a:p>
          <a:p>
            <a:pPr lvl="1"/>
            <a:r>
              <a:rPr lang="en-US" dirty="0"/>
              <a:t>Difference between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^\w{7}$ </a:t>
            </a:r>
            <a:r>
              <a:rPr lang="en-US" dirty="0"/>
              <a:t>and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^\w{7}</a:t>
            </a:r>
          </a:p>
          <a:p>
            <a:pPr lvl="1"/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Words that start with a consonant:</a:t>
            </a:r>
          </a:p>
          <a:p>
            <a:pPr lvl="1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^[^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aeiou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] </a:t>
            </a:r>
            <a:r>
              <a:rPr lang="en-US" dirty="0"/>
              <a:t>double meaning of ^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77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643" y="152400"/>
            <a:ext cx="8763000" cy="1143000"/>
          </a:xfrm>
        </p:spPr>
        <p:txBody>
          <a:bodyPr/>
          <a:lstStyle/>
          <a:p>
            <a:r>
              <a:rPr lang="en-US" dirty="0"/>
              <a:t>Regex examples tried and explained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dirty="0"/>
              <a:t>Five letter words ending in p? Starts 'd'?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^\w\w\w\</a:t>
            </a:r>
            <a:r>
              <a:rPr lang="en-US" dirty="0" err="1">
                <a:latin typeface="Courier"/>
                <a:cs typeface="Courier"/>
              </a:rPr>
              <a:t>wp</a:t>
            </a:r>
            <a:r>
              <a:rPr lang="en-US" dirty="0">
                <a:latin typeface="Courier"/>
                <a:cs typeface="Courier"/>
              </a:rPr>
              <a:t>$ </a:t>
            </a:r>
            <a:r>
              <a:rPr lang="en-US" dirty="0"/>
              <a:t>but not </a:t>
            </a:r>
            <a:r>
              <a:rPr lang="en-US" dirty="0">
                <a:latin typeface="Courier New"/>
                <a:cs typeface="Courier New"/>
              </a:rPr>
              <a:t>....p$</a:t>
            </a:r>
          </a:p>
          <a:p>
            <a:r>
              <a:rPr lang="en-US" dirty="0"/>
              <a:t>Seven letter words, or seven ending with 'z'</a:t>
            </a:r>
          </a:p>
          <a:p>
            <a:pPr lvl="1"/>
            <a:r>
              <a:rPr lang="en-US" dirty="0"/>
              <a:t>Difference between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^\w{7}$ </a:t>
            </a:r>
            <a:r>
              <a:rPr lang="en-US" dirty="0"/>
              <a:t>and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^\w{7}</a:t>
            </a:r>
            <a:endParaRPr lang="en-US" dirty="0"/>
          </a:p>
          <a:p>
            <a:r>
              <a:rPr lang="en-US" dirty="0"/>
              <a:t>Start and end with the same two letters like sense and metronome, decipher this:</a:t>
            </a:r>
          </a:p>
          <a:p>
            <a:pPr lvl="1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^(\w\w).*\1$</a:t>
            </a:r>
          </a:p>
          <a:p>
            <a:endParaRPr lang="en-US" dirty="0"/>
          </a:p>
          <a:p>
            <a:r>
              <a:rPr lang="en-US" dirty="0"/>
              <a:t>Start and end with three letters reversed, like despised and foolproof?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64770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94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Summary of Regular Expressions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7492" y="1295400"/>
          <a:ext cx="5844915" cy="4495801"/>
        </p:xfrm>
        <a:graphic>
          <a:graphicData uri="http://schemas.openxmlformats.org/drawingml/2006/table">
            <a:tbl>
              <a:tblPr/>
              <a:tblGrid>
                <a:gridCol w="1088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9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6644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regex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purpose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regex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1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purpose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644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.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any character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*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zero or more of previous regex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644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\w</a:t>
                      </a:r>
                      <a:endParaRPr lang="pl-PL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any alphanumeric character (and _)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+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one or more of previous regex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644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\s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any whitespace character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*? or +?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non-greedy version of either * or +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644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\d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any digit character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()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tag/group a regular expression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644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[]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character class, e.g., [A-Z] or [aeiou]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\1, \2, ..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match numbered tagged/grouped regex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644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{n}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 occurrences of preceding regex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^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beginning of line/string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9293"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[^...]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the characters in the class, e.g., [^aeiou]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300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ourier New" charset="0"/>
                        </a:rPr>
                        <a:t>$</a:t>
                      </a:r>
                      <a:endParaRPr lang="en-US" sz="130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end of line/string</a:t>
                      </a:r>
                      <a:endParaRPr lang="en-US" sz="1300" dirty="0">
                        <a:effectLst/>
                      </a:endParaRPr>
                    </a:p>
                  </a:txBody>
                  <a:tcPr marL="65673" marR="65673" marT="65673" marB="656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1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Regex Questions</a:t>
            </a:r>
            <a:br>
              <a:rPr lang="en-US" dirty="0"/>
            </a:br>
            <a:r>
              <a:rPr lang="en-US" dirty="0"/>
              <a:t>bit.ly/101f17-1130-4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240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Questions</a:t>
            </a:r>
            <a:br>
              <a:rPr lang="en-US" dirty="0"/>
            </a:br>
            <a:r>
              <a:rPr lang="en-US" dirty="0"/>
              <a:t>bit.ly/101f17-1130-5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err="1"/>
              <a:t>SortByFreqs</a:t>
            </a:r>
            <a:r>
              <a:rPr lang="en-US" sz="4000" dirty="0"/>
              <a:t> APT</a:t>
            </a:r>
          </a:p>
          <a:p>
            <a:pPr marL="0" indent="0">
              <a:buNone/>
            </a:pPr>
            <a:r>
              <a:rPr lang="en-US" sz="4000" dirty="0"/>
              <a:t>Sort items by their frequency, break ties alphabetically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572000"/>
            <a:ext cx="8572500" cy="90947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50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7997-6B91-4586-B25B-16E2989C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35011"/>
            <a:ext cx="7772400" cy="533400"/>
          </a:xfrm>
        </p:spPr>
        <p:txBody>
          <a:bodyPr/>
          <a:lstStyle/>
          <a:p>
            <a:r>
              <a:rPr lang="en-US" dirty="0"/>
              <a:t>Exam 2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36E4-77E7-46BD-BBAC-1688AD875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609600"/>
            <a:ext cx="89154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92 92 92 92 92 92 92 92 92 92 92 92 92 92 </a:t>
            </a:r>
          </a:p>
          <a:p>
            <a:pPr marL="0" indent="0">
              <a:buNone/>
            </a:pPr>
            <a:r>
              <a:rPr lang="en-US" sz="1200" dirty="0"/>
              <a:t>91 91 91 91 91 91 91 91 91 91 91 91 91 91 91 91 91 91 91 91 91 91 91 91 91 91 91 91 91 91 91 91 91 91 91 91 91 91 91 91 91 91 91 91 91 91 </a:t>
            </a:r>
          </a:p>
          <a:p>
            <a:pPr marL="0" indent="0">
              <a:buNone/>
            </a:pPr>
            <a:r>
              <a:rPr lang="en-US" sz="1200" dirty="0"/>
              <a:t>90 90 90 90 90 90 90 90 90 90 90 90 90 90 90 90 90 90 90 90 90 90 90 90 90 90 90 90 90 90 90 90 90 90 90 90 90 90 90 90 90 </a:t>
            </a:r>
          </a:p>
          <a:p>
            <a:pPr marL="0" indent="0">
              <a:buNone/>
            </a:pPr>
            <a:r>
              <a:rPr lang="en-US" sz="1200" dirty="0"/>
              <a:t>89 89 89 89 89 89 89 89 89 89 89 89 89 89 89 89 89 89 89 89 89 89 89 89 89 89 89 89 </a:t>
            </a:r>
          </a:p>
          <a:p>
            <a:pPr marL="0" indent="0">
              <a:buNone/>
            </a:pPr>
            <a:r>
              <a:rPr lang="en-US" sz="1200" dirty="0"/>
              <a:t>88 88 88 88 88 88 88 88 88 88 88 88 88 88 88 88 88 88 88 88 88 88 88 88 88 88 88 88 88 88 88 88 88 88 88 88 88 </a:t>
            </a:r>
          </a:p>
          <a:p>
            <a:pPr marL="0" indent="0">
              <a:buNone/>
            </a:pPr>
            <a:r>
              <a:rPr lang="en-US" sz="1200" dirty="0"/>
              <a:t>87 87 87 87 87 87 87 87 87 87 87 87 87 87 87 87 87 87 87 87 87 87 87 87 87 87 87 87 87 87 87 87 </a:t>
            </a:r>
          </a:p>
          <a:p>
            <a:pPr marL="0" indent="0">
              <a:buNone/>
            </a:pPr>
            <a:r>
              <a:rPr lang="en-US" sz="1200" dirty="0"/>
              <a:t>86 86 86 86 86 86 86 86 86 86 86 86 86 86 86 86 86 86 86 86 86 86 86 86 86 86 86 86 </a:t>
            </a:r>
          </a:p>
          <a:p>
            <a:pPr marL="0" indent="0">
              <a:buNone/>
            </a:pPr>
            <a:r>
              <a:rPr lang="en-US" sz="1200" dirty="0"/>
              <a:t>85 85 85 85 85 85 85 </a:t>
            </a:r>
          </a:p>
          <a:p>
            <a:pPr marL="0" indent="0">
              <a:buNone/>
            </a:pPr>
            <a:r>
              <a:rPr lang="en-US" sz="1200" dirty="0"/>
              <a:t>84 84 84 84 84 84 84 84 84 84 84 84 </a:t>
            </a:r>
          </a:p>
          <a:p>
            <a:pPr marL="0" indent="0">
              <a:buNone/>
            </a:pPr>
            <a:r>
              <a:rPr lang="en-US" sz="1200" dirty="0"/>
              <a:t>83 83 83 83 83 83 83 83 83 </a:t>
            </a:r>
          </a:p>
          <a:p>
            <a:pPr marL="0" indent="0">
              <a:buNone/>
            </a:pPr>
            <a:r>
              <a:rPr lang="en-US" sz="1200" dirty="0"/>
              <a:t>82 82 82 82 82 82 82 82 </a:t>
            </a:r>
          </a:p>
          <a:p>
            <a:pPr marL="0" indent="0">
              <a:buNone/>
            </a:pPr>
            <a:r>
              <a:rPr lang="en-US" sz="1200" dirty="0"/>
              <a:t>81 81 81 81 81 81 81 81 81 </a:t>
            </a:r>
          </a:p>
          <a:p>
            <a:pPr marL="0" indent="0">
              <a:buNone/>
            </a:pPr>
            <a:r>
              <a:rPr lang="en-US" sz="1200" dirty="0"/>
              <a:t>80 80 80 80 80 80 </a:t>
            </a:r>
          </a:p>
          <a:p>
            <a:pPr marL="0" indent="0">
              <a:buNone/>
            </a:pPr>
            <a:r>
              <a:rPr lang="en-US" sz="1200" dirty="0"/>
              <a:t>79 79 </a:t>
            </a:r>
          </a:p>
          <a:p>
            <a:pPr marL="0" indent="0">
              <a:buNone/>
            </a:pPr>
            <a:r>
              <a:rPr lang="en-US" sz="1200" dirty="0"/>
              <a:t>78 78 78 78 </a:t>
            </a:r>
          </a:p>
          <a:p>
            <a:pPr marL="0" indent="0">
              <a:buNone/>
            </a:pPr>
            <a:r>
              <a:rPr lang="en-US" sz="1200" dirty="0"/>
              <a:t>77 77 77 77 77 </a:t>
            </a:r>
          </a:p>
          <a:p>
            <a:pPr marL="0" indent="0">
              <a:buNone/>
            </a:pPr>
            <a:r>
              <a:rPr lang="en-US" sz="1200" dirty="0"/>
              <a:t>76 76 76 76 </a:t>
            </a:r>
          </a:p>
          <a:p>
            <a:pPr marL="0" indent="0">
              <a:buNone/>
            </a:pPr>
            <a:r>
              <a:rPr lang="en-US" sz="1200" dirty="0"/>
              <a:t>75 75 75 75 </a:t>
            </a:r>
          </a:p>
          <a:p>
            <a:pPr marL="0" indent="0">
              <a:buNone/>
            </a:pPr>
            <a:r>
              <a:rPr lang="en-US" sz="1200" dirty="0"/>
              <a:t>74 74 </a:t>
            </a:r>
          </a:p>
          <a:p>
            <a:pPr marL="0" indent="0">
              <a:buNone/>
            </a:pPr>
            <a:r>
              <a:rPr lang="en-US" sz="1200" dirty="0"/>
              <a:t>73 73 73 </a:t>
            </a:r>
          </a:p>
          <a:p>
            <a:pPr marL="0" indent="0">
              <a:buNone/>
            </a:pPr>
            <a:r>
              <a:rPr lang="en-US" sz="1200" dirty="0"/>
              <a:t>72 </a:t>
            </a:r>
          </a:p>
          <a:p>
            <a:pPr marL="0" indent="0">
              <a:buNone/>
            </a:pPr>
            <a:r>
              <a:rPr lang="en-US" sz="1200" dirty="0"/>
              <a:t>71 71 71 </a:t>
            </a:r>
          </a:p>
          <a:p>
            <a:pPr marL="0" indent="0">
              <a:buNone/>
            </a:pPr>
            <a:r>
              <a:rPr lang="en-US" sz="1200" dirty="0"/>
              <a:t>69 </a:t>
            </a:r>
          </a:p>
          <a:p>
            <a:pPr marL="0" indent="0">
              <a:buNone/>
            </a:pPr>
            <a:r>
              <a:rPr lang="en-US" sz="1200" dirty="0"/>
              <a:t>67 67 67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E9C72-232F-4256-8A83-D0331CD57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004D4-AEB3-4230-865E-B292D4B0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99D174A-2C72-4B32-8256-FDA042D57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0590" y="4038600"/>
            <a:ext cx="1185219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66 </a:t>
            </a:r>
          </a:p>
          <a:p>
            <a:pPr marL="0" indent="0">
              <a:buNone/>
            </a:pPr>
            <a:r>
              <a:rPr lang="en-US" sz="1200" dirty="0"/>
              <a:t>64 </a:t>
            </a:r>
          </a:p>
          <a:p>
            <a:pPr marL="0" indent="0">
              <a:buNone/>
            </a:pPr>
            <a:r>
              <a:rPr lang="en-US" sz="1200" dirty="0"/>
              <a:t>63 </a:t>
            </a:r>
          </a:p>
          <a:p>
            <a:pPr marL="0" indent="0">
              <a:buNone/>
            </a:pPr>
            <a:r>
              <a:rPr lang="en-US" sz="1200" dirty="0"/>
              <a:t>62 </a:t>
            </a:r>
          </a:p>
          <a:p>
            <a:pPr marL="0" indent="0">
              <a:buNone/>
            </a:pPr>
            <a:r>
              <a:rPr lang="en-US" sz="1200" dirty="0"/>
              <a:t>59 59 </a:t>
            </a:r>
          </a:p>
          <a:p>
            <a:pPr marL="0" indent="0">
              <a:buNone/>
            </a:pPr>
            <a:r>
              <a:rPr lang="en-US" sz="1200" dirty="0"/>
              <a:t>58 </a:t>
            </a:r>
          </a:p>
          <a:p>
            <a:pPr marL="0" indent="0">
              <a:buNone/>
            </a:pPr>
            <a:r>
              <a:rPr lang="en-US" sz="1200" dirty="0"/>
              <a:t>55 </a:t>
            </a:r>
          </a:p>
          <a:p>
            <a:pPr marL="0" indent="0">
              <a:buNone/>
            </a:pPr>
            <a:r>
              <a:rPr lang="en-US" sz="1200" dirty="0"/>
              <a:t>25 </a:t>
            </a:r>
          </a:p>
        </p:txBody>
      </p:sp>
    </p:spTree>
    <p:extLst>
      <p:ext uri="{BB962C8B-B14F-4D97-AF65-F5344CB8AC3E}">
        <p14:creationId xmlns:p14="http://schemas.microsoft.com/office/powerpoint/2010/main" val="348315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609600"/>
          </a:xfrm>
        </p:spPr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Assignment 8</a:t>
            </a:r>
            <a:b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 User Rating to Recommendations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36812" y="3224270"/>
          <a:ext cx="7772400" cy="14827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0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6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err="1"/>
                        <a:t>Spectre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Martian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Southpaw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Everest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PitchPerfect</a:t>
                      </a:r>
                      <a:r>
                        <a:rPr lang="en-US" sz="1800" dirty="0"/>
                        <a:t> 2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-3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-2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-3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-2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-1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83" name="Content Placeholder 2"/>
          <p:cNvSpPr txBox="1">
            <a:spLocks/>
          </p:cNvSpPr>
          <p:nvPr/>
        </p:nvSpPr>
        <p:spPr bwMode="auto">
          <a:xfrm>
            <a:off x="654050" y="4800600"/>
            <a:ext cx="7823200" cy="17907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Char char="l"/>
            </a:pPr>
            <a:r>
              <a:rPr lang="en-US" b="1">
                <a:solidFill>
                  <a:srgbClr val="00279F"/>
                </a:solidFill>
                <a:latin typeface="Book Antiqua" charset="0"/>
              </a:rPr>
              <a:t>What should I choose to see?</a:t>
            </a:r>
          </a:p>
          <a:p>
            <a:pPr lvl="1">
              <a:spcBef>
                <a:spcPct val="20000"/>
              </a:spcBef>
              <a:buClr>
                <a:srgbClr val="FC0128"/>
              </a:buClr>
              <a:buSzPct val="75000"/>
              <a:buFont typeface="Wingdings" charset="0"/>
              <a:buChar char="Ø"/>
            </a:pPr>
            <a:r>
              <a:rPr lang="en-US" sz="2000" b="1">
                <a:latin typeface="Book Antiqua" charset="0"/>
              </a:rPr>
              <a:t>What does this depend on?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Char char="l"/>
            </a:pPr>
            <a:r>
              <a:rPr lang="en-US" b="1">
                <a:solidFill>
                  <a:srgbClr val="00279F"/>
                </a:solidFill>
                <a:latin typeface="Book Antiqua" charset="0"/>
              </a:rPr>
              <a:t>Who is most like me?</a:t>
            </a:r>
          </a:p>
          <a:p>
            <a:pPr lvl="1">
              <a:spcBef>
                <a:spcPct val="20000"/>
              </a:spcBef>
              <a:buClr>
                <a:srgbClr val="FC0128"/>
              </a:buClr>
              <a:buSzPct val="75000"/>
              <a:buFont typeface="Wingdings" charset="0"/>
              <a:buChar char="Ø"/>
            </a:pPr>
            <a:r>
              <a:rPr lang="en-US" sz="2000" b="1">
                <a:latin typeface="Book Antiqua" charset="0"/>
              </a:rPr>
              <a:t>How do we figure this out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92" y="1600200"/>
            <a:ext cx="1048456" cy="14367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927" y="1696889"/>
            <a:ext cx="977899" cy="13400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9520" y="1687220"/>
            <a:ext cx="992011" cy="13594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658" y="1701853"/>
            <a:ext cx="981333" cy="13447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6268" y="1672588"/>
            <a:ext cx="992010" cy="1359421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07264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8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91600" cy="1143000"/>
          </a:xfrm>
        </p:spPr>
        <p:txBody>
          <a:bodyPr/>
          <a:lstStyle/>
          <a:p>
            <a:r>
              <a:rPr lang="en-US" dirty="0" err="1"/>
              <a:t>ReadAllFood</a:t>
            </a:r>
            <a:r>
              <a:rPr lang="en-US" dirty="0"/>
              <a:t> modules: Food Format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9420"/>
            <a:ext cx="7772400" cy="5166580"/>
          </a:xfrm>
        </p:spPr>
        <p:txBody>
          <a:bodyPr/>
          <a:lstStyle/>
          <a:p>
            <a:r>
              <a:rPr lang="en-US" dirty="0"/>
              <a:t>All Reader modules return a tuple of strings: </a:t>
            </a:r>
            <a:r>
              <a:rPr lang="en-US" dirty="0" err="1"/>
              <a:t>itemlist</a:t>
            </a:r>
            <a:r>
              <a:rPr lang="en-US" dirty="0"/>
              <a:t> and </a:t>
            </a:r>
            <a:r>
              <a:rPr lang="en-US" dirty="0" err="1"/>
              <a:t>dictratings</a:t>
            </a:r>
            <a:r>
              <a:rPr lang="en-US" dirty="0"/>
              <a:t> dictionary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Translated to list and dictionary:</a:t>
            </a:r>
          </a:p>
          <a:p>
            <a:pPr lvl="1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257343-2628-4B93-B732-C16B5923C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10F595-8796-4174-9003-6EF72D62A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72420"/>
            <a:ext cx="2620256" cy="20017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07E48C-C440-464F-AAAE-73ABAEEC07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456" y="2054260"/>
            <a:ext cx="2093096" cy="223900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E4C8A3A-D4BC-4024-BAAA-176B64D6AD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641515"/>
            <a:ext cx="7868920" cy="106137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C699692-E6CC-4C54-B7D1-D3233EDDD9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4910764"/>
            <a:ext cx="8529320" cy="5381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B9E0E6F-AAAF-449D-BA36-1850C417B828}"/>
              </a:ext>
            </a:extLst>
          </p:cNvPr>
          <p:cNvSpPr txBox="1"/>
          <p:nvPr/>
        </p:nvSpPr>
        <p:spPr>
          <a:xfrm>
            <a:off x="6889849" y="2354704"/>
            <a:ext cx="9893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</a:t>
            </a:r>
          </a:p>
          <a:p>
            <a:r>
              <a:rPr lang="en-US" dirty="0"/>
              <a:t>all </a:t>
            </a:r>
          </a:p>
          <a:p>
            <a:r>
              <a:rPr lang="en-US" dirty="0"/>
              <a:t>shown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517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12-step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err="1"/>
              <a:t>ReadFood</a:t>
            </a:r>
            <a:r>
              <a:rPr lang="en-US" dirty="0"/>
              <a:t> first!</a:t>
            </a:r>
          </a:p>
          <a:p>
            <a:pPr lvl="1"/>
            <a:r>
              <a:rPr lang="en-US" dirty="0"/>
              <a:t>Read input and save it </a:t>
            </a:r>
          </a:p>
          <a:p>
            <a:pPr lvl="1"/>
            <a:r>
              <a:rPr lang="en-US" dirty="0"/>
              <a:t>Get list of restaurants – use that ordering! Set?</a:t>
            </a:r>
          </a:p>
          <a:p>
            <a:pPr lvl="1"/>
            <a:r>
              <a:rPr lang="en-US" dirty="0"/>
              <a:t>For each person</a:t>
            </a:r>
          </a:p>
          <a:p>
            <a:pPr lvl="2"/>
            <a:r>
              <a:rPr lang="en-US" dirty="0"/>
              <a:t>For each restaurant and its rating</a:t>
            </a:r>
          </a:p>
          <a:p>
            <a:pPr lvl="3"/>
            <a:r>
              <a:rPr lang="en-US" sz="2400" dirty="0"/>
              <a:t>Must find location of restaurant in </a:t>
            </a:r>
            <a:r>
              <a:rPr lang="en-US" sz="2400" dirty="0" err="1"/>
              <a:t>itemlist</a:t>
            </a:r>
            <a:endParaRPr lang="en-US" sz="2400" dirty="0"/>
          </a:p>
          <a:p>
            <a:pPr lvl="3"/>
            <a:r>
              <a:rPr lang="en-US" sz="2400" dirty="0"/>
              <a:t>Then update appropriate counter</a:t>
            </a:r>
          </a:p>
          <a:p>
            <a:pPr lvl="1"/>
            <a:r>
              <a:rPr lang="en-US" sz="3200" dirty="0"/>
              <a:t>Print any structure you create to check it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68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74" y="0"/>
            <a:ext cx="7772400" cy="1143000"/>
          </a:xfrm>
        </p:spPr>
        <p:txBody>
          <a:bodyPr/>
          <a:lstStyle/>
          <a:p>
            <a:r>
              <a:rPr lang="en-US" dirty="0"/>
              <a:t>Recursion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97" y="1143000"/>
            <a:ext cx="7772400" cy="4114800"/>
          </a:xfrm>
        </p:spPr>
        <p:txBody>
          <a:bodyPr/>
          <a:lstStyle/>
          <a:p>
            <a:r>
              <a:rPr lang="en-US" dirty="0"/>
              <a:t>Function calls a clone of itself</a:t>
            </a:r>
          </a:p>
          <a:p>
            <a:pPr lvl="1"/>
            <a:r>
              <a:rPr lang="en-US" dirty="0"/>
              <a:t>Smaller problem </a:t>
            </a:r>
          </a:p>
          <a:p>
            <a:pPr lvl="1"/>
            <a:r>
              <a:rPr lang="en-US" dirty="0"/>
              <a:t>Must be a way out of recursion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41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Mystery Recursion</a:t>
            </a:r>
            <a:br>
              <a:rPr lang="en-US" dirty="0"/>
            </a:br>
            <a:r>
              <a:rPr lang="en-US" dirty="0"/>
              <a:t>bit.ly/101f17-1130-1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438400"/>
            <a:ext cx="7284953" cy="236220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compsci101 fall17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57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677" y="0"/>
            <a:ext cx="77724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33800"/>
            <a:ext cx="5867400" cy="2362200"/>
          </a:xfrm>
        </p:spPr>
        <p:txBody>
          <a:bodyPr/>
          <a:lstStyle/>
          <a:p>
            <a:r>
              <a:rPr lang="en-US" dirty="0"/>
              <a:t>Mystery(5) is      1 + Mystery(2) </a:t>
            </a:r>
          </a:p>
          <a:p>
            <a:r>
              <a:rPr lang="en-US" dirty="0"/>
              <a:t>Mystery(2) is      1 + Mystery(1) </a:t>
            </a:r>
          </a:p>
          <a:p>
            <a:r>
              <a:rPr lang="en-US" dirty="0"/>
              <a:t>Mystery(1) is      1 + Mystery(0) </a:t>
            </a:r>
          </a:p>
          <a:p>
            <a:r>
              <a:rPr lang="en-US" dirty="0"/>
              <a:t>Mystery(0) is       2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677" y="1447800"/>
            <a:ext cx="5174226" cy="167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4549877" y="5486401"/>
            <a:ext cx="1012723" cy="22998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81800" y="4914900"/>
            <a:ext cx="2108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 = 1 + 2 =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6477000" y="4272975"/>
            <a:ext cx="2094083" cy="32096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477000" y="4743450"/>
            <a:ext cx="2133600" cy="28575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47387" y="4387275"/>
            <a:ext cx="2108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 = 1 + 3 = 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15432" y="3745350"/>
            <a:ext cx="2108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 = 1 + 4 = 5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fall 2017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5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7935</TotalTime>
  <Words>1577</Words>
  <Application>Microsoft Office PowerPoint</Application>
  <PresentationFormat>On-screen Show (4:3)</PresentationFormat>
  <Paragraphs>332</Paragraphs>
  <Slides>25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Arial</vt:lpstr>
      <vt:lpstr>Book Antiqua</vt:lpstr>
      <vt:lpstr>Calibri</vt:lpstr>
      <vt:lpstr>Courier</vt:lpstr>
      <vt:lpstr>Courier New</vt:lpstr>
      <vt:lpstr>Monotype Sorts</vt:lpstr>
      <vt:lpstr>Times New Roman</vt:lpstr>
      <vt:lpstr>Wingdings</vt:lpstr>
      <vt:lpstr>Default Design</vt:lpstr>
      <vt:lpstr>CompSci 101 Introduction to Computer Science</vt:lpstr>
      <vt:lpstr>Announcements</vt:lpstr>
      <vt:lpstr>Exam 2 Scores</vt:lpstr>
      <vt:lpstr>Assignment 8 From User Rating to Recommendations</vt:lpstr>
      <vt:lpstr>ReadAllFood modules: Food Format</vt:lpstr>
      <vt:lpstr>Follow 12-step process</vt:lpstr>
      <vt:lpstr>Recursion Review</vt:lpstr>
      <vt:lpstr>Mystery Recursion bit.ly/101f17-1130-1</vt:lpstr>
      <vt:lpstr>Example</vt:lpstr>
      <vt:lpstr>Review: Recursion to find ALL files in a folder</vt:lpstr>
      <vt:lpstr>Something Recursion bitly/101f17-1130-2</vt:lpstr>
      <vt:lpstr>Revisit the APT Bagels Recursively</vt:lpstr>
      <vt:lpstr>APT Bagels Recursively bit.ly/101f17-1130-3</vt:lpstr>
      <vt:lpstr>Recursion in Pictures</vt:lpstr>
      <vt:lpstr>More: Recursion in Pictures</vt:lpstr>
      <vt:lpstr>What is Computer Science?</vt:lpstr>
      <vt:lpstr>How do you solve a problem like …</vt:lpstr>
      <vt:lpstr>Examples of regex's at work</vt:lpstr>
      <vt:lpstr>Regex expressions</vt:lpstr>
      <vt:lpstr>Regex expressions</vt:lpstr>
      <vt:lpstr>Regex examples tried and explained</vt:lpstr>
      <vt:lpstr>Regex examples tried and explained</vt:lpstr>
      <vt:lpstr>Summary of Regular Expressions</vt:lpstr>
      <vt:lpstr>Regex Questions bit.ly/101f17-1130-4</vt:lpstr>
      <vt:lpstr>Answer Questions bit.ly/101f17-1130-5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89</cp:revision>
  <cp:lastPrinted>2017-11-30T15:55:13Z</cp:lastPrinted>
  <dcterms:created xsi:type="dcterms:W3CDTF">2005-08-25T14:18:45Z</dcterms:created>
  <dcterms:modified xsi:type="dcterms:W3CDTF">2017-11-30T18:24:54Z</dcterms:modified>
</cp:coreProperties>
</file>