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7" r:id="rId3"/>
    <p:sldId id="311" r:id="rId4"/>
    <p:sldId id="312" r:id="rId5"/>
    <p:sldId id="278" r:id="rId6"/>
    <p:sldId id="344" r:id="rId7"/>
    <p:sldId id="309" r:id="rId8"/>
    <p:sldId id="294" r:id="rId9"/>
    <p:sldId id="295" r:id="rId10"/>
    <p:sldId id="315" r:id="rId11"/>
    <p:sldId id="316" r:id="rId12"/>
    <p:sldId id="319" r:id="rId13"/>
    <p:sldId id="343" r:id="rId14"/>
    <p:sldId id="318" r:id="rId15"/>
    <p:sldId id="342" r:id="rId16"/>
    <p:sldId id="338" r:id="rId17"/>
    <p:sldId id="337" r:id="rId18"/>
    <p:sldId id="334" r:id="rId19"/>
    <p:sldId id="335" r:id="rId20"/>
    <p:sldId id="336" r:id="rId21"/>
    <p:sldId id="331" r:id="rId22"/>
    <p:sldId id="326" r:id="rId23"/>
    <p:sldId id="280" r:id="rId24"/>
    <p:sldId id="281" r:id="rId25"/>
    <p:sldId id="341" r:id="rId26"/>
    <p:sldId id="339" r:id="rId27"/>
    <p:sldId id="340" r:id="rId28"/>
    <p:sldId id="282" r:id="rId29"/>
    <p:sldId id="346" r:id="rId30"/>
    <p:sldId id="347" r:id="rId31"/>
    <p:sldId id="283" r:id="rId32"/>
    <p:sldId id="348" r:id="rId33"/>
    <p:sldId id="349" r:id="rId34"/>
    <p:sldId id="350" r:id="rId35"/>
    <p:sldId id="351" r:id="rId36"/>
    <p:sldId id="352" r:id="rId37"/>
    <p:sldId id="354" r:id="rId38"/>
    <p:sldId id="355" r:id="rId39"/>
    <p:sldId id="356" r:id="rId40"/>
    <p:sldId id="357" r:id="rId41"/>
    <p:sldId id="353" r:id="rId42"/>
    <p:sldId id="345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4" autoAdjust="0"/>
    <p:restoredTop sz="93179" autoAdjust="0"/>
  </p:normalViewPr>
  <p:slideViewPr>
    <p:cSldViewPr>
      <p:cViewPr varScale="1">
        <p:scale>
          <a:sx n="64" d="100"/>
          <a:sy n="64" d="100"/>
        </p:scale>
        <p:origin x="2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645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5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645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645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5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645" eaLnBrk="1" hangingPunct="1">
              <a:defRPr sz="1300" smtClean="0"/>
            </a:lvl1pPr>
          </a:lstStyle>
          <a:p>
            <a:pPr>
              <a:defRPr/>
            </a:pPr>
            <a:fld id="{5ED27268-EC4C-4E87-944D-E761B934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6101F6EB-B9C2-4FF1-9017-5D6E508FCACA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4"/>
            <a:ext cx="5851525" cy="3779837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038E0DF4-9471-4740-AFCC-D2DC76D2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5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animations of sorting on the next set of slides!!!!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 cannon is a joke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ED601-1D57-47C7-89BE-7E9922F671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4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 data is jumbled, and that a0 is sorted alphabetically: a b c d e f</a:t>
            </a:r>
          </a:p>
          <a:p>
            <a:r>
              <a:rPr lang="en-US" dirty="0"/>
              <a:t>Why? </a:t>
            </a:r>
            <a:r>
              <a:rPr lang="en-US" dirty="0" err="1"/>
              <a:t>Itemgetter</a:t>
            </a:r>
            <a:r>
              <a:rPr lang="en-US" dirty="0"/>
              <a:t>(0)</a:t>
            </a:r>
          </a:p>
        </p:txBody>
      </p:sp>
    </p:spTree>
    <p:extLst>
      <p:ext uri="{BB962C8B-B14F-4D97-AF65-F5344CB8AC3E}">
        <p14:creationId xmlns:p14="http://schemas.microsoft.com/office/powerpoint/2010/main" val="1325964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A0 is sorted by first</a:t>
            </a:r>
            <a:r>
              <a:rPr lang="en-US" baseline="0" dirty="0"/>
              <a:t> tuple element, the string: order is a b c d e f</a:t>
            </a:r>
          </a:p>
          <a:p>
            <a:r>
              <a:rPr lang="en-US" baseline="0" dirty="0"/>
              <a:t>A1 is that list, sorted by last element in each triple/tuple: order on last is 0,0,0,4,4,5</a:t>
            </a:r>
          </a:p>
          <a:p>
            <a:r>
              <a:rPr lang="en-US" baseline="0" dirty="0"/>
              <a:t>A2 is final list by first number, index[1]: e a f d c b</a:t>
            </a:r>
          </a:p>
          <a:p>
            <a:r>
              <a:rPr lang="en-US" baseline="0" dirty="0"/>
              <a:t>Why in a2 is order of tuples with 2 as second entry: a f d c, notice a2[3] here: 4, 0, 0, 4, 5,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35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stable. First line is jumbled</a:t>
            </a:r>
            <a:r>
              <a:rPr lang="en-US" baseline="0" dirty="0"/>
              <a:t> shapes. We first sort based on shape: triangles squares, circles: could be by number of sides, for example</a:t>
            </a:r>
          </a:p>
          <a:p>
            <a:r>
              <a:rPr lang="en-US" baseline="0" dirty="0"/>
              <a:t>Then we sort by color with order yellow &lt; green &lt; red</a:t>
            </a:r>
          </a:p>
          <a:p>
            <a:endParaRPr lang="en-US" baseline="0" dirty="0"/>
          </a:p>
          <a:p>
            <a:r>
              <a:rPr lang="en-US" baseline="0" dirty="0"/>
              <a:t>Notice that in each color group the shapes have the same order. Why? Stable sort!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79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row sorted by height</a:t>
            </a:r>
          </a:p>
          <a:p>
            <a:r>
              <a:rPr lang="en-US" dirty="0"/>
              <a:t>Then second row by gender, notice that women are in order and all women precede men: assuming women &lt; men</a:t>
            </a:r>
          </a:p>
        </p:txBody>
      </p:sp>
    </p:spTree>
    <p:extLst>
      <p:ext uri="{BB962C8B-B14F-4D97-AF65-F5344CB8AC3E}">
        <p14:creationId xmlns:p14="http://schemas.microsoft.com/office/powerpoint/2010/main" val="829510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31838" y="4621212"/>
            <a:ext cx="5851525" cy="3779836"/>
          </a:xfrm>
          <a:prstGeom prst="rect">
            <a:avLst/>
          </a:prstGeom>
        </p:spPr>
        <p:txBody>
          <a:bodyPr lIns="91411" tIns="91411" rIns="91411" bIns="91411" anchor="t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67948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31838" y="4621212"/>
            <a:ext cx="5851525" cy="3779836"/>
          </a:xfrm>
          <a:prstGeom prst="rect">
            <a:avLst/>
          </a:prstGeom>
        </p:spPr>
        <p:txBody>
          <a:bodyPr lIns="91411" tIns="91411" rIns="91411" bIns="91411" anchor="t" anchorCtr="0">
            <a:noAutofit/>
          </a:bodyPr>
          <a:lstStyle/>
          <a:p>
            <a:r>
              <a:rPr lang="en-US" dirty="0"/>
              <a:t>Use cards, mention a pass</a:t>
            </a: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96223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31838" y="4621212"/>
            <a:ext cx="5851525" cy="3779836"/>
          </a:xfrm>
          <a:prstGeom prst="rect">
            <a:avLst/>
          </a:prstGeom>
        </p:spPr>
        <p:txBody>
          <a:bodyPr lIns="91411" tIns="91411" rIns="91411" bIns="91411" anchor="t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69686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96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31838" y="4621212"/>
            <a:ext cx="5851525" cy="3779836"/>
          </a:xfrm>
          <a:prstGeom prst="rect">
            <a:avLst/>
          </a:prstGeom>
        </p:spPr>
        <p:txBody>
          <a:bodyPr lIns="91411" tIns="91411" rIns="91411" bIns="91411" anchor="t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694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31838" y="4621212"/>
            <a:ext cx="5851525" cy="3779836"/>
          </a:xfrm>
          <a:prstGeom prst="rect">
            <a:avLst/>
          </a:prstGeom>
        </p:spPr>
        <p:txBody>
          <a:bodyPr lIns="91411" tIns="91411" rIns="91411" bIns="91411" anchor="t" anchorCtr="0">
            <a:noAutofit/>
          </a:bodyPr>
          <a:lstStyle/>
          <a:p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49832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07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31838" y="4621212"/>
            <a:ext cx="5851525" cy="3779836"/>
          </a:xfrm>
          <a:prstGeom prst="rect">
            <a:avLst/>
          </a:prstGeom>
        </p:spPr>
        <p:txBody>
          <a:bodyPr lIns="91411" tIns="91411" rIns="91411" bIns="91411" anchor="t" anchorCtr="0">
            <a:noAutofit/>
          </a:bodyPr>
          <a:lstStyle/>
          <a:p>
            <a:r>
              <a:rPr lang="en-US" dirty="0"/>
              <a:t>Need to write </a:t>
            </a:r>
            <a:r>
              <a:rPr lang="en-US" dirty="0" err="1"/>
              <a:t>minindex</a:t>
            </a:r>
            <a:r>
              <a:rPr lang="en-US" baseline="0" dirty="0"/>
              <a:t> to find the location of the smallest. </a:t>
            </a:r>
            <a:endParaRPr dirty="0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81217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10786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37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3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3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9186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20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10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31838" y="4621212"/>
            <a:ext cx="5851525" cy="3779836"/>
          </a:xfrm>
          <a:prstGeom prst="rect">
            <a:avLst/>
          </a:prstGeom>
        </p:spPr>
        <p:txBody>
          <a:bodyPr lIns="91411" tIns="91411" rIns="91411" bIns="91411" anchor="t" anchorCtr="0">
            <a:noAutofit/>
          </a:bodyPr>
          <a:lstStyle/>
          <a:p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48183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2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7472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31500" y="4560551"/>
            <a:ext cx="5852100" cy="4320599"/>
          </a:xfrm>
          <a:prstGeom prst="rect">
            <a:avLst/>
          </a:prstGeom>
        </p:spPr>
        <p:txBody>
          <a:bodyPr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074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31500" y="4560551"/>
            <a:ext cx="5852100" cy="4320599"/>
          </a:xfrm>
          <a:prstGeom prst="rect">
            <a:avLst/>
          </a:prstGeom>
        </p:spPr>
        <p:txBody>
          <a:bodyPr lIns="91411" tIns="91411" rIns="91411" bIns="91411" anchor="ctr" anchorCtr="0">
            <a:noAutofit/>
          </a:bodyPr>
          <a:lstStyle/>
          <a:p>
            <a:r>
              <a:rPr lang="en-US" dirty="0"/>
              <a:t>Save two lines. By initializing</a:t>
            </a:r>
            <a:r>
              <a:rPr lang="en-US" baseline="0" dirty="0"/>
              <a:t> the item in the dictionary comprehension, you don’t need to check if it is in the dictionary or not. </a:t>
            </a: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30895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31500" y="4560551"/>
            <a:ext cx="5852100" cy="4320599"/>
          </a:xfrm>
          <a:prstGeom prst="rect">
            <a:avLst/>
          </a:prstGeom>
        </p:spPr>
        <p:txBody>
          <a:bodyPr lIns="91411" tIns="91411" rIns="91411" bIns="91411" anchor="ctr" anchorCtr="0">
            <a:noAutofit/>
          </a:bodyPr>
          <a:lstStyle/>
          <a:p>
            <a:r>
              <a:rPr lang="en-US" dirty="0"/>
              <a:t>Save two lines. By initializing</a:t>
            </a:r>
            <a:r>
              <a:rPr lang="en-US" baseline="0" dirty="0"/>
              <a:t> the item in the dictionary comprehension, you don’t need to check if it is in the dictionary or not. </a:t>
            </a: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7232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some of the cool things you would learn about in </a:t>
            </a:r>
            <a:r>
              <a:rPr lang="en-US" dirty="0" err="1"/>
              <a:t>CompSci</a:t>
            </a:r>
            <a:r>
              <a:rPr lang="en-US" dirty="0"/>
              <a:t> 201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76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some of the cool things you would learn about in </a:t>
            </a:r>
            <a:r>
              <a:rPr lang="en-US" dirty="0" err="1"/>
              <a:t>CompSci</a:t>
            </a:r>
            <a:r>
              <a:rPr lang="en-US" dirty="0"/>
              <a:t> 201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42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some of the cool things you would learn about in </a:t>
            </a:r>
            <a:r>
              <a:rPr lang="en-US" dirty="0" err="1"/>
              <a:t>CompSci</a:t>
            </a:r>
            <a:r>
              <a:rPr lang="en-US" dirty="0"/>
              <a:t> 201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8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E9C4-CC62-419B-94EA-3C3ACB7F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DA16-EE90-4E65-9C25-D045E645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838-743E-46B1-9535-A8D3D4E6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B02F-6869-41A8-88A9-7B04A594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08AB-BBD7-406C-8FE3-ABD9B60C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9AF7-1243-4137-A70D-606EB167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1282-F280-4848-B924-21AC7882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597-8985-48AF-93BD-6E14E156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454-7E6E-480D-86B5-CCFC5705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312-D4AF-4A57-A4AC-B58CF3A8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A07-0B70-4E3D-84AF-4D5E92BC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E8A9B-E406-46EF-A9FD-35EBD6B1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153400" cy="1981200"/>
          </a:xfrm>
        </p:spPr>
        <p:txBody>
          <a:bodyPr/>
          <a:lstStyle/>
          <a:p>
            <a:pPr eaLnBrk="1" hangingPunct="1"/>
            <a:r>
              <a:rPr lang="en-US" dirty="0" err="1"/>
              <a:t>CompSci</a:t>
            </a:r>
            <a:r>
              <a:rPr lang="en-US" dirty="0"/>
              <a:t> 101</a:t>
            </a:r>
            <a:br>
              <a:rPr lang="en-US" dirty="0"/>
            </a:br>
            <a:r>
              <a:rPr lang="en-US" dirty="0"/>
              <a:t>Introduction to Computer Science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867400" y="4667250"/>
            <a:ext cx="28248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December 5, 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Prof. Rodger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58762" y="2415623"/>
            <a:ext cx="5761038" cy="1922462"/>
            <a:chOff x="1413749" y="1354668"/>
            <a:chExt cx="6752354" cy="2463799"/>
          </a:xfrm>
        </p:grpSpPr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9457" y="1354668"/>
              <a:ext cx="1096646" cy="2463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1" y="2156097"/>
              <a:ext cx="833965" cy="166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749" y="2442633"/>
              <a:ext cx="690218" cy="137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269" y="1886065"/>
              <a:ext cx="969433" cy="193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468" y="2319868"/>
              <a:ext cx="667032" cy="149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935" y="1640470"/>
              <a:ext cx="969435" cy="2177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602" y="1982868"/>
              <a:ext cx="817032" cy="183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2840920-916E-47D7-B41D-37182EAFDA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36" y="4475041"/>
            <a:ext cx="2241649" cy="2212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33700" y="109414"/>
            <a:ext cx="8676599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From Exam 2 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 02</a:t>
            </a:r>
            <a:r>
              <a:rPr lang="en-US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br>
              <a:rPr lang="en-US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dict</a:t>
            </a:r>
            <a:r>
              <a:rPr lang="en-US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names to list of tuples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1371600" y="4419600"/>
            <a:ext cx="1018027" cy="37525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5BD333-D1E9-4AA9-A97D-5C4E9B41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A8800F-C758-491A-9F17-8923BC2F9AF4}"/>
              </a:ext>
            </a:extLst>
          </p:cNvPr>
          <p:cNvCxnSpPr>
            <a:cxnSpLocks/>
          </p:cNvCxnSpPr>
          <p:nvPr/>
        </p:nvCxnSpPr>
        <p:spPr>
          <a:xfrm>
            <a:off x="628760" y="4191000"/>
            <a:ext cx="752464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35B55B1-48B3-4AED-8BC8-9811A1FA1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165461"/>
            <a:ext cx="5487645" cy="2796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D9EC90-D558-418D-999F-3E40903D8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99" y="4394105"/>
            <a:ext cx="5643258" cy="23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58126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Why are dictionaries so fast?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r>
              <a:rPr lang="en-US" dirty="0"/>
              <a:t>They use a technique called hashing</a:t>
            </a:r>
          </a:p>
          <a:p>
            <a:r>
              <a:rPr lang="en-US" dirty="0"/>
              <a:t>Each key is converted to hopefully a unique storage location address. </a:t>
            </a:r>
          </a:p>
          <a:p>
            <a:r>
              <a:rPr lang="en-US" dirty="0"/>
              <a:t>Then each key’s value can be found quickly by indexing to that location</a:t>
            </a:r>
          </a:p>
          <a:p>
            <a:endParaRPr lang="en-US" dirty="0"/>
          </a:p>
          <a:p>
            <a:r>
              <a:rPr lang="en-US" dirty="0"/>
              <a:t>A dictionary may really be a list underneath, its how you use the list….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0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Example Hashing</a:t>
            </a:r>
            <a:br>
              <a:rPr lang="en-US" dirty="0"/>
            </a:br>
            <a:r>
              <a:rPr lang="en-US" sz="3600" dirty="0"/>
              <a:t>Want a mapping of </a:t>
            </a:r>
            <a:r>
              <a:rPr lang="en-US" sz="3600" dirty="0" err="1"/>
              <a:t>Soc</a:t>
            </a:r>
            <a:r>
              <a:rPr lang="en-US" sz="3600" dirty="0"/>
              <a:t> Sec </a:t>
            </a:r>
            <a:r>
              <a:rPr lang="en-US" sz="3600" dirty="0" err="1"/>
              <a:t>Num</a:t>
            </a:r>
            <a:r>
              <a:rPr lang="en-US" sz="3600" dirty="0"/>
              <a:t> to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Duke's ACM Chapter wants to be able to quickly find out info about its members. Also add, delete and update members. Doesn't need members sorted. </a:t>
            </a:r>
          </a:p>
          <a:p>
            <a:pPr>
              <a:buNone/>
            </a:pPr>
            <a:r>
              <a:rPr lang="en-US" b="1" dirty="0"/>
              <a:t>        267-89-5431   John Smith </a:t>
            </a:r>
          </a:p>
          <a:p>
            <a:pPr>
              <a:buNone/>
            </a:pPr>
            <a:r>
              <a:rPr lang="en-US" b="1" dirty="0"/>
              <a:t>        703-25-6141   Jack Adams  </a:t>
            </a:r>
          </a:p>
          <a:p>
            <a:pPr>
              <a:buNone/>
            </a:pPr>
            <a:r>
              <a:rPr lang="en-US" b="1" dirty="0"/>
              <a:t>        319-86-2115   Betty Harris </a:t>
            </a:r>
          </a:p>
          <a:p>
            <a:pPr>
              <a:buNone/>
            </a:pPr>
            <a:r>
              <a:rPr lang="en-US" b="1" dirty="0"/>
              <a:t>        476-82-5120   Rose Black </a:t>
            </a:r>
          </a:p>
          <a:p>
            <a:r>
              <a:rPr lang="en-US" dirty="0"/>
              <a:t>Hash Table size is 0 to 10</a:t>
            </a:r>
          </a:p>
          <a:p>
            <a:r>
              <a:rPr lang="en-US" dirty="0"/>
              <a:t>Possible Hash Function: H(</a:t>
            </a:r>
            <a:r>
              <a:rPr lang="en-US" dirty="0" err="1"/>
              <a:t>ssn</a:t>
            </a:r>
            <a:r>
              <a:rPr lang="en-US" dirty="0"/>
              <a:t>) = last 2 digits mod 11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3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Have a list of size 11 from 0 to 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95556" y="2148969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87619" y="2974068"/>
            <a:ext cx="1371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2200" y="3505200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88782" y="4353507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507867" y="4784532"/>
            <a:ext cx="632988" cy="463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529027" y="1795424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507867" y="3514734"/>
            <a:ext cx="45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549020" y="2621105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85780" y="5165002"/>
            <a:ext cx="1364810" cy="383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72200" y="5867400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524500" y="3951175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410200" y="5926085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8006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ea typeface="ＭＳ Ｐゴシック" charset="-128"/>
              </a:rPr>
              <a:t>Insert these into the list</a:t>
            </a:r>
          </a:p>
          <a:p>
            <a:r>
              <a:rPr lang="en-US" dirty="0">
                <a:ea typeface="ＭＳ Ｐゴシック" charset="-128"/>
              </a:rPr>
              <a:t>Insert as (key, value) tuple</a:t>
            </a:r>
          </a:p>
          <a:p>
            <a:pPr marL="0" indent="0">
              <a:buNone/>
            </a:pPr>
            <a:r>
              <a:rPr lang="en-US" dirty="0">
                <a:ea typeface="ＭＳ Ｐゴシック" charset="-128"/>
              </a:rPr>
              <a:t>   (267-89-5431, John Smith)</a:t>
            </a:r>
          </a:p>
          <a:p>
            <a:pPr marL="0" indent="0">
              <a:buNone/>
            </a:pPr>
            <a:r>
              <a:rPr lang="en-US" dirty="0">
                <a:ea typeface="ＭＳ Ｐゴシック" charset="-128"/>
              </a:rPr>
              <a:t>  (in example, only showing name)</a:t>
            </a:r>
          </a:p>
          <a:p>
            <a:pPr>
              <a:buNone/>
            </a:pPr>
            <a:endParaRPr lang="en-US" dirty="0">
              <a:ea typeface="ＭＳ Ｐゴシック" charset="-128"/>
            </a:endParaRP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H(267-89-5431) = 31 %11 = 9 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   John Smith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 H(703-25-6141) = 41%11 =   8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   Jack Adams 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 H(319-86-2115 )= 15 %11 = 4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   Betty Harris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H(476-82-5120) = 20%11 = 9 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   Rose Black 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175595" y="5483761"/>
            <a:ext cx="1295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197474" y="5115396"/>
            <a:ext cx="1295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154093" y="3519818"/>
            <a:ext cx="1295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045074" y="5808715"/>
            <a:ext cx="1600200" cy="481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82008" y="1788061"/>
            <a:ext cx="1371600" cy="455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519799" y="2173901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524500" y="3185464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542230" y="4399291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549020" y="5173172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572408" y="5491446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37057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Have a list of size 11 from 0 to 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95556" y="2148969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87619" y="2974068"/>
            <a:ext cx="1371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2200" y="3505200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88782" y="4353507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507867" y="4784532"/>
            <a:ext cx="632988" cy="463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529027" y="1795424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507867" y="3514734"/>
            <a:ext cx="45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549020" y="2621105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85780" y="5165002"/>
            <a:ext cx="1364810" cy="383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72200" y="5867400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524500" y="3951175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410200" y="5926085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8006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ea typeface="ＭＳ Ｐゴシック" charset="-128"/>
              </a:rPr>
              <a:t>Insert these into the list</a:t>
            </a:r>
          </a:p>
          <a:p>
            <a:r>
              <a:rPr lang="en-US" dirty="0">
                <a:ea typeface="ＭＳ Ｐゴシック" charset="-128"/>
              </a:rPr>
              <a:t>Insert as (key, value) tuple</a:t>
            </a:r>
          </a:p>
          <a:p>
            <a:pPr marL="0" indent="0">
              <a:buNone/>
            </a:pPr>
            <a:r>
              <a:rPr lang="en-US" dirty="0">
                <a:ea typeface="ＭＳ Ｐゴシック" charset="-128"/>
              </a:rPr>
              <a:t>   (267-89-5431, John Smith)</a:t>
            </a:r>
          </a:p>
          <a:p>
            <a:pPr marL="0" indent="0">
              <a:buNone/>
            </a:pPr>
            <a:r>
              <a:rPr lang="en-US" dirty="0">
                <a:ea typeface="ＭＳ Ｐゴシック" charset="-128"/>
              </a:rPr>
              <a:t>  (in example, only showing name)</a:t>
            </a:r>
          </a:p>
          <a:p>
            <a:pPr>
              <a:buNone/>
            </a:pPr>
            <a:endParaRPr lang="en-US" dirty="0">
              <a:ea typeface="ＭＳ Ｐゴシック" charset="-128"/>
            </a:endParaRPr>
          </a:p>
          <a:p>
            <a:pPr>
              <a:buNone/>
            </a:pPr>
            <a:r>
              <a:rPr lang="en-US" b="1" dirty="0"/>
              <a:t>H(267-89-5431) = 31 %11 = 9  </a:t>
            </a:r>
          </a:p>
          <a:p>
            <a:pPr>
              <a:buNone/>
            </a:pPr>
            <a:r>
              <a:rPr lang="en-US" b="1" dirty="0"/>
              <a:t>   John Smith </a:t>
            </a:r>
          </a:p>
          <a:p>
            <a:pPr>
              <a:buNone/>
            </a:pPr>
            <a:r>
              <a:rPr lang="en-US" b="1" dirty="0"/>
              <a:t> H(703-25-6141) = 41%11 =   8</a:t>
            </a:r>
          </a:p>
          <a:p>
            <a:pPr>
              <a:buNone/>
            </a:pPr>
            <a:r>
              <a:rPr lang="en-US" b="1" dirty="0"/>
              <a:t>   Jack Adams  </a:t>
            </a:r>
          </a:p>
          <a:p>
            <a:pPr>
              <a:buNone/>
            </a:pPr>
            <a:r>
              <a:rPr lang="en-US" b="1" dirty="0"/>
              <a:t> H(319-86-2115 )= 15 %11 = 4</a:t>
            </a:r>
          </a:p>
          <a:p>
            <a:pPr>
              <a:buNone/>
            </a:pPr>
            <a:r>
              <a:rPr lang="en-US" b="1" dirty="0"/>
              <a:t>   Betty Harris </a:t>
            </a:r>
          </a:p>
          <a:p>
            <a:pPr>
              <a:buNone/>
            </a:pPr>
            <a:r>
              <a:rPr lang="en-US" b="1" dirty="0"/>
              <a:t>H(476-82-5120) = 20%11 = 9  </a:t>
            </a:r>
          </a:p>
          <a:p>
            <a:pPr>
              <a:buNone/>
            </a:pPr>
            <a:r>
              <a:rPr lang="en-US" b="1" dirty="0"/>
              <a:t>   Rose Black 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175595" y="5483761"/>
            <a:ext cx="1295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John Smith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197474" y="5115396"/>
            <a:ext cx="1295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Jack Adams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154093" y="3519818"/>
            <a:ext cx="1295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Betty Harris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072989" y="5439577"/>
            <a:ext cx="1600200" cy="481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+mj-lt"/>
                <a:ea typeface="+mj-ea"/>
                <a:cs typeface="+mj-cs"/>
              </a:rPr>
              <a:t>Rose Black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82008" y="1788061"/>
            <a:ext cx="1371600" cy="455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519799" y="2173901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524500" y="3185464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542230" y="4399291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549020" y="5173172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572408" y="5491446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034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4236 0.01412 C 0.05191 0.01712 0.0573 0.02152 0.0573 0.02638 C 0.0573 0.03171 0.05191 0.03587 0.04236 0.03888 L -3.33333E-6 0.05324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Have a list of size 11 from 0 to 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95556" y="2148969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87619" y="2974068"/>
            <a:ext cx="1371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2200" y="3505200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88782" y="4353507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507867" y="4784532"/>
            <a:ext cx="632988" cy="463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529027" y="1795424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507867" y="3514734"/>
            <a:ext cx="45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549020" y="2621105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85780" y="5165002"/>
            <a:ext cx="1364810" cy="383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72200" y="5867400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524500" y="3951175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410200" y="5926085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8006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ea typeface="ＭＳ Ｐゴシック" charset="-128"/>
              </a:rPr>
              <a:t>Insert these into the list</a:t>
            </a:r>
          </a:p>
          <a:p>
            <a:r>
              <a:rPr lang="en-US" dirty="0">
                <a:ea typeface="ＭＳ Ｐゴシック" charset="-128"/>
              </a:rPr>
              <a:t>Insert as (key, value) tuple</a:t>
            </a:r>
          </a:p>
          <a:p>
            <a:pPr marL="0" indent="0">
              <a:buNone/>
            </a:pPr>
            <a:r>
              <a:rPr lang="en-US" dirty="0">
                <a:ea typeface="ＭＳ Ｐゴシック" charset="-128"/>
              </a:rPr>
              <a:t>   (267-89-5431, John Smith)</a:t>
            </a:r>
          </a:p>
          <a:p>
            <a:pPr marL="0" indent="0">
              <a:buNone/>
            </a:pPr>
            <a:r>
              <a:rPr lang="en-US" dirty="0">
                <a:ea typeface="ＭＳ Ｐゴシック" charset="-128"/>
              </a:rPr>
              <a:t>  (in example, only showing name)</a:t>
            </a:r>
          </a:p>
          <a:p>
            <a:pPr>
              <a:buNone/>
            </a:pPr>
            <a:endParaRPr lang="en-US" dirty="0">
              <a:ea typeface="ＭＳ Ｐゴシック" charset="-128"/>
            </a:endParaRPr>
          </a:p>
          <a:p>
            <a:pPr>
              <a:buNone/>
            </a:pPr>
            <a:r>
              <a:rPr lang="en-US" b="1" dirty="0"/>
              <a:t>H(267-89-5431) = 31 %11 = 9  </a:t>
            </a:r>
          </a:p>
          <a:p>
            <a:pPr>
              <a:buNone/>
            </a:pPr>
            <a:r>
              <a:rPr lang="en-US" b="1" dirty="0"/>
              <a:t>   John Smith </a:t>
            </a:r>
          </a:p>
          <a:p>
            <a:pPr>
              <a:buNone/>
            </a:pPr>
            <a:r>
              <a:rPr lang="en-US" b="1" dirty="0"/>
              <a:t> H(703-25-6141) = 41%11 =   8</a:t>
            </a:r>
          </a:p>
          <a:p>
            <a:pPr>
              <a:buNone/>
            </a:pPr>
            <a:r>
              <a:rPr lang="en-US" b="1" dirty="0"/>
              <a:t>   Jack Adams  </a:t>
            </a:r>
          </a:p>
          <a:p>
            <a:pPr>
              <a:buNone/>
            </a:pPr>
            <a:r>
              <a:rPr lang="en-US" b="1" dirty="0"/>
              <a:t> H(319-86-2115 )= 15 %11 = 4</a:t>
            </a:r>
          </a:p>
          <a:p>
            <a:pPr>
              <a:buNone/>
            </a:pPr>
            <a:r>
              <a:rPr lang="en-US" b="1" dirty="0"/>
              <a:t>   Betty Harris </a:t>
            </a:r>
          </a:p>
          <a:p>
            <a:pPr>
              <a:buNone/>
            </a:pPr>
            <a:r>
              <a:rPr lang="en-US" b="1" dirty="0"/>
              <a:t>H(476-82-5120) = 20%11 = 9  </a:t>
            </a:r>
          </a:p>
          <a:p>
            <a:pPr>
              <a:buNone/>
            </a:pPr>
            <a:r>
              <a:rPr lang="en-US" b="1" dirty="0"/>
              <a:t>   Rose Black 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175595" y="5483761"/>
            <a:ext cx="1295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John Smith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197474" y="5115396"/>
            <a:ext cx="1295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Jack Adams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154093" y="3519818"/>
            <a:ext cx="1295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Betty Harris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067708" y="5808715"/>
            <a:ext cx="1600200" cy="481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+mj-lt"/>
                <a:ea typeface="+mj-ea"/>
                <a:cs typeface="+mj-cs"/>
              </a:rPr>
              <a:t>Rose Black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82008" y="1788061"/>
            <a:ext cx="1371600" cy="4551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519799" y="2173901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524500" y="3185464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542230" y="4399291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549020" y="5173172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572408" y="5491446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47294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Hashing, dictionaries</a:t>
            </a:r>
            <a:br>
              <a:rPr lang="en-US" dirty="0"/>
            </a:br>
            <a:r>
              <a:rPr lang="en-US" dirty="0"/>
              <a:t>bit.ly/101f17-1205-3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24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Review: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Sorting with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itemgetter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Book Antiqua" charset="0"/>
                <a:ea typeface="ＭＳ Ｐゴシック" charset="0"/>
                <a:cs typeface="ＭＳ Ｐゴシック" charset="0"/>
              </a:rPr>
              <a:t>We can write: import operator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Then use key=</a:t>
            </a:r>
            <a:r>
              <a:rPr lang="en-US" dirty="0" err="1">
                <a:latin typeface="Book Antiqua" charset="0"/>
                <a:ea typeface="ＭＳ Ｐゴシック" charset="0"/>
              </a:rPr>
              <a:t>operator.itemgetter</a:t>
            </a:r>
            <a:r>
              <a:rPr lang="en-US" dirty="0">
                <a:latin typeface="Book Antiqua" charset="0"/>
                <a:ea typeface="ＭＳ Ｐゴシック" charset="0"/>
              </a:rPr>
              <a:t>(…)</a:t>
            </a:r>
          </a:p>
          <a:p>
            <a:endParaRPr lang="en-US" sz="2400" dirty="0"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Book Antiqua" charset="0"/>
                <a:ea typeface="ＭＳ Ｐゴシック" charset="0"/>
                <a:cs typeface="ＭＳ Ｐゴシック" charset="0"/>
              </a:rPr>
              <a:t>We can write: from operator import </a:t>
            </a:r>
            <a:r>
              <a:rPr lang="en-US" sz="2400" dirty="0" err="1">
                <a:latin typeface="Book Antiqua" charset="0"/>
                <a:ea typeface="ＭＳ Ｐゴシック" charset="0"/>
                <a:cs typeface="ＭＳ Ｐゴシック" charset="0"/>
              </a:rPr>
              <a:t>itemgetter</a:t>
            </a:r>
            <a:endParaRPr lang="en-US" sz="2400" dirty="0"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Then use key=</a:t>
            </a:r>
            <a:r>
              <a:rPr lang="en-US" dirty="0" err="1">
                <a:latin typeface="Book Antiqua" charset="0"/>
                <a:ea typeface="ＭＳ Ｐゴシック" charset="0"/>
              </a:rPr>
              <a:t>itemgetter</a:t>
            </a:r>
            <a:r>
              <a:rPr lang="en-US" dirty="0">
                <a:latin typeface="Book Antiqua" charset="0"/>
                <a:ea typeface="ＭＳ Ｐゴシック" charset="0"/>
              </a:rPr>
              <a:t>(…)</a:t>
            </a:r>
          </a:p>
          <a:p>
            <a:pPr lvl="1"/>
            <a:endParaRPr lang="en-US" dirty="0">
              <a:latin typeface="Book Antiqu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dirty="0">
              <a:latin typeface="Book Antiqua" charset="0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84F43A-24A8-4641-9334-9008A331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3948095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Review Example with </a:t>
            </a:r>
            <a:r>
              <a:rPr lang="en-US" dirty="0" err="1"/>
              <a:t>itemgetter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Because sort is stable sort first on tie-breaker, then that order is fixed since stable</a:t>
            </a:r>
          </a:p>
          <a:p>
            <a:pPr marL="0" indent="0">
              <a:buNone/>
            </a:pPr>
            <a:r>
              <a:rPr lang="tr-TR" sz="2000" dirty="0">
                <a:latin typeface="Courier New"/>
                <a:cs typeface="Courier New"/>
              </a:rPr>
              <a:t>a0 = </a:t>
            </a:r>
            <a:r>
              <a:rPr lang="tr-TR" sz="2000" dirty="0" err="1">
                <a:latin typeface="Courier New"/>
                <a:cs typeface="Courier New"/>
              </a:rPr>
              <a:t>sorted</a:t>
            </a:r>
            <a:r>
              <a:rPr lang="tr-TR" sz="2000" dirty="0">
                <a:latin typeface="Courier New"/>
                <a:cs typeface="Courier New"/>
              </a:rPr>
              <a:t>(</a:t>
            </a:r>
            <a:r>
              <a:rPr lang="tr-TR" sz="2000" dirty="0" err="1">
                <a:latin typeface="Courier New"/>
                <a:cs typeface="Courier New"/>
              </a:rPr>
              <a:t>data,key</a:t>
            </a:r>
            <a:r>
              <a:rPr lang="tr-TR" sz="2000" dirty="0">
                <a:latin typeface="Courier New"/>
                <a:cs typeface="Courier New"/>
              </a:rPr>
              <a:t>=</a:t>
            </a:r>
            <a:r>
              <a:rPr lang="tr-TR" sz="2000" dirty="0" err="1">
                <a:latin typeface="Courier New"/>
                <a:cs typeface="Courier New"/>
              </a:rPr>
              <a:t>operator.itemgetter</a:t>
            </a:r>
            <a:r>
              <a:rPr lang="tr-TR" sz="2000" dirty="0">
                <a:latin typeface="Courier New"/>
                <a:cs typeface="Courier New"/>
              </a:rPr>
              <a:t>(0))</a:t>
            </a:r>
          </a:p>
          <a:p>
            <a:pPr marL="0" indent="0">
              <a:buNone/>
            </a:pPr>
            <a:r>
              <a:rPr lang="tr-TR" sz="2000" dirty="0">
                <a:latin typeface="Courier New"/>
                <a:cs typeface="Courier New"/>
              </a:rPr>
              <a:t>a1 = </a:t>
            </a:r>
            <a:r>
              <a:rPr lang="tr-TR" sz="2000" dirty="0" err="1">
                <a:latin typeface="Courier New"/>
                <a:cs typeface="Courier New"/>
              </a:rPr>
              <a:t>sorted</a:t>
            </a:r>
            <a:r>
              <a:rPr lang="tr-TR" sz="2000" dirty="0">
                <a:latin typeface="Courier New"/>
                <a:cs typeface="Courier New"/>
              </a:rPr>
              <a:t>(a0,key=</a:t>
            </a:r>
            <a:r>
              <a:rPr lang="tr-TR" sz="2000" dirty="0" err="1">
                <a:latin typeface="Courier New"/>
                <a:cs typeface="Courier New"/>
              </a:rPr>
              <a:t>operator.itemgetter</a:t>
            </a:r>
            <a:r>
              <a:rPr lang="tr-TR" sz="2000" dirty="0">
                <a:latin typeface="Courier New"/>
                <a:cs typeface="Courier New"/>
              </a:rPr>
              <a:t>(2))</a:t>
            </a:r>
          </a:p>
          <a:p>
            <a:pPr marL="0" indent="0">
              <a:buNone/>
            </a:pPr>
            <a:r>
              <a:rPr lang="tr-TR" sz="2000" dirty="0">
                <a:latin typeface="Courier New"/>
                <a:cs typeface="Courier New"/>
              </a:rPr>
              <a:t>a2 = </a:t>
            </a:r>
            <a:r>
              <a:rPr lang="tr-TR" sz="2000" dirty="0" err="1">
                <a:latin typeface="Courier New"/>
                <a:cs typeface="Courier New"/>
              </a:rPr>
              <a:t>sorted</a:t>
            </a:r>
            <a:r>
              <a:rPr lang="tr-TR" sz="2000" dirty="0">
                <a:latin typeface="Courier New"/>
                <a:cs typeface="Courier New"/>
              </a:rPr>
              <a:t>(a1,key=</a:t>
            </a:r>
            <a:r>
              <a:rPr lang="tr-TR" sz="2000" dirty="0" err="1">
                <a:latin typeface="Courier New"/>
                <a:cs typeface="Courier New"/>
              </a:rPr>
              <a:t>operator.itemgetter</a:t>
            </a:r>
            <a:r>
              <a:rPr lang="tr-TR" sz="2000" dirty="0">
                <a:latin typeface="Courier New"/>
                <a:cs typeface="Courier New"/>
              </a:rPr>
              <a:t>(1))</a:t>
            </a:r>
          </a:p>
          <a:p>
            <a:pPr marL="0" indent="0">
              <a:buNone/>
            </a:pPr>
            <a:r>
              <a:rPr lang="tr-TR" sz="2000" dirty="0">
                <a:latin typeface="Courier New"/>
                <a:cs typeface="Courier New"/>
              </a:rPr>
              <a:t>data</a:t>
            </a:r>
          </a:p>
          <a:p>
            <a:pPr marL="0" indent="0">
              <a:buNone/>
            </a:pPr>
            <a:r>
              <a:rPr lang="tr-TR" sz="2000" dirty="0">
                <a:latin typeface="Courier New"/>
                <a:cs typeface="Courier New"/>
              </a:rPr>
              <a:t>[('f', 2, 0), ('c', 2, 5), ('b', 3, 0), </a:t>
            </a:r>
          </a:p>
          <a:p>
            <a:pPr marL="0" indent="0">
              <a:buNone/>
            </a:pPr>
            <a:r>
              <a:rPr lang="tr-TR" sz="2000" dirty="0">
                <a:latin typeface="Courier New"/>
                <a:cs typeface="Courier New"/>
              </a:rPr>
              <a:t> ('e', 1, 4), ('a', 2, 0), ('d', 2, 4)]</a:t>
            </a:r>
          </a:p>
          <a:p>
            <a:pPr marL="0" indent="0">
              <a:buNone/>
            </a:pPr>
            <a:r>
              <a:rPr lang="tr-TR" sz="2000" dirty="0">
                <a:latin typeface="Courier New"/>
                <a:cs typeface="Courier New"/>
              </a:rPr>
              <a:t>a0</a:t>
            </a:r>
          </a:p>
          <a:p>
            <a:pPr marL="0" indent="0">
              <a:buNone/>
            </a:pPr>
            <a:r>
              <a:rPr lang="tr-TR" sz="2000" dirty="0">
                <a:latin typeface="Courier New"/>
                <a:cs typeface="Courier New"/>
              </a:rPr>
              <a:t>[('a', 2, 0), ('b', 3, 0), ('c', 2, 5), </a:t>
            </a:r>
          </a:p>
          <a:p>
            <a:pPr marL="0" indent="0">
              <a:buNone/>
            </a:pPr>
            <a:r>
              <a:rPr lang="tr-TR" sz="2000" dirty="0">
                <a:latin typeface="Courier New"/>
                <a:cs typeface="Courier New"/>
              </a:rPr>
              <a:t> ('d', 2, 4), ('e', 1, 4), ('f', 2, 0)]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27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Two-pass (or more)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747" y="1143000"/>
            <a:ext cx="8305800" cy="4114800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>
                <a:latin typeface="Courier New"/>
                <a:cs typeface="Courier New"/>
              </a:rPr>
              <a:t>a0 = </a:t>
            </a:r>
            <a:r>
              <a:rPr lang="tr-TR" sz="2400" dirty="0" err="1">
                <a:latin typeface="Courier New"/>
                <a:cs typeface="Courier New"/>
              </a:rPr>
              <a:t>sorted</a:t>
            </a:r>
            <a:r>
              <a:rPr lang="tr-TR" sz="2400" dirty="0">
                <a:latin typeface="Courier New"/>
                <a:cs typeface="Courier New"/>
              </a:rPr>
              <a:t>(</a:t>
            </a:r>
            <a:r>
              <a:rPr lang="tr-TR" sz="2400" dirty="0" err="1">
                <a:latin typeface="Courier New"/>
                <a:cs typeface="Courier New"/>
              </a:rPr>
              <a:t>data,key</a:t>
            </a:r>
            <a:r>
              <a:rPr lang="tr-TR" sz="2400" dirty="0">
                <a:latin typeface="Courier New"/>
                <a:cs typeface="Courier New"/>
              </a:rPr>
              <a:t>=</a:t>
            </a:r>
            <a:r>
              <a:rPr lang="tr-TR" sz="2400" dirty="0" err="1">
                <a:latin typeface="Courier New"/>
                <a:cs typeface="Courier New"/>
              </a:rPr>
              <a:t>operator.itemgetter</a:t>
            </a:r>
            <a:r>
              <a:rPr lang="tr-TR" sz="2400" dirty="0">
                <a:latin typeface="Courier New"/>
                <a:cs typeface="Courier New"/>
              </a:rPr>
              <a:t>(0))</a:t>
            </a:r>
          </a:p>
          <a:p>
            <a:pPr marL="0" indent="0">
              <a:buNone/>
            </a:pPr>
            <a:r>
              <a:rPr lang="tr-TR" sz="2400" dirty="0">
                <a:latin typeface="Courier New"/>
                <a:cs typeface="Courier New"/>
              </a:rPr>
              <a:t>a1 = </a:t>
            </a:r>
            <a:r>
              <a:rPr lang="tr-TR" sz="2400" dirty="0" err="1">
                <a:latin typeface="Courier New"/>
                <a:cs typeface="Courier New"/>
              </a:rPr>
              <a:t>sorted</a:t>
            </a:r>
            <a:r>
              <a:rPr lang="tr-TR" sz="2400" dirty="0">
                <a:latin typeface="Courier New"/>
                <a:cs typeface="Courier New"/>
              </a:rPr>
              <a:t>(a0,key=</a:t>
            </a:r>
            <a:r>
              <a:rPr lang="tr-TR" sz="2400" dirty="0" err="1">
                <a:latin typeface="Courier New"/>
                <a:cs typeface="Courier New"/>
              </a:rPr>
              <a:t>operator.itemgetter</a:t>
            </a:r>
            <a:r>
              <a:rPr lang="tr-TR" sz="2400" dirty="0">
                <a:latin typeface="Courier New"/>
                <a:cs typeface="Courier New"/>
              </a:rPr>
              <a:t>(2))</a:t>
            </a:r>
          </a:p>
          <a:p>
            <a:pPr marL="0" indent="0">
              <a:buNone/>
            </a:pPr>
            <a:r>
              <a:rPr lang="tr-TR" sz="2400" dirty="0">
                <a:latin typeface="Courier New"/>
                <a:cs typeface="Courier New"/>
              </a:rPr>
              <a:t>a2 = </a:t>
            </a:r>
            <a:r>
              <a:rPr lang="tr-TR" sz="2400" dirty="0" err="1">
                <a:latin typeface="Courier New"/>
                <a:cs typeface="Courier New"/>
              </a:rPr>
              <a:t>sorted</a:t>
            </a:r>
            <a:r>
              <a:rPr lang="tr-TR" sz="2400" dirty="0">
                <a:latin typeface="Courier New"/>
                <a:cs typeface="Courier New"/>
              </a:rPr>
              <a:t>(a1,key=</a:t>
            </a:r>
            <a:r>
              <a:rPr lang="tr-TR" sz="2400" dirty="0" err="1">
                <a:latin typeface="Courier New"/>
                <a:cs typeface="Courier New"/>
              </a:rPr>
              <a:t>operator.itemgetter</a:t>
            </a:r>
            <a:r>
              <a:rPr lang="tr-TR" sz="2400" dirty="0">
                <a:latin typeface="Courier New"/>
                <a:cs typeface="Courier New"/>
              </a:rPr>
              <a:t>(1))</a:t>
            </a:r>
          </a:p>
          <a:p>
            <a:pPr marL="0" indent="0">
              <a:buNone/>
            </a:pPr>
            <a:r>
              <a:rPr lang="tr-TR" sz="2400" dirty="0">
                <a:latin typeface="Courier New"/>
                <a:cs typeface="Courier New"/>
              </a:rPr>
              <a:t>a0</a:t>
            </a:r>
          </a:p>
          <a:p>
            <a:pPr marL="0" indent="0">
              <a:buNone/>
            </a:pPr>
            <a:r>
              <a:rPr lang="tr-TR" sz="2400" dirty="0">
                <a:latin typeface="Courier New"/>
                <a:cs typeface="Courier New"/>
              </a:rPr>
              <a:t>[('a', 2, 0), ('b', 3, 0), ('c', 2, 5), </a:t>
            </a:r>
          </a:p>
          <a:p>
            <a:pPr marL="0" indent="0">
              <a:buNone/>
            </a:pPr>
            <a:r>
              <a:rPr lang="tr-TR" sz="2400" dirty="0">
                <a:latin typeface="Courier New"/>
                <a:cs typeface="Courier New"/>
              </a:rPr>
              <a:t> ('d', 2, 4), ('e', 1, 4), ('f', 2, 0)]</a:t>
            </a:r>
          </a:p>
          <a:p>
            <a:pPr marL="0" indent="0">
              <a:buNone/>
            </a:pPr>
            <a:r>
              <a:rPr lang="tr-TR" sz="2400" dirty="0">
                <a:latin typeface="Courier New"/>
                <a:cs typeface="Courier New"/>
              </a:rPr>
              <a:t>a1</a:t>
            </a:r>
          </a:p>
          <a:p>
            <a:pPr marL="0" indent="0">
              <a:buNone/>
            </a:pPr>
            <a:r>
              <a:rPr lang="tr-TR" sz="2400" dirty="0">
                <a:latin typeface="Courier New"/>
                <a:cs typeface="Courier New"/>
              </a:rPr>
              <a:t>[('a', 2, 0), ('b', 3, 0), ('f', 2, 0), </a:t>
            </a:r>
          </a:p>
          <a:p>
            <a:pPr marL="0" indent="0">
              <a:buNone/>
            </a:pPr>
            <a:r>
              <a:rPr lang="tr-TR" sz="2400" dirty="0">
                <a:latin typeface="Courier New"/>
                <a:cs typeface="Courier New"/>
              </a:rPr>
              <a:t> ('d', 2, 4), ('e', 1, 4), ('c', 2, 5)]</a:t>
            </a:r>
          </a:p>
          <a:p>
            <a:pPr marL="0" indent="0">
              <a:buNone/>
            </a:pPr>
            <a:r>
              <a:rPr lang="tr-TR" sz="2400" dirty="0">
                <a:latin typeface="Courier New"/>
                <a:cs typeface="Courier New"/>
              </a:rPr>
              <a:t>a2</a:t>
            </a:r>
          </a:p>
          <a:p>
            <a:pPr marL="0" indent="0">
              <a:buNone/>
            </a:pPr>
            <a:r>
              <a:rPr lang="tr-TR" sz="2400" dirty="0">
                <a:latin typeface="Courier New"/>
                <a:cs typeface="Courier New"/>
              </a:rPr>
              <a:t>[('e', 1, 4), ('a', 2, 0), ('f', 2, 0), </a:t>
            </a:r>
          </a:p>
          <a:p>
            <a:pPr marL="0" indent="0">
              <a:buNone/>
            </a:pPr>
            <a:r>
              <a:rPr lang="tr-TR" sz="2400" dirty="0">
                <a:latin typeface="Courier New"/>
                <a:cs typeface="Courier New"/>
              </a:rPr>
              <a:t> ('d', 2, 4), ('c', 2, 5), ('b', 3, 0)]</a:t>
            </a:r>
            <a:endParaRPr lang="en-US" sz="2400" dirty="0"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1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029200"/>
          </a:xfrm>
        </p:spPr>
        <p:txBody>
          <a:bodyPr/>
          <a:lstStyle/>
          <a:p>
            <a:pPr eaLnBrk="1" hangingPunct="1"/>
            <a:r>
              <a:rPr lang="en-US" dirty="0"/>
              <a:t>Regrades Exam 2 – submit by Thursday, Dec 7</a:t>
            </a:r>
          </a:p>
          <a:p>
            <a:pPr eaLnBrk="1" hangingPunct="1"/>
            <a:r>
              <a:rPr lang="en-US" dirty="0"/>
              <a:t>Regrades for  </a:t>
            </a:r>
            <a:r>
              <a:rPr lang="en-US" dirty="0" err="1"/>
              <a:t>Asg</a:t>
            </a:r>
            <a:r>
              <a:rPr lang="en-US" dirty="0"/>
              <a:t> 1-5, APT 1-7 by Dec 8</a:t>
            </a:r>
          </a:p>
          <a:p>
            <a:pPr lvl="1" eaLnBrk="1" hangingPunct="1"/>
            <a:r>
              <a:rPr lang="en-US" dirty="0"/>
              <a:t>Check your grades! RQ too!</a:t>
            </a:r>
          </a:p>
          <a:p>
            <a:pPr eaLnBrk="1" hangingPunct="1"/>
            <a:r>
              <a:rPr lang="en-US" dirty="0"/>
              <a:t>Assign 8 due today, last late day Dec 8!</a:t>
            </a:r>
          </a:p>
          <a:p>
            <a:pPr eaLnBrk="1" hangingPunct="1"/>
            <a:r>
              <a:rPr lang="en-US" dirty="0"/>
              <a:t>APT 8 due Thursday, Dec 7, last late day, Dec 10!</a:t>
            </a:r>
          </a:p>
          <a:p>
            <a:pPr eaLnBrk="1" hangingPunct="1"/>
            <a:r>
              <a:rPr lang="en-US" dirty="0"/>
              <a:t>Assign 9 – due Dec 11, no late after this date</a:t>
            </a:r>
          </a:p>
          <a:p>
            <a:pPr eaLnBrk="1" hangingPunct="1"/>
            <a:r>
              <a:rPr lang="en-US" dirty="0"/>
              <a:t>Final Exam: </a:t>
            </a:r>
          </a:p>
          <a:p>
            <a:pPr lvl="1" eaLnBrk="1" hangingPunct="1"/>
            <a:r>
              <a:rPr lang="en-US" dirty="0"/>
              <a:t>Sec 01 </a:t>
            </a:r>
            <a:r>
              <a:rPr lang="en-US" dirty="0" err="1"/>
              <a:t>Thur</a:t>
            </a:r>
            <a:r>
              <a:rPr lang="en-US" dirty="0"/>
              <a:t>, Dec 14, 9am, LSRC B101</a:t>
            </a:r>
          </a:p>
          <a:p>
            <a:pPr lvl="1" eaLnBrk="1" hangingPunct="1"/>
            <a:r>
              <a:rPr lang="en-US" dirty="0"/>
              <a:t>Sec 02 Sat, Dec 16, 2pm, LSRC B101</a:t>
            </a:r>
          </a:p>
          <a:p>
            <a:pPr lvl="1" eaLnBrk="1" hangingPunct="1"/>
            <a:r>
              <a:rPr lang="en-US" dirty="0"/>
              <a:t>Get accommodations? Fill out for Final Exam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6E6E01-DC9B-490E-997E-0761858C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710196" y="240949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Stable, Stability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709192" y="1370719"/>
            <a:ext cx="7772400" cy="4114800"/>
          </a:xfrm>
        </p:spPr>
        <p:txBody>
          <a:bodyPr/>
          <a:lstStyle/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What does the search query 'stable sort' show us?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Image search explained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First shape, then color: for equal colors?</a:t>
            </a:r>
          </a:p>
          <a:p>
            <a:pPr lvl="1"/>
            <a:endParaRPr lang="en-US" dirty="0">
              <a:latin typeface="Book Antiqua" charset="0"/>
              <a:ea typeface="ＭＳ Ｐゴシック" charset="0"/>
            </a:endParaRPr>
          </a:p>
          <a:p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195" name="Group 13"/>
          <p:cNvGrpSpPr>
            <a:grpSpLocks/>
          </p:cNvGrpSpPr>
          <p:nvPr/>
        </p:nvGrpSpPr>
        <p:grpSpPr bwMode="auto">
          <a:xfrm>
            <a:off x="712611" y="3666068"/>
            <a:ext cx="7785100" cy="622300"/>
            <a:chOff x="368300" y="2870200"/>
            <a:chExt cx="7785100" cy="622300"/>
          </a:xfrm>
        </p:grpSpPr>
        <p:sp>
          <p:nvSpPr>
            <p:cNvPr id="8216" name="Rectangle 3"/>
            <p:cNvSpPr>
              <a:spLocks noChangeArrowheads="1"/>
            </p:cNvSpPr>
            <p:nvPr/>
          </p:nvSpPr>
          <p:spPr bwMode="auto">
            <a:xfrm>
              <a:off x="1327150" y="2901950"/>
              <a:ext cx="698500" cy="5588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217" name="Rectangle 4"/>
            <p:cNvSpPr>
              <a:spLocks noChangeArrowheads="1"/>
            </p:cNvSpPr>
            <p:nvPr/>
          </p:nvSpPr>
          <p:spPr bwMode="auto">
            <a:xfrm>
              <a:off x="4883150" y="2901950"/>
              <a:ext cx="698500" cy="558800"/>
            </a:xfrm>
            <a:prstGeom prst="rect">
              <a:avLst/>
            </a:prstGeom>
            <a:solidFill>
              <a:srgbClr val="25FF1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218" name="Rectangle 5"/>
            <p:cNvSpPr>
              <a:spLocks noChangeArrowheads="1"/>
            </p:cNvSpPr>
            <p:nvPr/>
          </p:nvSpPr>
          <p:spPr bwMode="auto">
            <a:xfrm>
              <a:off x="3028950" y="2901950"/>
              <a:ext cx="698500" cy="5588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219" name="Oval 6"/>
            <p:cNvSpPr>
              <a:spLocks noChangeArrowheads="1"/>
            </p:cNvSpPr>
            <p:nvPr/>
          </p:nvSpPr>
          <p:spPr bwMode="auto">
            <a:xfrm>
              <a:off x="2222500" y="2908300"/>
              <a:ext cx="609600" cy="546100"/>
            </a:xfrm>
            <a:prstGeom prst="ellipse">
              <a:avLst/>
            </a:prstGeom>
            <a:solidFill>
              <a:srgbClr val="25FF1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220" name="Oval 7"/>
            <p:cNvSpPr>
              <a:spLocks noChangeArrowheads="1"/>
            </p:cNvSpPr>
            <p:nvPr/>
          </p:nvSpPr>
          <p:spPr bwMode="auto">
            <a:xfrm>
              <a:off x="5778500" y="2908300"/>
              <a:ext cx="609600" cy="546100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221" name="Oval 8"/>
            <p:cNvSpPr>
              <a:spLocks noChangeArrowheads="1"/>
            </p:cNvSpPr>
            <p:nvPr/>
          </p:nvSpPr>
          <p:spPr bwMode="auto">
            <a:xfrm>
              <a:off x="6584950" y="2908300"/>
              <a:ext cx="609600" cy="5461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222" name="Isosceles Triangle 10"/>
            <p:cNvSpPr>
              <a:spLocks noChangeArrowheads="1"/>
            </p:cNvSpPr>
            <p:nvPr/>
          </p:nvSpPr>
          <p:spPr bwMode="auto">
            <a:xfrm>
              <a:off x="7391400" y="2870200"/>
              <a:ext cx="762000" cy="622300"/>
            </a:xfrm>
            <a:prstGeom prst="triangle">
              <a:avLst>
                <a:gd name="adj" fmla="val 50000"/>
              </a:avLst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223" name="Isosceles Triangle 11"/>
            <p:cNvSpPr>
              <a:spLocks noChangeArrowheads="1"/>
            </p:cNvSpPr>
            <p:nvPr/>
          </p:nvSpPr>
          <p:spPr bwMode="auto">
            <a:xfrm>
              <a:off x="3924300" y="2870200"/>
              <a:ext cx="762000" cy="622300"/>
            </a:xfrm>
            <a:prstGeom prst="triangle">
              <a:avLst>
                <a:gd name="adj" fmla="val 50000"/>
              </a:avLst>
            </a:prstGeom>
            <a:solidFill>
              <a:srgbClr val="25FF1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224" name="Isosceles Triangle 12"/>
            <p:cNvSpPr>
              <a:spLocks noChangeArrowheads="1"/>
            </p:cNvSpPr>
            <p:nvPr/>
          </p:nvSpPr>
          <p:spPr bwMode="auto">
            <a:xfrm>
              <a:off x="368300" y="2870200"/>
              <a:ext cx="762000" cy="6223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8197" name="Group 35"/>
          <p:cNvGrpSpPr>
            <a:grpSpLocks/>
          </p:cNvGrpSpPr>
          <p:nvPr/>
        </p:nvGrpSpPr>
        <p:grpSpPr bwMode="auto">
          <a:xfrm>
            <a:off x="774700" y="5345288"/>
            <a:ext cx="7721600" cy="685800"/>
            <a:chOff x="774700" y="4978400"/>
            <a:chExt cx="7721600" cy="685800"/>
          </a:xfrm>
        </p:grpSpPr>
        <p:sp>
          <p:nvSpPr>
            <p:cNvPr id="8198" name="Rectangle 25"/>
            <p:cNvSpPr>
              <a:spLocks noChangeArrowheads="1"/>
            </p:cNvSpPr>
            <p:nvPr/>
          </p:nvSpPr>
          <p:spPr bwMode="auto">
            <a:xfrm>
              <a:off x="6999285" y="5035550"/>
              <a:ext cx="698500" cy="5588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199" name="Rectangle 26"/>
            <p:cNvSpPr>
              <a:spLocks noChangeArrowheads="1"/>
            </p:cNvSpPr>
            <p:nvPr/>
          </p:nvSpPr>
          <p:spPr bwMode="auto">
            <a:xfrm>
              <a:off x="4362449" y="5060950"/>
              <a:ext cx="698500" cy="558800"/>
            </a:xfrm>
            <a:prstGeom prst="rect">
              <a:avLst/>
            </a:prstGeom>
            <a:solidFill>
              <a:srgbClr val="25FF1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200" name="Rectangle 27"/>
            <p:cNvSpPr>
              <a:spLocks noChangeArrowheads="1"/>
            </p:cNvSpPr>
            <p:nvPr/>
          </p:nvSpPr>
          <p:spPr bwMode="auto">
            <a:xfrm>
              <a:off x="1725612" y="5073650"/>
              <a:ext cx="698500" cy="5588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201" name="Oval 28"/>
            <p:cNvSpPr>
              <a:spLocks noChangeArrowheads="1"/>
            </p:cNvSpPr>
            <p:nvPr/>
          </p:nvSpPr>
          <p:spPr bwMode="auto">
            <a:xfrm>
              <a:off x="5249861" y="5080000"/>
              <a:ext cx="609600" cy="546100"/>
            </a:xfrm>
            <a:prstGeom prst="ellipse">
              <a:avLst/>
            </a:prstGeom>
            <a:solidFill>
              <a:srgbClr val="25FF1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202" name="Oval 29"/>
            <p:cNvSpPr>
              <a:spLocks noChangeArrowheads="1"/>
            </p:cNvSpPr>
            <p:nvPr/>
          </p:nvSpPr>
          <p:spPr bwMode="auto">
            <a:xfrm>
              <a:off x="7886700" y="5054600"/>
              <a:ext cx="609600" cy="546100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203" name="Oval 30"/>
            <p:cNvSpPr>
              <a:spLocks noChangeArrowheads="1"/>
            </p:cNvSpPr>
            <p:nvPr/>
          </p:nvSpPr>
          <p:spPr bwMode="auto">
            <a:xfrm>
              <a:off x="2613024" y="5118100"/>
              <a:ext cx="609600" cy="5461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204" name="Isosceles Triangle 31"/>
            <p:cNvSpPr>
              <a:spLocks noChangeArrowheads="1"/>
            </p:cNvSpPr>
            <p:nvPr/>
          </p:nvSpPr>
          <p:spPr bwMode="auto">
            <a:xfrm>
              <a:off x="6048373" y="4978400"/>
              <a:ext cx="762000" cy="622300"/>
            </a:xfrm>
            <a:prstGeom prst="triangle">
              <a:avLst>
                <a:gd name="adj" fmla="val 50000"/>
              </a:avLst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205" name="Isosceles Triangle 32"/>
            <p:cNvSpPr>
              <a:spLocks noChangeArrowheads="1"/>
            </p:cNvSpPr>
            <p:nvPr/>
          </p:nvSpPr>
          <p:spPr bwMode="auto">
            <a:xfrm>
              <a:off x="3411537" y="4991100"/>
              <a:ext cx="762000" cy="622300"/>
            </a:xfrm>
            <a:prstGeom prst="triangle">
              <a:avLst>
                <a:gd name="adj" fmla="val 50000"/>
              </a:avLst>
            </a:prstGeom>
            <a:solidFill>
              <a:srgbClr val="25FF1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206" name="Isosceles Triangle 33"/>
            <p:cNvSpPr>
              <a:spLocks noChangeArrowheads="1"/>
            </p:cNvSpPr>
            <p:nvPr/>
          </p:nvSpPr>
          <p:spPr bwMode="auto">
            <a:xfrm>
              <a:off x="774700" y="5003800"/>
              <a:ext cx="762000" cy="6223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FF31B-54CA-4E46-A6E1-7D117A335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6" y="4479532"/>
            <a:ext cx="8110984" cy="8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35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25"/>
          <p:cNvSpPr>
            <a:spLocks noGrp="1"/>
          </p:cNvSpPr>
          <p:nvPr>
            <p:ph idx="1"/>
          </p:nvPr>
        </p:nvSpPr>
        <p:spPr>
          <a:xfrm>
            <a:off x="819967" y="1095169"/>
            <a:ext cx="7772400" cy="4495800"/>
          </a:xfrm>
        </p:spPr>
        <p:txBody>
          <a:bodyPr/>
          <a:lstStyle/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Women before men …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First sort by height, then sort by gender</a:t>
            </a:r>
          </a:p>
        </p:txBody>
      </p:sp>
      <p:grpSp>
        <p:nvGrpSpPr>
          <p:cNvPr id="10242" name="Group 14"/>
          <p:cNvGrpSpPr>
            <a:grpSpLocks/>
          </p:cNvGrpSpPr>
          <p:nvPr/>
        </p:nvGrpSpPr>
        <p:grpSpPr bwMode="auto">
          <a:xfrm>
            <a:off x="2133600" y="4046538"/>
            <a:ext cx="5761038" cy="1922462"/>
            <a:chOff x="1413749" y="1354668"/>
            <a:chExt cx="6752354" cy="2463799"/>
          </a:xfrm>
        </p:grpSpPr>
        <p:pic>
          <p:nvPicPr>
            <p:cNvPr id="1025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9457" y="1354668"/>
              <a:ext cx="1096646" cy="2463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1" y="2156097"/>
              <a:ext cx="833965" cy="166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749" y="2442633"/>
              <a:ext cx="690218" cy="137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269" y="1886065"/>
              <a:ext cx="969433" cy="193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468" y="2319868"/>
              <a:ext cx="667032" cy="149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935" y="1640470"/>
              <a:ext cx="969435" cy="2177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602" y="1982868"/>
              <a:ext cx="817032" cy="183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3" name="Group 15"/>
          <p:cNvGrpSpPr>
            <a:grpSpLocks/>
          </p:cNvGrpSpPr>
          <p:nvPr/>
        </p:nvGrpSpPr>
        <p:grpSpPr bwMode="auto">
          <a:xfrm>
            <a:off x="2184400" y="2149475"/>
            <a:ext cx="6235700" cy="1905000"/>
            <a:chOff x="516281" y="3606801"/>
            <a:chExt cx="6752354" cy="2463799"/>
          </a:xfrm>
        </p:grpSpPr>
        <p:pic>
          <p:nvPicPr>
            <p:cNvPr id="10245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989" y="3606801"/>
              <a:ext cx="1096646" cy="2463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6" name="Group 17"/>
            <p:cNvGrpSpPr>
              <a:grpSpLocks/>
            </p:cNvGrpSpPr>
            <p:nvPr/>
          </p:nvGrpSpPr>
          <p:grpSpPr bwMode="auto">
            <a:xfrm>
              <a:off x="516281" y="3858734"/>
              <a:ext cx="5414621" cy="2190699"/>
              <a:chOff x="516281" y="3858734"/>
              <a:chExt cx="5414621" cy="2190699"/>
            </a:xfrm>
          </p:grpSpPr>
          <p:pic>
            <p:nvPicPr>
              <p:cNvPr id="10247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5067" y="4319330"/>
                <a:ext cx="833965" cy="1662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281" y="4605867"/>
                <a:ext cx="690218" cy="1375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8534" y="4117031"/>
                <a:ext cx="969433" cy="1932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0" name="Picture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600" y="4487334"/>
                <a:ext cx="667032" cy="1498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1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1467" y="3858734"/>
                <a:ext cx="969435" cy="2177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2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0267" y="4184201"/>
                <a:ext cx="817032" cy="183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44" name="Title 24"/>
          <p:cNvSpPr>
            <a:spLocks noGrp="1"/>
          </p:cNvSpPr>
          <p:nvPr>
            <p:ph type="title"/>
          </p:nvPr>
        </p:nvSpPr>
        <p:spPr>
          <a:xfrm>
            <a:off x="304800" y="33519"/>
            <a:ext cx="8534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Stable sorting: respect re-order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1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Questions</a:t>
            </a:r>
            <a:br>
              <a:rPr lang="en-US" dirty="0"/>
            </a:br>
            <a:r>
              <a:rPr lang="en-US" dirty="0"/>
              <a:t>bit.ly/101f17-1205-4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err="1"/>
              <a:t>MedalTable</a:t>
            </a:r>
            <a:r>
              <a:rPr lang="en-US" sz="4000" dirty="0"/>
              <a:t> APT</a:t>
            </a:r>
          </a:p>
          <a:p>
            <a:pPr marL="0" indent="0">
              <a:buNone/>
            </a:pPr>
            <a:r>
              <a:rPr lang="en-US" sz="4000" dirty="0"/>
              <a:t>Sort items by their frequency, then sorted in frequencies.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419600"/>
            <a:ext cx="8610600" cy="14456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9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Sorting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python: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alist = [8, 5, 2, 3, 1, 6, 4]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alist.sort()         OR      result = sorted(alist)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alist OR result is [1, 2, 3, 4, 5, 6, 8]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one sort elements in order? How does “sort” work?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29594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Selection Sort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a list of numbers.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til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sorted 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 the smallest element in part of list not sorted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it where it belongs in sorted order. </a:t>
            </a:r>
          </a:p>
          <a:p>
            <a:pPr lvl="3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Swap it with the element where it should be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example</a:t>
            </a:r>
          </a:p>
        </p:txBody>
      </p:sp>
      <p:grpSp>
        <p:nvGrpSpPr>
          <p:cNvPr id="111" name="Shape 111"/>
          <p:cNvGrpSpPr/>
          <p:nvPr/>
        </p:nvGrpSpPr>
        <p:grpSpPr>
          <a:xfrm>
            <a:off x="3505199" y="5411223"/>
            <a:ext cx="4651374" cy="920750"/>
            <a:chOff x="1061" y="3147"/>
            <a:chExt cx="2929" cy="446"/>
          </a:xfrm>
        </p:grpSpPr>
        <p:grpSp>
          <p:nvGrpSpPr>
            <p:cNvPr id="112" name="Shape 112"/>
            <p:cNvGrpSpPr/>
            <p:nvPr/>
          </p:nvGrpSpPr>
          <p:grpSpPr>
            <a:xfrm>
              <a:off x="1061" y="3147"/>
              <a:ext cx="2929" cy="446"/>
              <a:chOff x="1061" y="3147"/>
              <a:chExt cx="2929" cy="446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1080" y="3152"/>
                <a:ext cx="2911" cy="392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Shape 114"/>
              <p:cNvSpPr txBox="1"/>
              <p:nvPr/>
            </p:nvSpPr>
            <p:spPr>
              <a:xfrm>
                <a:off x="1061" y="3147"/>
                <a:ext cx="1900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Sorted, won’t move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final position</a:t>
                </a:r>
              </a:p>
            </p:txBody>
          </p:sp>
        </p:grpSp>
        <p:cxnSp>
          <p:nvCxnSpPr>
            <p:cNvPr id="115" name="Shape 115"/>
            <p:cNvCxnSpPr/>
            <p:nvPr/>
          </p:nvCxnSpPr>
          <p:spPr>
            <a:xfrm>
              <a:off x="2454" y="3152"/>
              <a:ext cx="0" cy="392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6" name="Shape 116"/>
          <p:cNvSpPr txBox="1"/>
          <p:nvPr/>
        </p:nvSpPr>
        <p:spPr>
          <a:xfrm>
            <a:off x="6448071" y="5609753"/>
            <a:ext cx="59343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???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96483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Selection Sort</a:t>
            </a: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440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the list of numbers using Selection Sort.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body of the loop is one pass.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 the elements after each pass.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9, 5, 4, 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3, 6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41331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Selection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2"/>
            <a:ext cx="8229600" cy="5410165"/>
          </a:xfrm>
        </p:spPr>
        <p:txBody>
          <a:bodyPr/>
          <a:lstStyle/>
          <a:p>
            <a:pPr marL="514350" indent="-514350">
              <a:buAutoNum type="arabicPlain" startAt="9"/>
            </a:pPr>
            <a:r>
              <a:rPr lang="en-US" dirty="0"/>
              <a:t>  5     4     1     3     6    -   find smallest, swap</a:t>
            </a:r>
          </a:p>
          <a:p>
            <a:pPr marL="514350" indent="-514350">
              <a:buAutoNum type="arabicPlain" startAt="9"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5     4     9     3     6    -   end of 1</a:t>
            </a:r>
            <a:r>
              <a:rPr lang="en-US" baseline="30000" dirty="0"/>
              <a:t>st</a:t>
            </a:r>
            <a:r>
              <a:rPr lang="en-US" dirty="0"/>
              <a:t> pass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5     4     9     3     6    -   find smallest, swap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3     4     9     5     6     -  end of 2</a:t>
            </a:r>
            <a:r>
              <a:rPr lang="en-US" baseline="30000" dirty="0"/>
              <a:t>nd</a:t>
            </a:r>
            <a:r>
              <a:rPr lang="en-US" dirty="0"/>
              <a:t>  pass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    3     4     9     5     6     -   find smallest, swap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7000" y="1113006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22098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2673" y="3048000"/>
            <a:ext cx="5334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2832" y="3372552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48541" y="4190408"/>
            <a:ext cx="687532" cy="1157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1421823" y="3609111"/>
            <a:ext cx="2292927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762000" y="1381995"/>
            <a:ext cx="2292927" cy="692726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58686" y="5817768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03023" y="3515589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14351" y="5365174"/>
            <a:ext cx="137679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91145" y="4526974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87681" y="5628448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95300" y="6466648"/>
            <a:ext cx="137679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DDDB6-7CFF-457E-9EC2-8165C3F0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368286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Selection Sort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3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     3     4     9     5     6  -     end of 3</a:t>
            </a:r>
            <a:r>
              <a:rPr lang="en-US" baseline="30000" dirty="0"/>
              <a:t>rd</a:t>
            </a:r>
            <a:r>
              <a:rPr lang="en-US" dirty="0"/>
              <a:t> pass</a:t>
            </a:r>
          </a:p>
          <a:p>
            <a:pPr marL="514350" indent="-514350">
              <a:buAutoNum type="arabicPlain" startAt="9"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3     4     9     5     6    -   find smallest, swap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3     4     5     9     6    -   end of 4th pass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    3     4     5     9     6     - find smallest, swap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    3     4     5     6     9     - end of 5</a:t>
            </a:r>
            <a:r>
              <a:rPr lang="en-US" baseline="30000" dirty="0"/>
              <a:t>th</a:t>
            </a:r>
            <a:r>
              <a:rPr lang="en-US" dirty="0"/>
              <a:t> pass, done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32364" y="10668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87532" y="1828800"/>
            <a:ext cx="189634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39291" y="2187913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40773" y="2982192"/>
            <a:ext cx="1943100" cy="1842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2985654" y="2529635"/>
            <a:ext cx="834737" cy="692726"/>
          </a:xfrm>
          <a:prstGeom prst="arc">
            <a:avLst>
              <a:gd name="adj1" fmla="val 21573144"/>
              <a:gd name="adj2" fmla="val 10637804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3693967" y="4942610"/>
            <a:ext cx="715241" cy="692726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3023" y="2302213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5973" y="4641274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640774" y="5315578"/>
            <a:ext cx="2712026" cy="2479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52800" y="4502176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19126" y="4172577"/>
            <a:ext cx="278389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03022" y="3334377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030474" y="5791200"/>
            <a:ext cx="21113" cy="73488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40773" y="6516354"/>
            <a:ext cx="3410814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F1B4A-C447-4B0A-9458-93408EDB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33977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Selection Sort</a:t>
            </a: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http://bit.ly/101</a:t>
            </a:r>
            <a:r>
              <a:rPr lang="en-US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44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44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1205-5</a:t>
            </a: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the list of numbers using Selection Sort.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body of the loop is one pass.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 the elements after each pass.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6, 4, 9, 7, 1, 3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43955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Selection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2"/>
            <a:ext cx="8229600" cy="54101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    4     9     7     1     3   -   find smallest, swap</a:t>
            </a:r>
          </a:p>
          <a:p>
            <a:pPr marL="514350" indent="-514350">
              <a:buAutoNum type="arabicPlain" startAt="9"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4     9     7     6     3    -   end of 1</a:t>
            </a:r>
            <a:r>
              <a:rPr lang="en-US" baseline="30000" dirty="0"/>
              <a:t>st</a:t>
            </a:r>
            <a:r>
              <a:rPr lang="en-US" dirty="0"/>
              <a:t> pass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4     9     7     6     3    -   find smallest, swap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3     9     7     6     4     -  end of 2</a:t>
            </a:r>
            <a:r>
              <a:rPr lang="en-US" baseline="30000" dirty="0"/>
              <a:t>nd</a:t>
            </a:r>
            <a:r>
              <a:rPr lang="en-US" dirty="0"/>
              <a:t>  pass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    3     9     7     6     4     -   find smallest, swap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47159" y="1131153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22098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2673" y="3048000"/>
            <a:ext cx="5334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2832" y="3372552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48541" y="4190408"/>
            <a:ext cx="687532" cy="1157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1790278" y="3622577"/>
            <a:ext cx="2292927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977269" y="1347231"/>
            <a:ext cx="2292927" cy="692726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45973" y="5814491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02255" y="3486852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14351" y="5365174"/>
            <a:ext cx="137679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91145" y="4526974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87681" y="5628448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95300" y="6466648"/>
            <a:ext cx="137679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DDDB6-7CFF-457E-9EC2-8165C3F0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9CAFB22F-3AB5-4469-A75C-FC25E5EC910F}"/>
              </a:ext>
            </a:extLst>
          </p:cNvPr>
          <p:cNvSpPr/>
          <p:nvPr/>
        </p:nvSpPr>
        <p:spPr>
          <a:xfrm>
            <a:off x="2173795" y="5982487"/>
            <a:ext cx="2292927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3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6" grpId="0" animBg="1"/>
      <p:bldP spid="17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Calculate Your Grade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61219" y="131506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“About” tab on course web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82C4E0-41A8-4FED-B5BA-99CD9890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D5E2CA-1E11-4C8A-B177-F6DC1132C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36" y="1905000"/>
            <a:ext cx="5404128" cy="46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18685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Selection Sort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3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     3     4     7     6     9  -     end of 3</a:t>
            </a:r>
            <a:r>
              <a:rPr lang="en-US" baseline="30000" dirty="0"/>
              <a:t>rd</a:t>
            </a:r>
            <a:r>
              <a:rPr lang="en-US" dirty="0"/>
              <a:t> pass</a:t>
            </a:r>
          </a:p>
          <a:p>
            <a:pPr marL="514350" indent="-514350">
              <a:buAutoNum type="arabicPlain" startAt="9"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3     4     7     6     9    -   find smallest, swap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3     4     6     7     9    -   end of 4th pass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    3     4     5     7     9     - find smallest, swap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    3     4     5     7     9     - end of 5</a:t>
            </a:r>
            <a:r>
              <a:rPr lang="en-US" baseline="30000" dirty="0"/>
              <a:t>th</a:t>
            </a:r>
            <a:r>
              <a:rPr lang="en-US" dirty="0"/>
              <a:t> pass, done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32364" y="10668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87532" y="1828800"/>
            <a:ext cx="189634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39291" y="2187913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40773" y="2982192"/>
            <a:ext cx="1943100" cy="1842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2985654" y="2529635"/>
            <a:ext cx="834737" cy="692726"/>
          </a:xfrm>
          <a:prstGeom prst="arc">
            <a:avLst>
              <a:gd name="adj1" fmla="val 21573144"/>
              <a:gd name="adj2" fmla="val 10637804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3341043" y="4860829"/>
            <a:ext cx="715241" cy="692726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403023" y="2302213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20874" y="4655963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640774" y="5315578"/>
            <a:ext cx="2712026" cy="2479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52800" y="4502176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19126" y="4172577"/>
            <a:ext cx="278389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03022" y="3334377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030474" y="5791200"/>
            <a:ext cx="21113" cy="73488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40773" y="6516354"/>
            <a:ext cx="3410814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F1B4A-C447-4B0A-9458-93408EDB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compsci</a:t>
            </a:r>
            <a:r>
              <a:rPr lang="en-US" dirty="0"/>
              <a:t> 101 fall 2017</a:t>
            </a:r>
          </a:p>
        </p:txBody>
      </p:sp>
    </p:spTree>
    <p:extLst>
      <p:ext uri="{BB962C8B-B14F-4D97-AF65-F5344CB8AC3E}">
        <p14:creationId xmlns:p14="http://schemas.microsoft.com/office/powerpoint/2010/main" val="101243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Code for Selection Sort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2133600"/>
            <a:ext cx="8382000" cy="396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b="1" dirty="0" err="1"/>
              <a:t>selectsort</a:t>
            </a:r>
            <a:r>
              <a:rPr lang="en-US" b="1" dirty="0"/>
              <a:t>(data):</a:t>
            </a:r>
          </a:p>
          <a:p>
            <a:pPr marL="0" indent="0">
              <a:buNone/>
            </a:pPr>
            <a:r>
              <a:rPr lang="en-US" dirty="0"/>
              <a:t>     for </a:t>
            </a:r>
            <a:r>
              <a:rPr lang="en-US" dirty="0" err="1"/>
              <a:t>i</a:t>
            </a:r>
            <a:r>
              <a:rPr lang="en-US" dirty="0"/>
              <a:t> in range(</a:t>
            </a:r>
            <a:r>
              <a:rPr lang="en-US" dirty="0" err="1"/>
              <a:t>len</a:t>
            </a:r>
            <a:r>
              <a:rPr lang="en-US" dirty="0"/>
              <a:t>(data)):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mindex</a:t>
            </a:r>
            <a:r>
              <a:rPr lang="en-US" dirty="0"/>
              <a:t> = </a:t>
            </a:r>
            <a:r>
              <a:rPr lang="en-US" dirty="0" err="1"/>
              <a:t>minindex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# swap elements at indexes </a:t>
            </a:r>
            <a:r>
              <a:rPr lang="en-US" dirty="0" err="1"/>
              <a:t>i</a:t>
            </a:r>
            <a:r>
              <a:rPr lang="en-US" dirty="0"/>
              <a:t> and </a:t>
            </a:r>
            <a:r>
              <a:rPr lang="en-US" dirty="0" err="1"/>
              <a:t>mindex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tmp</a:t>
            </a:r>
            <a:r>
              <a:rPr lang="en-US" dirty="0"/>
              <a:t> = data[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            data[</a:t>
            </a:r>
            <a:r>
              <a:rPr lang="en-US" dirty="0" err="1"/>
              <a:t>i</a:t>
            </a:r>
            <a:r>
              <a:rPr lang="en-US" dirty="0"/>
              <a:t>] = data[</a:t>
            </a:r>
            <a:r>
              <a:rPr lang="en-US" dirty="0" err="1"/>
              <a:t>mindex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           data[</a:t>
            </a:r>
            <a:r>
              <a:rPr lang="en-US" dirty="0" err="1"/>
              <a:t>mindex</a:t>
            </a:r>
            <a:r>
              <a:rPr lang="en-US" dirty="0"/>
              <a:t>] = </a:t>
            </a:r>
            <a:r>
              <a:rPr lang="en-US" dirty="0" err="1"/>
              <a:t>tmp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73585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 Sort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a list of numbers.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 til sorted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all adjacent pairs, one at a time. If out of order then swap them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example</a:t>
            </a:r>
          </a:p>
        </p:txBody>
      </p:sp>
      <p:grpSp>
        <p:nvGrpSpPr>
          <p:cNvPr id="135" name="Shape 135"/>
          <p:cNvGrpSpPr/>
          <p:nvPr/>
        </p:nvGrpSpPr>
        <p:grpSpPr>
          <a:xfrm>
            <a:off x="3533775" y="5419483"/>
            <a:ext cx="5302249" cy="941395"/>
            <a:chOff x="1080" y="3152"/>
            <a:chExt cx="3339" cy="456"/>
          </a:xfrm>
        </p:grpSpPr>
        <p:grpSp>
          <p:nvGrpSpPr>
            <p:cNvPr id="136" name="Shape 136"/>
            <p:cNvGrpSpPr/>
            <p:nvPr/>
          </p:nvGrpSpPr>
          <p:grpSpPr>
            <a:xfrm>
              <a:off x="1080" y="3152"/>
              <a:ext cx="3339" cy="456"/>
              <a:chOff x="1080" y="3152"/>
              <a:chExt cx="3339" cy="456"/>
            </a:xfrm>
          </p:grpSpPr>
          <p:sp>
            <p:nvSpPr>
              <p:cNvPr id="137" name="Shape 137"/>
              <p:cNvSpPr/>
              <p:nvPr/>
            </p:nvSpPr>
            <p:spPr>
              <a:xfrm>
                <a:off x="1080" y="3152"/>
                <a:ext cx="2911" cy="392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Shape 138"/>
              <p:cNvSpPr txBox="1"/>
              <p:nvPr/>
            </p:nvSpPr>
            <p:spPr>
              <a:xfrm>
                <a:off x="2519" y="3162"/>
                <a:ext cx="1900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Sorted, won’t move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final position</a:t>
                </a:r>
              </a:p>
            </p:txBody>
          </p:sp>
        </p:grpSp>
        <p:cxnSp>
          <p:nvCxnSpPr>
            <p:cNvPr id="139" name="Shape 139"/>
            <p:cNvCxnSpPr/>
            <p:nvPr/>
          </p:nvCxnSpPr>
          <p:spPr>
            <a:xfrm>
              <a:off x="2454" y="3152"/>
              <a:ext cx="0" cy="392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0" name="Shape 140"/>
          <p:cNvSpPr txBox="1"/>
          <p:nvPr/>
        </p:nvSpPr>
        <p:spPr>
          <a:xfrm>
            <a:off x="4275283" y="5593285"/>
            <a:ext cx="59343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???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544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Bubble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2"/>
            <a:ext cx="8229600" cy="5410165"/>
          </a:xfrm>
        </p:spPr>
        <p:txBody>
          <a:bodyPr/>
          <a:lstStyle/>
          <a:p>
            <a:pPr marL="514350" indent="-514350">
              <a:buAutoNum type="arabicPlain" startAt="9"/>
            </a:pPr>
            <a:r>
              <a:rPr lang="en-US" dirty="0"/>
              <a:t>  5     4     1     3     6    -   compare, swap</a:t>
            </a:r>
          </a:p>
          <a:p>
            <a:pPr marL="0" indent="0">
              <a:buNone/>
            </a:pPr>
            <a:r>
              <a:rPr lang="en-US" dirty="0"/>
              <a:t>5     9     4     1     3     6    -   compare, swap</a:t>
            </a:r>
          </a:p>
          <a:p>
            <a:pPr marL="0" indent="0">
              <a:buNone/>
            </a:pPr>
            <a:r>
              <a:rPr lang="en-US" dirty="0"/>
              <a:t>5     4     9     1     3     6    -   compare, swap</a:t>
            </a:r>
          </a:p>
          <a:p>
            <a:pPr marL="0" indent="0">
              <a:buNone/>
            </a:pPr>
            <a:r>
              <a:rPr lang="en-US" dirty="0"/>
              <a:t>5     4     1     9     3     6    -   compare, swap</a:t>
            </a:r>
          </a:p>
          <a:p>
            <a:pPr marL="0" indent="0">
              <a:buNone/>
            </a:pPr>
            <a:r>
              <a:rPr lang="en-US" dirty="0"/>
              <a:t>5     4     1     3     9     6    -   compare, swap</a:t>
            </a:r>
          </a:p>
          <a:p>
            <a:pPr marL="0" indent="0">
              <a:buNone/>
            </a:pPr>
            <a:r>
              <a:rPr lang="en-US" dirty="0"/>
              <a:t>5     4     1     3     6     9    -   end of 1</a:t>
            </a:r>
            <a:r>
              <a:rPr lang="en-US" baseline="30000" dirty="0"/>
              <a:t>st</a:t>
            </a:r>
            <a:r>
              <a:rPr lang="en-US" dirty="0"/>
              <a:t> pass</a:t>
            </a:r>
          </a:p>
          <a:p>
            <a:pPr marL="0" indent="0">
              <a:buNone/>
            </a:pPr>
            <a:r>
              <a:rPr lang="en-US" dirty="0"/>
              <a:t>5     4     1     3     6     9    </a:t>
            </a:r>
          </a:p>
        </p:txBody>
      </p:sp>
      <p:sp>
        <p:nvSpPr>
          <p:cNvPr id="15" name="Arc 14"/>
          <p:cNvSpPr/>
          <p:nvPr/>
        </p:nvSpPr>
        <p:spPr>
          <a:xfrm>
            <a:off x="792307" y="1344518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1524000" y="198120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2226077" y="2570222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2957770" y="309614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3657600" y="3649659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38600" y="46482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38601" y="5486400"/>
            <a:ext cx="609599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3" grpId="0" animBg="1"/>
      <p:bldP spid="24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Bubble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2"/>
            <a:ext cx="8229600" cy="54101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     4     1     3     6     9    -   compare, swap</a:t>
            </a:r>
          </a:p>
          <a:p>
            <a:pPr marL="0" indent="0">
              <a:buNone/>
            </a:pPr>
            <a:r>
              <a:rPr lang="en-US" dirty="0"/>
              <a:t>4     5     1     3     6     9    -   compare, swap</a:t>
            </a:r>
          </a:p>
          <a:p>
            <a:pPr marL="0" indent="0">
              <a:buNone/>
            </a:pPr>
            <a:r>
              <a:rPr lang="en-US" dirty="0"/>
              <a:t>4     1     5     3     6     9    -   compare, swap</a:t>
            </a:r>
          </a:p>
          <a:p>
            <a:pPr marL="0" indent="0">
              <a:buNone/>
            </a:pPr>
            <a:r>
              <a:rPr lang="en-US" dirty="0"/>
              <a:t>4     1     3     5     6     9    -   compare, no swap</a:t>
            </a:r>
          </a:p>
          <a:p>
            <a:pPr marL="0" indent="0">
              <a:buNone/>
            </a:pPr>
            <a:r>
              <a:rPr lang="en-US" dirty="0"/>
              <a:t>4     1     3     5     6     9    -   end of 2cd pass</a:t>
            </a:r>
          </a:p>
          <a:p>
            <a:pPr marL="0" indent="0">
              <a:buNone/>
            </a:pPr>
            <a:r>
              <a:rPr lang="en-US" dirty="0"/>
              <a:t>4     1     3     5     6     9       </a:t>
            </a:r>
          </a:p>
        </p:txBody>
      </p:sp>
      <p:sp>
        <p:nvSpPr>
          <p:cNvPr id="15" name="Arc 14"/>
          <p:cNvSpPr/>
          <p:nvPr/>
        </p:nvSpPr>
        <p:spPr>
          <a:xfrm>
            <a:off x="792307" y="1344518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1524000" y="198120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2226077" y="2570222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2957770" y="309614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85356" y="1833923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89725" y="1165965"/>
            <a:ext cx="1" cy="51210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141479" y="1675359"/>
            <a:ext cx="557847" cy="94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141479" y="2301769"/>
            <a:ext cx="552614" cy="55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89725" y="2879610"/>
            <a:ext cx="609599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141479" y="3459189"/>
            <a:ext cx="609599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141479" y="4038701"/>
            <a:ext cx="609599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323616" y="4612027"/>
            <a:ext cx="1431958" cy="698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89852" y="2420777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45974" y="2979520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41479" y="3584420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23616" y="4119966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Bubble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2"/>
            <a:ext cx="8229600" cy="54101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     1     3     5     6     9    -   compare, swap</a:t>
            </a:r>
          </a:p>
          <a:p>
            <a:pPr marL="0" indent="0">
              <a:buNone/>
            </a:pPr>
            <a:r>
              <a:rPr lang="en-US" dirty="0"/>
              <a:t>1     4     3     5     6     9    -   compare, swap</a:t>
            </a:r>
          </a:p>
          <a:p>
            <a:pPr marL="0" indent="0">
              <a:buNone/>
            </a:pPr>
            <a:r>
              <a:rPr lang="en-US" dirty="0"/>
              <a:t>1     3     4     5     6     9    -   compare, no swap</a:t>
            </a:r>
          </a:p>
          <a:p>
            <a:pPr marL="0" indent="0">
              <a:buNone/>
            </a:pPr>
            <a:r>
              <a:rPr lang="en-US" dirty="0"/>
              <a:t>1     3     4     5     6     9    -   end of 3</a:t>
            </a:r>
            <a:r>
              <a:rPr lang="en-US" baseline="30000" dirty="0"/>
              <a:t>rd</a:t>
            </a:r>
            <a:r>
              <a:rPr lang="en-US" dirty="0"/>
              <a:t> pass</a:t>
            </a:r>
          </a:p>
          <a:p>
            <a:pPr marL="0" indent="0">
              <a:buNone/>
            </a:pPr>
            <a:r>
              <a:rPr lang="en-US" dirty="0"/>
              <a:t>1     3     4     5     6     9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more passes would guarantee sorted.</a:t>
            </a:r>
          </a:p>
          <a:p>
            <a:pPr marL="0" indent="0">
              <a:buNone/>
            </a:pPr>
            <a:r>
              <a:rPr lang="en-US" dirty="0"/>
              <a:t>Or Check if sorted and skip last two passes  </a:t>
            </a:r>
          </a:p>
        </p:txBody>
      </p:sp>
      <p:sp>
        <p:nvSpPr>
          <p:cNvPr id="15" name="Arc 14"/>
          <p:cNvSpPr/>
          <p:nvPr/>
        </p:nvSpPr>
        <p:spPr>
          <a:xfrm>
            <a:off x="792307" y="1344518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1524000" y="198120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2226077" y="2570222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358158" y="1781061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23616" y="1190862"/>
            <a:ext cx="1" cy="51210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341946" y="1651274"/>
            <a:ext cx="1357379" cy="3354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341946" y="2277351"/>
            <a:ext cx="1352147" cy="2497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358158" y="2841687"/>
            <a:ext cx="1343160" cy="3792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358158" y="3459189"/>
            <a:ext cx="139292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591923" y="4018897"/>
            <a:ext cx="2159156" cy="1980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41946" y="2380562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41946" y="2950413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91923" y="3539653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 Sort</a:t>
            </a: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bit.ly/101f17-1205-6</a:t>
            </a:r>
            <a:endParaRPr lang="en-US" sz="440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the list of numbers using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BubbleSort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body of the loop is one pass.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 the elements after each pass.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[6, 4, 9, 7, 1, 3]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53091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Bubble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2"/>
            <a:ext cx="8229600" cy="54101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     4     9     7     1     3    -   compare, swap</a:t>
            </a:r>
          </a:p>
          <a:p>
            <a:pPr marL="0" indent="0">
              <a:buNone/>
            </a:pPr>
            <a:r>
              <a:rPr lang="en-US" dirty="0"/>
              <a:t>4     6     9     7     1     3    -   compare, no swap</a:t>
            </a:r>
          </a:p>
          <a:p>
            <a:pPr marL="0" indent="0">
              <a:buNone/>
            </a:pPr>
            <a:r>
              <a:rPr lang="en-US" dirty="0"/>
              <a:t>4     6     9     7     1     3    -   compare, swap</a:t>
            </a:r>
          </a:p>
          <a:p>
            <a:pPr marL="0" indent="0">
              <a:buNone/>
            </a:pPr>
            <a:r>
              <a:rPr lang="en-US" dirty="0"/>
              <a:t>4     6     7     9     1     3    -   compare, swap</a:t>
            </a:r>
          </a:p>
          <a:p>
            <a:pPr marL="0" indent="0">
              <a:buNone/>
            </a:pPr>
            <a:r>
              <a:rPr lang="en-US" dirty="0"/>
              <a:t>4     6     7     1     9     3    -   compare, swap</a:t>
            </a:r>
          </a:p>
          <a:p>
            <a:pPr marL="0" indent="0">
              <a:buNone/>
            </a:pPr>
            <a:r>
              <a:rPr lang="en-US" dirty="0"/>
              <a:t>4     6     7     1     3     9    -   end of 1</a:t>
            </a:r>
            <a:r>
              <a:rPr lang="en-US" baseline="30000" dirty="0"/>
              <a:t>st</a:t>
            </a:r>
            <a:r>
              <a:rPr lang="en-US" dirty="0"/>
              <a:t> pass</a:t>
            </a:r>
          </a:p>
          <a:p>
            <a:pPr marL="0" indent="0">
              <a:buNone/>
            </a:pPr>
            <a:r>
              <a:rPr lang="en-US" dirty="0"/>
              <a:t>4     6     7     1     3     9    </a:t>
            </a:r>
          </a:p>
        </p:txBody>
      </p:sp>
      <p:sp>
        <p:nvSpPr>
          <p:cNvPr id="15" name="Arc 14"/>
          <p:cNvSpPr/>
          <p:nvPr/>
        </p:nvSpPr>
        <p:spPr>
          <a:xfrm>
            <a:off x="792307" y="1344518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1524000" y="198120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2226077" y="2570222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2957770" y="309614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3657600" y="3649659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38600" y="46482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38601" y="5486400"/>
            <a:ext cx="609599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3" grpId="0" animBg="1"/>
      <p:bldP spid="24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Bubble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2"/>
            <a:ext cx="8229600" cy="54101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     6     7     1     3     9    -   compare, no swap</a:t>
            </a:r>
          </a:p>
          <a:p>
            <a:pPr marL="0" indent="0">
              <a:buNone/>
            </a:pPr>
            <a:r>
              <a:rPr lang="en-US" dirty="0"/>
              <a:t>4     6     7     1     3     9    -   compare, no swap</a:t>
            </a:r>
          </a:p>
          <a:p>
            <a:pPr marL="0" indent="0">
              <a:buNone/>
            </a:pPr>
            <a:r>
              <a:rPr lang="en-US" dirty="0"/>
              <a:t>4     6     7     1     3     9    -   compare, swap</a:t>
            </a:r>
          </a:p>
          <a:p>
            <a:pPr marL="0" indent="0">
              <a:buNone/>
            </a:pPr>
            <a:r>
              <a:rPr lang="en-US" dirty="0"/>
              <a:t>4     6     1     7     3     9    -   compare, swap</a:t>
            </a:r>
          </a:p>
          <a:p>
            <a:pPr marL="0" indent="0">
              <a:buNone/>
            </a:pPr>
            <a:r>
              <a:rPr lang="en-US" dirty="0"/>
              <a:t>4     6     1     3     7     9    -   end of 2</a:t>
            </a:r>
            <a:r>
              <a:rPr lang="en-US" baseline="30000" dirty="0"/>
              <a:t>nd</a:t>
            </a:r>
            <a:r>
              <a:rPr lang="en-US" dirty="0"/>
              <a:t> pass</a:t>
            </a:r>
          </a:p>
          <a:p>
            <a:pPr marL="0" indent="0">
              <a:buNone/>
            </a:pPr>
            <a:r>
              <a:rPr lang="en-US" dirty="0"/>
              <a:t>4     6     1     3     7     9    </a:t>
            </a:r>
          </a:p>
        </p:txBody>
      </p:sp>
      <p:sp>
        <p:nvSpPr>
          <p:cNvPr id="15" name="Arc 14"/>
          <p:cNvSpPr/>
          <p:nvPr/>
        </p:nvSpPr>
        <p:spPr>
          <a:xfrm>
            <a:off x="792307" y="1344518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1524000" y="198120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2226077" y="2570222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2957770" y="309614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51855" y="3189143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3442257" y="4713907"/>
            <a:ext cx="1205943" cy="486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D0D3C6-0049-4060-83DC-719026058863}"/>
              </a:ext>
            </a:extLst>
          </p:cNvPr>
          <p:cNvCxnSpPr/>
          <p:nvPr/>
        </p:nvCxnSpPr>
        <p:spPr>
          <a:xfrm>
            <a:off x="4038601" y="925418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9FD5BD-1ADA-45E5-AC12-5E703AF8BD48}"/>
              </a:ext>
            </a:extLst>
          </p:cNvPr>
          <p:cNvCxnSpPr/>
          <p:nvPr/>
        </p:nvCxnSpPr>
        <p:spPr>
          <a:xfrm>
            <a:off x="4045228" y="15621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0A0809-9CFD-4872-9E1A-F99D02A11BC0}"/>
              </a:ext>
            </a:extLst>
          </p:cNvPr>
          <p:cNvCxnSpPr/>
          <p:nvPr/>
        </p:nvCxnSpPr>
        <p:spPr>
          <a:xfrm>
            <a:off x="4051855" y="2074203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07DC42-8CD9-4709-BA97-854EE573E16B}"/>
              </a:ext>
            </a:extLst>
          </p:cNvPr>
          <p:cNvCxnSpPr/>
          <p:nvPr/>
        </p:nvCxnSpPr>
        <p:spPr>
          <a:xfrm>
            <a:off x="4051855" y="2654731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42D22A-047F-4EFD-B1D4-324CC719581C}"/>
              </a:ext>
            </a:extLst>
          </p:cNvPr>
          <p:cNvCxnSpPr/>
          <p:nvPr/>
        </p:nvCxnSpPr>
        <p:spPr>
          <a:xfrm>
            <a:off x="3429000" y="38862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7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3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Bubble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2"/>
            <a:ext cx="8229600" cy="54101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     6     1     3     7     9    -   compare, no swap</a:t>
            </a:r>
          </a:p>
          <a:p>
            <a:pPr marL="0" indent="0">
              <a:buNone/>
            </a:pPr>
            <a:r>
              <a:rPr lang="en-US" dirty="0"/>
              <a:t>4     6     1     3     7     9    -   compare, swap</a:t>
            </a:r>
          </a:p>
          <a:p>
            <a:pPr marL="0" indent="0">
              <a:buNone/>
            </a:pPr>
            <a:r>
              <a:rPr lang="en-US" dirty="0"/>
              <a:t>4     1     6     3     7     9    -   compare, swap</a:t>
            </a:r>
          </a:p>
          <a:p>
            <a:pPr marL="0" indent="0">
              <a:buNone/>
            </a:pPr>
            <a:r>
              <a:rPr lang="en-US" dirty="0"/>
              <a:t>4     1     3     6     7     9    -   end of 3</a:t>
            </a:r>
            <a:r>
              <a:rPr lang="en-US" baseline="30000" dirty="0"/>
              <a:t>rd</a:t>
            </a:r>
            <a:r>
              <a:rPr lang="en-US" dirty="0"/>
              <a:t> pass</a:t>
            </a:r>
          </a:p>
          <a:p>
            <a:pPr marL="0" indent="0">
              <a:buNone/>
            </a:pPr>
            <a:r>
              <a:rPr lang="en-US" dirty="0"/>
              <a:t>4     1     3     6     7     9</a:t>
            </a:r>
          </a:p>
        </p:txBody>
      </p:sp>
      <p:sp>
        <p:nvSpPr>
          <p:cNvPr id="15" name="Arc 14"/>
          <p:cNvSpPr/>
          <p:nvPr/>
        </p:nvSpPr>
        <p:spPr>
          <a:xfrm>
            <a:off x="792307" y="1344518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1524000" y="198120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2226077" y="2570222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2590801" y="4144707"/>
            <a:ext cx="198119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D0D3C6-0049-4060-83DC-719026058863}"/>
              </a:ext>
            </a:extLst>
          </p:cNvPr>
          <p:cNvCxnSpPr/>
          <p:nvPr/>
        </p:nvCxnSpPr>
        <p:spPr>
          <a:xfrm>
            <a:off x="3352800" y="925418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9FD5BD-1ADA-45E5-AC12-5E703AF8BD48}"/>
              </a:ext>
            </a:extLst>
          </p:cNvPr>
          <p:cNvCxnSpPr/>
          <p:nvPr/>
        </p:nvCxnSpPr>
        <p:spPr>
          <a:xfrm>
            <a:off x="3352800" y="1565413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0A0809-9CFD-4872-9E1A-F99D02A11BC0}"/>
              </a:ext>
            </a:extLst>
          </p:cNvPr>
          <p:cNvCxnSpPr/>
          <p:nvPr/>
        </p:nvCxnSpPr>
        <p:spPr>
          <a:xfrm>
            <a:off x="3352800" y="2062607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07DC42-8CD9-4709-BA97-854EE573E16B}"/>
              </a:ext>
            </a:extLst>
          </p:cNvPr>
          <p:cNvCxnSpPr/>
          <p:nvPr/>
        </p:nvCxnSpPr>
        <p:spPr>
          <a:xfrm>
            <a:off x="3352800" y="267704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42D22A-047F-4EFD-B1D4-324CC719581C}"/>
              </a:ext>
            </a:extLst>
          </p:cNvPr>
          <p:cNvCxnSpPr/>
          <p:nvPr/>
        </p:nvCxnSpPr>
        <p:spPr>
          <a:xfrm>
            <a:off x="2577548" y="3301643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7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95632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on Grades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09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Lecture –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ignore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first two weeks (drop/add period),  plus drop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 Quizzes – will drop 30 points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your grades to make sure they copied over – fill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out duke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oit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help form if they are wrong</a:t>
            </a:r>
            <a:endParaRPr lang="en-US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– drop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points (each lab is 4 pts)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 pts total– 38 pts is 100%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11 covers two new topics!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BA5CAD-2E7E-4517-8B2B-D94D0A82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1555984468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Bubble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3"/>
            <a:ext cx="8229600" cy="29555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     1     3     6     7     9    -   compare, swap</a:t>
            </a:r>
          </a:p>
          <a:p>
            <a:pPr marL="0" indent="0">
              <a:buNone/>
            </a:pPr>
            <a:r>
              <a:rPr lang="en-US" dirty="0"/>
              <a:t>1     4     3     6     7     9    -   compare, swap</a:t>
            </a:r>
          </a:p>
          <a:p>
            <a:pPr marL="514350" indent="-514350">
              <a:buAutoNum type="arabicPlain"/>
            </a:pPr>
            <a:r>
              <a:rPr lang="en-US" dirty="0"/>
              <a:t>  3     4     6     7     9    -   end of 4</a:t>
            </a:r>
            <a:r>
              <a:rPr lang="en-US" baseline="30000" dirty="0"/>
              <a:t>th</a:t>
            </a:r>
            <a:r>
              <a:rPr lang="en-US" dirty="0"/>
              <a:t> pass</a:t>
            </a:r>
          </a:p>
          <a:p>
            <a:pPr marL="0" indent="0">
              <a:buNone/>
            </a:pPr>
            <a:r>
              <a:rPr lang="en-US" dirty="0"/>
              <a:t>1     3     4     6     7     9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Arc 14"/>
          <p:cNvSpPr/>
          <p:nvPr/>
        </p:nvSpPr>
        <p:spPr>
          <a:xfrm>
            <a:off x="792307" y="1344518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1524000" y="198120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1905001" y="3667629"/>
            <a:ext cx="274319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D0D3C6-0049-4060-83DC-719026058863}"/>
              </a:ext>
            </a:extLst>
          </p:cNvPr>
          <p:cNvCxnSpPr/>
          <p:nvPr/>
        </p:nvCxnSpPr>
        <p:spPr>
          <a:xfrm>
            <a:off x="2667000" y="925418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9FD5BD-1ADA-45E5-AC12-5E703AF8BD48}"/>
              </a:ext>
            </a:extLst>
          </p:cNvPr>
          <p:cNvCxnSpPr/>
          <p:nvPr/>
        </p:nvCxnSpPr>
        <p:spPr>
          <a:xfrm>
            <a:off x="2667000" y="15621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0A0809-9CFD-4872-9E1A-F99D02A11BC0}"/>
              </a:ext>
            </a:extLst>
          </p:cNvPr>
          <p:cNvCxnSpPr/>
          <p:nvPr/>
        </p:nvCxnSpPr>
        <p:spPr>
          <a:xfrm>
            <a:off x="2667000" y="2074203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42D22A-047F-4EFD-B1D4-324CC719581C}"/>
              </a:ext>
            </a:extLst>
          </p:cNvPr>
          <p:cNvCxnSpPr/>
          <p:nvPr/>
        </p:nvCxnSpPr>
        <p:spPr>
          <a:xfrm>
            <a:off x="1905000" y="28194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63FC6F-3A4B-46F6-A16C-8BF9FDC86D92}"/>
              </a:ext>
            </a:extLst>
          </p:cNvPr>
          <p:cNvSpPr txBox="1"/>
          <p:nvPr/>
        </p:nvSpPr>
        <p:spPr>
          <a:xfrm>
            <a:off x="762000" y="4959154"/>
            <a:ext cx="535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Sorted, just needed 4 passes</a:t>
            </a:r>
          </a:p>
        </p:txBody>
      </p:sp>
    </p:spTree>
    <p:extLst>
      <p:ext uri="{BB962C8B-B14F-4D97-AF65-F5344CB8AC3E}">
        <p14:creationId xmlns:p14="http://schemas.microsoft.com/office/powerpoint/2010/main" val="1504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Code for </a:t>
            </a:r>
            <a:r>
              <a:rPr lang="en-US" sz="4400" b="0" i="0" u="none" strike="noStrike" cap="none" baseline="0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Bubblesort</a:t>
            </a:r>
            <a:endParaRPr lang="en-US" sz="440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86" y="2438400"/>
            <a:ext cx="8540227" cy="2209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91579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DE9E-A8C9-4AEA-BB54-DC0EB6B3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Enjoy a Cookie! One per person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63541B-A8E9-495E-A89C-071648F7B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5486400" cy="4114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69E67-B49C-40AE-96B8-A2286340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9A972-FA2B-4851-AB0A-BDD59EE1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E80606-A029-4849-8C9B-AB9FD4801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49" y="2426635"/>
            <a:ext cx="2957922" cy="29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9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More 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305800" cy="5029200"/>
          </a:xfrm>
        </p:spPr>
        <p:txBody>
          <a:bodyPr/>
          <a:lstStyle/>
          <a:p>
            <a:pPr eaLnBrk="1" hangingPunct="1"/>
            <a:r>
              <a:rPr lang="en-US" dirty="0"/>
              <a:t>Be a UTA for </a:t>
            </a:r>
            <a:r>
              <a:rPr lang="en-US" dirty="0" err="1"/>
              <a:t>CompSci</a:t>
            </a:r>
            <a:r>
              <a:rPr lang="en-US" dirty="0"/>
              <a:t> 101</a:t>
            </a:r>
          </a:p>
          <a:p>
            <a:pPr lvl="1" eaLnBrk="1" hangingPunct="1"/>
            <a:r>
              <a:rPr lang="en-US" dirty="0"/>
              <a:t>Rewarding and Learning Experience</a:t>
            </a:r>
          </a:p>
          <a:p>
            <a:pPr lvl="1" eaLnBrk="1" hangingPunct="1"/>
            <a:r>
              <a:rPr lang="en-US" dirty="0"/>
              <a:t>Apply: see link in Sakai announcement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Today:</a:t>
            </a:r>
          </a:p>
          <a:p>
            <a:pPr lvl="1" eaLnBrk="1" hangingPunct="1"/>
            <a:r>
              <a:rPr lang="en-US" dirty="0"/>
              <a:t>Finish from last time</a:t>
            </a:r>
          </a:p>
          <a:p>
            <a:pPr lvl="1" eaLnBrk="1" hangingPunct="1"/>
            <a:r>
              <a:rPr lang="en-US" dirty="0"/>
              <a:t>Why are dictionaries so fast?</a:t>
            </a:r>
          </a:p>
          <a:p>
            <a:pPr lvl="1" eaLnBrk="1" hangingPunct="1"/>
            <a:r>
              <a:rPr lang="en-US" dirty="0"/>
              <a:t>More on Recursion, Regex</a:t>
            </a:r>
          </a:p>
          <a:p>
            <a:pPr lvl="1" eaLnBrk="1" hangingPunct="1"/>
            <a:r>
              <a:rPr lang="en-US" dirty="0"/>
              <a:t>More on Sorting and analyzing it</a:t>
            </a:r>
          </a:p>
          <a:p>
            <a:pPr lvl="1"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8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Questions</a:t>
            </a:r>
            <a:br>
              <a:rPr lang="en-US" dirty="0"/>
            </a:br>
            <a:r>
              <a:rPr lang="en-US" dirty="0"/>
              <a:t>bit.ly/101f17-1205-1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err="1"/>
              <a:t>SortByFreqs</a:t>
            </a:r>
            <a:r>
              <a:rPr lang="en-US" sz="4000" dirty="0"/>
              <a:t> APT</a:t>
            </a:r>
          </a:p>
          <a:p>
            <a:pPr marL="0" indent="0">
              <a:buNone/>
            </a:pPr>
            <a:r>
              <a:rPr lang="en-US" sz="4000" dirty="0"/>
              <a:t>Sort items by their frequency, break ties alphabetically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0"/>
            <a:ext cx="8572500" cy="90947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5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Recursion and Regex</a:t>
            </a:r>
            <a:br>
              <a:rPr lang="en-US" dirty="0"/>
            </a:br>
            <a:r>
              <a:rPr lang="en-US" dirty="0"/>
              <a:t>bit.ly/101f17-1205-2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6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Dictionary Comprehension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799" y="159651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comprehension - builds a new list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Dictionary comprehension - builds a new dictionary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dk1"/>
                </a:solidFill>
                <a:ea typeface="Times New Roman"/>
                <a:sym typeface="Times New Roman"/>
              </a:rPr>
              <a:t>      d = { </a:t>
            </a:r>
            <a:r>
              <a:rPr lang="en-US" dirty="0" err="1">
                <a:solidFill>
                  <a:schemeClr val="dk1"/>
                </a:solidFill>
                <a:ea typeface="Times New Roman"/>
                <a:sym typeface="Times New Roman"/>
              </a:rPr>
              <a:t>key:value</a:t>
            </a:r>
            <a:r>
              <a:rPr lang="en-US" dirty="0">
                <a:solidFill>
                  <a:schemeClr val="dk1"/>
                </a:solidFill>
                <a:ea typeface="Times New Roman"/>
                <a:sym typeface="Times New Roman"/>
              </a:rPr>
              <a:t> for key in </a:t>
            </a:r>
            <a:r>
              <a:rPr lang="en-US" dirty="0" err="1">
                <a:solidFill>
                  <a:schemeClr val="dk1"/>
                </a:solidFill>
                <a:ea typeface="Times New Roman"/>
                <a:sym typeface="Times New Roman"/>
              </a:rPr>
              <a:t>somelist</a:t>
            </a:r>
            <a:r>
              <a:rPr lang="en-US" dirty="0">
                <a:solidFill>
                  <a:schemeClr val="dk1"/>
                </a:solidFill>
                <a:ea typeface="Times New Roman"/>
                <a:sym typeface="Times New Roman"/>
              </a:rPr>
              <a:t> if ....}</a:t>
            </a: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SzPct val="25000"/>
              <a:buNone/>
            </a:pPr>
            <a:r>
              <a:rPr lang="en-US"/>
              <a:t>compsci 101 fall 2017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2930278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33700" y="109414"/>
            <a:ext cx="8676599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From Exam 2 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 01</a:t>
            </a:r>
            <a:r>
              <a:rPr lang="en-US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br>
              <a:rPr lang="en-US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dict</a:t>
            </a:r>
            <a:r>
              <a:rPr lang="en-US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clubs to list of tuples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SzPct val="25000"/>
              <a:buNone/>
            </a:pPr>
            <a:r>
              <a:rPr lang="en-US"/>
              <a:t>compsci 101 fall 2017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1600200" y="4495800"/>
            <a:ext cx="685800" cy="3810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32E0B6-1B69-4916-BADF-E9BA04B5ADB4}"/>
              </a:ext>
            </a:extLst>
          </p:cNvPr>
          <p:cNvCxnSpPr>
            <a:cxnSpLocks/>
          </p:cNvCxnSpPr>
          <p:nvPr/>
        </p:nvCxnSpPr>
        <p:spPr>
          <a:xfrm>
            <a:off x="628760" y="4191000"/>
            <a:ext cx="752464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EBACE70-B655-49F7-9251-E33481660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085039"/>
            <a:ext cx="5584927" cy="28773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2F5733-A39A-4EF0-8C3E-30C9C9BA2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23" y="4388126"/>
            <a:ext cx="5386481" cy="21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95731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6888</TotalTime>
  <Words>2752</Words>
  <Application>Microsoft Office PowerPoint</Application>
  <PresentationFormat>On-screen Show (4:3)</PresentationFormat>
  <Paragraphs>450</Paragraphs>
  <Slides>42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ＭＳ Ｐゴシック</vt:lpstr>
      <vt:lpstr>Arial</vt:lpstr>
      <vt:lpstr>Book Antiqua</vt:lpstr>
      <vt:lpstr>Calibri</vt:lpstr>
      <vt:lpstr>Courier New</vt:lpstr>
      <vt:lpstr>Times New Roman</vt:lpstr>
      <vt:lpstr>Default Design</vt:lpstr>
      <vt:lpstr>CompSci 101 Introduction to Computer Science</vt:lpstr>
      <vt:lpstr>Announcements</vt:lpstr>
      <vt:lpstr>Calculate Your Grade</vt:lpstr>
      <vt:lpstr>More on Grades</vt:lpstr>
      <vt:lpstr>More Announcements</vt:lpstr>
      <vt:lpstr>Answer Questions bit.ly/101f17-1205-1</vt:lpstr>
      <vt:lpstr>Review Recursion and Regex bit.ly/101f17-1205-2</vt:lpstr>
      <vt:lpstr>Dictionary Comprehension</vt:lpstr>
      <vt:lpstr>Example: From Exam 2  Sec 01–  dict of clubs to list of tuples</vt:lpstr>
      <vt:lpstr>Example: From Exam 2  Sec 02–  dict of names to list of tuples</vt:lpstr>
      <vt:lpstr>Why are dictionaries so fast?</vt:lpstr>
      <vt:lpstr>Simple Example Hashing Want a mapping of Soc Sec Num to Names</vt:lpstr>
      <vt:lpstr>Have a list of size 11 from 0 to 10</vt:lpstr>
      <vt:lpstr>Have a list of size 11 from 0 to 10</vt:lpstr>
      <vt:lpstr>Have a list of size 11 from 0 to 10</vt:lpstr>
      <vt:lpstr>Hashing, dictionaries bit.ly/101f17-1205-3</vt:lpstr>
      <vt:lpstr>Review:  Sorting with itemgetter</vt:lpstr>
      <vt:lpstr>Review Example with itemgetter</vt:lpstr>
      <vt:lpstr>Two-pass (or more) sorting</vt:lpstr>
      <vt:lpstr>Stable, Stability</vt:lpstr>
      <vt:lpstr>Stable sorting: respect re-order</vt:lpstr>
      <vt:lpstr>Answer Questions bit.ly/101f17-1205-4</vt:lpstr>
      <vt:lpstr>Sorting</vt:lpstr>
      <vt:lpstr>Selection Sort</vt:lpstr>
      <vt:lpstr>Example: Selection Sort </vt:lpstr>
      <vt:lpstr>Selection Sort – red area sorted</vt:lpstr>
      <vt:lpstr>Selection Sort (cont.)</vt:lpstr>
      <vt:lpstr>Selection Sort http://bit.ly/101f17-1205-5 </vt:lpstr>
      <vt:lpstr>Selection Sort – red area sorted</vt:lpstr>
      <vt:lpstr>Selection Sort (cont.)</vt:lpstr>
      <vt:lpstr> Code for Selection Sort</vt:lpstr>
      <vt:lpstr>Bubble Sort</vt:lpstr>
      <vt:lpstr>Bubble Sort – red area sorted</vt:lpstr>
      <vt:lpstr>Bubble Sort – red area sorted</vt:lpstr>
      <vt:lpstr>Bubble Sort – red area sorted</vt:lpstr>
      <vt:lpstr>Bubble Sort bit.ly/101f17-1205-6</vt:lpstr>
      <vt:lpstr>Bubble Sort – red area sorted</vt:lpstr>
      <vt:lpstr>Bubble Sort – red area sorted</vt:lpstr>
      <vt:lpstr>Bubble Sort – red area sorted</vt:lpstr>
      <vt:lpstr>Bubble Sort – red area sorted</vt:lpstr>
      <vt:lpstr>Code for Bubblesort</vt:lpstr>
      <vt:lpstr>Enjoy a Cookie! One per person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6 Programming Design and Analysis</dc:title>
  <dc:creator>Susan Rodger</dc:creator>
  <cp:lastModifiedBy>Susan</cp:lastModifiedBy>
  <cp:revision>126</cp:revision>
  <cp:lastPrinted>2017-12-05T16:22:20Z</cp:lastPrinted>
  <dcterms:created xsi:type="dcterms:W3CDTF">2005-08-25T14:18:45Z</dcterms:created>
  <dcterms:modified xsi:type="dcterms:W3CDTF">2017-12-06T01:33:47Z</dcterms:modified>
</cp:coreProperties>
</file>