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77" r:id="rId3"/>
    <p:sldId id="278" r:id="rId4"/>
    <p:sldId id="384" r:id="rId5"/>
    <p:sldId id="385" r:id="rId6"/>
    <p:sldId id="311" r:id="rId7"/>
    <p:sldId id="312" r:id="rId8"/>
    <p:sldId id="371" r:id="rId9"/>
    <p:sldId id="281" r:id="rId10"/>
    <p:sldId id="372" r:id="rId11"/>
    <p:sldId id="370" r:id="rId12"/>
    <p:sldId id="357" r:id="rId13"/>
    <p:sldId id="373" r:id="rId14"/>
    <p:sldId id="375" r:id="rId15"/>
    <p:sldId id="376" r:id="rId16"/>
    <p:sldId id="359" r:id="rId17"/>
    <p:sldId id="360" r:id="rId18"/>
    <p:sldId id="377" r:id="rId19"/>
    <p:sldId id="378" r:id="rId20"/>
    <p:sldId id="361" r:id="rId21"/>
    <p:sldId id="390" r:id="rId22"/>
    <p:sldId id="391" r:id="rId23"/>
    <p:sldId id="362" r:id="rId24"/>
    <p:sldId id="363" r:id="rId25"/>
    <p:sldId id="364" r:id="rId26"/>
    <p:sldId id="365" r:id="rId27"/>
    <p:sldId id="366" r:id="rId28"/>
    <p:sldId id="367" r:id="rId29"/>
    <p:sldId id="296" r:id="rId30"/>
    <p:sldId id="386" r:id="rId31"/>
    <p:sldId id="387" r:id="rId32"/>
    <p:sldId id="388" r:id="rId33"/>
    <p:sldId id="389" r:id="rId34"/>
    <p:sldId id="302" r:id="rId35"/>
    <p:sldId id="303" r:id="rId36"/>
    <p:sldId id="316" r:id="rId37"/>
    <p:sldId id="322" r:id="rId38"/>
    <p:sldId id="320" r:id="rId39"/>
    <p:sldId id="321" r:id="rId40"/>
    <p:sldId id="317" r:id="rId41"/>
    <p:sldId id="324" r:id="rId42"/>
    <p:sldId id="319" r:id="rId43"/>
    <p:sldId id="337" r:id="rId44"/>
    <p:sldId id="341" r:id="rId45"/>
    <p:sldId id="346" r:id="rId46"/>
    <p:sldId id="347" r:id="rId47"/>
    <p:sldId id="354" r:id="rId48"/>
    <p:sldId id="348" r:id="rId49"/>
    <p:sldId id="349" r:id="rId50"/>
    <p:sldId id="350" r:id="rId51"/>
    <p:sldId id="351" r:id="rId52"/>
    <p:sldId id="352" r:id="rId53"/>
    <p:sldId id="353" r:id="rId54"/>
    <p:sldId id="325" r:id="rId55"/>
    <p:sldId id="326" r:id="rId56"/>
    <p:sldId id="328" r:id="rId57"/>
    <p:sldId id="329" r:id="rId58"/>
    <p:sldId id="330" r:id="rId59"/>
    <p:sldId id="331" r:id="rId60"/>
    <p:sldId id="332" r:id="rId61"/>
    <p:sldId id="315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86466" autoAdjust="0"/>
  </p:normalViewPr>
  <p:slideViewPr>
    <p:cSldViewPr>
      <p:cViewPr varScale="1">
        <p:scale>
          <a:sx n="55" d="100"/>
          <a:sy n="55" d="100"/>
        </p:scale>
        <p:origin x="17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9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1F6EB-B9C2-4FF1-9017-5D6E508FCACA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0DF4-9471-4740-AFCC-D2DC76D2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great video for </a:t>
            </a:r>
            <a:r>
              <a:rPr lang="en-US" dirty="0" err="1"/>
              <a:t>Mergesort</a:t>
            </a:r>
            <a:r>
              <a:rPr lang="en-US" dirty="0"/>
              <a:t>. </a:t>
            </a:r>
          </a:p>
          <a:p>
            <a:r>
              <a:rPr lang="en-US" dirty="0"/>
              <a:t>https://www.youtube.com/watch?v=XaqR3G_NVoo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82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95815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7306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99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561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1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6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753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9837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9202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399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invented by Tim Peters – a hybrid sort combines </a:t>
            </a: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mergesort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4943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090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SHOW</a:t>
            </a:r>
            <a:r>
              <a:rPr lang="en-US" baseline="0" dirty="0"/>
              <a:t> NEXT SLIDE TOO!</a:t>
            </a:r>
            <a:endParaRPr dirty="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04506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 log N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is the best we can do for comparison based sorter, so nothing is faster than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timsort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theoretically. In practice Quicksort is often faster on some data sets, but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timsort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is stable and </a:t>
            </a:r>
            <a:r>
              <a:rPr lang="en-US" baseline="0" dirty="0" err="1">
                <a:latin typeface="Times New Roman" charset="0"/>
                <a:ea typeface="ＭＳ Ｐゴシック" charset="0"/>
                <a:cs typeface="ＭＳ Ｐゴシック" charset="0"/>
              </a:rPr>
              <a:t>timsort</a:t>
            </a:r>
            <a:r>
              <a:rPr lang="en-US" baseline="0" dirty="0">
                <a:latin typeface="Times New Roman" charset="0"/>
                <a:ea typeface="ＭＳ Ｐゴシック" charset="0"/>
                <a:cs typeface="ＭＳ Ｐゴシック" charset="0"/>
              </a:rPr>
              <a:t> is really fast on nearly sorted data. Quicksort doesn't have those properties.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3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TimingSorts.py</a:t>
            </a:r>
            <a:r>
              <a:rPr lang="en-US" dirty="0"/>
              <a:t> and notice how slow bubble and select are and how fast system/</a:t>
            </a:r>
            <a:r>
              <a:rPr lang="en-US" dirty="0" err="1"/>
              <a:t>tim</a:t>
            </a:r>
            <a:r>
              <a:rPr lang="en-US" baseline="0" dirty="0"/>
              <a:t> sort is</a:t>
            </a:r>
          </a:p>
          <a:p>
            <a:r>
              <a:rPr lang="en-US" baseline="0" dirty="0"/>
              <a:t>You might change code to go from 10,000 to 100,000 by 10,000 and only call </a:t>
            </a:r>
            <a:r>
              <a:rPr lang="en-US" baseline="0" dirty="0" err="1"/>
              <a:t>timsort</a:t>
            </a:r>
            <a:r>
              <a:rPr lang="en-US" baseline="0" dirty="0"/>
              <a:t> --- just change the list of sorts that are called and see what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65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going over questions, could do sorting APTs ? Should we give those now?</a:t>
            </a:r>
          </a:p>
          <a:p>
            <a:endParaRPr lang="en-US" dirty="0"/>
          </a:p>
          <a:p>
            <a:r>
              <a:rPr lang="en-US" dirty="0" err="1"/>
              <a:t>Sortbyfreqs</a:t>
            </a:r>
            <a:endParaRPr lang="en-US" dirty="0"/>
          </a:p>
          <a:p>
            <a:r>
              <a:rPr lang="en-US" dirty="0" err="1"/>
              <a:t>Medltable</a:t>
            </a:r>
            <a:endParaRPr lang="en-US" dirty="0"/>
          </a:p>
          <a:p>
            <a:r>
              <a:rPr lang="en-US" dirty="0" err="1"/>
              <a:t>EatDrink</a:t>
            </a:r>
            <a:r>
              <a:rPr lang="en-US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52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do one pass to sort numbers.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– probably uses quicksort, a divide and conquer algorithm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DIDN’t</a:t>
            </a: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GET TO THESE SLIDES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4418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00" cy="377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Quite a different approach than the others. Uses recursion with multiple recursive calls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Timsort invented by Tim Peters – a hybrid sort combines mergesort and insertion sort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Shellsort invented by Donald Shell– uses insertion sort as part of it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invent a sort and get them named after you!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43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31838" y="4621212"/>
            <a:ext cx="5851525" cy="3779836"/>
          </a:xfrm>
          <a:prstGeom prst="rect">
            <a:avLst/>
          </a:prstGeom>
        </p:spPr>
        <p:txBody>
          <a:bodyPr lIns="91411" tIns="91411" rIns="91411" bIns="91411" anchor="t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68974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not everyone has an email </a:t>
            </a:r>
            <a:r>
              <a:rPr lang="en-US" dirty="0" err="1"/>
              <a:t>Aspinwall</a:t>
            </a:r>
            <a:r>
              <a:rPr lang="en-US" dirty="0"/>
              <a:t> does, Agarwal</a:t>
            </a:r>
            <a:r>
              <a:rPr lang="en-US" baseline="0" dirty="0"/>
              <a:t> doesn’t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1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they have a different page for every letter of the alphabet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7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mailto: then character to the @, then characters</a:t>
            </a:r>
            <a:r>
              <a:rPr lang="en-US" baseline="0" dirty="0"/>
              <a:t> after the @, won’t match the 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35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</a:t>
            </a:r>
            <a:r>
              <a:rPr lang="en-US" baseline="0" dirty="0"/>
              <a:t> pages to math – One page for each letter of the alphabet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3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81850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169396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3054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0000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8681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008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933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9709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0892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Saw something like</a:t>
            </a:r>
            <a:r>
              <a:rPr lang="en-US" baseline="0" dirty="0"/>
              <a:t> this the first day. </a:t>
            </a:r>
          </a:p>
          <a:p>
            <a:r>
              <a:rPr lang="en-US" baseline="0" dirty="0"/>
              <a:t>Now it probably makes sense. </a:t>
            </a:r>
          </a:p>
          <a:p>
            <a:r>
              <a:rPr lang="en-US" baseline="0" dirty="0"/>
              <a:t>Look how short it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89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Scripting language, much shorter huh?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222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 slides 13-17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81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</a:t>
            </a:fld>
            <a:endParaRPr lang="en-US" sz="1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992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7861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Use cards, mention a pass</a:t>
            </a: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622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31837" y="4621212"/>
            <a:ext cx="5851525" cy="37798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7841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0DF4-9471-4740-AFCC-D2DC76D28B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3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msor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fds.duke.edu/db/aas/math/faculty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7400" y="4667250"/>
            <a:ext cx="20906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Dec 7,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819400"/>
            <a:ext cx="4819649" cy="2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4     1     3     6    -   find smallest, swap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4     9     3     6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4     9     3     6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9     5     6     -  end of 2</a:t>
            </a:r>
            <a:r>
              <a:rPr lang="en-US" baseline="30000" dirty="0"/>
              <a:t>nd</a:t>
            </a:r>
            <a:r>
              <a:rPr lang="en-US" dirty="0"/>
              <a:t> 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9     5     6     -   find smallest, swap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1113006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2209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2673" y="3048000"/>
            <a:ext cx="53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2832" y="3372552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48541" y="4190408"/>
            <a:ext cx="687532" cy="1157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1421823" y="3609111"/>
            <a:ext cx="2292927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762000" y="1381995"/>
            <a:ext cx="2292927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58686" y="5817768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03023" y="3515589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14351" y="5365174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91145" y="4526974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87681" y="56284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5300" y="6466648"/>
            <a:ext cx="1376794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6828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Selection Sort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3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    3     4     9     5     6  -  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9     5     6    -   find smallest, swap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3     4     5     9     6    -   end of 4th pass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9     6     - find smallest, swap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6     9     - end of 5</a:t>
            </a:r>
            <a:r>
              <a:rPr lang="en-US" baseline="30000" dirty="0"/>
              <a:t>th</a:t>
            </a:r>
            <a:r>
              <a:rPr lang="en-US" dirty="0"/>
              <a:t> pass, done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2364" y="1066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87532" y="1828800"/>
            <a:ext cx="189634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39291" y="2187913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40773" y="2982192"/>
            <a:ext cx="1943100" cy="184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2985654" y="2529635"/>
            <a:ext cx="834737" cy="692726"/>
          </a:xfrm>
          <a:prstGeom prst="arc">
            <a:avLst>
              <a:gd name="adj1" fmla="val 21573144"/>
              <a:gd name="adj2" fmla="val 10637804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3693967" y="4942610"/>
            <a:ext cx="715241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03023" y="2302213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5973" y="4641274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640774" y="5315578"/>
            <a:ext cx="2712026" cy="247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4502176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9126" y="4172577"/>
            <a:ext cx="278389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03022" y="333437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030474" y="5791200"/>
            <a:ext cx="21113" cy="73488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0773" y="6516354"/>
            <a:ext cx="3410814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3977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Bubble Sort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til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all adjacent pairs, one at a time. If out of order then swap them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35" name="Shape 135"/>
          <p:cNvGrpSpPr/>
          <p:nvPr/>
        </p:nvGrpSpPr>
        <p:grpSpPr>
          <a:xfrm>
            <a:off x="3533775" y="5419483"/>
            <a:ext cx="5302249" cy="941395"/>
            <a:chOff x="1080" y="3152"/>
            <a:chExt cx="3339" cy="456"/>
          </a:xfrm>
        </p:grpSpPr>
        <p:grpSp>
          <p:nvGrpSpPr>
            <p:cNvPr id="136" name="Shape 136"/>
            <p:cNvGrpSpPr/>
            <p:nvPr/>
          </p:nvGrpSpPr>
          <p:grpSpPr>
            <a:xfrm>
              <a:off x="1080" y="3152"/>
              <a:ext cx="3339" cy="456"/>
              <a:chOff x="1080" y="3152"/>
              <a:chExt cx="3339" cy="456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>
                <a:off x="2519" y="3162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Sorted, won’t move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final position</a:t>
                </a:r>
              </a:p>
            </p:txBody>
          </p:sp>
        </p:grpSp>
        <p:cxnSp>
          <p:nvCxnSpPr>
            <p:cNvPr id="139" name="Shape 139"/>
            <p:cNvCxnSpPr/>
            <p:nvPr/>
          </p:nvCxnSpPr>
          <p:spPr>
            <a:xfrm>
              <a:off x="2454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0" name="Shape 140"/>
          <p:cNvSpPr txBox="1"/>
          <p:nvPr/>
        </p:nvSpPr>
        <p:spPr>
          <a:xfrm>
            <a:off x="4275283" y="5593285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54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4     1     3     6    -   compare, swap</a:t>
            </a:r>
          </a:p>
          <a:p>
            <a:pPr marL="0" indent="0">
              <a:buNone/>
            </a:pPr>
            <a:r>
              <a:rPr lang="en-US" dirty="0"/>
              <a:t>5     9     4     1     3     6    -   compare, swap</a:t>
            </a:r>
          </a:p>
          <a:p>
            <a:pPr marL="0" indent="0">
              <a:buNone/>
            </a:pPr>
            <a:r>
              <a:rPr lang="en-US" dirty="0"/>
              <a:t>5     4     9     1     3     6    -   compare, swap</a:t>
            </a:r>
          </a:p>
          <a:p>
            <a:pPr marL="0" indent="0">
              <a:buNone/>
            </a:pPr>
            <a:r>
              <a:rPr lang="en-US" dirty="0"/>
              <a:t>5     4     1     9     3     6    -   compare, swap</a:t>
            </a:r>
          </a:p>
          <a:p>
            <a:pPr marL="0" indent="0">
              <a:buNone/>
            </a:pPr>
            <a:r>
              <a:rPr lang="en-US" dirty="0"/>
              <a:t>5     4     1     3     9     6    -   compare, swap</a:t>
            </a:r>
          </a:p>
          <a:p>
            <a:pPr marL="0" indent="0">
              <a:buNone/>
            </a:pPr>
            <a:r>
              <a:rPr lang="en-US" dirty="0"/>
              <a:t>5     4     1     3     6     9    -   end of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5     4     1     3     6     9  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>
            <a:off x="3657600" y="3649659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38600" y="46482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38601" y="5486400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    4     1     3     6     9    -   compare, swap</a:t>
            </a:r>
          </a:p>
          <a:p>
            <a:pPr marL="0" indent="0">
              <a:buNone/>
            </a:pPr>
            <a:r>
              <a:rPr lang="en-US" dirty="0"/>
              <a:t>4     5     1     3     6     9    -   compare, swap</a:t>
            </a:r>
          </a:p>
          <a:p>
            <a:pPr marL="0" indent="0">
              <a:buNone/>
            </a:pPr>
            <a:r>
              <a:rPr lang="en-US" dirty="0"/>
              <a:t>4     1     5     3     6     9    -   compare, swap</a:t>
            </a:r>
          </a:p>
          <a:p>
            <a:pPr marL="0" indent="0">
              <a:buNone/>
            </a:pPr>
            <a:r>
              <a:rPr lang="en-US" dirty="0"/>
              <a:t>4     1     3     5     6     9    -   compare, no swap</a:t>
            </a:r>
          </a:p>
          <a:p>
            <a:pPr marL="0" indent="0">
              <a:buNone/>
            </a:pPr>
            <a:r>
              <a:rPr lang="en-US" dirty="0"/>
              <a:t>4     1     3     5     6     9    -   end of 2cd pass</a:t>
            </a:r>
          </a:p>
          <a:p>
            <a:pPr marL="0" indent="0">
              <a:buNone/>
            </a:pPr>
            <a:r>
              <a:rPr lang="en-US" dirty="0"/>
              <a:t>4     1     3     5     6     9     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2957770" y="309614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85356" y="183392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9725" y="1165965"/>
            <a:ext cx="1" cy="5121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41479" y="1675359"/>
            <a:ext cx="557847" cy="94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141479" y="2301769"/>
            <a:ext cx="552614" cy="55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89725" y="2879610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41479" y="3459189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41479" y="4038701"/>
            <a:ext cx="609599" cy="972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323616" y="4612027"/>
            <a:ext cx="1431958" cy="698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89852" y="2420777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45974" y="2979520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41479" y="3584420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23616" y="4119966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Bubble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73" y="1159212"/>
            <a:ext cx="8229600" cy="54101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     1     3     5     6     9    -   compare, swap</a:t>
            </a:r>
          </a:p>
          <a:p>
            <a:pPr marL="0" indent="0">
              <a:buNone/>
            </a:pPr>
            <a:r>
              <a:rPr lang="en-US" dirty="0"/>
              <a:t>1     4     3     5     6     9    -   compare, swap</a:t>
            </a:r>
          </a:p>
          <a:p>
            <a:pPr marL="0" indent="0">
              <a:buNone/>
            </a:pPr>
            <a:r>
              <a:rPr lang="en-US" dirty="0"/>
              <a:t>1     3     4     5     6     9    -   compare, no swap</a:t>
            </a:r>
          </a:p>
          <a:p>
            <a:pPr marL="0" indent="0">
              <a:buNone/>
            </a:pPr>
            <a:r>
              <a:rPr lang="en-US" dirty="0"/>
              <a:t>1     3     4     5     6     9    -   end of 3</a:t>
            </a:r>
            <a:r>
              <a:rPr lang="en-US" baseline="30000" dirty="0"/>
              <a:t>rd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1     3     4     5     6     9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more passes would guarantee sorted.</a:t>
            </a:r>
          </a:p>
          <a:p>
            <a:pPr marL="0" indent="0">
              <a:buNone/>
            </a:pPr>
            <a:r>
              <a:rPr lang="en-US" dirty="0"/>
              <a:t>Or Check if sorted and skip last two passes  </a:t>
            </a:r>
          </a:p>
        </p:txBody>
      </p:sp>
      <p:sp>
        <p:nvSpPr>
          <p:cNvPr id="15" name="Arc 14"/>
          <p:cNvSpPr/>
          <p:nvPr/>
        </p:nvSpPr>
        <p:spPr>
          <a:xfrm>
            <a:off x="792307" y="1344518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1524000" y="1981200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>
            <a:off x="2226077" y="2570222"/>
            <a:ext cx="731693" cy="512103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358158" y="1781061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3616" y="1190862"/>
            <a:ext cx="1" cy="51210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341946" y="1651274"/>
            <a:ext cx="1357379" cy="335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41946" y="2277351"/>
            <a:ext cx="1352147" cy="2497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358158" y="2841687"/>
            <a:ext cx="1343160" cy="3792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58158" y="3459189"/>
            <a:ext cx="139292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2591923" y="4018897"/>
            <a:ext cx="2159156" cy="198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41946" y="2380562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946" y="295041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91923" y="3539653"/>
            <a:ext cx="0" cy="50877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Code for </a:t>
            </a:r>
            <a:r>
              <a:rPr lang="en-US" sz="4400" b="0" i="0" u="none" strike="noStrike" cap="none" baseline="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Bubblesort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6" y="2438400"/>
            <a:ext cx="8540227" cy="2209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1579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Sort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93174" y="990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by repeated inserting another element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Leftmost element is sorted part of list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another element in that sublist keeping it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 another element in that sublist keeping it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4038599" y="5410199"/>
            <a:ext cx="4651374" cy="708025"/>
            <a:chOff x="1061" y="3147"/>
            <a:chExt cx="2929" cy="446"/>
          </a:xfrm>
        </p:grpSpPr>
        <p:grpSp>
          <p:nvGrpSpPr>
            <p:cNvPr id="160" name="Shape 160"/>
            <p:cNvGrpSpPr/>
            <p:nvPr/>
          </p:nvGrpSpPr>
          <p:grpSpPr>
            <a:xfrm>
              <a:off x="1061" y="3147"/>
              <a:ext cx="2929" cy="446"/>
              <a:chOff x="1061" y="3147"/>
              <a:chExt cx="2929" cy="446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Shape 162"/>
              <p:cNvSpPr txBox="1"/>
              <p:nvPr/>
            </p:nvSpPr>
            <p:spPr>
              <a:xfrm>
                <a:off x="1061" y="3147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 relative to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each other</a:t>
                </a:r>
              </a:p>
            </p:txBody>
          </p:sp>
        </p:grpSp>
        <p:cxnSp>
          <p:nvCxnSpPr>
            <p:cNvPr id="163" name="Shape 163"/>
            <p:cNvCxnSpPr/>
            <p:nvPr/>
          </p:nvCxnSpPr>
          <p:spPr>
            <a:xfrm>
              <a:off x="2521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4" name="Shape 164"/>
          <p:cNvSpPr txBox="1"/>
          <p:nvPr/>
        </p:nvSpPr>
        <p:spPr>
          <a:xfrm>
            <a:off x="7574032" y="5496867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313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Insertion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40" y="1115307"/>
            <a:ext cx="8536960" cy="5312061"/>
          </a:xfrm>
        </p:spPr>
        <p:txBody>
          <a:bodyPr/>
          <a:lstStyle/>
          <a:p>
            <a:pPr marL="514350" indent="-514350">
              <a:buAutoNum type="arabicPlain" startAt="9"/>
            </a:pPr>
            <a:r>
              <a:rPr lang="en-US" dirty="0"/>
              <a:t>  5     1     4     3     6    -   insert 5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0" indent="0">
              <a:buNone/>
            </a:pPr>
            <a:r>
              <a:rPr lang="en-US" dirty="0"/>
              <a:t>5      9     1     4     3     6    -  1</a:t>
            </a:r>
            <a:r>
              <a:rPr lang="en-US" baseline="30000" dirty="0"/>
              <a:t>st</a:t>
            </a:r>
            <a:r>
              <a:rPr lang="en-US" dirty="0"/>
              <a:t> pass, now insert 1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5     9     4     3     6    -   2</a:t>
            </a:r>
            <a:r>
              <a:rPr lang="en-US" baseline="30000" dirty="0"/>
              <a:t>nd</a:t>
            </a:r>
            <a:r>
              <a:rPr lang="en-US" dirty="0"/>
              <a:t> pass, now insert 4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lain"/>
            </a:pPr>
            <a:r>
              <a:rPr lang="en-US" dirty="0"/>
              <a:t>  4     5     9     3     6     -  3</a:t>
            </a:r>
            <a:r>
              <a:rPr lang="en-US" baseline="30000" dirty="0"/>
              <a:t>rd</a:t>
            </a:r>
            <a:r>
              <a:rPr lang="en-US" dirty="0"/>
              <a:t> pass, now insert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3     4     5     9     6     -   4</a:t>
            </a:r>
            <a:r>
              <a:rPr lang="en-US" baseline="30000" dirty="0"/>
              <a:t>th</a:t>
            </a:r>
            <a:r>
              <a:rPr lang="en-US" dirty="0"/>
              <a:t> pass, now insert 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78081" y="1143040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11754" y="10431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7040" y="1881348"/>
            <a:ext cx="53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41110" y="2022575"/>
            <a:ext cx="5785" cy="8412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14351" y="2894023"/>
            <a:ext cx="1405551" cy="144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0800000">
            <a:off x="501381" y="2034133"/>
            <a:ext cx="1855993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0800000">
            <a:off x="448541" y="849979"/>
            <a:ext cx="907915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80027" y="346653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50953" y="227380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95300" y="4191000"/>
            <a:ext cx="216525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68286" y="3352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0402" y="5638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8541" y="6436502"/>
            <a:ext cx="3531861" cy="3452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4" name="Arc 23"/>
          <p:cNvSpPr/>
          <p:nvPr/>
        </p:nvSpPr>
        <p:spPr>
          <a:xfrm rot="10800000">
            <a:off x="1121907" y="3171235"/>
            <a:ext cx="1855993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800000">
            <a:off x="1111754" y="4307381"/>
            <a:ext cx="2448109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0800000">
            <a:off x="3286898" y="5478560"/>
            <a:ext cx="1200960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86899" y="446462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3108" y="5302827"/>
            <a:ext cx="280969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075248" y="5817768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0832" y="457892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5760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Insertion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40" y="1115307"/>
            <a:ext cx="8536960" cy="5312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    3     4      5     6      9    -   5</a:t>
            </a:r>
            <a:r>
              <a:rPr lang="en-US" baseline="30000" dirty="0"/>
              <a:t>th</a:t>
            </a:r>
            <a:r>
              <a:rPr lang="en-US" dirty="0"/>
              <a:t> pass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10431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7040" y="1881348"/>
            <a:ext cx="426976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8478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/>
              <a:t>Last Day of class!</a:t>
            </a:r>
          </a:p>
          <a:p>
            <a:pPr eaLnBrk="1" hangingPunct="1"/>
            <a:r>
              <a:rPr lang="en-US" dirty="0"/>
              <a:t>Assign 9 by Monday, none accepted after that</a:t>
            </a:r>
          </a:p>
          <a:p>
            <a:pPr eaLnBrk="1" hangingPunct="1"/>
            <a:r>
              <a:rPr lang="en-US" dirty="0"/>
              <a:t>Assign 8, late by Friday, Dec 8!</a:t>
            </a:r>
          </a:p>
          <a:p>
            <a:pPr eaLnBrk="1" hangingPunct="1"/>
            <a:r>
              <a:rPr lang="en-US" dirty="0"/>
              <a:t>APT 8 due tonight, late by Sunday</a:t>
            </a:r>
          </a:p>
          <a:p>
            <a:pPr eaLnBrk="1" hangingPunct="1"/>
            <a:r>
              <a:rPr lang="en-US" dirty="0"/>
              <a:t>Form for taking Final exam another time</a:t>
            </a:r>
          </a:p>
          <a:p>
            <a:pPr lvl="1" eaLnBrk="1" hangingPunct="1"/>
            <a:r>
              <a:rPr lang="en-US" dirty="0"/>
              <a:t>accommodations?</a:t>
            </a:r>
          </a:p>
          <a:p>
            <a:pPr lvl="1" eaLnBrk="1" hangingPunct="1"/>
            <a:r>
              <a:rPr lang="en-US" dirty="0"/>
              <a:t>Three exams in a 24 hour period?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 Sort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bit.ly/101s17-0425-2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the list of numbers using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InsertionSort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body of the loop is one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the elements after each pass.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[6, 4, 9, 7, 1, 3]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2014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Insertion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40" y="1085884"/>
            <a:ext cx="8536960" cy="5312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      4     9     7     1     3    -   insert 4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0" indent="0">
              <a:buNone/>
            </a:pPr>
            <a:r>
              <a:rPr lang="en-US" dirty="0"/>
              <a:t>4      6     9     7     1     3    -  1</a:t>
            </a:r>
            <a:r>
              <a:rPr lang="en-US" baseline="30000" dirty="0"/>
              <a:t>st</a:t>
            </a:r>
            <a:r>
              <a:rPr lang="en-US" dirty="0"/>
              <a:t> pass, now insert 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      6     9     7     1     3    -   2</a:t>
            </a:r>
            <a:r>
              <a:rPr lang="en-US" baseline="30000" dirty="0"/>
              <a:t>nd</a:t>
            </a:r>
            <a:r>
              <a:rPr lang="en-US" dirty="0"/>
              <a:t> pass, now insert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      6     7    9      1      3     -  3</a:t>
            </a:r>
            <a:r>
              <a:rPr lang="en-US" baseline="30000" dirty="0"/>
              <a:t>rd</a:t>
            </a:r>
            <a:r>
              <a:rPr lang="en-US" dirty="0"/>
              <a:t> pass, now insert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    4     6     7     9      3     -   4</a:t>
            </a:r>
            <a:r>
              <a:rPr lang="en-US" baseline="30000" dirty="0"/>
              <a:t>th</a:t>
            </a:r>
            <a:r>
              <a:rPr lang="en-US" dirty="0"/>
              <a:t> pass, now insert 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78081" y="1143040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11754" y="10431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7040" y="1881348"/>
            <a:ext cx="533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41110" y="2022575"/>
            <a:ext cx="5785" cy="84122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14351" y="2894023"/>
            <a:ext cx="1405551" cy="1443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0800000">
            <a:off x="1887680" y="2034133"/>
            <a:ext cx="469693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0800000">
            <a:off x="448541" y="849979"/>
            <a:ext cx="907915" cy="692726"/>
          </a:xfrm>
          <a:prstGeom prst="arc">
            <a:avLst>
              <a:gd name="adj1" fmla="val 21573144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80027" y="346653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50953" y="227380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95300" y="4191000"/>
            <a:ext cx="2165253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68286" y="3352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80402" y="5638800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8541" y="6436502"/>
            <a:ext cx="3531861" cy="34521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4" name="Arc 23"/>
          <p:cNvSpPr/>
          <p:nvPr/>
        </p:nvSpPr>
        <p:spPr>
          <a:xfrm rot="10800000">
            <a:off x="1941109" y="3171235"/>
            <a:ext cx="1036790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/>
          <p:cNvSpPr/>
          <p:nvPr/>
        </p:nvSpPr>
        <p:spPr>
          <a:xfrm rot="10800000">
            <a:off x="467328" y="4328983"/>
            <a:ext cx="3064563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25"/>
          <p:cNvSpPr/>
          <p:nvPr/>
        </p:nvSpPr>
        <p:spPr>
          <a:xfrm rot="10800000">
            <a:off x="1111754" y="5478560"/>
            <a:ext cx="3376104" cy="692726"/>
          </a:xfrm>
          <a:prstGeom prst="arc">
            <a:avLst>
              <a:gd name="adj1" fmla="val 283977"/>
              <a:gd name="adj2" fmla="val 10631166"/>
            </a:avLst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86899" y="4464627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3108" y="5302827"/>
            <a:ext cx="280969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075248" y="5817768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0832" y="4578927"/>
            <a:ext cx="609600" cy="60960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3863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213"/>
            <a:ext cx="7772400" cy="1143000"/>
          </a:xfrm>
        </p:spPr>
        <p:txBody>
          <a:bodyPr/>
          <a:lstStyle/>
          <a:p>
            <a:r>
              <a:rPr lang="en-US" dirty="0"/>
              <a:t>Insertion Sort – red area sorted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40" y="1115307"/>
            <a:ext cx="8536960" cy="53120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    3     4      6     7      9    -   5</a:t>
            </a:r>
            <a:r>
              <a:rPr lang="en-US" baseline="30000" dirty="0"/>
              <a:t>th</a:t>
            </a:r>
            <a:r>
              <a:rPr lang="en-US" dirty="0"/>
              <a:t> pass</a:t>
            </a:r>
          </a:p>
          <a:p>
            <a:pPr marL="514350" indent="-514350">
              <a:buAutoNum type="arabicPlain" startAt="9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1043148"/>
            <a:ext cx="0" cy="838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07040" y="1881348"/>
            <a:ext cx="426976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6643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98091" y="990600"/>
            <a:ext cx="77724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9844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98100" y="990600"/>
            <a:ext cx="82938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      3 6 2 7      divide list into 2 halves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5602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98100" y="990600"/>
            <a:ext cx="82938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      3 6 2 7      divide list into 2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4 5 9       2 3 6 7      recursively sort each half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460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98100" y="990600"/>
            <a:ext cx="82938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Divide and Conquer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9 5 1 4 3 6 2 7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      3 6 2 7      divide list into 2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4 5 9       2 3 6 7      recursively sort each half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2 3 4 5 6 7 9            merge the two sorted list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9191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recursively sort mean? 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Sort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98100" y="1322650"/>
            <a:ext cx="8293800" cy="517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same Merge Sort algorithm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into two halves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both halves (smaller problem)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 the two sorted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9 5 1 4 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5           1 4              divide list into 2 halves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9           1 4              recursively sort each half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4 5 9                        merge the two sorted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794621671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MergeSort</a:t>
            </a:r>
            <a:r>
              <a:rPr lang="en-US" dirty="0"/>
              <a:t> idea for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mergesort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     n = </a:t>
            </a:r>
            <a:r>
              <a:rPr lang="en-US" dirty="0" err="1"/>
              <a:t>len</a:t>
            </a:r>
            <a:r>
              <a:rPr lang="en-US" dirty="0"/>
              <a:t>(data)</a:t>
            </a:r>
          </a:p>
          <a:p>
            <a:pPr marL="0" indent="0">
              <a:buNone/>
            </a:pPr>
            <a:r>
              <a:rPr lang="en-US" dirty="0"/>
              <a:t>     if  n == 1:</a:t>
            </a:r>
          </a:p>
          <a:p>
            <a:pPr marL="0" indent="0">
              <a:buNone/>
            </a:pPr>
            <a:r>
              <a:rPr lang="en-US" dirty="0"/>
              <a:t>           return data</a:t>
            </a:r>
          </a:p>
          <a:p>
            <a:pPr marL="0" indent="0">
              <a:buNone/>
            </a:pPr>
            <a:r>
              <a:rPr lang="en-US" dirty="0"/>
              <a:t>     else:</a:t>
            </a:r>
          </a:p>
          <a:p>
            <a:pPr marL="0" indent="0">
              <a:buNone/>
            </a:pPr>
            <a:r>
              <a:rPr lang="en-US" dirty="0"/>
              <a:t>             d1 = </a:t>
            </a:r>
            <a:r>
              <a:rPr lang="en-US" dirty="0" err="1"/>
              <a:t>mergesort</a:t>
            </a:r>
            <a:r>
              <a:rPr lang="en-US" dirty="0"/>
              <a:t>(data[:n/2])</a:t>
            </a:r>
          </a:p>
          <a:p>
            <a:pPr marL="0" indent="0">
              <a:buNone/>
            </a:pPr>
            <a:r>
              <a:rPr lang="en-US" dirty="0"/>
              <a:t>             d2 = </a:t>
            </a:r>
            <a:r>
              <a:rPr lang="en-US" dirty="0" err="1"/>
              <a:t>mergesort</a:t>
            </a:r>
            <a:r>
              <a:rPr lang="en-US" dirty="0"/>
              <a:t>(data[n/2:])</a:t>
            </a:r>
          </a:p>
          <a:p>
            <a:pPr marL="0" indent="0">
              <a:buNone/>
            </a:pPr>
            <a:r>
              <a:rPr lang="en-US" dirty="0"/>
              <a:t>             return merge(d1, d2)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9ED10-29D9-4126-A2D6-67206860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676730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b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it.ly/101s17-0425-3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 </a:t>
            </a: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Question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28550" y="1524000"/>
            <a:ext cx="8286900" cy="515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sort is this?                Which sort is this?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4 10 5 3 8 2                             4 10 5 3 8 2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4 10 5 3 8 2                             4 2 5 3 8 10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4 5 10 3 8 2                             4 2 5 3 8 10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3 4 5 10 8 2                             4 2 3 5 8 10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3 4 5 8 10 2                             3 2 4 5 8 10 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2 3 4 5 8 10                             2 3 4 5 8 10</a:t>
            </a:r>
          </a:p>
          <a:p>
            <a:pPr marL="0" marR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3" name="Shape 133"/>
          <p:cNvCxnSpPr/>
          <p:nvPr/>
        </p:nvCxnSpPr>
        <p:spPr>
          <a:xfrm>
            <a:off x="4493850" y="1024025"/>
            <a:ext cx="0" cy="4632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9867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More 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715000"/>
          </a:xfrm>
        </p:spPr>
        <p:txBody>
          <a:bodyPr/>
          <a:lstStyle/>
          <a:p>
            <a:pPr eaLnBrk="1" hangingPunct="1"/>
            <a:r>
              <a:rPr lang="en-US" dirty="0"/>
              <a:t>Regrade for Exam 2 – submit by today</a:t>
            </a:r>
          </a:p>
          <a:p>
            <a:pPr eaLnBrk="1" hangingPunct="1"/>
            <a:r>
              <a:rPr lang="en-US" dirty="0"/>
              <a:t>Last Consulting Hours tonight</a:t>
            </a:r>
          </a:p>
          <a:p>
            <a:pPr eaLnBrk="1" hangingPunct="1"/>
            <a:r>
              <a:rPr lang="en-US" dirty="0"/>
              <a:t>Prof. Rodger office hours this week </a:t>
            </a:r>
          </a:p>
          <a:p>
            <a:pPr lvl="1" eaLnBrk="1" hangingPunct="1"/>
            <a:r>
              <a:rPr lang="en-US" dirty="0"/>
              <a:t>Today 4:45-5:45pm, Friday 2-4pm</a:t>
            </a:r>
          </a:p>
          <a:p>
            <a:pPr eaLnBrk="1" hangingPunct="1"/>
            <a:r>
              <a:rPr lang="en-US" dirty="0"/>
              <a:t>Concern form on forms page– last minute concerns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Sorting, Wrapping up, Beyond </a:t>
            </a:r>
            <a:r>
              <a:rPr lang="en-US" dirty="0" err="1"/>
              <a:t>CompSci</a:t>
            </a:r>
            <a:r>
              <a:rPr lang="en-US" dirty="0"/>
              <a:t> 101</a:t>
            </a:r>
          </a:p>
          <a:p>
            <a:pPr lvl="1" eaLnBrk="1" hangingPunct="1"/>
            <a:r>
              <a:rPr lang="en-US" dirty="0"/>
              <a:t>The Final exam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83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 err="1">
                <a:latin typeface="Arial" charset="0"/>
                <a:cs typeface="ＭＳ Ｐゴシック" charset="0"/>
              </a:rPr>
              <a:t>Timingsorts.py</a:t>
            </a:r>
            <a:r>
              <a:rPr lang="en-US" sz="3600" dirty="0">
                <a:latin typeface="Arial" charset="0"/>
                <a:cs typeface="ＭＳ Ｐゴシック" charset="0"/>
              </a:rPr>
              <a:t>, what sort to call?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65747" y="1371600"/>
            <a:ext cx="7772400" cy="4114800"/>
          </a:xfrm>
        </p:spPr>
        <p:txBody>
          <a:bodyPr/>
          <a:lstStyle/>
          <a:p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Simple to understand, hard to do fast and at-scale</a:t>
            </a:r>
          </a:p>
          <a:p>
            <a:pPr lvl="1"/>
            <a:r>
              <a:rPr lang="en-US" sz="2400" dirty="0">
                <a:latin typeface="Book Antiqua" charset="0"/>
                <a:ea typeface="ＭＳ Ｐゴシック" charset="0"/>
              </a:rPr>
              <a:t>Scaling is what makes computer science …</a:t>
            </a:r>
          </a:p>
          <a:p>
            <a:pPr lvl="2"/>
            <a:r>
              <a:rPr lang="en-US" dirty="0">
                <a:latin typeface="Book Antiqua" charset="0"/>
                <a:ea typeface="ＭＳ Ｐゴシック" charset="0"/>
              </a:rPr>
              <a:t>Efficient algorithms don't matter on lists of 100 or 1000</a:t>
            </a:r>
          </a:p>
          <a:p>
            <a:pPr lvl="1"/>
            <a:r>
              <a:rPr lang="en-US" sz="2400" dirty="0">
                <a:latin typeface="Book Antiqua" charset="0"/>
                <a:ea typeface="ＭＳ Ｐゴシック" charset="0"/>
              </a:rPr>
              <a:t>Named algorithms in 201 and other courses</a:t>
            </a:r>
          </a:p>
          <a:p>
            <a:pPr lvl="2"/>
            <a:r>
              <a:rPr lang="en-US" dirty="0">
                <a:latin typeface="Book Antiqua" charset="0"/>
                <a:ea typeface="ＭＳ Ｐゴシック" charset="0"/>
              </a:rPr>
              <a:t>bubble sort, selection sort, merge, quick, …</a:t>
            </a:r>
          </a:p>
          <a:p>
            <a:pPr lvl="2"/>
            <a:r>
              <a:rPr lang="en-US" dirty="0">
                <a:latin typeface="Book Antiqua" charset="0"/>
                <a:ea typeface="ＭＳ Ｐゴシック" charset="0"/>
              </a:rPr>
              <a:t>See next slide and </a:t>
            </a:r>
            <a:r>
              <a:rPr lang="en-US" dirty="0" err="1">
                <a:latin typeface="Book Antiqua" charset="0"/>
                <a:ea typeface="ＭＳ Ｐゴシック" charset="0"/>
              </a:rPr>
              <a:t>TimingSorts.py</a:t>
            </a:r>
            <a:endParaRPr lang="en-US" dirty="0">
              <a:latin typeface="Book Antiqua" charset="0"/>
              <a:ea typeface="ＭＳ Ｐゴシック" charset="0"/>
            </a:endParaRPr>
          </a:p>
          <a:p>
            <a:pPr lvl="2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Book Antiqua" charset="0"/>
                <a:ea typeface="ＭＳ Ｐゴシック" charset="0"/>
                <a:cs typeface="ＭＳ Ｐゴシック" charset="0"/>
              </a:rPr>
              <a:t>Basics of algorithm analysis: theory and practice</a:t>
            </a:r>
          </a:p>
          <a:p>
            <a:pPr lvl="1"/>
            <a:r>
              <a:rPr lang="en-US" sz="2400" dirty="0">
                <a:latin typeface="Book Antiqua" charset="0"/>
                <a:ea typeface="ＭＳ Ｐゴシック" charset="0"/>
              </a:rPr>
              <a:t>We can look at empirical results, would also like to be able to look at code and analyze </a:t>
            </a:r>
            <a:r>
              <a:rPr lang="en-US" sz="2400" dirty="0" err="1">
                <a:latin typeface="Book Antiqua" charset="0"/>
                <a:ea typeface="ＭＳ Ｐゴシック" charset="0"/>
              </a:rPr>
              <a:t>mathemetically</a:t>
            </a:r>
            <a:r>
              <a:rPr lang="en-US" sz="2400" dirty="0">
                <a:latin typeface="Book Antiqua" charset="0"/>
                <a:ea typeface="ＭＳ Ｐゴシック" charset="0"/>
              </a:rPr>
              <a:t>! How does algorithm scale?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2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>
          <a:xfrm>
            <a:off x="705853" y="152400"/>
            <a:ext cx="7772400" cy="1143000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New sorting algorithms happen …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05853" y="1447800"/>
            <a:ext cx="7772400" cy="5410200"/>
          </a:xfrm>
        </p:spPr>
        <p:txBody>
          <a:bodyPr/>
          <a:lstStyle/>
          <a:p>
            <a:r>
              <a:rPr lang="en-US" dirty="0" err="1">
                <a:latin typeface="Book Antiqua" charset="0"/>
                <a:ea typeface="ＭＳ Ｐゴシック" charset="0"/>
                <a:cs typeface="ＭＳ Ｐゴシック" charset="0"/>
              </a:rPr>
              <a:t>timsort</a:t>
            </a: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 is standard on…</a:t>
            </a:r>
          </a:p>
          <a:p>
            <a:pPr lvl="1"/>
            <a:r>
              <a:rPr lang="en-US" sz="2400" dirty="0">
                <a:latin typeface="Book Antiqua" charset="0"/>
                <a:ea typeface="ＭＳ Ｐゴシック" charset="0"/>
              </a:rPr>
              <a:t>Python as of version 2.3, Android, Java 7</a:t>
            </a:r>
          </a:p>
          <a:p>
            <a:pPr lvl="1"/>
            <a:r>
              <a:rPr lang="en-US" sz="2400" dirty="0">
                <a:latin typeface="Book Antiqua" charset="0"/>
                <a:ea typeface="ＭＳ Ｐゴシック" charset="0"/>
              </a:rPr>
              <a:t>According to </a:t>
            </a:r>
            <a:r>
              <a:rPr lang="en-US" sz="2400" dirty="0">
                <a:latin typeface="Book Antiqua" charset="0"/>
                <a:ea typeface="ＭＳ Ｐゴシック" charset="0"/>
                <a:hlinkClick r:id="rId3"/>
              </a:rPr>
              <a:t>http://en.wikipedia.org/wiki/Timsort</a:t>
            </a:r>
            <a:endParaRPr lang="en-US" sz="2400" dirty="0">
              <a:latin typeface="Book Antiqua" charset="0"/>
              <a:ea typeface="ＭＳ Ｐゴシック" charset="0"/>
            </a:endParaRPr>
          </a:p>
          <a:p>
            <a:pPr lvl="2"/>
            <a:r>
              <a:rPr lang="en-US" dirty="0">
                <a:latin typeface="Book Antiqua" charset="0"/>
                <a:ea typeface="ＭＳ Ｐゴシック" charset="0"/>
              </a:rPr>
              <a:t>Adaptive, stable, natural </a:t>
            </a:r>
            <a:r>
              <a:rPr lang="en-US" dirty="0" err="1">
                <a:latin typeface="Book Antiqua" charset="0"/>
                <a:ea typeface="ＭＳ Ｐゴシック" charset="0"/>
              </a:rPr>
              <a:t>mergesort</a:t>
            </a:r>
            <a:r>
              <a:rPr lang="en-US" dirty="0">
                <a:latin typeface="Book Antiqua" charset="0"/>
                <a:ea typeface="ＭＳ Ｐゴシック" charset="0"/>
              </a:rPr>
              <a:t> with supernatural performance</a:t>
            </a: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What is </a:t>
            </a:r>
            <a:r>
              <a:rPr lang="en-US" dirty="0" err="1">
                <a:latin typeface="Book Antiqua" charset="0"/>
                <a:ea typeface="ＭＳ Ｐゴシック" charset="0"/>
                <a:cs typeface="ＭＳ Ｐゴシック" charset="0"/>
              </a:rPr>
              <a:t>mergesort</a:t>
            </a:r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? Fast and Stable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What does this mean?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Which is most important?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Nothing is faster, what does that mean?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Quicksort is faster, what does that mean?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43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063"/>
            <a:ext cx="7772400" cy="1143000"/>
          </a:xfrm>
        </p:spPr>
        <p:txBody>
          <a:bodyPr/>
          <a:lstStyle/>
          <a:p>
            <a:r>
              <a:rPr lang="en-US" dirty="0" err="1"/>
              <a:t>TimingSorts.py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0900" y="1295400"/>
          <a:ext cx="6381750" cy="41630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size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create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bubble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select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timsort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0.127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0.045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0.537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0.273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0.058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1.126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0.646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4000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0.082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2.174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1.208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5000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0.101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3.521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1.862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6000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0.118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4.617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3.005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7000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0.168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7.504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4.237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0.156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9.074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6.152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11.611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8.089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10000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0.212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14.502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9.384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39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TimingSorts.py Questions</a:t>
            </a:r>
            <a:br>
              <a:rPr lang="en-US" dirty="0"/>
            </a:br>
            <a:r>
              <a:rPr lang="en-US" dirty="0"/>
              <a:t>bit.ly/101f17-1205-5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0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85800" y="1966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Wrap up Sorting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Ways to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sorts.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total swaps?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one faster for certain types of input?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input matter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ways to sort?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50 sorting algorithms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President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Obama know his sorts?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Sorting animations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http://www.sorting-algorithms.com/</a:t>
            </a:r>
          </a:p>
        </p:txBody>
      </p:sp>
      <p:pic>
        <p:nvPicPr>
          <p:cNvPr id="4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861187"/>
            <a:ext cx="20574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3130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98091" y="344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on Sorting in CompSci 201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98091" y="990600"/>
            <a:ext cx="7772400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this and other sorts in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CompSci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201, also how to analyze them to determine which one works best.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Python: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combines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mergesort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insertion sort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Shellsort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R="0" lvl="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insertion sort on parts of the list repeatedly - those parts getting larger each time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28933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/>
              <a:t>Scraping email address from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9" y="1295400"/>
            <a:ext cx="7772400" cy="4114800"/>
          </a:xfrm>
        </p:spPr>
        <p:txBody>
          <a:bodyPr/>
          <a:lstStyle/>
          <a:p>
            <a:r>
              <a:rPr lang="en-US" dirty="0"/>
              <a:t>Suppose we want to send email to all Duke Faculty to let them know …</a:t>
            </a:r>
          </a:p>
          <a:p>
            <a:pPr lvl="1"/>
            <a:r>
              <a:rPr lang="en-US" dirty="0"/>
              <a:t>Visit Departmental website, people, faculty</a:t>
            </a:r>
          </a:p>
          <a:p>
            <a:pPr lvl="1"/>
            <a:r>
              <a:rPr lang="en-US" dirty="0"/>
              <a:t>View (HTML) Source</a:t>
            </a:r>
          </a:p>
          <a:p>
            <a:pPr lvl="1"/>
            <a:r>
              <a:rPr lang="en-US" dirty="0"/>
              <a:t>Develop regex to access email – if possible!</a:t>
            </a:r>
          </a:p>
          <a:p>
            <a:r>
              <a:rPr lang="en-US" dirty="0" err="1"/>
              <a:t>RegexScraper.py</a:t>
            </a:r>
            <a:endParaRPr lang="en-US" dirty="0"/>
          </a:p>
          <a:p>
            <a:pPr lvl="1"/>
            <a:r>
              <a:rPr lang="en-US" dirty="0"/>
              <a:t>Python makes this simple</a:t>
            </a:r>
          </a:p>
          <a:p>
            <a:pPr lvl="1"/>
            <a:r>
              <a:rPr lang="en-US" dirty="0"/>
              <a:t>Ethical hacking?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52900"/>
            <a:ext cx="3386667" cy="251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3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77780"/>
          </a:xfrm>
        </p:spPr>
        <p:txBody>
          <a:bodyPr/>
          <a:lstStyle/>
          <a:p>
            <a:r>
              <a:rPr lang="en-US" sz="4000" dirty="0"/>
              <a:t>Math Website – Faculty on one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6" y="650860"/>
            <a:ext cx="7458997" cy="62243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35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5932"/>
            <a:ext cx="8372475" cy="1143000"/>
          </a:xfrm>
        </p:spPr>
        <p:txBody>
          <a:bodyPr/>
          <a:lstStyle/>
          <a:p>
            <a:r>
              <a:rPr lang="en-US" dirty="0"/>
              <a:t>Duke Biology Website A-Z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54749"/>
            <a:ext cx="7677150" cy="600325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9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/>
              <a:t>View page source of html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423715" cy="6587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43200"/>
            <a:ext cx="8739006" cy="1676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3429000"/>
            <a:ext cx="36576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 Your Grade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61219" y="131506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“About” tab on course web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82C4E0-41A8-4FED-B5BA-99CD9890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5E2CA-1E11-4C8A-B177-F6DC1132C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36" y="1905000"/>
            <a:ext cx="5404128" cy="4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2901"/>
      </p:ext>
    </p:extLst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845" y="-76295"/>
            <a:ext cx="7772400" cy="1143000"/>
          </a:xfrm>
        </p:spPr>
        <p:txBody>
          <a:bodyPr/>
          <a:lstStyle/>
          <a:p>
            <a:r>
              <a:rPr lang="en-US" dirty="0"/>
              <a:t>Scraping Biology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6537"/>
            <a:ext cx="8534400" cy="4114800"/>
          </a:xfrm>
        </p:spPr>
        <p:txBody>
          <a:bodyPr/>
          <a:lstStyle/>
          <a:p>
            <a:r>
              <a:rPr lang="en-US" dirty="0"/>
              <a:t>Pattern: </a:t>
            </a:r>
            <a:r>
              <a:rPr lang="is-IS" dirty="0"/>
              <a:t> 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r'mailto</a:t>
            </a:r>
            <a:r>
              <a:rPr lang="en-US" dirty="0">
                <a:latin typeface="Courier New"/>
                <a:cs typeface="Courier New"/>
              </a:rPr>
              <a:t>:(\w+[.\w]*)@(\w+[.\w+]*)'</a:t>
            </a:r>
            <a:endParaRPr lang="is-IS" dirty="0">
              <a:latin typeface="Courier New"/>
              <a:cs typeface="Courier New"/>
            </a:endParaRPr>
          </a:p>
          <a:p>
            <a:r>
              <a:rPr lang="en-US" sz="2400" dirty="0"/>
              <a:t>URL</a:t>
            </a:r>
            <a:endParaRPr lang="is-IS" sz="2200" dirty="0">
              <a:latin typeface="Courier New"/>
              <a:cs typeface="Courier New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latin typeface="Courier New"/>
                <a:cs typeface="Courier New"/>
              </a:rPr>
              <a:t>https://biology.duke.edu/people/all-faculty/a </a:t>
            </a:r>
          </a:p>
          <a:p>
            <a:r>
              <a:rPr lang="en-US" dirty="0"/>
              <a:t>Matches (call 26 times with different URL)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862341"/>
            <a:ext cx="5910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('</a:t>
            </a:r>
            <a:r>
              <a:rPr lang="en-US" dirty="0" err="1"/>
              <a:t>emily.bernhardt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emily.bernhardt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bhandawat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bhandawat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('jboynton66',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('jboynton66',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0"/>
            <a:ext cx="7772400" cy="1143000"/>
          </a:xfrm>
        </p:spPr>
        <p:txBody>
          <a:bodyPr/>
          <a:lstStyle/>
          <a:p>
            <a:r>
              <a:rPr lang="en-US" dirty="0"/>
              <a:t>Public Policy pages for A-Z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8" y="838200"/>
            <a:ext cx="8170639" cy="5713272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9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 Sanford/</a:t>
            </a:r>
            <a:r>
              <a:rPr lang="en-US" dirty="0" err="1"/>
              <a:t>PubPol</a:t>
            </a:r>
            <a:r>
              <a:rPr lang="en-US" dirty="0"/>
              <a:t>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Pattern: </a:t>
            </a:r>
            <a:r>
              <a:rPr lang="is-IS" dirty="0"/>
              <a:t> 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r'(\w+[.\w]*)@(\w+[.\w+]*)'</a:t>
            </a:r>
            <a:endParaRPr lang="is-IS" dirty="0">
              <a:latin typeface="Courier New"/>
              <a:cs typeface="Courier New"/>
            </a:endParaRPr>
          </a:p>
          <a:p>
            <a:r>
              <a:rPr lang="en-US" sz="2400" dirty="0"/>
              <a:t>URL</a:t>
            </a:r>
            <a:endParaRPr lang="is-IS" sz="2200" dirty="0">
              <a:latin typeface="Courier New"/>
              <a:cs typeface="Courier New"/>
            </a:endParaRPr>
          </a:p>
          <a:p>
            <a:pPr lvl="1"/>
            <a:r>
              <a:rPr lang="en-US" sz="2000" dirty="0">
                <a:latin typeface="Courier New"/>
                <a:cs typeface="Courier New"/>
                <a:hlinkClick r:id="rId2"/>
              </a:rPr>
              <a:t>https://sanford.duke.edu/people…/</a:t>
            </a:r>
            <a:endParaRPr lang="en-US" sz="2000" dirty="0">
              <a:latin typeface="Courier New"/>
              <a:cs typeface="Courier New"/>
            </a:endParaRPr>
          </a:p>
          <a:p>
            <a:r>
              <a:rPr lang="en-US" dirty="0"/>
              <a:t>Matches (call 26 times with different URL)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179131"/>
            <a:ext cx="64643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('</a:t>
            </a:r>
            <a:r>
              <a:rPr lang="en-US" dirty="0" err="1"/>
              <a:t>schanzer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steveschewel</a:t>
            </a:r>
            <a:r>
              <a:rPr lang="en-US" dirty="0"/>
              <a:t>', '</a:t>
            </a:r>
            <a:r>
              <a:rPr lang="en-US" dirty="0" err="1"/>
              <a:t>gmail.com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michael.schoenfeld</a:t>
            </a:r>
            <a:r>
              <a:rPr lang="en-US" dirty="0"/>
              <a:t>', '</a:t>
            </a:r>
            <a:r>
              <a:rPr lang="en-US" dirty="0" err="1"/>
              <a:t>duke.edu</a:t>
            </a:r>
            <a:r>
              <a:rPr lang="en-US" dirty="0"/>
              <a:t>')</a:t>
            </a:r>
          </a:p>
          <a:p>
            <a:r>
              <a:rPr lang="en-US" dirty="0"/>
              <a:t>('</a:t>
            </a:r>
            <a:r>
              <a:rPr lang="en-US" dirty="0" err="1"/>
              <a:t>schroeder</a:t>
            </a:r>
            <a:r>
              <a:rPr lang="en-US" dirty="0"/>
              <a:t>', '</a:t>
            </a:r>
            <a:r>
              <a:rPr lang="en-US" dirty="0" err="1"/>
              <a:t>law.duke.edu</a:t>
            </a:r>
            <a:r>
              <a:rPr lang="en-US" dirty="0"/>
              <a:t>')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2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152400" y="19665"/>
            <a:ext cx="8991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Computing? Informatics?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953000"/>
          </a:xfrm>
        </p:spPr>
        <p:txBody>
          <a:bodyPr/>
          <a:lstStyle/>
          <a:p>
            <a:r>
              <a:rPr lang="en-US" sz="2200" dirty="0">
                <a:latin typeface="Book Antiqua" charset="0"/>
                <a:ea typeface="ＭＳ Ｐゴシック" charset="0"/>
                <a:cs typeface="ＭＳ Ｐゴシック" charset="0"/>
              </a:rPr>
              <a:t>What is computer science, what is its potential?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What can we do with computers in our lives?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What can we do with computing for society?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Will networks transform thinking/knowing/doing?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Society affecting and affected by computing?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Changes in science: biology, physics, chemistry, …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Changes in humanity: access, revolution (?), …</a:t>
            </a:r>
          </a:p>
          <a:p>
            <a:endParaRPr lang="en-US" sz="2200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200" dirty="0">
                <a:latin typeface="Book Antiqua" charset="0"/>
                <a:ea typeface="ＭＳ Ｐゴシック" charset="0"/>
                <a:cs typeface="ＭＳ Ｐゴシック" charset="0"/>
              </a:rPr>
              <a:t>Privileges and opportunities available if you know code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Writing and reading code, understanding algorithms</a:t>
            </a:r>
          </a:p>
          <a:p>
            <a:pPr lvl="1"/>
            <a:r>
              <a:rPr lang="en-US" sz="2200" dirty="0">
                <a:latin typeface="Book Antiqua" charset="0"/>
                <a:ea typeface="ＭＳ Ｐゴシック" charset="0"/>
              </a:rPr>
              <a:t>Majestic, magical, mathematical, mysterious, 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7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Computing - solve all problems?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610600" cy="4114800"/>
          </a:xfrm>
        </p:spPr>
        <p:txBody>
          <a:bodyPr/>
          <a:lstStyle/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problems can be solved 'efficiently'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Run large versions fast on modern computers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What is 'efficient'? It depends</a:t>
            </a: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cannot be solved by computer.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Provable! We can't wait for smarter algorithms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problems have no efficient solution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Provably exponential 2</a:t>
            </a:r>
            <a:r>
              <a:rPr lang="en-US" baseline="30000" dirty="0">
                <a:latin typeface="Book Antiqua" charset="0"/>
                <a:ea typeface="ＭＳ Ｐゴシック" charset="0"/>
              </a:rPr>
              <a:t>n</a:t>
            </a:r>
            <a:r>
              <a:rPr lang="en-US" dirty="0">
                <a:latin typeface="Book Antiqua" charset="0"/>
                <a:ea typeface="ＭＳ Ｐゴシック" charset="0"/>
              </a:rPr>
              <a:t> so for "small" n …</a:t>
            </a:r>
            <a:endParaRPr lang="en-US" baseline="30000" dirty="0">
              <a:latin typeface="Book Antiqua" charset="0"/>
              <a:ea typeface="ＭＳ Ｐゴシック" charset="0"/>
            </a:endParaRPr>
          </a:p>
          <a:p>
            <a:r>
              <a:rPr lang="en-US" dirty="0">
                <a:latin typeface="Book Antiqua" charset="0"/>
                <a:ea typeface="ＭＳ Ｐゴシック" charset="0"/>
                <a:cs typeface="ＭＳ Ｐゴシック" charset="0"/>
              </a:rPr>
              <a:t>Some have no known efficient solution, but 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If one does they all do!</a:t>
            </a:r>
          </a:p>
          <a:p>
            <a:pPr lvl="1"/>
            <a:endParaRPr lang="en-US" dirty="0">
              <a:latin typeface="Book Antiqua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8C6E10-D53F-4BD7-8979-D5D821F2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672552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Problem: Traveling Band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77724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 wants you to schedule their concerts.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don’t like to travel. Minimize the time they are on the bus!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N cities, what is the best schedule (shortest distance) to visit all N cities once?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800" y="3733800"/>
            <a:ext cx="4819649" cy="2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C96F3-3E28-49CF-9C65-8386A1DB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857984996"/>
      </p:ext>
    </p:extLst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you calculate the best path?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all paths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Atlanta, Raleigh, Dallas, Reno, Chicago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Dallas, Atlanta, Raleigh, Reno, Chicago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 you agree to code this up?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8559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8610600" cy="1219200"/>
          </a:xfrm>
        </p:spPr>
        <p:txBody>
          <a:bodyPr/>
          <a:lstStyle/>
          <a:p>
            <a:r>
              <a:rPr lang="en-US" dirty="0"/>
              <a:t>Answer questions</a:t>
            </a:r>
            <a:br>
              <a:rPr lang="en-US" dirty="0"/>
            </a:br>
            <a:r>
              <a:rPr lang="en-US" dirty="0"/>
              <a:t>bit.ly/101s17-0425-4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40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70" name="Shape 270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0E35C9-52B3-43E0-B6DF-7207BE08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183420581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76" name="Shape 276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30CE5-6C88-4EBA-AA7D-1343D7CD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19007351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95632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on Grades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096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 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first two weeks (drop/add period),  plus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Quizzes – will drop 30 points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your grades to make sure they copied over – fill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out duke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oit</a:t>
            </a:r>
            <a:r>
              <a:rPr lang="en-US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help form if they are wrong</a:t>
            </a:r>
            <a:endParaRPr lang="en-US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– drop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points (each lab is 4 pts)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 pts total– 38 pts is 100%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 11 covers two new topics!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A5CAD-2E7E-4517-8B2B-D94D0A82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793522989"/>
      </p:ext>
    </p:extLst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82" name="Shape 282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D7219-69D4-46B7-B2A0-FF9346C3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682871297"/>
      </p:ext>
    </p:extLst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88" name="Shape 288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11 days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91C7F1-3D79-4ACA-AEC9-737D87DA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915291132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294" name="Shape 294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11 days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31 years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2800" u="none" strike="noStrike" cap="none" baseline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6BE58D-CB60-4FB9-930C-90969FD8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052185889"/>
      </p:ext>
    </p:extLst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long?</a:t>
            </a:r>
          </a:p>
        </p:txBody>
      </p:sp>
      <p:graphicFrame>
        <p:nvGraphicFramePr>
          <p:cNvPr id="300" name="Shape 300"/>
          <p:cNvGraphicFramePr/>
          <p:nvPr/>
        </p:nvGraphicFramePr>
        <p:xfrm>
          <a:off x="685800" y="1981200"/>
          <a:ext cx="7772400" cy="47371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Number of Cities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All paths – N!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Time to solve -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9 </a:t>
                      </a:r>
                      <a:r>
                        <a:rPr lang="en-US" sz="2800" u="none" strike="noStrike" cap="none" baseline="0"/>
                        <a:t>Instructions per second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 million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&lt; sec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16 min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11 days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31 years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strike="noStrike" cap="none" baseline="0"/>
                        <a:t>10</a:t>
                      </a:r>
                      <a:r>
                        <a:rPr lang="en-US" sz="2800" u="none" strike="noStrike" cap="none" baseline="30000"/>
                        <a:t>8 </a:t>
                      </a:r>
                      <a:r>
                        <a:rPr lang="en-US" sz="2800" u="none" strike="noStrike" cap="none" baseline="0"/>
                        <a:t>  years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D885C5-A130-4CDE-A683-92C9D209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2046423926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is Python like all other programming languages, how is it different?</a:t>
            </a:r>
          </a:p>
        </p:txBody>
      </p:sp>
      <p:sp>
        <p:nvSpPr>
          <p:cNvPr id="1843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207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4413"/>
            <a:ext cx="8915400" cy="1143000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A Rose by any other name…C or Java?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5638800"/>
          </a:xfrm>
        </p:spPr>
        <p:txBody>
          <a:bodyPr/>
          <a:lstStyle/>
          <a:p>
            <a:r>
              <a:rPr lang="en-US" sz="2800" dirty="0">
                <a:latin typeface="Book Antiqua" charset="0"/>
                <a:ea typeface="ＭＳ Ｐゴシック" charset="0"/>
                <a:cs typeface="ＭＳ Ｐゴシック" charset="0"/>
              </a:rPr>
              <a:t>Why do we use [</a:t>
            </a:r>
            <a:r>
              <a:rPr lang="en-US" sz="2800" dirty="0" err="1">
                <a:latin typeface="Book Antiqua" charset="0"/>
                <a:ea typeface="ＭＳ Ｐゴシック" charset="0"/>
                <a:cs typeface="ＭＳ Ｐゴシック" charset="0"/>
              </a:rPr>
              <a:t>Python|Java</a:t>
            </a:r>
            <a:r>
              <a:rPr lang="en-US" sz="2800" dirty="0">
                <a:latin typeface="Book Antiqua" charset="0"/>
                <a:ea typeface="ＭＳ Ｐゴシック" charset="0"/>
                <a:cs typeface="ＭＳ Ｐゴシック" charset="0"/>
              </a:rPr>
              <a:t>] in courses 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[</a:t>
            </a:r>
            <a:r>
              <a:rPr lang="en-US" dirty="0" err="1">
                <a:latin typeface="Book Antiqua" charset="0"/>
                <a:ea typeface="ＭＳ Ｐゴシック" charset="0"/>
              </a:rPr>
              <a:t>is|is</a:t>
            </a:r>
            <a:r>
              <a:rPr lang="en-US" dirty="0">
                <a:latin typeface="Book Antiqua" charset="0"/>
                <a:ea typeface="ＭＳ Ｐゴシック" charset="0"/>
              </a:rPr>
              <a:t> not] Object oriented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Large collection of libraries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Safe for advanced programming and beginners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Harder to shoot ourselves in the foot</a:t>
            </a:r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Book Antiqua" charset="0"/>
                <a:ea typeface="ＭＳ Ｐゴシック" charset="0"/>
                <a:cs typeface="ＭＳ Ｐゴシック" charset="0"/>
              </a:rPr>
              <a:t>Why don't we use C++ (or C)?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Standard libraries weak or non-</a:t>
            </a:r>
            <a:r>
              <a:rPr lang="en-US" dirty="0" err="1">
                <a:latin typeface="Book Antiqua" charset="0"/>
                <a:ea typeface="ＭＳ Ｐゴシック" charset="0"/>
              </a:rPr>
              <a:t>existant</a:t>
            </a:r>
            <a:r>
              <a:rPr lang="en-US" dirty="0">
                <a:latin typeface="Book Antiqua" charset="0"/>
                <a:ea typeface="ＭＳ Ｐゴシック" charset="0"/>
              </a:rPr>
              <a:t> (comparatively)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Easy to make mistakes when beginning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No GUIs, complicated compilation model</a:t>
            </a:r>
          </a:p>
          <a:p>
            <a:pPr lvl="1"/>
            <a:r>
              <a:rPr lang="en-US" dirty="0">
                <a:latin typeface="Book Antiqua" charset="0"/>
                <a:ea typeface="ＭＳ Ｐゴシック" charset="0"/>
              </a:rPr>
              <a:t>What about other languages?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7AA2DD-0D0D-411C-97E7-E527488B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274455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Find all unique/different words in a file, in sorted order</a:t>
            </a:r>
          </a:p>
        </p:txBody>
      </p:sp>
      <p:sp>
        <p:nvSpPr>
          <p:cNvPr id="2150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0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 Words in Python</a:t>
            </a:r>
          </a:p>
        </p:txBody>
      </p:sp>
      <p:sp>
        <p:nvSpPr>
          <p:cNvPr id="225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def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main():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f = open('/data/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melville.txt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', 'r')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words = 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f.read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().strip().split()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allWords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= set(words)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cs typeface="Courier New" charset="0"/>
              </a:rPr>
              <a:t>    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for word in sorted(</a:t>
            </a:r>
            <a:r>
              <a:rPr lang="en-US" sz="1800" dirty="0" err="1">
                <a:latin typeface="Courier New" charset="0"/>
                <a:ea typeface="ＭＳ Ｐゴシック" charset="0"/>
                <a:cs typeface="Courier New" charset="0"/>
              </a:rPr>
              <a:t>allWords</a:t>
            </a: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):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    print word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endParaRPr lang="en-US" sz="18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if __name__ == "__main__":</a:t>
            </a:r>
          </a:p>
          <a:p>
            <a:pPr marL="0"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Courier New" charset="0"/>
              </a:rPr>
              <a:t>    main()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9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75929" y="19665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 words in Java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295400"/>
            <a:ext cx="7950200" cy="44958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import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java.util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.*;                                                            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import java.io.*;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public class Unique 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public static void main(String[]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)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                   throws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IOException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Scanner scan = 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    new Scanner(new File("/data/melville.txt"));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TreeSet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&lt;String&gt; set = new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TreeSet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&lt;String&gt;();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while (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scan.hasNext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()){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String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str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scan.next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set.add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str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for(String s : set){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    </a:t>
            </a:r>
            <a:r>
              <a:rPr lang="en-US" sz="1800" dirty="0" err="1">
                <a:latin typeface="Courier New" charset="0"/>
                <a:ea typeface="ＭＳ Ｐゴシック" charset="0"/>
                <a:cs typeface="ＭＳ Ｐゴシック" charset="0"/>
              </a:rPr>
              <a:t>System.out.println</a:t>
            </a: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(s);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 dirty="0"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400" dirty="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06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Unique words in C++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92200"/>
            <a:ext cx="8077200" cy="47117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&lt;iostream&gt;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&lt;fstream&gt;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#include &lt;set&gt;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using namespace std;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 main(){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ifstream input("/data/melville.txt");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set&lt;string&gt; unique;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string word;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while (input &gt;&gt; word){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unique.insert(word);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set&lt;string&gt;::iterator it = unique.begin();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for(; it != unique.end(); it++){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cout &lt;&lt; *it &lt;&lt; endl;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return 0;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Exam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153399" cy="4641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 01–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Thurs, Dec 14, 9am,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LSRC B101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 02 –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Sat, Dec 16,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pm, </a:t>
            </a: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LSRC B101</a:t>
            </a:r>
            <a:endParaRPr lang="en-US" sz="32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Closed Book, Closed Notes, Closed neighbor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Reference Sheet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Covers all topics through today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Best way to study is practice writing code!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 old tests (no old final exams)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99842"/>
      </p:ext>
    </p:extLst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7772400" cy="6096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Unique words in PHP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092200"/>
            <a:ext cx="8636000" cy="47117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&lt;?php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$wholething = file_get_contents("file:///data/melville.txt");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$wholething = trim($wholething);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$array = preg_split("/\s+/",$wholething);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$uni = array_unique($array);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sort($uni);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foreach ($uni as $word){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echo $word."&lt;br&gt;";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>
              <a:spcBef>
                <a:spcPct val="0"/>
              </a:spcBef>
              <a:buFont typeface="Monotype Sorts" charset="0"/>
              <a:buNone/>
            </a:pPr>
            <a:endParaRPr lang="en-US" sz="1800">
              <a:solidFill>
                <a:schemeClr val="tx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buFont typeface="Monotype Sorts" charset="0"/>
              <a:buNone/>
            </a:pPr>
            <a:r>
              <a:rPr lang="en-US" sz="18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?&gt;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13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with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CS Story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bit.ly/101s17-0425-5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7139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Exam (cont)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format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choice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Writing code – similar to exam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Topics include: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if, loops, lists, sets, dictionaries, files, functions, sorting,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recursion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regular expressions – reading level only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749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600200"/>
          </a:xfrm>
        </p:spPr>
        <p:txBody>
          <a:bodyPr/>
          <a:lstStyle/>
          <a:p>
            <a:r>
              <a:rPr lang="en-US" dirty="0"/>
              <a:t>Time for </a:t>
            </a:r>
            <a:br>
              <a:rPr lang="en-US" dirty="0"/>
            </a:br>
            <a:r>
              <a:rPr lang="en-US" dirty="0"/>
              <a:t>Duke Course </a:t>
            </a:r>
            <a:r>
              <a:rPr lang="en-US" dirty="0" err="1"/>
              <a:t>Eval</a:t>
            </a:r>
            <a:r>
              <a:rPr lang="en-US" dirty="0"/>
              <a:t> and Seven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Please fill out Duke Course </a:t>
            </a:r>
            <a:r>
              <a:rPr lang="en-US" dirty="0" err="1"/>
              <a:t>Eval</a:t>
            </a:r>
            <a:r>
              <a:rPr lang="en-US" dirty="0"/>
              <a:t> on </a:t>
            </a:r>
            <a:r>
              <a:rPr lang="en-US" dirty="0" err="1"/>
              <a:t>DukeHub</a:t>
            </a:r>
            <a:r>
              <a:rPr lang="en-US" dirty="0"/>
              <a:t> now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Only 17% have filled it in as of last night	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Anonymous feedback on the Seven Steps</a:t>
            </a:r>
          </a:p>
          <a:p>
            <a:pPr marL="400050" lvl="1" indent="0">
              <a:buNone/>
            </a:pPr>
            <a:r>
              <a:rPr lang="en-US" dirty="0"/>
              <a:t>  http://bit.ly/101f17study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 - Selection Sort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a list of numbers.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Idea: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</a:t>
            </a:r>
            <a:r>
              <a:rPr lang="en-US" sz="2800" b="0" i="0" u="none" strike="noStrike" cap="none" baseline="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til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sorted 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the smallest element in part of list not sorted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it where it belongs in sorted order. </a:t>
            </a:r>
          </a:p>
          <a:p>
            <a:pPr lvl="3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Swap it with the element where it should be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example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3505199" y="5411223"/>
            <a:ext cx="4651374" cy="920750"/>
            <a:chOff x="1061" y="3147"/>
            <a:chExt cx="2929" cy="446"/>
          </a:xfrm>
        </p:grpSpPr>
        <p:grpSp>
          <p:nvGrpSpPr>
            <p:cNvPr id="112" name="Shape 112"/>
            <p:cNvGrpSpPr/>
            <p:nvPr/>
          </p:nvGrpSpPr>
          <p:grpSpPr>
            <a:xfrm>
              <a:off x="1061" y="3147"/>
              <a:ext cx="2929" cy="446"/>
              <a:chOff x="1061" y="3147"/>
              <a:chExt cx="2929" cy="446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1080" y="3152"/>
                <a:ext cx="2911" cy="392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Times New Roman"/>
                  <a:buNone/>
                </a:pPr>
                <a:endParaRPr sz="1800" b="0" i="0" u="none" strike="noStrike" cap="non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Shape 114"/>
              <p:cNvSpPr txBox="1"/>
              <p:nvPr/>
            </p:nvSpPr>
            <p:spPr>
              <a:xfrm>
                <a:off x="1061" y="3147"/>
                <a:ext cx="190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Sorted, won’t move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C0128"/>
                  </a:buClr>
                  <a:buSzPct val="25000"/>
                  <a:buFont typeface="Calibri"/>
                  <a:buNone/>
                </a:pPr>
                <a:r>
                  <a:rPr lang="en-US" sz="2000" b="1" i="1" u="none" strike="noStrike" cap="none" baseline="0">
                    <a:solidFill>
                      <a:srgbClr val="FC0128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final position</a:t>
                </a:r>
              </a:p>
            </p:txBody>
          </p:sp>
        </p:grpSp>
        <p:cxnSp>
          <p:nvCxnSpPr>
            <p:cNvPr id="115" name="Shape 115"/>
            <p:cNvCxnSpPr/>
            <p:nvPr/>
          </p:nvCxnSpPr>
          <p:spPr>
            <a:xfrm>
              <a:off x="2454" y="3152"/>
              <a:ext cx="0" cy="392"/>
            </a:xfrm>
            <a:prstGeom prst="straightConnector1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6" name="Shape 116"/>
          <p:cNvSpPr txBox="1"/>
          <p:nvPr/>
        </p:nvSpPr>
        <p:spPr>
          <a:xfrm>
            <a:off x="6448071" y="5609753"/>
            <a:ext cx="59343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9648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6578</TotalTime>
  <Words>3757</Words>
  <Application>Microsoft Office PowerPoint</Application>
  <PresentationFormat>On-screen Show (4:3)</PresentationFormat>
  <Paragraphs>757</Paragraphs>
  <Slides>61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Book Antiqua</vt:lpstr>
      <vt:lpstr>Calibri</vt:lpstr>
      <vt:lpstr>Courier New</vt:lpstr>
      <vt:lpstr>Monotype Sorts</vt:lpstr>
      <vt:lpstr>Times New Roman</vt:lpstr>
      <vt:lpstr>Default Design</vt:lpstr>
      <vt:lpstr>CompSci 101 Introduction to Computer Science</vt:lpstr>
      <vt:lpstr>Announcements</vt:lpstr>
      <vt:lpstr>More Announcements</vt:lpstr>
      <vt:lpstr>Calculate Your Grade</vt:lpstr>
      <vt:lpstr>More on Grades</vt:lpstr>
      <vt:lpstr>Final Exam</vt:lpstr>
      <vt:lpstr>Final Exam (cont)</vt:lpstr>
      <vt:lpstr>Time for  Duke Course Eval and Seven Steps </vt:lpstr>
      <vt:lpstr>Review - Selection Sort</vt:lpstr>
      <vt:lpstr>Selection Sort – red area sorted</vt:lpstr>
      <vt:lpstr>Selection Sort (cont.)</vt:lpstr>
      <vt:lpstr>Review Bubble Sort</vt:lpstr>
      <vt:lpstr>Bubble Sort – red area sorted</vt:lpstr>
      <vt:lpstr>Bubble Sort – red area sorted</vt:lpstr>
      <vt:lpstr>Bubble Sort – red area sorted</vt:lpstr>
      <vt:lpstr>Code for Bubblesort</vt:lpstr>
      <vt:lpstr>Insertion Sort</vt:lpstr>
      <vt:lpstr>Insertion Sort – red area sorted</vt:lpstr>
      <vt:lpstr>Insertion Sort – red area sorted</vt:lpstr>
      <vt:lpstr>Insertion Sort bit.ly/101s17-0425-2</vt:lpstr>
      <vt:lpstr>Insertion Sort – red area sorted</vt:lpstr>
      <vt:lpstr>Insertion Sort – red area sorted</vt:lpstr>
      <vt:lpstr>Merge Sort</vt:lpstr>
      <vt:lpstr>Merge Sort</vt:lpstr>
      <vt:lpstr>Merge Sort</vt:lpstr>
      <vt:lpstr>Merge Sort</vt:lpstr>
      <vt:lpstr>What does recursively sort mean? Merge Sort</vt:lpstr>
      <vt:lpstr>MergeSort idea for code</vt:lpstr>
      <vt:lpstr>      bit.ly/101s17-0425-3 Question 1                Question 2  </vt:lpstr>
      <vt:lpstr>Timingsorts.py, what sort to call?</vt:lpstr>
      <vt:lpstr>New sorting algorithms happen …</vt:lpstr>
      <vt:lpstr>TimingSorts.py </vt:lpstr>
      <vt:lpstr>TimingSorts.py Questions bit.ly/101f17-1205-5</vt:lpstr>
      <vt:lpstr>Wrap up Sorting</vt:lpstr>
      <vt:lpstr>More on Sorting in CompSci 201</vt:lpstr>
      <vt:lpstr>Scraping email address from websites</vt:lpstr>
      <vt:lpstr>Math Website – Faculty on one page</vt:lpstr>
      <vt:lpstr>Duke Biology Website A-Z pages</vt:lpstr>
      <vt:lpstr>View page source of html</vt:lpstr>
      <vt:lpstr>Scraping Biology faculty</vt:lpstr>
      <vt:lpstr>Public Policy pages for A-Z</vt:lpstr>
      <vt:lpstr>Scraping Sanford/PubPol faculty</vt:lpstr>
      <vt:lpstr>What is Computing? Informatics?</vt:lpstr>
      <vt:lpstr>Computing - solve all problems?</vt:lpstr>
      <vt:lpstr>Problem: Traveling Band</vt:lpstr>
      <vt:lpstr>How do you calculate the best path?</vt:lpstr>
      <vt:lpstr>Answer questions bit.ly/101s17-0425-4</vt:lpstr>
      <vt:lpstr>How long?</vt:lpstr>
      <vt:lpstr>How long?</vt:lpstr>
      <vt:lpstr>How long?</vt:lpstr>
      <vt:lpstr>How long?</vt:lpstr>
      <vt:lpstr>How long?</vt:lpstr>
      <vt:lpstr>How long?</vt:lpstr>
      <vt:lpstr>How is Python like all other programming languages, how is it different?</vt:lpstr>
      <vt:lpstr>A Rose by any other name…C or Java?</vt:lpstr>
      <vt:lpstr>Find all unique/different words in a file, in sorted order</vt:lpstr>
      <vt:lpstr>Unique Words in Python</vt:lpstr>
      <vt:lpstr>Unique words in Java</vt:lpstr>
      <vt:lpstr>Unique words in C++</vt:lpstr>
      <vt:lpstr>Unique words in PHP</vt:lpstr>
      <vt:lpstr>End with A CS Story bit.ly/101s17-0425-5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141</cp:revision>
  <cp:lastPrinted>2017-04-25T20:03:35Z</cp:lastPrinted>
  <dcterms:created xsi:type="dcterms:W3CDTF">2005-08-25T14:18:45Z</dcterms:created>
  <dcterms:modified xsi:type="dcterms:W3CDTF">2017-12-06T23:59:57Z</dcterms:modified>
</cp:coreProperties>
</file>