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0" r:id="rId17"/>
    <p:sldId id="272" r:id="rId18"/>
    <p:sldId id="271" r:id="rId19"/>
    <p:sldId id="276" r:id="rId20"/>
    <p:sldId id="274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70AD47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4660"/>
  </p:normalViewPr>
  <p:slideViewPr>
    <p:cSldViewPr snapToGrid="0">
      <p:cViewPr varScale="1">
        <p:scale>
          <a:sx n="73" d="100"/>
          <a:sy n="73" d="100"/>
        </p:scale>
        <p:origin x="8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1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85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4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1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66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31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7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107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183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54898-5AF5-43E1-B561-32EE8C3BF8F7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68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A304E-786B-4BA3-BBB8-20EE7F615A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Lecture 22 Complexity and Reductions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12FBA-250E-4D91-AA56-E41D08E719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05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F6460-FAA4-4AD9-8679-6757E09DE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2537A-8927-4412-90AD-7A7D1765E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A: General Linear Program.</a:t>
            </a:r>
          </a:p>
          <a:p>
            <a:r>
              <a:rPr lang="en-US" dirty="0"/>
              <a:t>B: Linear Program in Canonical Form.</a:t>
            </a:r>
          </a:p>
          <a:p>
            <a:endParaRPr lang="en-US" dirty="0"/>
          </a:p>
          <a:p>
            <a:r>
              <a:rPr lang="en-US" dirty="0"/>
              <a:t>A can be reduced to B, because in class we talked about how to convert every linear program into a canonical form.</a:t>
            </a:r>
          </a:p>
          <a:p>
            <a:endParaRPr lang="en-US" dirty="0"/>
          </a:p>
          <a:p>
            <a:r>
              <a:rPr lang="en-US" dirty="0"/>
              <a:t>In this case, A≤B, and also B ≤ A (special case)</a:t>
            </a:r>
            <a:br>
              <a:rPr lang="en-US" dirty="0"/>
            </a:br>
            <a:r>
              <a:rPr lang="en-US" dirty="0"/>
              <a:t>so the two problems are equally hard.</a:t>
            </a:r>
          </a:p>
        </p:txBody>
      </p:sp>
    </p:spTree>
    <p:extLst>
      <p:ext uri="{BB962C8B-B14F-4D97-AF65-F5344CB8AC3E}">
        <p14:creationId xmlns:p14="http://schemas.microsoft.com/office/powerpoint/2010/main" val="140727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A97ED-0DF9-4B90-B20C-E069D332E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Easy Problems and Hard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7BADD-7DA0-4CEF-AB2E-B9AE6768A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Easy problem: problems that can be solved in polynomial time. (O(n), O(</a:t>
            </a:r>
            <a:r>
              <a:rPr lang="en-US" dirty="0" err="1"/>
              <a:t>nlog</a:t>
            </a:r>
            <a:r>
              <a:rPr lang="en-US" dirty="0"/>
              <a:t> n), O(n</a:t>
            </a:r>
            <a:r>
              <a:rPr lang="en-US" baseline="30000" dirty="0"/>
              <a:t>3</a:t>
            </a:r>
            <a:r>
              <a:rPr lang="en-US" dirty="0"/>
              <a:t>), … )</a:t>
            </a:r>
          </a:p>
          <a:p>
            <a:endParaRPr lang="en-US" dirty="0"/>
          </a:p>
          <a:p>
            <a:r>
              <a:rPr lang="en-US" dirty="0"/>
              <a:t>Hard problem: problems that (we believe) cannot be solved in polynomial time.</a:t>
            </a:r>
          </a:p>
          <a:p>
            <a:endParaRPr lang="en-US" dirty="0"/>
          </a:p>
          <a:p>
            <a:r>
              <a:rPr lang="en-US" dirty="0"/>
              <a:t>Complexity: How hard it is to solve a problem.</a:t>
            </a:r>
          </a:p>
          <a:p>
            <a:r>
              <a:rPr lang="en-US" dirty="0"/>
              <a:t>Complexity class: A set of problems that are “similar” in difficulty.</a:t>
            </a:r>
          </a:p>
        </p:txBody>
      </p:sp>
    </p:spTree>
    <p:extLst>
      <p:ext uri="{BB962C8B-B14F-4D97-AF65-F5344CB8AC3E}">
        <p14:creationId xmlns:p14="http://schemas.microsoft.com/office/powerpoint/2010/main" val="296498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82466-E938-4A34-87F4-D52875C23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109BB-BBEB-41C1-A881-10A761D22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Problems that have Yes/No answers.</a:t>
            </a:r>
          </a:p>
          <a:p>
            <a:endParaRPr lang="en-US" dirty="0"/>
          </a:p>
          <a:p>
            <a:r>
              <a:rPr lang="en-US" dirty="0"/>
              <a:t>Many problems can be converted into decision problems:</a:t>
            </a:r>
          </a:p>
          <a:p>
            <a:pPr lvl="1"/>
            <a:r>
              <a:rPr lang="en-US" dirty="0"/>
              <a:t>Shortest Path: Find the shortest path from s to t.</a:t>
            </a:r>
          </a:p>
          <a:p>
            <a:pPr lvl="1"/>
            <a:r>
              <a:rPr lang="en-US" dirty="0"/>
              <a:t>Decision version: Is there a path from s to t that has cost at most L?</a:t>
            </a:r>
          </a:p>
          <a:p>
            <a:pPr lvl="1"/>
            <a:r>
              <a:rPr lang="en-US" dirty="0"/>
              <a:t>Minimum Spanning Tree</a:t>
            </a:r>
          </a:p>
          <a:p>
            <a:pPr lvl="1"/>
            <a:r>
              <a:rPr lang="en-US" dirty="0"/>
              <a:t>Decision version: Is there a spanning tree with cost at most W?</a:t>
            </a:r>
          </a:p>
        </p:txBody>
      </p:sp>
    </p:spTree>
    <p:extLst>
      <p:ext uri="{BB962C8B-B14F-4D97-AF65-F5344CB8AC3E}">
        <p14:creationId xmlns:p14="http://schemas.microsoft.com/office/powerpoint/2010/main" val="338095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3B57C-B2BF-4400-9FE3-E7C1E7938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Easy problems: Class 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92216-F089-49EC-ACCE-75CED2E4A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decision problems that can be solved in polynomial time.</a:t>
            </a:r>
          </a:p>
          <a:p>
            <a:endParaRPr lang="en-US" dirty="0"/>
          </a:p>
          <a:p>
            <a:r>
              <a:rPr lang="en-US" dirty="0"/>
              <a:t>These are considered to be easy problems.</a:t>
            </a:r>
          </a:p>
          <a:p>
            <a:endParaRPr lang="en-US" dirty="0"/>
          </a:p>
          <a:p>
            <a:r>
              <a:rPr lang="en-US" dirty="0"/>
              <a:t>All problems we covered in this course are in P.</a:t>
            </a:r>
          </a:p>
        </p:txBody>
      </p:sp>
    </p:spTree>
    <p:extLst>
      <p:ext uri="{BB962C8B-B14F-4D97-AF65-F5344CB8AC3E}">
        <p14:creationId xmlns:p14="http://schemas.microsoft.com/office/powerpoint/2010/main" val="353737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93F64-9811-49B4-9A35-6496D57D5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“Easy to verify” problems: NP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584F8-AEFC-4084-8AC1-27EC4055C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1825624"/>
            <a:ext cx="8280219" cy="4636135"/>
          </a:xfrm>
        </p:spPr>
        <p:txBody>
          <a:bodyPr>
            <a:normAutofit/>
          </a:bodyPr>
          <a:lstStyle/>
          <a:p>
            <a:r>
              <a:rPr lang="en-US" dirty="0"/>
              <a:t>All decision problems such that we can verify the correctness of a solution in polynomial time.</a:t>
            </a:r>
          </a:p>
          <a:p>
            <a:r>
              <a:rPr lang="en-US" dirty="0"/>
              <a:t>What does it mean to verify?</a:t>
            </a:r>
          </a:p>
          <a:p>
            <a:r>
              <a:rPr lang="en-US" dirty="0"/>
              <a:t>A prover (who may take a long time to run) will provide the verifier an answer and an explanation.</a:t>
            </a:r>
          </a:p>
          <a:p>
            <a:r>
              <a:rPr lang="en-US" dirty="0"/>
              <a:t>Verify: Takes the input, answer and explanation. </a:t>
            </a:r>
          </a:p>
          <a:p>
            <a:r>
              <a:rPr lang="en-US" dirty="0"/>
              <a:t>If the answer is yes, there should exists an explanation that can convince the verifier.</a:t>
            </a:r>
          </a:p>
          <a:p>
            <a:r>
              <a:rPr lang="en-US" dirty="0"/>
              <a:t>If the answer is no, no matter what explanation you provide, the verifier should not be convinced.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27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88805-CCFB-4A57-8B9C-43E48991C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“Easy to verify” problems: NP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880C7-93BF-4BE7-92EA-59753431F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1: Is there a path from s to t that has cost at most L?</a:t>
            </a:r>
          </a:p>
          <a:p>
            <a:r>
              <a:rPr lang="en-US" dirty="0"/>
              <a:t>If the answer is Yes, the algorithm will also give a path.</a:t>
            </a:r>
          </a:p>
          <a:p>
            <a:r>
              <a:rPr lang="en-US" dirty="0"/>
              <a:t>How to verify: Given a path, we can just check</a:t>
            </a:r>
          </a:p>
          <a:p>
            <a:pPr lvl="1"/>
            <a:r>
              <a:rPr lang="en-US" dirty="0"/>
              <a:t>1. It is a path from s to t.</a:t>
            </a:r>
          </a:p>
          <a:p>
            <a:pPr lvl="1"/>
            <a:r>
              <a:rPr lang="en-US" dirty="0"/>
              <a:t>2. The total length is at most L.</a:t>
            </a:r>
          </a:p>
        </p:txBody>
      </p:sp>
    </p:spTree>
    <p:extLst>
      <p:ext uri="{BB962C8B-B14F-4D97-AF65-F5344CB8AC3E}">
        <p14:creationId xmlns:p14="http://schemas.microsoft.com/office/powerpoint/2010/main" val="262022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93F64-9811-49B4-9A35-6496D57D5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“Easy to verify” problems: NP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584F8-AEFC-4084-8AC1-27EC4055C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1825624"/>
            <a:ext cx="8280219" cy="4636135"/>
          </a:xfrm>
        </p:spPr>
        <p:txBody>
          <a:bodyPr>
            <a:normAutofit/>
          </a:bodyPr>
          <a:lstStyle/>
          <a:p>
            <a:r>
              <a:rPr lang="en-US" dirty="0"/>
              <a:t>Example 2: Is number x a composite number?</a:t>
            </a:r>
          </a:p>
          <a:p>
            <a:r>
              <a:rPr lang="en-US" dirty="0"/>
              <a:t>If the answer is Yes, the algorithm will give x = </a:t>
            </a:r>
            <a:r>
              <a:rPr lang="en-US" dirty="0" err="1"/>
              <a:t>yz</a:t>
            </a:r>
            <a:r>
              <a:rPr lang="en-US" dirty="0"/>
              <a:t>.</a:t>
            </a:r>
          </a:p>
          <a:p>
            <a:r>
              <a:rPr lang="en-US" dirty="0"/>
              <a:t>How to verify: Given the solution, we can check</a:t>
            </a:r>
          </a:p>
          <a:p>
            <a:pPr lvl="1"/>
            <a:r>
              <a:rPr lang="en-US" dirty="0"/>
              <a:t>1. x = </a:t>
            </a:r>
            <a:r>
              <a:rPr lang="en-US" dirty="0" err="1"/>
              <a:t>yz</a:t>
            </a:r>
            <a:endParaRPr lang="en-US" dirty="0"/>
          </a:p>
          <a:p>
            <a:pPr lvl="1"/>
            <a:r>
              <a:rPr lang="en-US" dirty="0"/>
              <a:t>2. y, z are integers between 2 and x.</a:t>
            </a:r>
          </a:p>
        </p:txBody>
      </p:sp>
    </p:spTree>
    <p:extLst>
      <p:ext uri="{BB962C8B-B14F-4D97-AF65-F5344CB8AC3E}">
        <p14:creationId xmlns:p14="http://schemas.microsoft.com/office/powerpoint/2010/main" val="247167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93F64-9811-49B4-9A35-6496D57D5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“Easy to verify” problems: NP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584F8-AEFC-4084-8AC1-27EC4055C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1825624"/>
            <a:ext cx="8280219" cy="4636135"/>
          </a:xfrm>
        </p:spPr>
        <p:txBody>
          <a:bodyPr>
            <a:normAutofit/>
          </a:bodyPr>
          <a:lstStyle/>
          <a:p>
            <a:r>
              <a:rPr lang="en-US" dirty="0"/>
              <a:t>Example 3: Color vertices graph with 3 colors, such that all edges connect two vertices of different colors.</a:t>
            </a:r>
          </a:p>
          <a:p>
            <a:r>
              <a:rPr lang="en-US" dirty="0"/>
              <a:t>If the answer is Yes, the algorithm will give the color for each vertex.</a:t>
            </a:r>
          </a:p>
          <a:p>
            <a:r>
              <a:rPr lang="en-US" dirty="0"/>
              <a:t>How to verify: Given the solution, we can check if all edges connect two vertices of different colors.</a:t>
            </a:r>
          </a:p>
        </p:txBody>
      </p:sp>
    </p:spTree>
    <p:extLst>
      <p:ext uri="{BB962C8B-B14F-4D97-AF65-F5344CB8AC3E}">
        <p14:creationId xmlns:p14="http://schemas.microsoft.com/office/powerpoint/2010/main" val="239546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BB0FCA9A-5489-4D0E-8C9A-B8FFEB2D0FE6}"/>
              </a:ext>
            </a:extLst>
          </p:cNvPr>
          <p:cNvSpPr/>
          <p:nvPr/>
        </p:nvSpPr>
        <p:spPr>
          <a:xfrm>
            <a:off x="3008812" y="4618128"/>
            <a:ext cx="3975462" cy="21248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NP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56E1FC-059C-4B14-A462-7DE54278B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vs. NP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59A53-F233-4058-8167-2A6D60435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problems in P are also in NP.</a:t>
            </a:r>
          </a:p>
          <a:p>
            <a:r>
              <a:rPr lang="en-US" dirty="0"/>
              <a:t>If I can solve the problem, I don’t need an explanation.</a:t>
            </a:r>
          </a:p>
          <a:p>
            <a:r>
              <a:rPr lang="en-US" dirty="0"/>
              <a:t>We don’t know if P = NP, but we believe P is not equal to NP.</a:t>
            </a:r>
          </a:p>
          <a:p>
            <a:r>
              <a:rPr lang="en-US" dirty="0"/>
              <a:t>(Intuition: Solving a problem is harder than setting a problem)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2FB68E3-8E01-4C71-B943-01A643D8AB07}"/>
              </a:ext>
            </a:extLst>
          </p:cNvPr>
          <p:cNvSpPr/>
          <p:nvPr/>
        </p:nvSpPr>
        <p:spPr>
          <a:xfrm>
            <a:off x="5338354" y="5179831"/>
            <a:ext cx="1367245" cy="100148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367255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19FBA-318E-4ECC-B947-29521FE7C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Polynomial time reductions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F5C51-9B4D-4F59-908B-D1FA7F0D9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77877"/>
            <a:ext cx="7886700" cy="4531632"/>
          </a:xfrm>
        </p:spPr>
        <p:txBody>
          <a:bodyPr>
            <a:normAutofit fontScale="92500"/>
          </a:bodyPr>
          <a:lstStyle/>
          <a:p>
            <a:r>
              <a:rPr lang="en-US" dirty="0"/>
              <a:t>Reduce A to B: if there is a polynomial time algorithm that can transform an instance of problem A to an instance of problem B in polynomial time, such that the answers are the same, then this is called a polynomial time reduction.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Corollary: A is “easier” than B. If B can be solved in polynomial time, then A can also be solved in polynomial time,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95ED586-1F1B-4AE1-9446-A656474BD83E}"/>
              </a:ext>
            </a:extLst>
          </p:cNvPr>
          <p:cNvSpPr/>
          <p:nvPr/>
        </p:nvSpPr>
        <p:spPr>
          <a:xfrm>
            <a:off x="1759131" y="4075607"/>
            <a:ext cx="1001486" cy="10014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75A14A4-EC02-475A-BA78-F22F608C6CF8}"/>
              </a:ext>
            </a:extLst>
          </p:cNvPr>
          <p:cNvCxnSpPr/>
          <p:nvPr/>
        </p:nvCxnSpPr>
        <p:spPr>
          <a:xfrm>
            <a:off x="2795451" y="4606829"/>
            <a:ext cx="310896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7D3BEA1-1F7F-4907-BDB5-AFBDF577E83F}"/>
              </a:ext>
            </a:extLst>
          </p:cNvPr>
          <p:cNvSpPr txBox="1"/>
          <p:nvPr/>
        </p:nvSpPr>
        <p:spPr>
          <a:xfrm>
            <a:off x="3587931" y="4415241"/>
            <a:ext cx="1593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reduction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8BE6FE1-FB0C-466C-922E-FF4F245832AB}"/>
              </a:ext>
            </a:extLst>
          </p:cNvPr>
          <p:cNvSpPr/>
          <p:nvPr/>
        </p:nvSpPr>
        <p:spPr>
          <a:xfrm>
            <a:off x="5913119" y="4106086"/>
            <a:ext cx="1001486" cy="10014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696130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AA543-2CE1-45C1-9133-3DD59CB54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CAB3E-F24B-4645-A416-01C0FF9D4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Algorithms:</a:t>
            </a:r>
          </a:p>
          <a:p>
            <a:r>
              <a:rPr lang="en-US" dirty="0"/>
              <a:t>Design Ideas:</a:t>
            </a:r>
          </a:p>
          <a:p>
            <a:pPr lvl="1"/>
            <a:r>
              <a:rPr lang="en-US" dirty="0"/>
              <a:t>Divide and Conquer</a:t>
            </a:r>
          </a:p>
          <a:p>
            <a:pPr lvl="1"/>
            <a:r>
              <a:rPr lang="en-US" dirty="0"/>
              <a:t>Dynamic Programming</a:t>
            </a:r>
          </a:p>
          <a:p>
            <a:pPr lvl="1"/>
            <a:r>
              <a:rPr lang="en-US" dirty="0"/>
              <a:t>Greedy</a:t>
            </a:r>
          </a:p>
          <a:p>
            <a:r>
              <a:rPr lang="en-US" dirty="0"/>
              <a:t>Graph Algorithms</a:t>
            </a:r>
          </a:p>
          <a:p>
            <a:pPr lvl="1"/>
            <a:r>
              <a:rPr lang="en-US" dirty="0"/>
              <a:t>Shortest Path</a:t>
            </a:r>
          </a:p>
          <a:p>
            <a:pPr lvl="1"/>
            <a:r>
              <a:rPr lang="en-US" dirty="0"/>
              <a:t>Minimum Spanning Tree</a:t>
            </a:r>
          </a:p>
          <a:p>
            <a:pPr lvl="1"/>
            <a:r>
              <a:rPr lang="en-US" dirty="0"/>
              <a:t>Matching</a:t>
            </a:r>
          </a:p>
          <a:p>
            <a:r>
              <a:rPr lang="en-US" dirty="0"/>
              <a:t>Linear Program</a:t>
            </a:r>
          </a:p>
        </p:txBody>
      </p:sp>
    </p:spTree>
    <p:extLst>
      <p:ext uri="{BB962C8B-B14F-4D97-AF65-F5344CB8AC3E}">
        <p14:creationId xmlns:p14="http://schemas.microsoft.com/office/powerpoint/2010/main" val="18910273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CEE5D-B6EE-487F-9CE0-0B1F077BB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problems: NP complete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10C83-0E2A-432B-ABCE-547E944A2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Hardest problems in NP.</a:t>
            </a:r>
          </a:p>
          <a:p>
            <a:r>
              <a:rPr lang="en-US" dirty="0"/>
              <a:t>If A is in NP, and B is a NP complete problem, then A can be reduced to B.</a:t>
            </a:r>
          </a:p>
          <a:p>
            <a:r>
              <a:rPr lang="en-US" dirty="0"/>
              <a:t>Corollary: If any of the NP-hard problems can be solved in polynomial time, then P = NP.</a:t>
            </a:r>
          </a:p>
          <a:p>
            <a:endParaRPr lang="en-US" dirty="0"/>
          </a:p>
          <a:p>
            <a:r>
              <a:rPr lang="en-US" dirty="0"/>
              <a:t>Theorem: Cook-Levin: Circuit-SAT is NP-complete.</a:t>
            </a:r>
          </a:p>
        </p:txBody>
      </p:sp>
    </p:spTree>
    <p:extLst>
      <p:ext uri="{BB962C8B-B14F-4D97-AF65-F5344CB8AC3E}">
        <p14:creationId xmlns:p14="http://schemas.microsoft.com/office/powerpoint/2010/main" val="100045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671AD-1F5B-43FF-AD8F-EEEF57ACC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Harder problems?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69ED2-40C9-4763-99E3-B7C7089EF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55775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There are problems that are not in NP.</a:t>
            </a:r>
          </a:p>
          <a:p>
            <a:endParaRPr lang="en-US" dirty="0"/>
          </a:p>
          <a:p>
            <a:r>
              <a:rPr lang="en-US" dirty="0"/>
              <a:t>Example 1: Halting Problem: given the code of a program, check if it will terminate or not.</a:t>
            </a:r>
          </a:p>
          <a:p>
            <a:r>
              <a:rPr lang="en-US" dirty="0"/>
              <a:t>This problem is not even solvable.</a:t>
            </a:r>
          </a:p>
          <a:p>
            <a:r>
              <a:rPr lang="en-US" dirty="0"/>
              <a:t>Example 2: Playing chess: given a chess board with n*n size, with 4n chess pieces, decide whether the first player can always win.</a:t>
            </a:r>
          </a:p>
          <a:p>
            <a:r>
              <a:rPr lang="en-US" dirty="0"/>
              <a:t>This is believed to be PSPACE complete, and very unlikely to be in NP.</a:t>
            </a:r>
          </a:p>
        </p:txBody>
      </p:sp>
    </p:spTree>
    <p:extLst>
      <p:ext uri="{BB962C8B-B14F-4D97-AF65-F5344CB8AC3E}">
        <p14:creationId xmlns:p14="http://schemas.microsoft.com/office/powerpoint/2010/main" val="70529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E10B5-9400-49AB-A31F-42982AD2B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 of Algorithms?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7A622-9048-4FEA-92AE-2EAEEDBD4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Question: What problems are easier to solve using algorithms, what problems cannot be solved using efficient algorithms?</a:t>
            </a:r>
          </a:p>
          <a:p>
            <a:endParaRPr lang="en-US" dirty="0"/>
          </a:p>
        </p:txBody>
      </p:sp>
      <p:pic>
        <p:nvPicPr>
          <p:cNvPr id="1026" name="Picture 2" descr="Image result for clip art thinking">
            <a:extLst>
              <a:ext uri="{FF2B5EF4-FFF2-40B4-BE49-F238E27FC236}">
                <a16:creationId xmlns:a16="http://schemas.microsoft.com/office/drawing/2014/main" id="{9229536B-E6C2-4966-B2D9-71A987F8E1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83" y="3840681"/>
            <a:ext cx="2056992" cy="205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clipart-library.com/image_gallery/194501.jpg">
            <a:extLst>
              <a:ext uri="{FF2B5EF4-FFF2-40B4-BE49-F238E27FC236}">
                <a16:creationId xmlns:a16="http://schemas.microsoft.com/office/drawing/2014/main" id="{CC108BF6-3516-4934-884B-17FA1BE75C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875" y="4102944"/>
            <a:ext cx="2083933" cy="179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4AB3E40E-3657-4F88-8EFF-F4AB8B7AF200}"/>
              </a:ext>
            </a:extLst>
          </p:cNvPr>
          <p:cNvSpPr/>
          <p:nvPr/>
        </p:nvSpPr>
        <p:spPr>
          <a:xfrm>
            <a:off x="2542903" y="3013166"/>
            <a:ext cx="3727268" cy="1245325"/>
          </a:xfrm>
          <a:prstGeom prst="wedgeRoundRectCallout">
            <a:avLst>
              <a:gd name="adj1" fmla="val -39935"/>
              <a:gd name="adj2" fmla="val 717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 cannot find a fast algorithm for this problem.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81DDCDB1-0AE9-490E-A006-9CC55C8BA1F9}"/>
              </a:ext>
            </a:extLst>
          </p:cNvPr>
          <p:cNvSpPr/>
          <p:nvPr/>
        </p:nvSpPr>
        <p:spPr>
          <a:xfrm>
            <a:off x="2748439" y="5612675"/>
            <a:ext cx="3727268" cy="1245325"/>
          </a:xfrm>
          <a:prstGeom prst="wedgeRoundRectCallout">
            <a:avLst>
              <a:gd name="adj1" fmla="val 52355"/>
              <a:gd name="adj2" fmla="val -5062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This problem does not have a fast algorithm.</a:t>
            </a:r>
          </a:p>
        </p:txBody>
      </p:sp>
    </p:spTree>
    <p:extLst>
      <p:ext uri="{BB962C8B-B14F-4D97-AF65-F5344CB8AC3E}">
        <p14:creationId xmlns:p14="http://schemas.microsoft.com/office/powerpoint/2010/main" val="306469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A6D4B-6A0C-4AFA-B869-F066E4A87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E03C3-22A7-4AA5-BE1D-11E1B2C29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Question: For two problems A and B, how do we know A is simpler than B? </a:t>
            </a:r>
          </a:p>
          <a:p>
            <a:r>
              <a:rPr lang="en-US" dirty="0"/>
              <a:t>Idea: Best algorithm for A is faster than best algorithm for B.</a:t>
            </a:r>
          </a:p>
          <a:p>
            <a:endParaRPr lang="en-US" dirty="0"/>
          </a:p>
          <a:p>
            <a:r>
              <a:rPr lang="en-US" dirty="0"/>
              <a:t>How can we know this even if we don’t know how the best algorithm for A or B?</a:t>
            </a:r>
          </a:p>
        </p:txBody>
      </p:sp>
    </p:spTree>
    <p:extLst>
      <p:ext uri="{BB962C8B-B14F-4D97-AF65-F5344CB8AC3E}">
        <p14:creationId xmlns:p14="http://schemas.microsoft.com/office/powerpoint/2010/main" val="182180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CEB4E-7C54-4BBE-A0E5-64AEEFF04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1: Special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C8CA6-E17F-4054-A421-989976CEE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8838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 A is a special case of B, then A is simpler than B.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A: Shortest path on graphs with no negative edge.</a:t>
            </a:r>
          </a:p>
          <a:p>
            <a:pPr lvl="1"/>
            <a:r>
              <a:rPr lang="en-US" dirty="0"/>
              <a:t>B: Shortest path on graphs with general edge weight.</a:t>
            </a:r>
          </a:p>
          <a:p>
            <a:r>
              <a:rPr lang="en-US" dirty="0"/>
              <a:t>Example 2:</a:t>
            </a:r>
          </a:p>
          <a:p>
            <a:pPr lvl="1"/>
            <a:r>
              <a:rPr lang="en-US" dirty="0"/>
              <a:t>A: Linear Program in canonical form.</a:t>
            </a:r>
          </a:p>
          <a:p>
            <a:pPr lvl="1"/>
            <a:r>
              <a:rPr lang="en-US" dirty="0"/>
              <a:t>B: A general linear program.</a:t>
            </a:r>
          </a:p>
          <a:p>
            <a:r>
              <a:rPr lang="en-US" dirty="0"/>
              <a:t>Problem: cannot compare two problems that are not directly related</a:t>
            </a:r>
          </a:p>
          <a:p>
            <a:r>
              <a:rPr lang="en-US" dirty="0"/>
              <a:t>Also hard to tell whether A is slightly simpler or much simpler.</a:t>
            </a:r>
          </a:p>
        </p:txBody>
      </p:sp>
    </p:spTree>
    <p:extLst>
      <p:ext uri="{BB962C8B-B14F-4D97-AF65-F5344CB8AC3E}">
        <p14:creationId xmlns:p14="http://schemas.microsoft.com/office/powerpoint/2010/main" val="306227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2281C-5E13-4481-8F49-305BEC929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Idea 2: Similarity in 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564A5-E676-4AE5-B8A3-257D8BED7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217" y="1825624"/>
            <a:ext cx="8193133" cy="48799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Conjecture: If problems A and B have similar problem statements, they also have similar difficulty.</a:t>
            </a:r>
          </a:p>
          <a:p>
            <a:r>
              <a:rPr lang="en-US" dirty="0">
                <a:solidFill>
                  <a:srgbClr val="FF0000"/>
                </a:solidFill>
              </a:rPr>
              <a:t>Not true!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A: Given graph G with positive edge weights, find the </a:t>
            </a:r>
            <a:r>
              <a:rPr lang="en-US" dirty="0">
                <a:solidFill>
                  <a:srgbClr val="FF0000"/>
                </a:solidFill>
              </a:rPr>
              <a:t>shortest</a:t>
            </a:r>
            <a:r>
              <a:rPr lang="en-US" dirty="0"/>
              <a:t> path from s to t that has no duplicate vertex.</a:t>
            </a:r>
          </a:p>
          <a:p>
            <a:pPr lvl="1"/>
            <a:r>
              <a:rPr lang="en-US" dirty="0"/>
              <a:t>B: Given graph G with positive edge weights, find the </a:t>
            </a:r>
            <a:r>
              <a:rPr lang="en-US" dirty="0">
                <a:solidFill>
                  <a:srgbClr val="FF0000"/>
                </a:solidFill>
              </a:rPr>
              <a:t>longest</a:t>
            </a:r>
            <a:r>
              <a:rPr lang="en-US" dirty="0"/>
              <a:t> path from s to t that has no duplicate vertex.</a:t>
            </a:r>
          </a:p>
          <a:p>
            <a:r>
              <a:rPr lang="en-US" dirty="0"/>
              <a:t>Example 2:</a:t>
            </a:r>
          </a:p>
          <a:p>
            <a:pPr lvl="1"/>
            <a:r>
              <a:rPr lang="en-US" dirty="0"/>
              <a:t>A: Color vertices graph with 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colors, such that all edges connect two vertices of different colors.</a:t>
            </a:r>
          </a:p>
          <a:p>
            <a:pPr lvl="1"/>
            <a:r>
              <a:rPr lang="en-US" dirty="0"/>
              <a:t>B: Color vertices graph with </a:t>
            </a:r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en-US" dirty="0"/>
              <a:t> colors, such that all edges connect two vertices of different colors.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4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FE345-7D22-4BCE-AFC9-8B280794B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D7794-56C9-43EC-A081-80C9E3373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general way of comparing the difficulty of two problems.</a:t>
            </a:r>
          </a:p>
          <a:p>
            <a:endParaRPr lang="en-US" dirty="0"/>
          </a:p>
          <a:p>
            <a:r>
              <a:rPr lang="en-US" dirty="0"/>
              <a:t>A can be “reduced to” B, if given a solution to problem B, we can also solve problem A.</a:t>
            </a:r>
          </a:p>
          <a:p>
            <a:r>
              <a:rPr lang="en-US" dirty="0"/>
              <a:t>“Solution to B”: Think of as a magical function that is already implemented, given input to problem B, can return the correct answer.</a:t>
            </a:r>
          </a:p>
        </p:txBody>
      </p:sp>
    </p:spTree>
    <p:extLst>
      <p:ext uri="{BB962C8B-B14F-4D97-AF65-F5344CB8AC3E}">
        <p14:creationId xmlns:p14="http://schemas.microsoft.com/office/powerpoint/2010/main" val="381748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30A85-FF48-48A2-95CB-59A6988DB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459A3-7A0F-484C-9C3B-60F1385F7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A: Find the median of an array.</a:t>
            </a:r>
          </a:p>
          <a:p>
            <a:r>
              <a:rPr lang="en-US" dirty="0"/>
              <a:t>B: Sort an array.</a:t>
            </a:r>
          </a:p>
          <a:p>
            <a:endParaRPr lang="en-US" dirty="0"/>
          </a:p>
          <a:p>
            <a:r>
              <a:rPr lang="en-US" dirty="0"/>
              <a:t>A can be reduced to B, because we can first sort the array, and then return the middle element.</a:t>
            </a:r>
          </a:p>
          <a:p>
            <a:endParaRPr lang="en-US" dirty="0"/>
          </a:p>
          <a:p>
            <a:r>
              <a:rPr lang="en-US" dirty="0"/>
              <a:t>Runtime of A ≤ Runtime of B + Time of Reduction.</a:t>
            </a:r>
          </a:p>
        </p:txBody>
      </p:sp>
    </p:spTree>
    <p:extLst>
      <p:ext uri="{BB962C8B-B14F-4D97-AF65-F5344CB8AC3E}">
        <p14:creationId xmlns:p14="http://schemas.microsoft.com/office/powerpoint/2010/main" val="427752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B22BC-DED8-4974-B028-366D4F6DE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3BC0F-6C63-4DB7-A132-1F4FA4C91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A: Longest increasing subsequence.</a:t>
            </a:r>
          </a:p>
          <a:p>
            <a:r>
              <a:rPr lang="en-US" dirty="0"/>
              <a:t>B: Longest common subsequence.</a:t>
            </a:r>
          </a:p>
          <a:p>
            <a:endParaRPr lang="en-US" dirty="0"/>
          </a:p>
          <a:p>
            <a:r>
              <a:rPr lang="en-US" dirty="0"/>
              <a:t>A can be reduced to B, because given a sequence a[], we can first sort it to get b[]</a:t>
            </a:r>
            <a:br>
              <a:rPr lang="en-US" dirty="0"/>
            </a:br>
            <a:r>
              <a:rPr lang="en-US" dirty="0"/>
              <a:t>then the LIS of a[] is equal to the LCS of a[] and b[].</a:t>
            </a:r>
          </a:p>
          <a:p>
            <a:endParaRPr lang="en-US" dirty="0"/>
          </a:p>
          <a:p>
            <a:r>
              <a:rPr lang="en-US" dirty="0"/>
              <a:t>Runtime of A ≤ Runtime of B + Time of Reduction.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346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1709</TotalTime>
  <Words>1303</Words>
  <Application>Microsoft Office PowerPoint</Application>
  <PresentationFormat>On-screen Show (4:3)</PresentationFormat>
  <Paragraphs>139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Lecture 22 Complexity and Reductions</vt:lpstr>
      <vt:lpstr>Recap</vt:lpstr>
      <vt:lpstr>Limitation of Algorithms?</vt:lpstr>
      <vt:lpstr>Comparing problems</vt:lpstr>
      <vt:lpstr>Idea 1: Special cases</vt:lpstr>
      <vt:lpstr>Idea 2: Similarity in Problem Statement</vt:lpstr>
      <vt:lpstr>Reductions</vt:lpstr>
      <vt:lpstr>Reduction Examples</vt:lpstr>
      <vt:lpstr>Reduction Examples</vt:lpstr>
      <vt:lpstr>Reduction Examples</vt:lpstr>
      <vt:lpstr>Easy Problems and Hard Problems</vt:lpstr>
      <vt:lpstr>Decision Problems</vt:lpstr>
      <vt:lpstr>Easy problems: Class P</vt:lpstr>
      <vt:lpstr>“Easy to verify” problems: NP</vt:lpstr>
      <vt:lpstr>“Easy to verify” problems: NP</vt:lpstr>
      <vt:lpstr>“Easy to verify” problems: NP</vt:lpstr>
      <vt:lpstr>“Easy to verify” problems: NP</vt:lpstr>
      <vt:lpstr>P vs. NP</vt:lpstr>
      <vt:lpstr>Polynomial time reductions</vt:lpstr>
      <vt:lpstr>Hard problems: NP complete</vt:lpstr>
      <vt:lpstr>Harder problems?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10 Hashing</dc:title>
  <dc:creator>Rong Ge</dc:creator>
  <cp:lastModifiedBy>Rong Ge</cp:lastModifiedBy>
  <cp:revision>394</cp:revision>
  <dcterms:created xsi:type="dcterms:W3CDTF">2017-09-24T21:46:53Z</dcterms:created>
  <dcterms:modified xsi:type="dcterms:W3CDTF">2017-11-28T03:10:25Z</dcterms:modified>
</cp:coreProperties>
</file>