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64" r:id="rId3"/>
    <p:sldMasterId id="2147483667" r:id="rId4"/>
    <p:sldMasterId id="2147483669" r:id="rId5"/>
  </p:sldMasterIdLst>
  <p:notesMasterIdLst>
    <p:notesMasterId r:id="rId34"/>
  </p:notesMasterIdLst>
  <p:handoutMasterIdLst>
    <p:handoutMasterId r:id="rId35"/>
  </p:handoutMasterIdLst>
  <p:sldIdLst>
    <p:sldId id="415" r:id="rId6"/>
    <p:sldId id="627" r:id="rId7"/>
    <p:sldId id="624" r:id="rId8"/>
    <p:sldId id="625" r:id="rId9"/>
    <p:sldId id="890" r:id="rId10"/>
    <p:sldId id="891" r:id="rId11"/>
    <p:sldId id="380" r:id="rId12"/>
    <p:sldId id="581" r:id="rId13"/>
    <p:sldId id="604" r:id="rId14"/>
    <p:sldId id="883" r:id="rId15"/>
    <p:sldId id="613" r:id="rId16"/>
    <p:sldId id="614" r:id="rId17"/>
    <p:sldId id="628" r:id="rId18"/>
    <p:sldId id="585" r:id="rId19"/>
    <p:sldId id="629" r:id="rId20"/>
    <p:sldId id="578" r:id="rId21"/>
    <p:sldId id="630" r:id="rId22"/>
    <p:sldId id="359" r:id="rId23"/>
    <p:sldId id="339" r:id="rId24"/>
    <p:sldId id="865" r:id="rId25"/>
    <p:sldId id="873" r:id="rId26"/>
    <p:sldId id="866" r:id="rId27"/>
    <p:sldId id="867" r:id="rId28"/>
    <p:sldId id="869" r:id="rId29"/>
    <p:sldId id="881" r:id="rId30"/>
    <p:sldId id="882" r:id="rId31"/>
    <p:sldId id="618" r:id="rId32"/>
    <p:sldId id="619" r:id="rId33"/>
  </p:sldIdLst>
  <p:sldSz cx="9144000" cy="6858000" type="screen4x3"/>
  <p:notesSz cx="69342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19197F"/>
    <a:srgbClr val="18187C"/>
    <a:srgbClr val="FFFF00"/>
    <a:srgbClr val="171773"/>
    <a:srgbClr val="241571"/>
    <a:srgbClr val="3718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173" autoAdjust="0"/>
  </p:normalViewPr>
  <p:slideViewPr>
    <p:cSldViewPr>
      <p:cViewPr varScale="1">
        <p:scale>
          <a:sx n="98" d="100"/>
          <a:sy n="98" d="100"/>
        </p:scale>
        <p:origin x="979" y="58"/>
      </p:cViewPr>
      <p:guideLst>
        <p:guide orient="horz" pos="2160"/>
        <p:guide pos="96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0" y="-96"/>
      </p:cViewPr>
      <p:guideLst>
        <p:guide orient="horz" pos="28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m\Documents\attack_siz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08311461067358E-2"/>
          <c:y val="1.747321706766853E-2"/>
          <c:w val="0.90406559271834142"/>
          <c:h val="0.8964805114402654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Lit>
              <c:formatCode>General</c:formatCode>
              <c:ptCount val="14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  <c:pt idx="12">
                <c:v>2017</c:v>
              </c:pt>
              <c:pt idx="13">
                <c:v>2018</c:v>
              </c:pt>
            </c:numLit>
          </c:cat>
          <c:val>
            <c:numRef>
              <c:f>Sheet1!$A$2:$N$2</c:f>
              <c:numCache>
                <c:formatCode>General</c:formatCode>
                <c:ptCount val="14"/>
                <c:pt idx="0">
                  <c:v>11</c:v>
                </c:pt>
                <c:pt idx="1">
                  <c:v>18</c:v>
                </c:pt>
                <c:pt idx="2">
                  <c:v>22</c:v>
                </c:pt>
                <c:pt idx="3">
                  <c:v>39</c:v>
                </c:pt>
                <c:pt idx="4">
                  <c:v>48</c:v>
                </c:pt>
                <c:pt idx="5">
                  <c:v>68</c:v>
                </c:pt>
                <c:pt idx="6">
                  <c:v>79</c:v>
                </c:pt>
                <c:pt idx="7">
                  <c:v>82</c:v>
                </c:pt>
                <c:pt idx="8">
                  <c:v>190</c:v>
                </c:pt>
                <c:pt idx="9">
                  <c:v>321</c:v>
                </c:pt>
                <c:pt idx="10">
                  <c:v>309</c:v>
                </c:pt>
                <c:pt idx="11">
                  <c:v>623</c:v>
                </c:pt>
                <c:pt idx="12">
                  <c:v>109</c:v>
                </c:pt>
                <c:pt idx="13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8-49BC-BF6B-D94DCD072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91744"/>
        <c:axId val="126593280"/>
      </c:barChart>
      <c:catAx>
        <c:axId val="12659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593280"/>
        <c:crosses val="autoZero"/>
        <c:auto val="1"/>
        <c:lblAlgn val="ctr"/>
        <c:lblOffset val="100"/>
        <c:noMultiLvlLbl val="0"/>
      </c:catAx>
      <c:valAx>
        <c:axId val="12659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59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186DC6D1-C8C8-476B-BF60-D33A91056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789113" y="227013"/>
            <a:ext cx="3527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976" tIns="46488" rIns="92976" bIns="46488"/>
          <a:lstStyle/>
          <a:p>
            <a:pPr algn="ctr" defTabSz="930275">
              <a:spcBef>
                <a:spcPct val="20000"/>
              </a:spcBef>
            </a:pPr>
            <a:r>
              <a:rPr lang="en-US" sz="2800">
                <a:latin typeface="Arial Narrow" pitchFamily="34" charset="0"/>
              </a:rPr>
              <a:t>9713 Akamai Template</a:t>
            </a:r>
          </a:p>
        </p:txBody>
      </p:sp>
    </p:spTree>
    <p:extLst>
      <p:ext uri="{BB962C8B-B14F-4D97-AF65-F5344CB8AC3E}">
        <p14:creationId xmlns:p14="http://schemas.microsoft.com/office/powerpoint/2010/main" val="260641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51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 Narrow" pitchFamily="34" charset="0"/>
              </a:defRPr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26475"/>
            <a:ext cx="30051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Narrow" pitchFamily="34" charset="0"/>
              </a:defRPr>
            </a:lvl1pPr>
          </a:lstStyle>
          <a:p>
            <a:fld id="{5EBD87FF-087A-4652-AADA-E115CEB62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0974-05FF-48D1-86D3-48F7B39C37B6}" type="slidenum">
              <a:rPr lang="en-US"/>
              <a:pPr/>
              <a:t>1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5F2C9C-C003-460E-BBB3-F6A95362A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74717F-159D-4539-ACBB-3B8490401E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F5628D2C-124D-4799-A17B-21C80A5BD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BE149FE-B7ED-4CD7-8EE4-111C81725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Note that the CDN solution may easily move the web server and application server to edge proxy nodes, but the centralized database server quickly becomes a performance bottleneck</a:t>
            </a:r>
          </a:p>
        </p:txBody>
      </p:sp>
    </p:spTree>
    <p:extLst>
      <p:ext uri="{BB962C8B-B14F-4D97-AF65-F5344CB8AC3E}">
        <p14:creationId xmlns:p14="http://schemas.microsoft.com/office/powerpoint/2010/main" val="323898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49C79-C43C-4609-BD7F-F9E5EB52EF94}" type="slidenum">
              <a:rPr lang="en-US"/>
              <a:pPr/>
              <a:t>27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5C845-7C3E-4D9F-B1B3-336C8C1E3A65}" type="slidenum">
              <a:rPr lang="en-US"/>
              <a:pPr/>
              <a:t>28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E1E99-46A3-4456-9DD7-F1D2AA23A15C}" type="slidenum">
              <a:rPr lang="en-US"/>
              <a:pPr/>
              <a:t>8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Very simple process.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2B9A-88D6-4096-A080-F1C82B40DB15}" type="slidenum">
              <a:rPr lang="en-US"/>
              <a:pPr/>
              <a:t>9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One of many ways—don’t have to do cname but it is easy.  Note that usually address is already in local name server and you don’t do all these steps.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E09BB-0447-4493-BB86-DC7C6BACB8BE}" type="slidenum">
              <a:rPr lang="en-US"/>
              <a:pPr/>
              <a:t>11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7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715E1-D0B5-4FF8-B8FB-32C1612CE501}" type="slidenum">
              <a:rPr lang="en-US"/>
              <a:pPr/>
              <a:t>12</a:t>
            </a:fld>
            <a:endParaRPr lang="en-US"/>
          </a:p>
        </p:txBody>
      </p:sp>
      <p:sp>
        <p:nvSpPr>
          <p:cNvPr id="74137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13238"/>
            <a:ext cx="5086350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6278E-D947-46D1-ACCF-3DA67DBAEF5A}" type="slidenum">
              <a:rPr lang="en-US"/>
              <a:pPr/>
              <a:t>14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64704-B961-469E-B5C6-7BE0E15F2D03}" type="slidenum">
              <a:rPr lang="en-US"/>
              <a:pPr/>
              <a:t>16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1C80D60-5A37-4521-AA98-D2CBC46F4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0B94A-A040-4F26-BA6F-74AF07B59C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336687D9-2DED-4D58-BC73-CBFD04258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7EC978B-A425-404B-93DF-6890FC156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Note that the CDN solution may easily move the web server and application server to edge proxy nodes, but the centralized database server quickly becomes a performance bottleneck</a:t>
            </a:r>
          </a:p>
        </p:txBody>
      </p:sp>
    </p:spTree>
    <p:extLst>
      <p:ext uri="{BB962C8B-B14F-4D97-AF65-F5344CB8AC3E}">
        <p14:creationId xmlns:p14="http://schemas.microsoft.com/office/powerpoint/2010/main" val="317266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33600" y="1438275"/>
            <a:ext cx="7010400" cy="1143000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24400" y="3352800"/>
            <a:ext cx="2895600" cy="76200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37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00700" y="228600"/>
            <a:ext cx="17907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2197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79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B778-C3E4-D449-91BF-E53535B0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4FC2-4BDA-584E-B69C-F89420B7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766B1-3AF7-DF43-903E-51F91D4F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5634DC3-941C-5249-8375-A95EE34A7E42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9/8/2021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0729-66C4-6D40-9862-860945B1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05A5C-6AB0-6047-835F-B9F3021C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7812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idx="5"/>
          </p:nvPr>
        </p:nvSpPr>
        <p:spPr bwMode="white">
          <a:xfrm>
            <a:off x="514880" y="1257301"/>
            <a:ext cx="5457114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790" tIns="27391" rIns="54790" bIns="2739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486307" y="304805"/>
            <a:ext cx="71428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790" tIns="27391" rIns="54790" bIns="27391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38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 marL="252261" indent="106290">
              <a:defRPr sz="1625">
                <a:solidFill>
                  <a:srgbClr val="3C3C3C"/>
                </a:solidFill>
              </a:defRPr>
            </a:lvl3pPr>
            <a:lvl4pPr marL="511609" indent="99203">
              <a:tabLst/>
              <a:defRPr sz="1625">
                <a:solidFill>
                  <a:srgbClr val="3C3C3C"/>
                </a:solidFill>
              </a:defRPr>
            </a:lvl4pPr>
            <a:lvl5pPr marL="717103" indent="151640">
              <a:tabLst/>
              <a:defRPr sz="1625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94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67833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D2C2-D0F9-4221-BB55-9CFFF59C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B1BF-A575-4E6C-9F10-1679DDE3D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E7B61-5623-4191-B52B-031AE222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2D3EE-CEB4-475A-A6BE-F16990E9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BC0ED-F3C5-476D-B3D3-18E10B27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A5B5A-CCAF-4099-A0EC-C1142DB5D4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6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7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83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47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5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5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98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9743 background no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685800" y="1981200"/>
            <a:ext cx="6324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9900"/>
        </a:buClr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8975" indent="-231775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FF9900"/>
        </a:buClr>
        <a:buChar char="-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4pPr>
      <a:lvl5pPr marL="20050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5pPr>
      <a:lvl6pPr marL="2462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6pPr>
      <a:lvl7pPr marL="29194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7pPr>
      <a:lvl8pPr marL="33766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8pPr>
      <a:lvl9pPr marL="38338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9014E-C7C3-3F48-9894-EFC57AE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7F78-2F1F-F24C-BD85-031A29A9E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C3A6-118D-F144-9D28-EABD2FB93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969AF61-2ED8-9F4B-A9A7-10D780962E54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9/8/2021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97627-9242-6543-B4AF-7B652BA45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0A42-C023-3942-9058-3CFD907C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07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5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381000"/>
            <a:ext cx="73597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9" tIns="65305" rIns="130609" bIns="65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09" tIns="65305" rIns="130609" bIns="65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34536" y="379141"/>
            <a:ext cx="89210" cy="457200"/>
          </a:xfrm>
          <a:prstGeom prst="rect">
            <a:avLst/>
          </a:prstGeom>
          <a:solidFill>
            <a:srgbClr val="0096D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31" tIns="40816" rIns="81631" bIns="4081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63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25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 userDrawn="1"/>
        </p:nvSpPr>
        <p:spPr bwMode="white">
          <a:xfrm>
            <a:off x="2833449" y="6520180"/>
            <a:ext cx="3505200" cy="3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 anchor="ctr"/>
          <a:lstStyle/>
          <a:p>
            <a:pPr marL="0" marR="0" indent="0" algn="ctr" defTabSz="816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88" i="1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©2017 AKAMAI</a:t>
            </a:r>
            <a:r>
              <a:rPr lang="en-US" sz="688" b="1" i="1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  |  FASTER</a:t>
            </a:r>
            <a:r>
              <a:rPr lang="en-US" sz="688" b="1" i="1" baseline="0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 FORWARD</a:t>
            </a:r>
            <a:r>
              <a:rPr lang="en-US" sz="688" b="1" i="1" baseline="34000" dirty="0">
                <a:solidFill>
                  <a:srgbClr val="FFFFFF"/>
                </a:solidFill>
                <a:latin typeface="Verdana" pitchFamily="34" charset="0"/>
                <a:ea typeface="ＭＳ Ｐゴシック" pitchFamily="-65" charset="-128"/>
              </a:rPr>
              <a:t>TM</a:t>
            </a:r>
          </a:p>
        </p:txBody>
      </p:sp>
      <p:pic>
        <p:nvPicPr>
          <p:cNvPr id="3" name="Picture 2" descr="New_Akamai_Logo_RGB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t="21844" r="9471" b="17195"/>
          <a:stretch/>
        </p:blipFill>
        <p:spPr>
          <a:xfrm>
            <a:off x="7895904" y="318282"/>
            <a:ext cx="919101" cy="5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125">
          <a:solidFill>
            <a:srgbClr val="191919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5pPr>
      <a:lvl6pPr marL="408153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6pPr>
      <a:lvl7pPr marL="816306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7pPr>
      <a:lvl8pPr marL="1224459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8pPr>
      <a:lvl9pPr marL="1632613" algn="l" rtl="0" eaLnBrk="1" fontAlgn="base" hangingPunct="1">
        <a:spcBef>
          <a:spcPct val="0"/>
        </a:spcBef>
        <a:spcAft>
          <a:spcPct val="0"/>
        </a:spcAft>
        <a:defRPr sz="2313">
          <a:solidFill>
            <a:schemeClr val="tx1"/>
          </a:solidFill>
          <a:latin typeface="Verdana" pitchFamily="34" charset="0"/>
        </a:defRPr>
      </a:lvl9pPr>
    </p:titleStyle>
    <p:bodyStyle>
      <a:lvl1pPr marL="0" indent="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None/>
        <a:defRPr sz="1938" cap="none" baseline="0">
          <a:solidFill>
            <a:srgbClr val="191919"/>
          </a:solidFill>
          <a:latin typeface="Arial"/>
          <a:ea typeface="+mn-ea"/>
          <a:cs typeface="Arial"/>
        </a:defRPr>
      </a:lvl1pPr>
      <a:lvl2pPr marL="109130" indent="-10913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2pPr>
      <a:lvl3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063">
          <a:solidFill>
            <a:schemeClr val="tx1"/>
          </a:solidFill>
          <a:latin typeface="Arial"/>
          <a:cs typeface="Arial"/>
        </a:defRPr>
      </a:lvl3pPr>
      <a:lvl4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04698" algn="l"/>
          <a:tab pos="717103" algn="l"/>
        </a:tabLst>
        <a:defRPr sz="1063">
          <a:solidFill>
            <a:schemeClr val="tx1"/>
          </a:solidFill>
          <a:latin typeface="Arial"/>
          <a:cs typeface="Arial"/>
        </a:defRPr>
      </a:lvl4pPr>
      <a:lvl5pPr marL="0" indent="10345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>
          <a:tab pos="304698" algn="l"/>
          <a:tab pos="717103" algn="l"/>
        </a:tabLst>
        <a:defRPr sz="1063">
          <a:solidFill>
            <a:schemeClr val="tx1"/>
          </a:solidFill>
          <a:latin typeface="Arial"/>
          <a:cs typeface="Arial"/>
        </a:defRPr>
      </a:lvl5pPr>
      <a:lvl6pPr marL="358552" indent="-106290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6pPr>
      <a:lvl7pPr marL="610813" indent="-99203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7pPr>
      <a:lvl8pPr marL="868743" indent="-104873" algn="l" defTabSz="564044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tabLst/>
        <a:defRPr sz="1625">
          <a:solidFill>
            <a:srgbClr val="191919"/>
          </a:solidFill>
          <a:latin typeface="Arial" pitchFamily="34" charset="0"/>
          <a:cs typeface="Arial" pitchFamily="34" charset="0"/>
        </a:defRPr>
      </a:lvl8pPr>
      <a:lvl9pPr marL="3469301" indent="-204076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43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53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06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459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613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766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8919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071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224" algn="l" defTabSz="816306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29292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8" descr="07_AR-IR_Slide_Templa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ChangeArrowheads="1"/>
          </p:cNvSpPr>
          <p:nvPr userDrawn="1"/>
        </p:nvSpPr>
        <p:spPr bwMode="white">
          <a:xfrm>
            <a:off x="2892425" y="6545263"/>
            <a:ext cx="3505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800" b="1">
                <a:solidFill>
                  <a:schemeClr val="tx1"/>
                </a:solidFill>
                <a:ea typeface="ＭＳ Ｐゴシック" pitchFamily="-65" charset="-128"/>
              </a:rPr>
              <a:t>Powering a Better Internet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33375"/>
            <a:ext cx="711358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white">
          <a:xfrm>
            <a:off x="6248400" y="6543675"/>
            <a:ext cx="2590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/>
          <a:lstStyle/>
          <a:p>
            <a:pPr algn="r">
              <a:defRPr/>
            </a:pPr>
            <a:r>
              <a:rPr lang="en-US" sz="800" b="1" i="1" dirty="0">
                <a:solidFill>
                  <a:schemeClr val="tx1"/>
                </a:solidFill>
                <a:cs typeface="Arial" charset="0"/>
              </a:rPr>
              <a:t>© 2011 Akamai</a:t>
            </a: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111125" y="176213"/>
            <a:ext cx="174625" cy="839787"/>
          </a:xfrm>
          <a:prstGeom prst="rect">
            <a:avLst/>
          </a:prstGeom>
          <a:solidFill>
            <a:srgbClr val="FF8E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9900"/>
              </a:buClr>
              <a:defRPr/>
            </a:pPr>
            <a:endParaRPr lang="en-US" sz="1400">
              <a:solidFill>
                <a:schemeClr val="tx1"/>
              </a:solidFill>
              <a:ea typeface="ＭＳ Ｐゴシック" pitchFamily="-65" charset="-128"/>
            </a:endParaRPr>
          </a:p>
        </p:txBody>
      </p:sp>
      <p:pic>
        <p:nvPicPr>
          <p:cNvPr id="1032" name="Picture 42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963" y="136525"/>
            <a:ext cx="14192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76016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7217D9-6BFB-4EFC-9126-FAA53B54D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52C86-9AB8-4DDF-AC2C-BB6C0A26F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262528-90D4-437B-8BA1-C1B23B625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CFBE88-B1C0-4E38-90EA-1603B012E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3EA10A-5CDD-4984-AC5D-35B69A6FA4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901552-2353-4BB1-9702-32788C8E7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3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9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050" descr="9713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39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914400"/>
            <a:ext cx="7010400" cy="1676400"/>
          </a:xfrm>
        </p:spPr>
        <p:txBody>
          <a:bodyPr/>
          <a:lstStyle/>
          <a:p>
            <a:pPr algn="ctr"/>
            <a:r>
              <a:rPr lang="en-US" sz="4000" dirty="0"/>
              <a:t>Evolution of a Content Delivery Network</a:t>
            </a:r>
            <a:endParaRPr lang="en-US" sz="4400" dirty="0"/>
          </a:p>
        </p:txBody>
      </p:sp>
      <p:sp>
        <p:nvSpPr>
          <p:cNvPr id="347141" name="Text Box 2053"/>
          <p:cNvSpPr txBox="1">
            <a:spLocks noChangeArrowheads="1"/>
          </p:cNvSpPr>
          <p:nvPr/>
        </p:nvSpPr>
        <p:spPr bwMode="auto">
          <a:xfrm>
            <a:off x="1447815" y="3348873"/>
            <a:ext cx="47243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Bruce Maggs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Duke University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Emerald Innovations</a:t>
            </a:r>
          </a:p>
        </p:txBody>
      </p:sp>
      <p:sp>
        <p:nvSpPr>
          <p:cNvPr id="347142" name="Line 2054"/>
          <p:cNvSpPr>
            <a:spLocks noChangeShapeType="1"/>
          </p:cNvSpPr>
          <p:nvPr/>
        </p:nvSpPr>
        <p:spPr bwMode="auto">
          <a:xfrm>
            <a:off x="457200" y="2971800"/>
            <a:ext cx="655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B99C-41D4-45BC-86E5-B34625E0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Clients to Akamai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5AE9C-A91C-4F03-9A85-0B7993A6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09800"/>
            <a:ext cx="6934200" cy="4114800"/>
          </a:xfrm>
        </p:spPr>
        <p:txBody>
          <a:bodyPr/>
          <a:lstStyle/>
          <a:p>
            <a:r>
              <a:rPr lang="en-US" sz="2800" dirty="0"/>
              <a:t>Many “no brainers” – servers co-located with clients, e.g., on university campuses</a:t>
            </a:r>
          </a:p>
          <a:p>
            <a:r>
              <a:rPr lang="en-US" sz="2800" dirty="0"/>
              <a:t>Otherwise, make decisions based on active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5649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 Area Network Measurement 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010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Traceroute to all important </a:t>
            </a:r>
            <a:r>
              <a:rPr lang="en-US" sz="2800" dirty="0" smtClean="0">
                <a:solidFill>
                  <a:schemeClr val="tx1"/>
                </a:solidFill>
              </a:rPr>
              <a:t>resolving name </a:t>
            </a:r>
            <a:r>
              <a:rPr lang="en-US" sz="2800" dirty="0">
                <a:solidFill>
                  <a:schemeClr val="tx1"/>
                </a:solidFill>
              </a:rPr>
              <a:t>servers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Core point X is the first router at which all paths to name servers 1, 2, 3, and 4 intersect.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X can be viewed as the straddling the core and the edge of the network.</a:t>
            </a: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1600200" y="16002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9" name="Line 5"/>
          <p:cNvSpPr>
            <a:spLocks noChangeShapeType="1"/>
          </p:cNvSpPr>
          <p:nvPr/>
        </p:nvSpPr>
        <p:spPr bwMode="auto">
          <a:xfrm>
            <a:off x="2514600" y="22098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0" name="Line 6"/>
          <p:cNvSpPr>
            <a:spLocks noChangeShapeType="1"/>
          </p:cNvSpPr>
          <p:nvPr/>
        </p:nvSpPr>
        <p:spPr bwMode="auto">
          <a:xfrm flipH="1">
            <a:off x="34290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1" name="Line 7"/>
          <p:cNvSpPr>
            <a:spLocks noChangeShapeType="1"/>
          </p:cNvSpPr>
          <p:nvPr/>
        </p:nvSpPr>
        <p:spPr bwMode="auto">
          <a:xfrm>
            <a:off x="3733800" y="2667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2" name="Line 8"/>
          <p:cNvSpPr>
            <a:spLocks noChangeShapeType="1"/>
          </p:cNvSpPr>
          <p:nvPr/>
        </p:nvSpPr>
        <p:spPr bwMode="auto">
          <a:xfrm flipH="1">
            <a:off x="2514600" y="1600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3" name="Line 9"/>
          <p:cNvSpPr>
            <a:spLocks noChangeShapeType="1"/>
          </p:cNvSpPr>
          <p:nvPr/>
        </p:nvSpPr>
        <p:spPr bwMode="auto">
          <a:xfrm flipH="1">
            <a:off x="1371600" y="22098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4" name="Line 10"/>
          <p:cNvSpPr>
            <a:spLocks noChangeShapeType="1"/>
          </p:cNvSpPr>
          <p:nvPr/>
        </p:nvSpPr>
        <p:spPr bwMode="auto">
          <a:xfrm flipH="1">
            <a:off x="762000" y="2667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5" name="Line 11"/>
          <p:cNvSpPr>
            <a:spLocks noChangeShapeType="1"/>
          </p:cNvSpPr>
          <p:nvPr/>
        </p:nvSpPr>
        <p:spPr bwMode="auto">
          <a:xfrm>
            <a:off x="1371600" y="2667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6" name="Text Box 12"/>
          <p:cNvSpPr txBox="1">
            <a:spLocks noChangeArrowheads="1"/>
          </p:cNvSpPr>
          <p:nvPr/>
        </p:nvSpPr>
        <p:spPr bwMode="auto">
          <a:xfrm>
            <a:off x="27432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128588" y="27066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38318" name="Text Box 14"/>
          <p:cNvSpPr txBox="1">
            <a:spLocks noChangeArrowheads="1"/>
          </p:cNvSpPr>
          <p:nvPr/>
        </p:nvSpPr>
        <p:spPr bwMode="auto">
          <a:xfrm>
            <a:off x="15763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38319" name="Text Box 15"/>
          <p:cNvSpPr txBox="1">
            <a:spLocks noChangeArrowheads="1"/>
          </p:cNvSpPr>
          <p:nvPr/>
        </p:nvSpPr>
        <p:spPr bwMode="auto">
          <a:xfrm>
            <a:off x="30241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38320" name="Text Box 16"/>
          <p:cNvSpPr txBox="1">
            <a:spLocks noChangeArrowheads="1"/>
          </p:cNvSpPr>
          <p:nvPr/>
        </p:nvSpPr>
        <p:spPr bwMode="auto">
          <a:xfrm>
            <a:off x="4090988" y="278288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23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Core Points</a:t>
            </a: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324600" cy="4267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500,000 nameservers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reduced to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  30,000 core points 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7,000 account for 95% end-user load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ping these continuously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59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74EA-B961-4EDE-92D4-D9B5AE5C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Service: Streaming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32C70-A32C-4773-B613-938922D4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sz="2800" dirty="0"/>
              <a:t>Proprietary servers and players</a:t>
            </a:r>
          </a:p>
          <a:p>
            <a:pPr marL="0" indent="0">
              <a:buNone/>
            </a:pPr>
            <a:r>
              <a:rPr lang="en-US" sz="2800" dirty="0"/>
              <a:t>	Real, Windows Media, </a:t>
            </a:r>
            <a:r>
              <a:rPr lang="en-US" sz="2800" dirty="0" err="1"/>
              <a:t>Quicktime</a:t>
            </a:r>
            <a:r>
              <a:rPr lang="en-US" sz="2800" dirty="0"/>
              <a:t>, Flash</a:t>
            </a:r>
          </a:p>
          <a:p>
            <a:endParaRPr lang="en-US" sz="2800" dirty="0"/>
          </a:p>
          <a:p>
            <a:r>
              <a:rPr lang="en-US" sz="2800" dirty="0"/>
              <a:t>UDP-based protocols</a:t>
            </a:r>
          </a:p>
          <a:p>
            <a:endParaRPr lang="en-US" sz="2800" dirty="0"/>
          </a:p>
          <a:p>
            <a:r>
              <a:rPr lang="en-US" sz="2800" dirty="0"/>
              <a:t>Special-purpose network for live streaming built for Steve Jobs</a:t>
            </a:r>
          </a:p>
        </p:txBody>
      </p:sp>
    </p:spTree>
    <p:extLst>
      <p:ext uri="{BB962C8B-B14F-4D97-AF65-F5344CB8AC3E}">
        <p14:creationId xmlns:p14="http://schemas.microsoft.com/office/powerpoint/2010/main" val="30272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 descr="b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4235450" y="61864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Regions</a:t>
            </a:r>
          </a:p>
        </p:txBody>
      </p:sp>
      <p:sp>
        <p:nvSpPr>
          <p:cNvPr id="69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143000"/>
          </a:xfrm>
        </p:spPr>
        <p:txBody>
          <a:bodyPr/>
          <a:lstStyle/>
          <a:p>
            <a:r>
              <a:rPr lang="en-US"/>
              <a:t>Live Streaming Architecture</a:t>
            </a: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6248400" y="3276600"/>
          <a:ext cx="1709738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5" imgW="2541475" imgH="2477939" progId="Photoshop.Image.5">
                  <p:embed/>
                </p:oleObj>
              </mc:Choice>
              <mc:Fallback>
                <p:oleObj name="Image" r:id="rId5" imgW="2541475" imgH="2477939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248400" y="3276600"/>
                        <a:ext cx="1709738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4278" name="Group 6"/>
          <p:cNvGrpSpPr>
            <a:grpSpLocks/>
          </p:cNvGrpSpPr>
          <p:nvPr/>
        </p:nvGrpSpPr>
        <p:grpSpPr bwMode="auto">
          <a:xfrm>
            <a:off x="5346700" y="4005263"/>
            <a:ext cx="977900" cy="336550"/>
            <a:chOff x="3368" y="2523"/>
            <a:chExt cx="616" cy="212"/>
          </a:xfrm>
        </p:grpSpPr>
        <p:sp>
          <p:nvSpPr>
            <p:cNvPr id="694279" name="Text Box 7"/>
            <p:cNvSpPr txBox="1">
              <a:spLocks noChangeArrowheads="1"/>
            </p:cNvSpPr>
            <p:nvPr/>
          </p:nvSpPr>
          <p:spPr bwMode="auto">
            <a:xfrm>
              <a:off x="3368" y="252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280" name="Oval 8"/>
            <p:cNvSpPr>
              <a:spLocks noChangeArrowheads="1"/>
            </p:cNvSpPr>
            <p:nvPr/>
          </p:nvSpPr>
          <p:spPr bwMode="auto">
            <a:xfrm>
              <a:off x="3384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Oval 9"/>
            <p:cNvSpPr>
              <a:spLocks noChangeArrowheads="1"/>
            </p:cNvSpPr>
            <p:nvPr/>
          </p:nvSpPr>
          <p:spPr bwMode="auto">
            <a:xfrm>
              <a:off x="3528" y="254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Oval 10"/>
            <p:cNvSpPr>
              <a:spLocks noChangeArrowheads="1"/>
            </p:cNvSpPr>
            <p:nvPr/>
          </p:nvSpPr>
          <p:spPr bwMode="auto">
            <a:xfrm>
              <a:off x="367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Oval 11"/>
            <p:cNvSpPr>
              <a:spLocks noChangeArrowheads="1"/>
            </p:cNvSpPr>
            <p:nvPr/>
          </p:nvSpPr>
          <p:spPr bwMode="auto">
            <a:xfrm>
              <a:off x="3822" y="2553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284" name="Group 12"/>
          <p:cNvGrpSpPr>
            <a:grpSpLocks/>
          </p:cNvGrpSpPr>
          <p:nvPr/>
        </p:nvGrpSpPr>
        <p:grpSpPr bwMode="auto">
          <a:xfrm>
            <a:off x="4800600" y="1905000"/>
            <a:ext cx="1600200" cy="4419600"/>
            <a:chOff x="3024" y="1200"/>
            <a:chExt cx="1008" cy="2784"/>
          </a:xfrm>
        </p:grpSpPr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 flipV="1">
              <a:off x="3024" y="120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3408" y="2715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287" name="Group 15"/>
            <p:cNvGrpSpPr>
              <a:grpSpLocks/>
            </p:cNvGrpSpPr>
            <p:nvPr/>
          </p:nvGrpSpPr>
          <p:grpSpPr bwMode="auto">
            <a:xfrm>
              <a:off x="3216" y="2064"/>
              <a:ext cx="528" cy="384"/>
              <a:chOff x="3216" y="2064"/>
              <a:chExt cx="528" cy="384"/>
            </a:xfrm>
          </p:grpSpPr>
          <p:sp>
            <p:nvSpPr>
              <p:cNvPr id="694288" name="Line 16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89" name="Line 17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1" name="Group 19"/>
            <p:cNvGrpSpPr>
              <a:grpSpLocks/>
            </p:cNvGrpSpPr>
            <p:nvPr/>
          </p:nvGrpSpPr>
          <p:grpSpPr bwMode="auto">
            <a:xfrm flipV="1">
              <a:off x="3264" y="2784"/>
              <a:ext cx="528" cy="384"/>
              <a:chOff x="3216" y="2064"/>
              <a:chExt cx="528" cy="384"/>
            </a:xfrm>
          </p:grpSpPr>
          <p:sp>
            <p:nvSpPr>
              <p:cNvPr id="694292" name="Line 2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3" name="Line 2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4295" name="Group 23"/>
            <p:cNvGrpSpPr>
              <a:grpSpLocks/>
            </p:cNvGrpSpPr>
            <p:nvPr/>
          </p:nvGrpSpPr>
          <p:grpSpPr bwMode="auto">
            <a:xfrm>
              <a:off x="3216" y="1248"/>
              <a:ext cx="528" cy="384"/>
              <a:chOff x="3216" y="2064"/>
              <a:chExt cx="528" cy="384"/>
            </a:xfrm>
          </p:grpSpPr>
          <p:sp>
            <p:nvSpPr>
              <p:cNvPr id="694296" name="Line 24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7" name="Line 25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299" name="Line 27"/>
            <p:cNvSpPr>
              <a:spLocks noChangeShapeType="1"/>
            </p:cNvSpPr>
            <p:nvPr/>
          </p:nvSpPr>
          <p:spPr bwMode="auto">
            <a:xfrm>
              <a:off x="3312" y="17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00" name="Line 28"/>
            <p:cNvSpPr>
              <a:spLocks noChangeShapeType="1"/>
            </p:cNvSpPr>
            <p:nvPr/>
          </p:nvSpPr>
          <p:spPr bwMode="auto">
            <a:xfrm flipV="1">
              <a:off x="3120" y="1200"/>
              <a:ext cx="167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01" name="Group 29"/>
            <p:cNvGrpSpPr>
              <a:grpSpLocks/>
            </p:cNvGrpSpPr>
            <p:nvPr/>
          </p:nvGrpSpPr>
          <p:grpSpPr bwMode="auto">
            <a:xfrm flipV="1">
              <a:off x="3264" y="3600"/>
              <a:ext cx="528" cy="384"/>
              <a:chOff x="3216" y="2064"/>
              <a:chExt cx="528" cy="384"/>
            </a:xfrm>
          </p:grpSpPr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 flipV="1">
                <a:off x="3312" y="2304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V="1">
                <a:off x="3264" y="2158"/>
                <a:ext cx="336" cy="1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04" name="Line 32"/>
              <p:cNvSpPr>
                <a:spLocks noChangeShapeType="1"/>
              </p:cNvSpPr>
              <p:nvPr/>
            </p:nvSpPr>
            <p:spPr bwMode="auto">
              <a:xfrm flipV="1">
                <a:off x="3216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4305" name="Line 33"/>
            <p:cNvSpPr>
              <a:spLocks noChangeShapeType="1"/>
            </p:cNvSpPr>
            <p:nvPr/>
          </p:nvSpPr>
          <p:spPr bwMode="auto">
            <a:xfrm flipV="1">
              <a:off x="3360" y="350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06" name="Group 34"/>
          <p:cNvGrpSpPr>
            <a:grpSpLocks/>
          </p:cNvGrpSpPr>
          <p:nvPr/>
        </p:nvGrpSpPr>
        <p:grpSpPr bwMode="auto">
          <a:xfrm>
            <a:off x="2755900" y="1423988"/>
            <a:ext cx="977900" cy="457200"/>
            <a:chOff x="1736" y="897"/>
            <a:chExt cx="616" cy="288"/>
          </a:xfrm>
        </p:grpSpPr>
        <p:sp>
          <p:nvSpPr>
            <p:cNvPr id="694307" name="Text Box 35"/>
            <p:cNvSpPr txBox="1">
              <a:spLocks noChangeArrowheads="1"/>
            </p:cNvSpPr>
            <p:nvPr/>
          </p:nvSpPr>
          <p:spPr bwMode="auto">
            <a:xfrm>
              <a:off x="1736" y="9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</a:t>
              </a:r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694308" name="Oval 36"/>
            <p:cNvSpPr>
              <a:spLocks noChangeArrowheads="1"/>
            </p:cNvSpPr>
            <p:nvPr/>
          </p:nvSpPr>
          <p:spPr bwMode="auto">
            <a:xfrm>
              <a:off x="1758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09" name="Oval 37"/>
            <p:cNvSpPr>
              <a:spLocks noChangeArrowheads="1"/>
            </p:cNvSpPr>
            <p:nvPr/>
          </p:nvSpPr>
          <p:spPr bwMode="auto">
            <a:xfrm>
              <a:off x="2190" y="98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310" name="Text Box 38"/>
            <p:cNvSpPr txBox="1">
              <a:spLocks noChangeArrowheads="1"/>
            </p:cNvSpPr>
            <p:nvPr/>
          </p:nvSpPr>
          <p:spPr bwMode="auto">
            <a:xfrm>
              <a:off x="1866" y="89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82C06"/>
                  </a:solidFill>
                </a:rPr>
                <a:t>x</a:t>
              </a:r>
            </a:p>
          </p:txBody>
        </p:sp>
      </p:grpSp>
      <p:grpSp>
        <p:nvGrpSpPr>
          <p:cNvPr id="694314" name="Group 42"/>
          <p:cNvGrpSpPr>
            <a:grpSpLocks/>
          </p:cNvGrpSpPr>
          <p:nvPr/>
        </p:nvGrpSpPr>
        <p:grpSpPr bwMode="auto">
          <a:xfrm>
            <a:off x="2819400" y="4495800"/>
            <a:ext cx="1025525" cy="381000"/>
            <a:chOff x="1776" y="2832"/>
            <a:chExt cx="646" cy="240"/>
          </a:xfrm>
        </p:grpSpPr>
        <p:sp>
          <p:nvSpPr>
            <p:cNvPr id="694315" name="Text Box 43"/>
            <p:cNvSpPr txBox="1">
              <a:spLocks noChangeArrowheads="1"/>
            </p:cNvSpPr>
            <p:nvPr/>
          </p:nvSpPr>
          <p:spPr bwMode="auto">
            <a:xfrm>
              <a:off x="1779" y="2851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1  2  3  4</a:t>
              </a:r>
            </a:p>
          </p:txBody>
        </p:sp>
        <p:sp>
          <p:nvSpPr>
            <p:cNvPr id="694316" name="Text Box 44"/>
            <p:cNvSpPr txBox="1">
              <a:spLocks noChangeArrowheads="1"/>
            </p:cNvSpPr>
            <p:nvPr/>
          </p:nvSpPr>
          <p:spPr bwMode="auto">
            <a:xfrm>
              <a:off x="1776" y="2832"/>
              <a:ext cx="64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900" b="0" dirty="0">
                  <a:solidFill>
                    <a:srgbClr val="E82C06"/>
                  </a:solidFill>
                </a:rPr>
                <a:t>X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r>
                <a:rPr lang="en-US" sz="1900" b="0" dirty="0">
                  <a:solidFill>
                    <a:srgbClr val="E82C06"/>
                  </a:solidFill>
                </a:rPr>
                <a:t>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r>
                <a:rPr lang="en-US" sz="1900" b="0" dirty="0">
                  <a:solidFill>
                    <a:srgbClr val="E82C06"/>
                  </a:solidFill>
                </a:rPr>
                <a:t> </a:t>
              </a:r>
              <a:r>
                <a:rPr lang="en-US" sz="1900" b="0" dirty="0" err="1">
                  <a:solidFill>
                    <a:srgbClr val="E82C06"/>
                  </a:solidFill>
                </a:rPr>
                <a:t>X</a:t>
              </a:r>
              <a:endParaRPr lang="en-US" sz="1900" b="0" dirty="0">
                <a:solidFill>
                  <a:srgbClr val="E82C06"/>
                </a:solidFill>
              </a:endParaRPr>
            </a:p>
          </p:txBody>
        </p:sp>
      </p:grpSp>
      <p:grpSp>
        <p:nvGrpSpPr>
          <p:cNvPr id="694317" name="Group 45"/>
          <p:cNvGrpSpPr>
            <a:grpSpLocks/>
          </p:cNvGrpSpPr>
          <p:nvPr/>
        </p:nvGrpSpPr>
        <p:grpSpPr bwMode="auto">
          <a:xfrm>
            <a:off x="2819400" y="5138738"/>
            <a:ext cx="990600" cy="457200"/>
            <a:chOff x="1776" y="3237"/>
            <a:chExt cx="624" cy="288"/>
          </a:xfrm>
        </p:grpSpPr>
        <p:sp>
          <p:nvSpPr>
            <p:cNvPr id="694318" name="Text Box 46"/>
            <p:cNvSpPr txBox="1">
              <a:spLocks noChangeArrowheads="1"/>
            </p:cNvSpPr>
            <p:nvPr/>
          </p:nvSpPr>
          <p:spPr bwMode="auto">
            <a:xfrm>
              <a:off x="1784" y="3303"/>
              <a:ext cx="6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1600" b="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16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3  4</a:t>
              </a:r>
            </a:p>
          </p:txBody>
        </p:sp>
        <p:sp>
          <p:nvSpPr>
            <p:cNvPr id="694319" name="Text Box 47"/>
            <p:cNvSpPr txBox="1">
              <a:spLocks noChangeArrowheads="1"/>
            </p:cNvSpPr>
            <p:nvPr/>
          </p:nvSpPr>
          <p:spPr bwMode="auto">
            <a:xfrm>
              <a:off x="1776" y="323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0" dirty="0">
                  <a:solidFill>
                    <a:srgbClr val="E82C06"/>
                  </a:solidFill>
                </a:rPr>
                <a:t>x</a:t>
              </a:r>
            </a:p>
          </p:txBody>
        </p:sp>
        <p:sp>
          <p:nvSpPr>
            <p:cNvPr id="694320" name="Oval 48"/>
            <p:cNvSpPr>
              <a:spLocks noChangeArrowheads="1"/>
            </p:cNvSpPr>
            <p:nvPr/>
          </p:nvSpPr>
          <p:spPr bwMode="auto">
            <a:xfrm>
              <a:off x="1950" y="3327"/>
              <a:ext cx="144" cy="1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4321" name="Group 49"/>
          <p:cNvGrpSpPr>
            <a:grpSpLocks/>
          </p:cNvGrpSpPr>
          <p:nvPr/>
        </p:nvGrpSpPr>
        <p:grpSpPr bwMode="auto">
          <a:xfrm>
            <a:off x="2057400" y="1828800"/>
            <a:ext cx="3192463" cy="4125913"/>
            <a:chOff x="1296" y="1152"/>
            <a:chExt cx="2011" cy="2599"/>
          </a:xfrm>
        </p:grpSpPr>
        <p:sp>
          <p:nvSpPr>
            <p:cNvPr id="694322" name="Line 50"/>
            <p:cNvSpPr>
              <a:spLocks noChangeShapeType="1"/>
            </p:cNvSpPr>
            <p:nvPr/>
          </p:nvSpPr>
          <p:spPr bwMode="ltGray">
            <a:xfrm>
              <a:off x="1296" y="115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4323" name="Object 51"/>
            <p:cNvGraphicFramePr>
              <a:graphicFrameLocks noChangeAspect="1"/>
            </p:cNvGraphicFramePr>
            <p:nvPr/>
          </p:nvGraphicFramePr>
          <p:xfrm>
            <a:off x="2498" y="1432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Image" r:id="rId7" imgW="1753618" imgH="1651959" progId="Photoshop.Image.5">
                    <p:embed/>
                  </p:oleObj>
                </mc:Choice>
                <mc:Fallback>
                  <p:oleObj name="Image" r:id="rId7" imgW="1753618" imgH="1651959" progId="Photoshop.Image.5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1432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4" name="Object 52"/>
            <p:cNvGraphicFramePr>
              <a:graphicFrameLocks noChangeAspect="1"/>
            </p:cNvGraphicFramePr>
            <p:nvPr/>
          </p:nvGraphicFramePr>
          <p:xfrm>
            <a:off x="2498" y="2195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Image" r:id="rId9" imgW="1753618" imgH="1651959" progId="Photoshop.Image.5">
                    <p:embed/>
                  </p:oleObj>
                </mc:Choice>
                <mc:Fallback>
                  <p:oleObj name="Image" r:id="rId9" imgW="1753618" imgH="1651959" progId="Photoshop.Image.5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195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25" name="Object 53"/>
            <p:cNvGraphicFramePr>
              <a:graphicFrameLocks noChangeAspect="1"/>
            </p:cNvGraphicFramePr>
            <p:nvPr/>
          </p:nvGraphicFramePr>
          <p:xfrm>
            <a:off x="2498" y="2989"/>
            <a:ext cx="809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Image" r:id="rId10" imgW="1753618" imgH="1651959" progId="Photoshop.Image.5">
                    <p:embed/>
                  </p:oleObj>
                </mc:Choice>
                <mc:Fallback>
                  <p:oleObj name="Image" r:id="rId10" imgW="1753618" imgH="1651959" progId="Photoshop.Image.5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2498" y="2989"/>
                          <a:ext cx="809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26" name="Freeform 54"/>
            <p:cNvSpPr>
              <a:spLocks/>
            </p:cNvSpPr>
            <p:nvPr/>
          </p:nvSpPr>
          <p:spPr bwMode="ltGray">
            <a:xfrm flipV="1">
              <a:off x="1770" y="2880"/>
              <a:ext cx="734" cy="603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7" name="Line 55"/>
            <p:cNvSpPr>
              <a:spLocks noChangeShapeType="1"/>
            </p:cNvSpPr>
            <p:nvPr/>
          </p:nvSpPr>
          <p:spPr bwMode="ltGray">
            <a:xfrm flipV="1">
              <a:off x="2400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8" name="Freeform 56"/>
            <p:cNvSpPr>
              <a:spLocks/>
            </p:cNvSpPr>
            <p:nvPr/>
          </p:nvSpPr>
          <p:spPr bwMode="ltGray">
            <a:xfrm flipV="1">
              <a:off x="1776" y="2826"/>
              <a:ext cx="686" cy="204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29" name="Line 57"/>
            <p:cNvSpPr>
              <a:spLocks noChangeShapeType="1"/>
            </p:cNvSpPr>
            <p:nvPr/>
          </p:nvSpPr>
          <p:spPr bwMode="ltGray">
            <a:xfrm>
              <a:off x="2400" y="282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0" name="Line 58"/>
            <p:cNvSpPr>
              <a:spLocks noChangeShapeType="1"/>
            </p:cNvSpPr>
            <p:nvPr/>
          </p:nvSpPr>
          <p:spPr bwMode="ltGray">
            <a:xfrm>
              <a:off x="2448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1" name="Text Box 59"/>
            <p:cNvSpPr txBox="1">
              <a:spLocks noChangeArrowheads="1"/>
            </p:cNvSpPr>
            <p:nvPr/>
          </p:nvSpPr>
          <p:spPr bwMode="ltGray">
            <a:xfrm>
              <a:off x="2391" y="1152"/>
              <a:ext cx="63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/>
                <a:t>Downlink</a:t>
              </a:r>
            </a:p>
          </p:txBody>
        </p:sp>
        <p:sp>
          <p:nvSpPr>
            <p:cNvPr id="694332" name="Line 60"/>
            <p:cNvSpPr>
              <a:spLocks noChangeShapeType="1"/>
            </p:cNvSpPr>
            <p:nvPr/>
          </p:nvSpPr>
          <p:spPr bwMode="ltGray">
            <a:xfrm>
              <a:off x="2400" y="23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3" name="Freeform 61"/>
            <p:cNvSpPr>
              <a:spLocks/>
            </p:cNvSpPr>
            <p:nvPr/>
          </p:nvSpPr>
          <p:spPr bwMode="ltGray">
            <a:xfrm>
              <a:off x="1776" y="2544"/>
              <a:ext cx="690" cy="240"/>
            </a:xfrm>
            <a:custGeom>
              <a:avLst/>
              <a:gdLst>
                <a:gd name="T0" fmla="*/ 0 w 816"/>
                <a:gd name="T1" fmla="*/ 0 h 480"/>
                <a:gd name="T2" fmla="*/ 720 w 816"/>
                <a:gd name="T3" fmla="*/ 0 h 480"/>
                <a:gd name="T4" fmla="*/ 720 w 816"/>
                <a:gd name="T5" fmla="*/ 480 h 480"/>
                <a:gd name="T6" fmla="*/ 816 w 816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6" h="480">
                  <a:moveTo>
                    <a:pt x="0" y="0"/>
                  </a:moveTo>
                  <a:lnTo>
                    <a:pt x="720" y="0"/>
                  </a:lnTo>
                  <a:lnTo>
                    <a:pt x="720" y="480"/>
                  </a:lnTo>
                  <a:lnTo>
                    <a:pt x="816" y="48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34" name="Line 62"/>
            <p:cNvSpPr>
              <a:spLocks noChangeShapeType="1"/>
            </p:cNvSpPr>
            <p:nvPr/>
          </p:nvSpPr>
          <p:spPr bwMode="ltGray">
            <a:xfrm>
              <a:off x="2448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5" name="Group 63"/>
          <p:cNvGrpSpPr>
            <a:grpSpLocks/>
          </p:cNvGrpSpPr>
          <p:nvPr/>
        </p:nvGrpSpPr>
        <p:grpSpPr bwMode="auto">
          <a:xfrm>
            <a:off x="838200" y="3994150"/>
            <a:ext cx="1219200" cy="1252538"/>
            <a:chOff x="528" y="2516"/>
            <a:chExt cx="768" cy="789"/>
          </a:xfrm>
        </p:grpSpPr>
        <p:graphicFrame>
          <p:nvGraphicFramePr>
            <p:cNvPr id="694336" name="Object 64"/>
            <p:cNvGraphicFramePr>
              <a:graphicFrameLocks noChangeAspect="1"/>
            </p:cNvGraphicFramePr>
            <p:nvPr/>
          </p:nvGraphicFramePr>
          <p:xfrm>
            <a:off x="822" y="251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Image" r:id="rId11" imgW="724321" imgH="851094" progId="Photoshop.Image.5">
                    <p:embed/>
                  </p:oleObj>
                </mc:Choice>
                <mc:Fallback>
                  <p:oleObj name="Image" r:id="rId11" imgW="724321" imgH="851094" progId="Photoshop.Image.5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822" y="251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37" name="Text Box 65"/>
            <p:cNvSpPr txBox="1">
              <a:spLocks noChangeArrowheads="1"/>
            </p:cNvSpPr>
            <p:nvPr/>
          </p:nvSpPr>
          <p:spPr bwMode="ltGray">
            <a:xfrm>
              <a:off x="624" y="2901"/>
              <a:ext cx="6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Entry Point</a:t>
              </a:r>
            </a:p>
          </p:txBody>
        </p:sp>
        <p:sp>
          <p:nvSpPr>
            <p:cNvPr id="694338" name="Line 66"/>
            <p:cNvSpPr>
              <a:spLocks noChangeShapeType="1"/>
            </p:cNvSpPr>
            <p:nvPr/>
          </p:nvSpPr>
          <p:spPr bwMode="ltGray">
            <a:xfrm>
              <a:off x="528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4339" name="Group 67"/>
          <p:cNvGrpSpPr>
            <a:grpSpLocks/>
          </p:cNvGrpSpPr>
          <p:nvPr/>
        </p:nvGrpSpPr>
        <p:grpSpPr bwMode="auto">
          <a:xfrm>
            <a:off x="1143000" y="1600200"/>
            <a:ext cx="1371600" cy="1447800"/>
            <a:chOff x="720" y="1008"/>
            <a:chExt cx="864" cy="912"/>
          </a:xfrm>
        </p:grpSpPr>
        <p:sp>
          <p:nvSpPr>
            <p:cNvPr id="694340" name="Freeform 68"/>
            <p:cNvSpPr>
              <a:spLocks/>
            </p:cNvSpPr>
            <p:nvPr/>
          </p:nvSpPr>
          <p:spPr bwMode="ltGray">
            <a:xfrm>
              <a:off x="1296" y="1248"/>
              <a:ext cx="288" cy="672"/>
            </a:xfrm>
            <a:custGeom>
              <a:avLst/>
              <a:gdLst>
                <a:gd name="T0" fmla="*/ 0 w 1056"/>
                <a:gd name="T1" fmla="*/ 0 h 816"/>
                <a:gd name="T2" fmla="*/ 1056 w 1056"/>
                <a:gd name="T3" fmla="*/ 0 h 816"/>
                <a:gd name="T4" fmla="*/ 1056 w 1056"/>
                <a:gd name="T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6" h="816">
                  <a:moveTo>
                    <a:pt x="0" y="0"/>
                  </a:moveTo>
                  <a:lnTo>
                    <a:pt x="1056" y="0"/>
                  </a:lnTo>
                  <a:lnTo>
                    <a:pt x="1056" y="8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41" name="Text Box 69"/>
            <p:cNvSpPr txBox="1">
              <a:spLocks noChangeArrowheads="1"/>
            </p:cNvSpPr>
            <p:nvPr/>
          </p:nvSpPr>
          <p:spPr bwMode="ltGray">
            <a:xfrm>
              <a:off x="720" y="1502"/>
              <a:ext cx="628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0"/>
                <a:t>Satellite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0"/>
                <a:t>Uplink</a:t>
              </a:r>
            </a:p>
          </p:txBody>
        </p:sp>
        <p:graphicFrame>
          <p:nvGraphicFramePr>
            <p:cNvPr id="694342" name="Object 70"/>
            <p:cNvGraphicFramePr>
              <a:graphicFrameLocks noChangeAspect="1"/>
            </p:cNvGraphicFramePr>
            <p:nvPr/>
          </p:nvGraphicFramePr>
          <p:xfrm>
            <a:off x="720" y="1008"/>
            <a:ext cx="574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Image" r:id="rId13" imgW="1194493" imgH="1054340" progId="Photoshop.Image.5">
                    <p:embed/>
                  </p:oleObj>
                </mc:Choice>
                <mc:Fallback>
                  <p:oleObj name="Image" r:id="rId13" imgW="1194493" imgH="1054340" progId="Photoshop.Image.5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720" y="1008"/>
                          <a:ext cx="574" cy="5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4343" name="Group 71"/>
          <p:cNvGrpSpPr>
            <a:grpSpLocks/>
          </p:cNvGrpSpPr>
          <p:nvPr/>
        </p:nvGrpSpPr>
        <p:grpSpPr bwMode="auto">
          <a:xfrm>
            <a:off x="1524000" y="2978150"/>
            <a:ext cx="1657350" cy="3335338"/>
            <a:chOff x="960" y="1876"/>
            <a:chExt cx="1044" cy="2101"/>
          </a:xfrm>
        </p:grpSpPr>
        <p:sp>
          <p:nvSpPr>
            <p:cNvPr id="694344" name="Text Box 72"/>
            <p:cNvSpPr txBox="1">
              <a:spLocks noChangeArrowheads="1"/>
            </p:cNvSpPr>
            <p:nvPr/>
          </p:nvSpPr>
          <p:spPr bwMode="ltGray">
            <a:xfrm>
              <a:off x="1140" y="3573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/>
                <a:t>Top-level reflectors</a:t>
              </a:r>
            </a:p>
          </p:txBody>
        </p:sp>
        <p:graphicFrame>
          <p:nvGraphicFramePr>
            <p:cNvPr id="694345" name="Object 73"/>
            <p:cNvGraphicFramePr>
              <a:graphicFrameLocks noChangeAspect="1"/>
            </p:cNvGraphicFramePr>
            <p:nvPr/>
          </p:nvGraphicFramePr>
          <p:xfrm>
            <a:off x="1430" y="1876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Image" r:id="rId15" imgW="724321" imgH="851094" progId="Photoshop.Image.5">
                    <p:embed/>
                  </p:oleObj>
                </mc:Choice>
                <mc:Fallback>
                  <p:oleObj name="Image" r:id="rId15" imgW="724321" imgH="851094" progId="Photoshop.Image.5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1876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6" name="Object 74"/>
            <p:cNvGraphicFramePr>
              <a:graphicFrameLocks noChangeAspect="1"/>
            </p:cNvGraphicFramePr>
            <p:nvPr/>
          </p:nvGraphicFramePr>
          <p:xfrm>
            <a:off x="1430" y="2305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Image" r:id="rId16" imgW="724321" imgH="851094" progId="Photoshop.Image.5">
                    <p:embed/>
                  </p:oleObj>
                </mc:Choice>
                <mc:Fallback>
                  <p:oleObj name="Image" r:id="rId16" imgW="724321" imgH="851094" progId="Photoshop.Image.5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305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7" name="Object 75"/>
            <p:cNvGraphicFramePr>
              <a:graphicFrameLocks noChangeAspect="1"/>
            </p:cNvGraphicFramePr>
            <p:nvPr/>
          </p:nvGraphicFramePr>
          <p:xfrm>
            <a:off x="1430" y="2743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Image" r:id="rId17" imgW="724321" imgH="851094" progId="Photoshop.Image.5">
                    <p:embed/>
                  </p:oleObj>
                </mc:Choice>
                <mc:Fallback>
                  <p:oleObj name="Image" r:id="rId17" imgW="724321" imgH="851094" progId="Photoshop.Image.5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2743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4348" name="Object 76"/>
            <p:cNvGraphicFramePr>
              <a:graphicFrameLocks noChangeAspect="1"/>
            </p:cNvGraphicFramePr>
            <p:nvPr/>
          </p:nvGraphicFramePr>
          <p:xfrm>
            <a:off x="1430" y="3189"/>
            <a:ext cx="332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Image" r:id="rId18" imgW="724321" imgH="851094" progId="Photoshop.Image.5">
                    <p:embed/>
                  </p:oleObj>
                </mc:Choice>
                <mc:Fallback>
                  <p:oleObj name="Image" r:id="rId18" imgW="724321" imgH="851094" progId="Photoshop.Image.5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1430" y="3189"/>
                          <a:ext cx="332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49" name="Freeform 77"/>
            <p:cNvSpPr>
              <a:spLocks/>
            </p:cNvSpPr>
            <p:nvPr/>
          </p:nvSpPr>
          <p:spPr bwMode="ltGray">
            <a:xfrm>
              <a:off x="960" y="3339"/>
              <a:ext cx="432" cy="144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350" name="Freeform 78"/>
            <p:cNvSpPr>
              <a:spLocks/>
            </p:cNvSpPr>
            <p:nvPr/>
          </p:nvSpPr>
          <p:spPr bwMode="ltGray">
            <a:xfrm flipV="1">
              <a:off x="960" y="2043"/>
              <a:ext cx="432" cy="576"/>
            </a:xfrm>
            <a:custGeom>
              <a:avLst/>
              <a:gdLst>
                <a:gd name="T0" fmla="*/ 0 w 432"/>
                <a:gd name="T1" fmla="*/ 0 h 336"/>
                <a:gd name="T2" fmla="*/ 0 w 432"/>
                <a:gd name="T3" fmla="*/ 336 h 336"/>
                <a:gd name="T4" fmla="*/ 432 w 432"/>
                <a:gd name="T5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" h="336">
                  <a:moveTo>
                    <a:pt x="0" y="0"/>
                  </a:moveTo>
                  <a:lnTo>
                    <a:pt x="0" y="336"/>
                  </a:lnTo>
                  <a:lnTo>
                    <a:pt x="432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4351" name="Group 79"/>
            <p:cNvGrpSpPr>
              <a:grpSpLocks/>
            </p:cNvGrpSpPr>
            <p:nvPr/>
          </p:nvGrpSpPr>
          <p:grpSpPr bwMode="auto">
            <a:xfrm>
              <a:off x="1152" y="2619"/>
              <a:ext cx="240" cy="259"/>
              <a:chOff x="1152" y="2112"/>
              <a:chExt cx="288" cy="192"/>
            </a:xfrm>
          </p:grpSpPr>
          <p:sp>
            <p:nvSpPr>
              <p:cNvPr id="694352" name="Line 80"/>
              <p:cNvSpPr>
                <a:spLocks noChangeShapeType="1"/>
              </p:cNvSpPr>
              <p:nvPr/>
            </p:nvSpPr>
            <p:spPr bwMode="ltGray">
              <a:xfrm>
                <a:off x="1152" y="211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353" name="Line 81"/>
              <p:cNvSpPr>
                <a:spLocks noChangeShapeType="1"/>
              </p:cNvSpPr>
              <p:nvPr/>
            </p:nvSpPr>
            <p:spPr bwMode="ltGray">
              <a:xfrm>
                <a:off x="1152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4354" name="Group 82"/>
          <p:cNvGrpSpPr>
            <a:grpSpLocks/>
          </p:cNvGrpSpPr>
          <p:nvPr/>
        </p:nvGrpSpPr>
        <p:grpSpPr bwMode="auto">
          <a:xfrm>
            <a:off x="114300" y="2819400"/>
            <a:ext cx="1028700" cy="2133600"/>
            <a:chOff x="72" y="1776"/>
            <a:chExt cx="648" cy="1344"/>
          </a:xfrm>
        </p:grpSpPr>
        <p:sp>
          <p:nvSpPr>
            <p:cNvPr id="694355" name="Text Box 83"/>
            <p:cNvSpPr txBox="1">
              <a:spLocks noChangeArrowheads="1"/>
            </p:cNvSpPr>
            <p:nvPr/>
          </p:nvSpPr>
          <p:spPr bwMode="ltGray">
            <a:xfrm>
              <a:off x="72" y="2908"/>
              <a:ext cx="6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Encoding</a:t>
              </a:r>
            </a:p>
          </p:txBody>
        </p:sp>
        <p:graphicFrame>
          <p:nvGraphicFramePr>
            <p:cNvPr id="694356" name="Object 84"/>
            <p:cNvGraphicFramePr>
              <a:graphicFrameLocks noChangeAspect="1"/>
            </p:cNvGraphicFramePr>
            <p:nvPr/>
          </p:nvGraphicFramePr>
          <p:xfrm>
            <a:off x="96" y="2496"/>
            <a:ext cx="48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Image" r:id="rId19" imgW="1169079" imgH="1092449" progId="Photoshop.Image.5">
                    <p:embed/>
                  </p:oleObj>
                </mc:Choice>
                <mc:Fallback>
                  <p:oleObj name="Image" r:id="rId19" imgW="1169079" imgH="1092449" progId="Photoshop.Image.5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ltGray">
                        <a:xfrm>
                          <a:off x="96" y="2496"/>
                          <a:ext cx="484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4357" name="Line 85"/>
            <p:cNvSpPr>
              <a:spLocks noChangeShapeType="1"/>
            </p:cNvSpPr>
            <p:nvPr/>
          </p:nvSpPr>
          <p:spPr bwMode="ltGray">
            <a:xfrm>
              <a:off x="336" y="177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4358" name="Picture 86" descr="video_cam1 cop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228600" y="2209800"/>
            <a:ext cx="609600" cy="5730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19400" y="3657600"/>
            <a:ext cx="990600" cy="376238"/>
            <a:chOff x="2819400" y="3657600"/>
            <a:chExt cx="990600" cy="376238"/>
          </a:xfrm>
        </p:grpSpPr>
        <p:grpSp>
          <p:nvGrpSpPr>
            <p:cNvPr id="694311" name="Group 39"/>
            <p:cNvGrpSpPr>
              <a:grpSpLocks/>
            </p:cNvGrpSpPr>
            <p:nvPr/>
          </p:nvGrpSpPr>
          <p:grpSpPr bwMode="auto">
            <a:xfrm>
              <a:off x="2832100" y="3697288"/>
              <a:ext cx="977900" cy="336550"/>
              <a:chOff x="1784" y="2329"/>
              <a:chExt cx="616" cy="212"/>
            </a:xfrm>
          </p:grpSpPr>
          <p:sp>
            <p:nvSpPr>
              <p:cNvPr id="694312" name="Text Box 40"/>
              <p:cNvSpPr txBox="1">
                <a:spLocks noChangeArrowheads="1"/>
              </p:cNvSpPr>
              <p:nvPr/>
            </p:nvSpPr>
            <p:spPr bwMode="auto">
              <a:xfrm>
                <a:off x="1784" y="2329"/>
                <a:ext cx="6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1  2  </a:t>
                </a:r>
                <a:r>
                  <a:rPr lang="en-US" sz="1600" b="0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</a:t>
                </a:r>
                <a:r>
                  <a:rPr lang="en-US" sz="1600" b="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4</a:t>
                </a:r>
              </a:p>
            </p:txBody>
          </p:sp>
          <p:sp>
            <p:nvSpPr>
              <p:cNvPr id="694313" name="Oval 41"/>
              <p:cNvSpPr>
                <a:spLocks noChangeArrowheads="1"/>
              </p:cNvSpPr>
              <p:nvPr/>
            </p:nvSpPr>
            <p:spPr bwMode="auto">
              <a:xfrm>
                <a:off x="2094" y="2359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819400" y="3657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rgbClr val="E82C06"/>
                  </a:solidFill>
                </a:rPr>
                <a:t>X</a:t>
              </a:r>
              <a:endParaRPr lang="en-US" sz="18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A3A2-B559-4F7F-9D61-2D78EF0F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9539C-2232-47E1-BB97-D9F6B7B5015F}"/>
              </a:ext>
            </a:extLst>
          </p:cNvPr>
          <p:cNvSpPr txBox="1">
            <a:spLocks/>
          </p:cNvSpPr>
          <p:nvPr/>
        </p:nvSpPr>
        <p:spPr>
          <a:xfrm>
            <a:off x="228600" y="1981200"/>
            <a:ext cx="8382000" cy="4114800"/>
          </a:xfrm>
          <a:prstGeom prst="rect">
            <a:avLst/>
          </a:prstGeom>
        </p:spPr>
        <p:txBody>
          <a:bodyPr/>
          <a:lstStyle>
            <a:lvl1pPr marL="227013" indent="-227013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9900"/>
              </a:buClr>
              <a:buChar char="•"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8975" indent="-231775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9900"/>
              </a:buClr>
              <a:buChar char="-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3pPr>
            <a:lvl4pPr marL="154146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4pPr>
            <a:lvl5pPr marL="20050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5pPr>
            <a:lvl6pPr marL="2462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6pPr>
            <a:lvl7pPr marL="29194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7pPr>
            <a:lvl8pPr marL="33766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8pPr>
            <a:lvl9pPr marL="38338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FFFF"/>
                </a:solidFill>
                <a:latin typeface="+mn-lt"/>
              </a:defRPr>
            </a:lvl9pPr>
          </a:lstStyle>
          <a:p>
            <a:r>
              <a:rPr lang="en-US" sz="2800" b="0" kern="0" dirty="0"/>
              <a:t>Everything over TCP/HTTP(S)</a:t>
            </a:r>
          </a:p>
          <a:p>
            <a:endParaRPr lang="en-US" sz="2800" b="0" kern="0" dirty="0"/>
          </a:p>
          <a:p>
            <a:r>
              <a:rPr lang="en-US" sz="2800" b="0" kern="0" dirty="0"/>
              <a:t>Client (typically JavaScript) makes all decisions</a:t>
            </a:r>
          </a:p>
          <a:p>
            <a:endParaRPr lang="en-US" sz="2800" b="0" kern="0" dirty="0"/>
          </a:p>
          <a:p>
            <a:r>
              <a:rPr lang="en-US" sz="2800" b="0" kern="0" dirty="0"/>
              <a:t>“Brokers” may choose from multiple CDNs</a:t>
            </a:r>
          </a:p>
          <a:p>
            <a:endParaRPr lang="en-US" sz="2800" b="0" kern="0" dirty="0"/>
          </a:p>
          <a:p>
            <a:r>
              <a:rPr lang="en-US" sz="2800" b="0" kern="0" dirty="0"/>
              <a:t>Highly commoditized, low margin business</a:t>
            </a:r>
          </a:p>
          <a:p>
            <a:pPr marL="0" indent="0">
              <a:buNone/>
            </a:pPr>
            <a:endParaRPr lang="en-US" sz="2800" b="0" kern="0" dirty="0"/>
          </a:p>
          <a:p>
            <a:pPr marL="0" indent="0">
              <a:buNone/>
            </a:pPr>
            <a:endParaRPr lang="en-US" sz="2800" b="0" kern="0" dirty="0"/>
          </a:p>
        </p:txBody>
      </p:sp>
    </p:spTree>
    <p:extLst>
      <p:ext uri="{BB962C8B-B14F-4D97-AF65-F5344CB8AC3E}">
        <p14:creationId xmlns:p14="http://schemas.microsoft.com/office/powerpoint/2010/main" val="3236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FirstPoint</a:t>
            </a:r>
            <a:r>
              <a:rPr lang="en-US" dirty="0"/>
              <a:t> – DNS (built for Yahoo!)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324600" cy="4114800"/>
          </a:xfrm>
        </p:spPr>
        <p:txBody>
          <a:bodyPr/>
          <a:lstStyle/>
          <a:p>
            <a:r>
              <a:rPr lang="en-US"/>
              <a:t>Selects from among several mirror sites operated by content provider</a:t>
            </a:r>
          </a:p>
        </p:txBody>
      </p:sp>
      <p:pic>
        <p:nvPicPr>
          <p:cNvPr id="683012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5557838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13" name="Picture 5" descr="SY0007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562600"/>
            <a:ext cx="295275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4" name="AutoShape 6"/>
          <p:cNvSpPr>
            <a:spLocks noChangeArrowheads="1"/>
          </p:cNvSpPr>
          <p:nvPr/>
        </p:nvSpPr>
        <p:spPr bwMode="auto">
          <a:xfrm>
            <a:off x="762000" y="42672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3015" name="Picture 7" descr="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8416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6" name="AutoShape 8"/>
          <p:cNvSpPr>
            <a:spLocks noChangeArrowheads="1"/>
          </p:cNvSpPr>
          <p:nvPr/>
        </p:nvSpPr>
        <p:spPr bwMode="auto">
          <a:xfrm>
            <a:off x="5257800" y="4419600"/>
            <a:ext cx="228600" cy="304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3017" name="AutoShape 9"/>
          <p:cNvCxnSpPr>
            <a:cxnSpLocks noChangeShapeType="1"/>
            <a:stCxn id="683013" idx="0"/>
            <a:endCxn id="683015" idx="2"/>
          </p:cNvCxnSpPr>
          <p:nvPr/>
        </p:nvCxnSpPr>
        <p:spPr bwMode="auto">
          <a:xfrm rot="16200000">
            <a:off x="3259138" y="5173663"/>
            <a:ext cx="477837" cy="300037"/>
          </a:xfrm>
          <a:prstGeom prst="curvedConnector3">
            <a:avLst>
              <a:gd name="adj1" fmla="val 49833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8" name="AutoShape 10"/>
          <p:cNvCxnSpPr>
            <a:cxnSpLocks noChangeShapeType="1"/>
            <a:stCxn id="683015" idx="3"/>
            <a:endCxn id="683013" idx="3"/>
          </p:cNvCxnSpPr>
          <p:nvPr/>
        </p:nvCxnSpPr>
        <p:spPr bwMode="auto">
          <a:xfrm flipH="1">
            <a:off x="3495675" y="4943475"/>
            <a:ext cx="293688" cy="769938"/>
          </a:xfrm>
          <a:prstGeom prst="curvedConnector3">
            <a:avLst>
              <a:gd name="adj1" fmla="val -77838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19" name="AutoShape 11"/>
          <p:cNvCxnSpPr>
            <a:cxnSpLocks noChangeShapeType="1"/>
            <a:stCxn id="683013" idx="1"/>
            <a:endCxn id="683014" idx="4"/>
          </p:cNvCxnSpPr>
          <p:nvPr/>
        </p:nvCxnSpPr>
        <p:spPr bwMode="auto">
          <a:xfrm rot="10800000">
            <a:off x="990600" y="4419600"/>
            <a:ext cx="2209800" cy="129381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3020" name="AutoShape 12"/>
          <p:cNvCxnSpPr>
            <a:cxnSpLocks noChangeShapeType="1"/>
            <a:stCxn id="683014" idx="3"/>
            <a:endCxn id="683013" idx="1"/>
          </p:cNvCxnSpPr>
          <p:nvPr/>
        </p:nvCxnSpPr>
        <p:spPr bwMode="auto">
          <a:xfrm rot="16200000" flipH="1">
            <a:off x="1467643" y="3980657"/>
            <a:ext cx="1141413" cy="2324100"/>
          </a:xfrm>
          <a:prstGeom prst="curvedConnector2">
            <a:avLst/>
          </a:prstGeom>
          <a:noFill/>
          <a:ln w="28575">
            <a:solidFill>
              <a:srgbClr val="17177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08A6-0851-4558-B1C3-1B66183B2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Moving Web Applications to the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F779-4EE3-4798-B927-949601D2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12180"/>
            <a:ext cx="8610600" cy="1530350"/>
          </a:xfrm>
        </p:spPr>
        <p:txBody>
          <a:bodyPr/>
          <a:lstStyle/>
          <a:p>
            <a:r>
              <a:rPr lang="en-US" sz="2400" dirty="0"/>
              <a:t>Standard three-tiered architecture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22FC549-AC80-471E-A855-2148945E9A55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476500"/>
            <a:ext cx="3514725" cy="1905000"/>
            <a:chOff x="528" y="2688"/>
            <a:chExt cx="2214" cy="12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A8B92B2-7999-44B3-896E-DC82B640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2064" cy="1200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6" descr="j0079210">
              <a:extLst>
                <a:ext uri="{FF2B5EF4-FFF2-40B4-BE49-F238E27FC236}">
                  <a16:creationId xmlns:a16="http://schemas.microsoft.com/office/drawing/2014/main" id="{DAAFB564-7873-48D6-8BBA-65715A581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" y="2784"/>
              <a:ext cx="516" cy="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ower">
              <a:extLst>
                <a:ext uri="{FF2B5EF4-FFF2-40B4-BE49-F238E27FC236}">
                  <a16:creationId xmlns:a16="http://schemas.microsoft.com/office/drawing/2014/main" id="{B1E20A58-0FD1-4A45-A963-C66EA58E581B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76" y="2784"/>
              <a:ext cx="472" cy="537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8DD67044-779D-4267-B6A2-A3D25A1E6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70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Web Server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088E2C7E-3BF9-485F-B8AE-856246C20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" y="3366"/>
              <a:ext cx="8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App Server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76F3165F-083E-4FE7-8021-7FFB2AB08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" y="336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cs typeface="Arial" panose="020B0604020202020204" pitchFamily="34" charset="0"/>
                </a:rPr>
                <a:t>DB</a:t>
              </a: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EE682CE-A653-4DDD-B4F9-2FD9D02E92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" y="2784"/>
              <a:ext cx="528" cy="528"/>
              <a:chOff x="3408" y="3648"/>
              <a:chExt cx="192" cy="288"/>
            </a:xfrm>
          </p:grpSpPr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13E1A576-D24E-4CB2-BB4D-BEF1A06C6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696"/>
                <a:ext cx="192" cy="19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1956E206-D414-4ACD-8E27-02DF4F740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192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4">
                <a:extLst>
                  <a:ext uri="{FF2B5EF4-FFF2-40B4-BE49-F238E27FC236}">
                    <a16:creationId xmlns:a16="http://schemas.microsoft.com/office/drawing/2014/main" id="{49B7969D-6671-4E10-9709-E9FD0BC00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840"/>
                <a:ext cx="192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71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CF8710FC-8A31-474A-8640-678070D43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Original CDN Application</a:t>
            </a:r>
          </a:p>
        </p:txBody>
      </p:sp>
      <p:sp>
        <p:nvSpPr>
          <p:cNvPr id="165892" name="Cloud">
            <a:extLst>
              <a:ext uri="{FF2B5EF4-FFF2-40B4-BE49-F238E27FC236}">
                <a16:creationId xmlns:a16="http://schemas.microsoft.com/office/drawing/2014/main" id="{6722D4BA-2CF7-40F2-AD2B-5C079B3410B4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752600" y="2057400"/>
            <a:ext cx="5410200" cy="2819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9E3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893" name="tower">
            <a:extLst>
              <a:ext uri="{FF2B5EF4-FFF2-40B4-BE49-F238E27FC236}">
                <a16:creationId xmlns:a16="http://schemas.microsoft.com/office/drawing/2014/main" id="{A193B73C-94CC-4FB4-9DDD-6C7C6A51D11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430588" y="22844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4" name="Oval 6">
            <a:extLst>
              <a:ext uri="{FF2B5EF4-FFF2-40B4-BE49-F238E27FC236}">
                <a16:creationId xmlns:a16="http://schemas.microsoft.com/office/drawing/2014/main" id="{4585D754-76C7-4CCD-9FF8-83D15164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86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5" name="Line 7">
            <a:extLst>
              <a:ext uri="{FF2B5EF4-FFF2-40B4-BE49-F238E27FC236}">
                <a16:creationId xmlns:a16="http://schemas.microsoft.com/office/drawing/2014/main" id="{C0DAD35E-B5D9-4A66-9F01-B6F634577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6" name="Line 8">
            <a:extLst>
              <a:ext uri="{FF2B5EF4-FFF2-40B4-BE49-F238E27FC236}">
                <a16:creationId xmlns:a16="http://schemas.microsoft.com/office/drawing/2014/main" id="{50D83CC2-5957-4255-89A5-7B9017176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7" name="Line 9">
            <a:extLst>
              <a:ext uri="{FF2B5EF4-FFF2-40B4-BE49-F238E27FC236}">
                <a16:creationId xmlns:a16="http://schemas.microsoft.com/office/drawing/2014/main" id="{1AFEEB8F-FE5C-4956-A77A-6346089C5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4267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8" name="Line 10">
            <a:extLst>
              <a:ext uri="{FF2B5EF4-FFF2-40B4-BE49-F238E27FC236}">
                <a16:creationId xmlns:a16="http://schemas.microsoft.com/office/drawing/2014/main" id="{21258510-02D7-4359-935E-889792977F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267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9" name="Oval 11">
            <a:extLst>
              <a:ext uri="{FF2B5EF4-FFF2-40B4-BE49-F238E27FC236}">
                <a16:creationId xmlns:a16="http://schemas.microsoft.com/office/drawing/2014/main" id="{5449CCAD-3236-4B84-9FEA-6B376928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0" name="Line 12">
            <a:extLst>
              <a:ext uri="{FF2B5EF4-FFF2-40B4-BE49-F238E27FC236}">
                <a16:creationId xmlns:a16="http://schemas.microsoft.com/office/drawing/2014/main" id="{F57AFCCD-066E-480D-BDAE-F6BCA80EC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438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1" name="Line 13">
            <a:extLst>
              <a:ext uri="{FF2B5EF4-FFF2-40B4-BE49-F238E27FC236}">
                <a16:creationId xmlns:a16="http://schemas.microsoft.com/office/drawing/2014/main" id="{B17CA06D-BB07-49EF-92C9-75843D989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146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2" name="Line 14">
            <a:extLst>
              <a:ext uri="{FF2B5EF4-FFF2-40B4-BE49-F238E27FC236}">
                <a16:creationId xmlns:a16="http://schemas.microsoft.com/office/drawing/2014/main" id="{01FA31A2-53BC-4C1E-8B45-621C970AA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6670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3" name="Line 15">
            <a:extLst>
              <a:ext uri="{FF2B5EF4-FFF2-40B4-BE49-F238E27FC236}">
                <a16:creationId xmlns:a16="http://schemas.microsoft.com/office/drawing/2014/main" id="{BFE78849-DC75-496D-A9E8-83D2CD179E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6670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4" name="Oval 16">
            <a:extLst>
              <a:ext uri="{FF2B5EF4-FFF2-40B4-BE49-F238E27FC236}">
                <a16:creationId xmlns:a16="http://schemas.microsoft.com/office/drawing/2014/main" id="{50CA093F-0D47-48BB-8EF2-85403471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1242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5" name="Line 17">
            <a:extLst>
              <a:ext uri="{FF2B5EF4-FFF2-40B4-BE49-F238E27FC236}">
                <a16:creationId xmlns:a16="http://schemas.microsoft.com/office/drawing/2014/main" id="{AE45C9FA-38FA-4EB5-9912-DAF8C5AC0F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6" name="Line 18">
            <a:extLst>
              <a:ext uri="{FF2B5EF4-FFF2-40B4-BE49-F238E27FC236}">
                <a16:creationId xmlns:a16="http://schemas.microsoft.com/office/drawing/2014/main" id="{D19CB686-4F97-4C10-B903-C2A84D521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352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7" name="Line 19">
            <a:extLst>
              <a:ext uri="{FF2B5EF4-FFF2-40B4-BE49-F238E27FC236}">
                <a16:creationId xmlns:a16="http://schemas.microsoft.com/office/drawing/2014/main" id="{DF791F79-2925-4506-992D-1B1D0F61D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05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8" name="Line 20">
            <a:extLst>
              <a:ext uri="{FF2B5EF4-FFF2-40B4-BE49-F238E27FC236}">
                <a16:creationId xmlns:a16="http://schemas.microsoft.com/office/drawing/2014/main" id="{ED76DA7E-3D18-4235-96E9-F065F093A7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350520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09" name="Text Box 21">
            <a:extLst>
              <a:ext uri="{FF2B5EF4-FFF2-40B4-BE49-F238E27FC236}">
                <a16:creationId xmlns:a16="http://schemas.microsoft.com/office/drawing/2014/main" id="{0EBB4D55-FF63-465E-95D3-1B7E7AA2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1428254"/>
            <a:ext cx="135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910" name="tower">
            <a:extLst>
              <a:ext uri="{FF2B5EF4-FFF2-40B4-BE49-F238E27FC236}">
                <a16:creationId xmlns:a16="http://schemas.microsoft.com/office/drawing/2014/main" id="{8AC22F3A-41C9-4129-9E7F-7224894200B0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363788" y="26654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1" name="tower">
            <a:extLst>
              <a:ext uri="{FF2B5EF4-FFF2-40B4-BE49-F238E27FC236}">
                <a16:creationId xmlns:a16="http://schemas.microsoft.com/office/drawing/2014/main" id="{476A5E50-0B89-4B4F-8249-61377E20D526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516188" y="36560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2" name="tower">
            <a:extLst>
              <a:ext uri="{FF2B5EF4-FFF2-40B4-BE49-F238E27FC236}">
                <a16:creationId xmlns:a16="http://schemas.microsoft.com/office/drawing/2014/main" id="{30A93073-350F-455D-91A0-163B1033A10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582988" y="41894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3" name="tower">
            <a:extLst>
              <a:ext uri="{FF2B5EF4-FFF2-40B4-BE49-F238E27FC236}">
                <a16:creationId xmlns:a16="http://schemas.microsoft.com/office/drawing/2014/main" id="{0F53AE77-4917-4FCA-B542-EA80A7C255D1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78388" y="403701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4" name="Line 26">
            <a:extLst>
              <a:ext uri="{FF2B5EF4-FFF2-40B4-BE49-F238E27FC236}">
                <a16:creationId xmlns:a16="http://schemas.microsoft.com/office/drawing/2014/main" id="{7580506E-5677-4CD7-9374-90EC28D57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5908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5" name="Line 27">
            <a:extLst>
              <a:ext uri="{FF2B5EF4-FFF2-40B4-BE49-F238E27FC236}">
                <a16:creationId xmlns:a16="http://schemas.microsoft.com/office/drawing/2014/main" id="{6738B796-C0C3-4E03-A56E-2DD21F6208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048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6" name="Line 28">
            <a:extLst>
              <a:ext uri="{FF2B5EF4-FFF2-40B4-BE49-F238E27FC236}">
                <a16:creationId xmlns:a16="http://schemas.microsoft.com/office/drawing/2014/main" id="{F578C4F7-08C6-419D-9647-9F4F043FB6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886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7" name="Line 29">
            <a:extLst>
              <a:ext uri="{FF2B5EF4-FFF2-40B4-BE49-F238E27FC236}">
                <a16:creationId xmlns:a16="http://schemas.microsoft.com/office/drawing/2014/main" id="{FFCF34C8-7AAC-4231-B714-2D8063266C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286000"/>
            <a:ext cx="449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8" name="Line 30">
            <a:extLst>
              <a:ext uri="{FF2B5EF4-FFF2-40B4-BE49-F238E27FC236}">
                <a16:creationId xmlns:a16="http://schemas.microsoft.com/office/drawing/2014/main" id="{0F564F59-DEB8-4E5C-84A2-F959BC1A04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276600"/>
            <a:ext cx="434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19" name="Line 31">
            <a:extLst>
              <a:ext uri="{FF2B5EF4-FFF2-40B4-BE49-F238E27FC236}">
                <a16:creationId xmlns:a16="http://schemas.microsoft.com/office/drawing/2014/main" id="{76450E41-AFE0-4E09-B5EC-FA9DBB937F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810000"/>
            <a:ext cx="441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0" name="Line 32">
            <a:extLst>
              <a:ext uri="{FF2B5EF4-FFF2-40B4-BE49-F238E27FC236}">
                <a16:creationId xmlns:a16="http://schemas.microsoft.com/office/drawing/2014/main" id="{F559E0EE-3BAA-42DD-9FEA-75C3BB8F06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2209800"/>
            <a:ext cx="3505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1" name="Text Box 33">
            <a:extLst>
              <a:ext uri="{FF2B5EF4-FFF2-40B4-BE49-F238E27FC236}">
                <a16:creationId xmlns:a16="http://schemas.microsoft.com/office/drawing/2014/main" id="{BFFE0E10-F38B-47B0-B05A-75826886D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160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 core</a:t>
            </a:r>
          </a:p>
        </p:txBody>
      </p:sp>
      <p:sp>
        <p:nvSpPr>
          <p:cNvPr id="165922" name="Line 34">
            <a:extLst>
              <a:ext uri="{FF2B5EF4-FFF2-40B4-BE49-F238E27FC236}">
                <a16:creationId xmlns:a16="http://schemas.microsoft.com/office/drawing/2014/main" id="{1ED4570F-4238-488A-ABCB-1615B84F50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9624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3" name="Line 35">
            <a:extLst>
              <a:ext uri="{FF2B5EF4-FFF2-40B4-BE49-F238E27FC236}">
                <a16:creationId xmlns:a16="http://schemas.microsoft.com/office/drawing/2014/main" id="{5843FF58-0179-4DF0-8A60-8B3BF907D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43400"/>
            <a:ext cx="1752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928" name="Text Box 40">
            <a:extLst>
              <a:ext uri="{FF2B5EF4-FFF2-40B4-BE49-F238E27FC236}">
                <a16:creationId xmlns:a16="http://schemas.microsoft.com/office/drawing/2014/main" id="{E38A5A64-DF92-48F5-AEF4-8A32E20B2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36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providers</a:t>
            </a:r>
          </a:p>
        </p:txBody>
      </p:sp>
      <p:sp>
        <p:nvSpPr>
          <p:cNvPr id="165929" name="Text Box 41">
            <a:extLst>
              <a:ext uri="{FF2B5EF4-FFF2-40B4-BE49-F238E27FC236}">
                <a16:creationId xmlns:a16="http://schemas.microsoft.com/office/drawing/2014/main" id="{3B57A19B-6C19-4A64-B9E6-B1C3AF6C2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48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CDN nodes</a:t>
            </a:r>
          </a:p>
        </p:txBody>
      </p:sp>
      <p:pic>
        <p:nvPicPr>
          <p:cNvPr id="165939" name="Picture 51" descr="j0079210">
            <a:extLst>
              <a:ext uri="{FF2B5EF4-FFF2-40B4-BE49-F238E27FC236}">
                <a16:creationId xmlns:a16="http://schemas.microsoft.com/office/drawing/2014/main" id="{9195E776-CEF4-41F1-9178-E063855E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98663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41" name="Group 53">
            <a:extLst>
              <a:ext uri="{FF2B5EF4-FFF2-40B4-BE49-F238E27FC236}">
                <a16:creationId xmlns:a16="http://schemas.microsoft.com/office/drawing/2014/main" id="{982A5D18-7131-4646-80AB-1BE48041B1D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057400"/>
            <a:ext cx="381000" cy="381000"/>
            <a:chOff x="3408" y="3648"/>
            <a:chExt cx="192" cy="288"/>
          </a:xfrm>
        </p:grpSpPr>
        <p:sp>
          <p:nvSpPr>
            <p:cNvPr id="165942" name="Rectangle 54">
              <a:extLst>
                <a:ext uri="{FF2B5EF4-FFF2-40B4-BE49-F238E27FC236}">
                  <a16:creationId xmlns:a16="http://schemas.microsoft.com/office/drawing/2014/main" id="{F8394B22-386E-44AA-BC10-6DEE57768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43" name="Oval 55">
              <a:extLst>
                <a:ext uri="{FF2B5EF4-FFF2-40B4-BE49-F238E27FC236}">
                  <a16:creationId xmlns:a16="http://schemas.microsoft.com/office/drawing/2014/main" id="{245B5EB3-321A-406F-AFE5-0102D953A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44" name="Oval 56">
              <a:extLst>
                <a:ext uri="{FF2B5EF4-FFF2-40B4-BE49-F238E27FC236}">
                  <a16:creationId xmlns:a16="http://schemas.microsoft.com/office/drawing/2014/main" id="{FB1C5101-21B8-4CA7-B0E0-E12CF4671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5968" name="Picture 80" descr="j0079210">
            <a:extLst>
              <a:ext uri="{FF2B5EF4-FFF2-40B4-BE49-F238E27FC236}">
                <a16:creationId xmlns:a16="http://schemas.microsoft.com/office/drawing/2014/main" id="{59C205B1-84CD-4137-9443-115E7790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89263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69" name="Group 81">
            <a:extLst>
              <a:ext uri="{FF2B5EF4-FFF2-40B4-BE49-F238E27FC236}">
                <a16:creationId xmlns:a16="http://schemas.microsoft.com/office/drawing/2014/main" id="{07033DC5-6F72-449A-B021-F8B0F46D481C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048000"/>
            <a:ext cx="381000" cy="381000"/>
            <a:chOff x="3408" y="3648"/>
            <a:chExt cx="192" cy="288"/>
          </a:xfrm>
        </p:grpSpPr>
        <p:sp>
          <p:nvSpPr>
            <p:cNvPr id="165970" name="Rectangle 82">
              <a:extLst>
                <a:ext uri="{FF2B5EF4-FFF2-40B4-BE49-F238E27FC236}">
                  <a16:creationId xmlns:a16="http://schemas.microsoft.com/office/drawing/2014/main" id="{95774DBC-3BBF-483B-940A-AB190805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1" name="Oval 83">
              <a:extLst>
                <a:ext uri="{FF2B5EF4-FFF2-40B4-BE49-F238E27FC236}">
                  <a16:creationId xmlns:a16="http://schemas.microsoft.com/office/drawing/2014/main" id="{D3D4C39C-75AD-4AE3-8C9C-09102A6DB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2" name="Oval 84">
              <a:extLst>
                <a:ext uri="{FF2B5EF4-FFF2-40B4-BE49-F238E27FC236}">
                  <a16:creationId xmlns:a16="http://schemas.microsoft.com/office/drawing/2014/main" id="{082267AC-A05E-43F1-A203-7520F83E5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5974" name="Picture 86" descr="j0079210">
            <a:extLst>
              <a:ext uri="{FF2B5EF4-FFF2-40B4-BE49-F238E27FC236}">
                <a16:creationId xmlns:a16="http://schemas.microsoft.com/office/drawing/2014/main" id="{37E0A9DD-80B8-4690-9353-BCF728E3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26828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75" name="Group 87">
            <a:extLst>
              <a:ext uri="{FF2B5EF4-FFF2-40B4-BE49-F238E27FC236}">
                <a16:creationId xmlns:a16="http://schemas.microsoft.com/office/drawing/2014/main" id="{214D1E9B-39D5-4DF0-965B-393D5815BCEF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3716338"/>
            <a:ext cx="381000" cy="381000"/>
            <a:chOff x="3408" y="3648"/>
            <a:chExt cx="192" cy="288"/>
          </a:xfrm>
        </p:grpSpPr>
        <p:sp>
          <p:nvSpPr>
            <p:cNvPr id="165976" name="Rectangle 88">
              <a:extLst>
                <a:ext uri="{FF2B5EF4-FFF2-40B4-BE49-F238E27FC236}">
                  <a16:creationId xmlns:a16="http://schemas.microsoft.com/office/drawing/2014/main" id="{F240AAD7-4CE3-4DC1-AC4A-811F9DB6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7" name="Oval 89">
              <a:extLst>
                <a:ext uri="{FF2B5EF4-FFF2-40B4-BE49-F238E27FC236}">
                  <a16:creationId xmlns:a16="http://schemas.microsoft.com/office/drawing/2014/main" id="{E041970A-85B0-41AD-BB38-DD5D60ABB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78" name="Oval 90">
              <a:extLst>
                <a:ext uri="{FF2B5EF4-FFF2-40B4-BE49-F238E27FC236}">
                  <a16:creationId xmlns:a16="http://schemas.microsoft.com/office/drawing/2014/main" id="{DC3CEDD1-8C69-48FA-A4B0-F2A9FF712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5979" name="Picture 91" descr="j0079210">
            <a:extLst>
              <a:ext uri="{FF2B5EF4-FFF2-40B4-BE49-F238E27FC236}">
                <a16:creationId xmlns:a16="http://schemas.microsoft.com/office/drawing/2014/main" id="{27D003D4-0185-4F90-B445-7A894AC9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84663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5980" name="Group 92">
            <a:extLst>
              <a:ext uri="{FF2B5EF4-FFF2-40B4-BE49-F238E27FC236}">
                <a16:creationId xmlns:a16="http://schemas.microsoft.com/office/drawing/2014/main" id="{CB02B356-C6EC-4486-A85A-38930CD7DF0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4343400"/>
            <a:ext cx="381000" cy="381000"/>
            <a:chOff x="3408" y="3648"/>
            <a:chExt cx="192" cy="288"/>
          </a:xfrm>
        </p:grpSpPr>
        <p:sp>
          <p:nvSpPr>
            <p:cNvPr id="165981" name="Rectangle 93">
              <a:extLst>
                <a:ext uri="{FF2B5EF4-FFF2-40B4-BE49-F238E27FC236}">
                  <a16:creationId xmlns:a16="http://schemas.microsoft.com/office/drawing/2014/main" id="{456BBC48-7A43-44B5-B070-25A5ABF29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82" name="Oval 94">
              <a:extLst>
                <a:ext uri="{FF2B5EF4-FFF2-40B4-BE49-F238E27FC236}">
                  <a16:creationId xmlns:a16="http://schemas.microsoft.com/office/drawing/2014/main" id="{DA924D7A-2F1C-47F9-B4F4-795F38E1F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983" name="Oval 95">
              <a:extLst>
                <a:ext uri="{FF2B5EF4-FFF2-40B4-BE49-F238E27FC236}">
                  <a16:creationId xmlns:a16="http://schemas.microsoft.com/office/drawing/2014/main" id="{F8AB835F-33B5-4CCF-91A9-409E711D3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loud">
            <a:extLst>
              <a:ext uri="{FF2B5EF4-FFF2-40B4-BE49-F238E27FC236}">
                <a16:creationId xmlns:a16="http://schemas.microsoft.com/office/drawing/2014/main" id="{BA18106C-B4CB-4D31-8051-0BC4D122CC1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071688" y="2133600"/>
            <a:ext cx="5410200" cy="2819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BB9E3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B4CDA78-8AEC-4B82-B7A4-278CCB076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949" y="29116"/>
            <a:ext cx="8229600" cy="1143000"/>
          </a:xfrm>
        </p:spPr>
        <p:txBody>
          <a:bodyPr/>
          <a:lstStyle/>
          <a:p>
            <a:r>
              <a:rPr lang="en-US" altLang="en-US" sz="4000" dirty="0"/>
              <a:t>CDN Application Services 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1CCDFD5F-4944-4456-9DE3-FAB4D92BA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1988" y="5121415"/>
            <a:ext cx="8229600" cy="1538147"/>
          </a:xfrm>
        </p:spPr>
        <p:txBody>
          <a:bodyPr/>
          <a:lstStyle/>
          <a:p>
            <a:pPr>
              <a:buNone/>
            </a:pPr>
            <a:r>
              <a:rPr lang="en-US" altLang="en-US" sz="2800" dirty="0"/>
              <a:t>But… high latency to database server, and  for data-intensive applications </a:t>
            </a:r>
            <a:r>
              <a:rPr lang="en-US" altLang="en-US" sz="2800" dirty="0">
                <a:latin typeface="Arial" panose="020B0604020202020204" pitchFamily="34" charset="0"/>
              </a:rPr>
              <a:t>database server becomes the bottleneck.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grpSp>
        <p:nvGrpSpPr>
          <p:cNvPr id="125957" name="Group 5">
            <a:extLst>
              <a:ext uri="{FF2B5EF4-FFF2-40B4-BE49-F238E27FC236}">
                <a16:creationId xmlns:a16="http://schemas.microsoft.com/office/drawing/2014/main" id="{821651E7-6EC3-4BDC-86C5-DE28A8EE6CF7}"/>
              </a:ext>
            </a:extLst>
          </p:cNvPr>
          <p:cNvGrpSpPr>
            <a:grpSpLocks/>
          </p:cNvGrpSpPr>
          <p:nvPr/>
        </p:nvGrpSpPr>
        <p:grpSpPr bwMode="auto">
          <a:xfrm>
            <a:off x="3671888" y="2286000"/>
            <a:ext cx="700087" cy="609600"/>
            <a:chOff x="2487" y="2064"/>
            <a:chExt cx="633" cy="624"/>
          </a:xfrm>
        </p:grpSpPr>
        <p:sp>
          <p:nvSpPr>
            <p:cNvPr id="125958" name="Rectangle 6">
              <a:extLst>
                <a:ext uri="{FF2B5EF4-FFF2-40B4-BE49-F238E27FC236}">
                  <a16:creationId xmlns:a16="http://schemas.microsoft.com/office/drawing/2014/main" id="{778002B3-69DE-4012-93EA-1EE560F43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59" name="Picture 7" descr="j0079210">
              <a:extLst>
                <a:ext uri="{FF2B5EF4-FFF2-40B4-BE49-F238E27FC236}">
                  <a16:creationId xmlns:a16="http://schemas.microsoft.com/office/drawing/2014/main" id="{1476F6A1-F27A-4957-B84B-E8C0DD433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60" name="tower">
              <a:extLst>
                <a:ext uri="{FF2B5EF4-FFF2-40B4-BE49-F238E27FC236}">
                  <a16:creationId xmlns:a16="http://schemas.microsoft.com/office/drawing/2014/main" id="{AB4EEB9D-4370-4BA2-8FFE-4A47F85B436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5961" name="Text Box 9">
            <a:extLst>
              <a:ext uri="{FF2B5EF4-FFF2-40B4-BE49-F238E27FC236}">
                <a16:creationId xmlns:a16="http://schemas.microsoft.com/office/drawing/2014/main" id="{E4220D9A-4678-446D-B1D0-8B4D1A9F6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657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DB</a:t>
            </a:r>
          </a:p>
        </p:txBody>
      </p:sp>
      <p:grpSp>
        <p:nvGrpSpPr>
          <p:cNvPr id="125962" name="Group 10">
            <a:extLst>
              <a:ext uri="{FF2B5EF4-FFF2-40B4-BE49-F238E27FC236}">
                <a16:creationId xmlns:a16="http://schemas.microsoft.com/office/drawing/2014/main" id="{5F766501-50A6-469E-900C-766BFD147D3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3124200"/>
            <a:ext cx="290513" cy="381000"/>
            <a:chOff x="3408" y="3648"/>
            <a:chExt cx="192" cy="288"/>
          </a:xfrm>
        </p:grpSpPr>
        <p:sp>
          <p:nvSpPr>
            <p:cNvPr id="125963" name="Rectangle 11">
              <a:extLst>
                <a:ext uri="{FF2B5EF4-FFF2-40B4-BE49-F238E27FC236}">
                  <a16:creationId xmlns:a16="http://schemas.microsoft.com/office/drawing/2014/main" id="{FCD63D2F-16F8-4B81-B7D3-DECA4F88A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4" name="Oval 12">
              <a:extLst>
                <a:ext uri="{FF2B5EF4-FFF2-40B4-BE49-F238E27FC236}">
                  <a16:creationId xmlns:a16="http://schemas.microsoft.com/office/drawing/2014/main" id="{59D22C4A-676F-4A94-83EA-169A73266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5" name="Oval 13">
              <a:extLst>
                <a:ext uri="{FF2B5EF4-FFF2-40B4-BE49-F238E27FC236}">
                  <a16:creationId xmlns:a16="http://schemas.microsoft.com/office/drawing/2014/main" id="{6DC74252-4C5C-45F6-921A-082E0C4B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66" name="Group 14">
            <a:extLst>
              <a:ext uri="{FF2B5EF4-FFF2-40B4-BE49-F238E27FC236}">
                <a16:creationId xmlns:a16="http://schemas.microsoft.com/office/drawing/2014/main" id="{0157E1F0-F61F-4A7F-8747-41766AD07BB3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3962400"/>
            <a:ext cx="304800" cy="533400"/>
            <a:chOff x="960" y="336"/>
            <a:chExt cx="192" cy="336"/>
          </a:xfrm>
        </p:grpSpPr>
        <p:sp>
          <p:nvSpPr>
            <p:cNvPr id="125967" name="Oval 15">
              <a:extLst>
                <a:ext uri="{FF2B5EF4-FFF2-40B4-BE49-F238E27FC236}">
                  <a16:creationId xmlns:a16="http://schemas.microsoft.com/office/drawing/2014/main" id="{A6FA35A6-0758-44BA-A662-DBA5E024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8" name="Line 16">
              <a:extLst>
                <a:ext uri="{FF2B5EF4-FFF2-40B4-BE49-F238E27FC236}">
                  <a16:creationId xmlns:a16="http://schemas.microsoft.com/office/drawing/2014/main" id="{22F4BFC9-4F90-4471-965A-BCFB577B6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4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69" name="Line 17">
              <a:extLst>
                <a:ext uri="{FF2B5EF4-FFF2-40B4-BE49-F238E27FC236}">
                  <a16:creationId xmlns:a16="http://schemas.microsoft.com/office/drawing/2014/main" id="{4482B039-FE80-4D33-B947-9EF9703D5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0" name="Line 18">
              <a:extLst>
                <a:ext uri="{FF2B5EF4-FFF2-40B4-BE49-F238E27FC236}">
                  <a16:creationId xmlns:a16="http://schemas.microsoft.com/office/drawing/2014/main" id="{82D4CA32-8A7F-477B-B483-320476750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1" name="Line 19">
              <a:extLst>
                <a:ext uri="{FF2B5EF4-FFF2-40B4-BE49-F238E27FC236}">
                  <a16:creationId xmlns:a16="http://schemas.microsoft.com/office/drawing/2014/main" id="{74972DA4-691C-4B1C-914B-FB2402B52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72" name="Group 20">
            <a:extLst>
              <a:ext uri="{FF2B5EF4-FFF2-40B4-BE49-F238E27FC236}">
                <a16:creationId xmlns:a16="http://schemas.microsoft.com/office/drawing/2014/main" id="{8BCE8DD9-0084-417D-A583-BAA8A64321F2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2362200"/>
            <a:ext cx="304800" cy="533400"/>
            <a:chOff x="960" y="336"/>
            <a:chExt cx="192" cy="336"/>
          </a:xfrm>
        </p:grpSpPr>
        <p:sp>
          <p:nvSpPr>
            <p:cNvPr id="125973" name="Oval 21">
              <a:extLst>
                <a:ext uri="{FF2B5EF4-FFF2-40B4-BE49-F238E27FC236}">
                  <a16:creationId xmlns:a16="http://schemas.microsoft.com/office/drawing/2014/main" id="{C3225D9D-BBDF-459F-BD68-534075D08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4" name="Line 22">
              <a:extLst>
                <a:ext uri="{FF2B5EF4-FFF2-40B4-BE49-F238E27FC236}">
                  <a16:creationId xmlns:a16="http://schemas.microsoft.com/office/drawing/2014/main" id="{7A9EF773-931E-4CBD-A7FE-C57D5A631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4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5" name="Line 23">
              <a:extLst>
                <a:ext uri="{FF2B5EF4-FFF2-40B4-BE49-F238E27FC236}">
                  <a16:creationId xmlns:a16="http://schemas.microsoft.com/office/drawing/2014/main" id="{2848F032-114E-496E-88DA-44C67610B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6" name="Line 24">
              <a:extLst>
                <a:ext uri="{FF2B5EF4-FFF2-40B4-BE49-F238E27FC236}">
                  <a16:creationId xmlns:a16="http://schemas.microsoft.com/office/drawing/2014/main" id="{7CAFE0BB-504F-4EED-B38E-757A81708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77" name="Line 25">
              <a:extLst>
                <a:ext uri="{FF2B5EF4-FFF2-40B4-BE49-F238E27FC236}">
                  <a16:creationId xmlns:a16="http://schemas.microsoft.com/office/drawing/2014/main" id="{BE97E087-5CEC-4991-9D02-EDEE376624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78" name="Group 26">
            <a:extLst>
              <a:ext uri="{FF2B5EF4-FFF2-40B4-BE49-F238E27FC236}">
                <a16:creationId xmlns:a16="http://schemas.microsoft.com/office/drawing/2014/main" id="{1E2FA329-ACAE-4DD3-B1A0-1E0B70F45591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3200400"/>
            <a:ext cx="304800" cy="533400"/>
            <a:chOff x="960" y="336"/>
            <a:chExt cx="192" cy="336"/>
          </a:xfrm>
        </p:grpSpPr>
        <p:sp>
          <p:nvSpPr>
            <p:cNvPr id="125979" name="Oval 27">
              <a:extLst>
                <a:ext uri="{FF2B5EF4-FFF2-40B4-BE49-F238E27FC236}">
                  <a16:creationId xmlns:a16="http://schemas.microsoft.com/office/drawing/2014/main" id="{B778D945-BEE6-450F-BB58-FA85C7EE0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0" name="Line 28">
              <a:extLst>
                <a:ext uri="{FF2B5EF4-FFF2-40B4-BE49-F238E27FC236}">
                  <a16:creationId xmlns:a16="http://schemas.microsoft.com/office/drawing/2014/main" id="{66191755-C20F-4AB9-9BDD-28E01166F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43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1" name="Line 29">
              <a:extLst>
                <a:ext uri="{FF2B5EF4-FFF2-40B4-BE49-F238E27FC236}">
                  <a16:creationId xmlns:a16="http://schemas.microsoft.com/office/drawing/2014/main" id="{449FA586-47C2-4ED5-A924-8F7FC7A85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48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2" name="Line 30">
              <a:extLst>
                <a:ext uri="{FF2B5EF4-FFF2-40B4-BE49-F238E27FC236}">
                  <a16:creationId xmlns:a16="http://schemas.microsoft.com/office/drawing/2014/main" id="{C9B9FFD9-D49D-46E5-BF53-8FE353841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983" name="Line 31">
              <a:extLst>
                <a:ext uri="{FF2B5EF4-FFF2-40B4-BE49-F238E27FC236}">
                  <a16:creationId xmlns:a16="http://schemas.microsoft.com/office/drawing/2014/main" id="{A4DECF70-4ECA-4025-8BC1-C29AAAD22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57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5984" name="Text Box 32">
            <a:extLst>
              <a:ext uri="{FF2B5EF4-FFF2-40B4-BE49-F238E27FC236}">
                <a16:creationId xmlns:a16="http://schemas.microsoft.com/office/drawing/2014/main" id="{02AB124C-AF42-4F97-8EE5-94F2658D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</a:t>
            </a:r>
          </a:p>
        </p:txBody>
      </p:sp>
      <p:grpSp>
        <p:nvGrpSpPr>
          <p:cNvPr id="125986" name="Group 34">
            <a:extLst>
              <a:ext uri="{FF2B5EF4-FFF2-40B4-BE49-F238E27FC236}">
                <a16:creationId xmlns:a16="http://schemas.microsoft.com/office/drawing/2014/main" id="{DC3C1819-F78A-4104-80AD-299F3330F781}"/>
              </a:ext>
            </a:extLst>
          </p:cNvPr>
          <p:cNvGrpSpPr>
            <a:grpSpLocks/>
          </p:cNvGrpSpPr>
          <p:nvPr/>
        </p:nvGrpSpPr>
        <p:grpSpPr bwMode="auto">
          <a:xfrm>
            <a:off x="2605088" y="2667000"/>
            <a:ext cx="700087" cy="609600"/>
            <a:chOff x="2487" y="2064"/>
            <a:chExt cx="633" cy="624"/>
          </a:xfrm>
        </p:grpSpPr>
        <p:sp>
          <p:nvSpPr>
            <p:cNvPr id="125987" name="Rectangle 35">
              <a:extLst>
                <a:ext uri="{FF2B5EF4-FFF2-40B4-BE49-F238E27FC236}">
                  <a16:creationId xmlns:a16="http://schemas.microsoft.com/office/drawing/2014/main" id="{AF9939B2-657D-4C7C-B9C0-85C6FB4AB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88" name="Picture 36" descr="j0079210">
              <a:extLst>
                <a:ext uri="{FF2B5EF4-FFF2-40B4-BE49-F238E27FC236}">
                  <a16:creationId xmlns:a16="http://schemas.microsoft.com/office/drawing/2014/main" id="{06FCBDB8-EEFF-4845-9632-62366E636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89" name="tower">
              <a:extLst>
                <a:ext uri="{FF2B5EF4-FFF2-40B4-BE49-F238E27FC236}">
                  <a16:creationId xmlns:a16="http://schemas.microsoft.com/office/drawing/2014/main" id="{7CC533FC-F54A-4767-8943-FFDE6DEA781E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90" name="Group 38">
            <a:extLst>
              <a:ext uri="{FF2B5EF4-FFF2-40B4-BE49-F238E27FC236}">
                <a16:creationId xmlns:a16="http://schemas.microsoft.com/office/drawing/2014/main" id="{AC318CAF-0D5E-4546-B8E8-9A0CE9F3B0A3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3657600"/>
            <a:ext cx="700087" cy="609600"/>
            <a:chOff x="2487" y="2064"/>
            <a:chExt cx="633" cy="624"/>
          </a:xfrm>
        </p:grpSpPr>
        <p:sp>
          <p:nvSpPr>
            <p:cNvPr id="125991" name="Rectangle 39">
              <a:extLst>
                <a:ext uri="{FF2B5EF4-FFF2-40B4-BE49-F238E27FC236}">
                  <a16:creationId xmlns:a16="http://schemas.microsoft.com/office/drawing/2014/main" id="{ADEE346B-0A49-4852-B3A0-121E86E1D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92" name="Picture 40" descr="j0079210">
              <a:extLst>
                <a:ext uri="{FF2B5EF4-FFF2-40B4-BE49-F238E27FC236}">
                  <a16:creationId xmlns:a16="http://schemas.microsoft.com/office/drawing/2014/main" id="{E1B5A71D-47E0-4A35-95D4-C2F490CD8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93" name="tower">
              <a:extLst>
                <a:ext uri="{FF2B5EF4-FFF2-40B4-BE49-F238E27FC236}">
                  <a16:creationId xmlns:a16="http://schemas.microsoft.com/office/drawing/2014/main" id="{C5E2ADD9-D525-431F-917D-FD6C0BDC0E8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94" name="Group 42">
            <a:extLst>
              <a:ext uri="{FF2B5EF4-FFF2-40B4-BE49-F238E27FC236}">
                <a16:creationId xmlns:a16="http://schemas.microsoft.com/office/drawing/2014/main" id="{189C4C6F-DCE2-4407-BDCF-ACB544609110}"/>
              </a:ext>
            </a:extLst>
          </p:cNvPr>
          <p:cNvGrpSpPr>
            <a:grpSpLocks/>
          </p:cNvGrpSpPr>
          <p:nvPr/>
        </p:nvGrpSpPr>
        <p:grpSpPr bwMode="auto">
          <a:xfrm>
            <a:off x="3824288" y="4191000"/>
            <a:ext cx="700087" cy="609600"/>
            <a:chOff x="2487" y="2064"/>
            <a:chExt cx="633" cy="624"/>
          </a:xfrm>
        </p:grpSpPr>
        <p:sp>
          <p:nvSpPr>
            <p:cNvPr id="125995" name="Rectangle 43">
              <a:extLst>
                <a:ext uri="{FF2B5EF4-FFF2-40B4-BE49-F238E27FC236}">
                  <a16:creationId xmlns:a16="http://schemas.microsoft.com/office/drawing/2014/main" id="{E164EA38-F27A-4E4D-B8B0-0FF0E9EF9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5996" name="Picture 44" descr="j0079210">
              <a:extLst>
                <a:ext uri="{FF2B5EF4-FFF2-40B4-BE49-F238E27FC236}">
                  <a16:creationId xmlns:a16="http://schemas.microsoft.com/office/drawing/2014/main" id="{3A5FC188-E5E4-46EB-B569-8D49A5EF5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97" name="tower">
              <a:extLst>
                <a:ext uri="{FF2B5EF4-FFF2-40B4-BE49-F238E27FC236}">
                  <a16:creationId xmlns:a16="http://schemas.microsoft.com/office/drawing/2014/main" id="{E24C0202-EFEE-4C53-A17B-63F754F2E22D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5998" name="Group 46">
            <a:extLst>
              <a:ext uri="{FF2B5EF4-FFF2-40B4-BE49-F238E27FC236}">
                <a16:creationId xmlns:a16="http://schemas.microsoft.com/office/drawing/2014/main" id="{F33A0F95-78BF-4ADC-A573-255567E8EA48}"/>
              </a:ext>
            </a:extLst>
          </p:cNvPr>
          <p:cNvGrpSpPr>
            <a:grpSpLocks/>
          </p:cNvGrpSpPr>
          <p:nvPr/>
        </p:nvGrpSpPr>
        <p:grpSpPr bwMode="auto">
          <a:xfrm>
            <a:off x="5119688" y="4038600"/>
            <a:ext cx="700087" cy="609600"/>
            <a:chOff x="2487" y="2064"/>
            <a:chExt cx="633" cy="624"/>
          </a:xfrm>
        </p:grpSpPr>
        <p:sp>
          <p:nvSpPr>
            <p:cNvPr id="125999" name="Rectangle 47">
              <a:extLst>
                <a:ext uri="{FF2B5EF4-FFF2-40B4-BE49-F238E27FC236}">
                  <a16:creationId xmlns:a16="http://schemas.microsoft.com/office/drawing/2014/main" id="{A627510A-4DA8-4869-84BE-2D4D5FA0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2064"/>
              <a:ext cx="633" cy="624"/>
            </a:xfrm>
            <a:prstGeom prst="rect">
              <a:avLst/>
            </a:prstGeom>
            <a:solidFill>
              <a:srgbClr val="CCFFFF">
                <a:alpha val="20000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6000" name="Picture 48" descr="j0079210">
              <a:extLst>
                <a:ext uri="{FF2B5EF4-FFF2-40B4-BE49-F238E27FC236}">
                  <a16:creationId xmlns:a16="http://schemas.microsoft.com/office/drawing/2014/main" id="{A51AF5A1-E8F9-4829-98FD-4B904F6B7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60"/>
              <a:ext cx="242" cy="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001" name="tower">
              <a:extLst>
                <a:ext uri="{FF2B5EF4-FFF2-40B4-BE49-F238E27FC236}">
                  <a16:creationId xmlns:a16="http://schemas.microsoft.com/office/drawing/2014/main" id="{7BA82064-7D63-4EC3-AA4E-D549483C352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58" y="2141"/>
              <a:ext cx="222" cy="429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6002" name="Line 50">
            <a:extLst>
              <a:ext uri="{FF2B5EF4-FFF2-40B4-BE49-F238E27FC236}">
                <a16:creationId xmlns:a16="http://schemas.microsoft.com/office/drawing/2014/main" id="{0881C91C-EAB7-4EF0-ADB6-B8C41BB7C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2667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3" name="Line 51">
            <a:extLst>
              <a:ext uri="{FF2B5EF4-FFF2-40B4-BE49-F238E27FC236}">
                <a16:creationId xmlns:a16="http://schemas.microsoft.com/office/drawing/2014/main" id="{D0F730D6-A23D-4682-B8FB-CA897EA8D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3088" y="3124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4" name="Line 52">
            <a:extLst>
              <a:ext uri="{FF2B5EF4-FFF2-40B4-BE49-F238E27FC236}">
                <a16:creationId xmlns:a16="http://schemas.microsoft.com/office/drawing/2014/main" id="{E0E87337-310F-4A32-A6A6-B571740D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962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5" name="Line 53">
            <a:extLst>
              <a:ext uri="{FF2B5EF4-FFF2-40B4-BE49-F238E27FC236}">
                <a16:creationId xmlns:a16="http://schemas.microsoft.com/office/drawing/2014/main" id="{123C13CD-2F4E-43A4-B415-3AA7259A7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3288" y="3048000"/>
            <a:ext cx="3810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6" name="Line 54">
            <a:extLst>
              <a:ext uri="{FF2B5EF4-FFF2-40B4-BE49-F238E27FC236}">
                <a16:creationId xmlns:a16="http://schemas.microsoft.com/office/drawing/2014/main" id="{6E99D867-78E2-4D08-A9FB-4BF4699FE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5688" y="3352800"/>
            <a:ext cx="3657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7" name="Line 55">
            <a:extLst>
              <a:ext uri="{FF2B5EF4-FFF2-40B4-BE49-F238E27FC236}">
                <a16:creationId xmlns:a16="http://schemas.microsoft.com/office/drawing/2014/main" id="{0D939726-413E-4331-A2BD-AEDC6C90DA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6288" y="35052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8" name="Line 56">
            <a:extLst>
              <a:ext uri="{FF2B5EF4-FFF2-40B4-BE49-F238E27FC236}">
                <a16:creationId xmlns:a16="http://schemas.microsoft.com/office/drawing/2014/main" id="{3A51328A-AB9C-44D6-885D-4A37891C4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1688" y="3657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09" name="Line 57">
            <a:extLst>
              <a:ext uri="{FF2B5EF4-FFF2-40B4-BE49-F238E27FC236}">
                <a16:creationId xmlns:a16="http://schemas.microsoft.com/office/drawing/2014/main" id="{6885F5CD-A8B4-489D-9FB4-1EF7CC85B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2590800"/>
            <a:ext cx="2667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010" name="Text Box 58">
            <a:extLst>
              <a:ext uri="{FF2B5EF4-FFF2-40B4-BE49-F238E27FC236}">
                <a16:creationId xmlns:a16="http://schemas.microsoft.com/office/drawing/2014/main" id="{3EC76390-ED93-410E-B5A6-2A725D9D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888" y="3200400"/>
            <a:ext cx="1042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</a:t>
            </a:r>
          </a:p>
        </p:txBody>
      </p:sp>
      <p:sp>
        <p:nvSpPr>
          <p:cNvPr id="126012" name="Rectangle 60">
            <a:extLst>
              <a:ext uri="{FF2B5EF4-FFF2-40B4-BE49-F238E27FC236}">
                <a16:creationId xmlns:a16="http://schemas.microsoft.com/office/drawing/2014/main" id="{E6708273-3C7A-4C1C-B8FC-03905095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" y="1078698"/>
            <a:ext cx="89773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Huge investment to support IBM WebSphere at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edge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99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12AA-C8B0-494A-973B-5CA520E7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3D90-06B1-41AC-A3BA-E318CFE3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6324600" cy="4114800"/>
          </a:xfrm>
        </p:spPr>
        <p:txBody>
          <a:bodyPr/>
          <a:lstStyle/>
          <a:p>
            <a:r>
              <a:rPr lang="en-US" sz="3200" dirty="0"/>
              <a:t>Akamai offered to deliver objects that appeared on web pages</a:t>
            </a:r>
          </a:p>
          <a:p>
            <a:endParaRPr lang="en-US" sz="3200" dirty="0"/>
          </a:p>
          <a:p>
            <a:r>
              <a:rPr lang="en-US" sz="3200" dirty="0"/>
              <a:t>The goal was to speed up page load times</a:t>
            </a:r>
          </a:p>
          <a:p>
            <a:endParaRPr lang="en-US" sz="3200" dirty="0"/>
          </a:p>
          <a:p>
            <a:r>
              <a:rPr lang="en-US" sz="3200" dirty="0"/>
              <a:t>… and reduce infrastructure investment for content providers</a:t>
            </a:r>
          </a:p>
        </p:txBody>
      </p:sp>
    </p:spTree>
    <p:extLst>
      <p:ext uri="{BB962C8B-B14F-4D97-AF65-F5344CB8AC3E}">
        <p14:creationId xmlns:p14="http://schemas.microsoft.com/office/powerpoint/2010/main" val="10065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03412" y="333375"/>
            <a:ext cx="7516906" cy="531813"/>
          </a:xfrm>
        </p:spPr>
        <p:txBody>
          <a:bodyPr/>
          <a:lstStyle/>
          <a:p>
            <a:r>
              <a:rPr lang="en-US" dirty="0"/>
              <a:t>Peer-to-Peer Assisted Content Delivery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9281" y="1295400"/>
            <a:ext cx="8834719" cy="4830763"/>
          </a:xfrm>
        </p:spPr>
        <p:txBody>
          <a:bodyPr/>
          <a:lstStyle/>
          <a:p>
            <a:r>
              <a:rPr lang="en-US" sz="2800" dirty="0"/>
              <a:t>Hybrid between a fixed-infrastructure CDN and a pure peer-to-peer delivery system</a:t>
            </a:r>
          </a:p>
          <a:p>
            <a:r>
              <a:rPr lang="en-US" sz="2800" dirty="0"/>
              <a:t>Based on technology developed by</a:t>
            </a:r>
          </a:p>
          <a:p>
            <a:pPr>
              <a:buNone/>
            </a:pPr>
            <a:r>
              <a:rPr lang="en-US" sz="2800" dirty="0"/>
              <a:t>   Red Swoosh (acquired by Akamai in 2007)</a:t>
            </a:r>
          </a:p>
          <a:p>
            <a:r>
              <a:rPr lang="en-US" sz="2800" dirty="0"/>
              <a:t>Goal is to deliver large files at lower cost</a:t>
            </a:r>
          </a:p>
        </p:txBody>
      </p:sp>
    </p:spTree>
    <p:extLst>
      <p:ext uri="{BB962C8B-B14F-4D97-AF65-F5344CB8AC3E}">
        <p14:creationId xmlns:p14="http://schemas.microsoft.com/office/powerpoint/2010/main" val="685300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708208" y="5006784"/>
            <a:ext cx="8041342" cy="1501589"/>
          </a:xfrm>
        </p:spPr>
        <p:txBody>
          <a:bodyPr/>
          <a:lstStyle/>
          <a:p>
            <a:r>
              <a:rPr lang="en-US" dirty="0" err="1"/>
              <a:t>BitTorrent</a:t>
            </a:r>
            <a:r>
              <a:rPr lang="en-US" dirty="0"/>
              <a:t>-like protocol with control nodes serving as “trackers” and </a:t>
            </a:r>
            <a:r>
              <a:rPr lang="en-US" b="1" i="1" dirty="0"/>
              <a:t>assigning</a:t>
            </a:r>
            <a:r>
              <a:rPr lang="en-US" dirty="0"/>
              <a:t> peers</a:t>
            </a:r>
          </a:p>
          <a:p>
            <a:r>
              <a:rPr lang="en-US" dirty="0"/>
              <a:t>CDN acts as a backstop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83838" y="663495"/>
            <a:ext cx="6353487" cy="4022014"/>
            <a:chOff x="2268365" y="2030594"/>
            <a:chExt cx="4117182" cy="2850578"/>
          </a:xfrm>
        </p:grpSpPr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2326340" y="3760969"/>
              <a:ext cx="3598863" cy="87471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noFill/>
              <a:miter lim="800000"/>
              <a:headEnd/>
              <a:tailEnd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B85BB"/>
                </a:buClr>
                <a:buSzPct val="55000"/>
                <a:buFont typeface="Wingdings" pitchFamily="2" charset="2"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5" name="Picture 4" descr="C:\Users\Andreas Haeberlen\AppData\Local\Microsoft\Windows\Temporary Internet Files\Content.IE5\AK868KOL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8028" y="3627619"/>
              <a:ext cx="636587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1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7253" y="3654606"/>
              <a:ext cx="755650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1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1965" y="3651431"/>
              <a:ext cx="75565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1" descr="MCj0431616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5565" y="3651431"/>
              <a:ext cx="75565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C:\Users\Andreas Haeberlen\AppData\Local\Microsoft\Windows\Temporary Internet Files\Content.IE5\AK868KOL\MC900431564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07653" y="3606981"/>
              <a:ext cx="6365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8128" y="2349681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4990" y="2127431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0365" y="3076756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07478" y="2924356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3965" y="2929119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C:\Users\Andreas Haeberlen\AppData\Local\Microsoft\Windows\Temporary Internet Files\Content.IE5\AK868KOL\MC900431576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75878" y="2030594"/>
              <a:ext cx="5461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>
              <a:stCxn id="10" idx="3"/>
              <a:endCxn id="15" idx="1"/>
            </p:cNvCxnSpPr>
            <p:nvPr/>
          </p:nvCxnSpPr>
          <p:spPr>
            <a:xfrm flipV="1">
              <a:off x="4474228" y="2305231"/>
              <a:ext cx="501650" cy="3190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0" idx="1"/>
            </p:cNvCxnSpPr>
            <p:nvPr/>
          </p:nvCxnSpPr>
          <p:spPr>
            <a:xfrm>
              <a:off x="3501090" y="2402069"/>
              <a:ext cx="427038" cy="2222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2" idx="0"/>
              <a:endCxn id="11" idx="2"/>
            </p:cNvCxnSpPr>
            <p:nvPr/>
          </p:nvCxnSpPr>
          <p:spPr>
            <a:xfrm rot="5400000" flipH="1" flipV="1">
              <a:off x="2940703" y="2789418"/>
              <a:ext cx="400050" cy="17462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3"/>
              <a:endCxn id="13" idx="1"/>
            </p:cNvCxnSpPr>
            <p:nvPr/>
          </p:nvCxnSpPr>
          <p:spPr>
            <a:xfrm flipV="1">
              <a:off x="3326465" y="3198994"/>
              <a:ext cx="481013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478865" y="2603681"/>
              <a:ext cx="387350" cy="3746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353578" y="3043419"/>
              <a:ext cx="560387" cy="16033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 flipV="1">
              <a:off x="4326590" y="2470331"/>
              <a:ext cx="695325" cy="46196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228959" y="3436325"/>
              <a:ext cx="274637" cy="1555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87759" y="3436325"/>
              <a:ext cx="258762" cy="17145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0"/>
              <a:endCxn id="15" idx="2"/>
            </p:cNvCxnSpPr>
            <p:nvPr/>
          </p:nvCxnSpPr>
          <p:spPr>
            <a:xfrm rot="5400000" flipH="1" flipV="1">
              <a:off x="5043347" y="2723537"/>
              <a:ext cx="349250" cy="619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5261627" y="3510144"/>
              <a:ext cx="187325" cy="635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0"/>
            <p:cNvSpPr txBox="1">
              <a:spLocks noChangeArrowheads="1"/>
            </p:cNvSpPr>
            <p:nvPr/>
          </p:nvSpPr>
          <p:spPr bwMode="auto">
            <a:xfrm>
              <a:off x="2268365" y="4597596"/>
              <a:ext cx="1973884" cy="28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Akamai Control Nodes</a:t>
              </a:r>
            </a:p>
          </p:txBody>
        </p:sp>
        <p:sp>
          <p:nvSpPr>
            <p:cNvPr id="28" name="TextBox 141"/>
            <p:cNvSpPr txBox="1">
              <a:spLocks noChangeArrowheads="1"/>
            </p:cNvSpPr>
            <p:nvPr/>
          </p:nvSpPr>
          <p:spPr bwMode="auto">
            <a:xfrm>
              <a:off x="4483754" y="4569007"/>
              <a:ext cx="1901793" cy="283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Akamai Edge Servers</a:t>
              </a:r>
            </a:p>
          </p:txBody>
        </p:sp>
        <p:sp>
          <p:nvSpPr>
            <p:cNvPr id="29" name="TextBox 142"/>
            <p:cNvSpPr txBox="1">
              <a:spLocks noChangeArrowheads="1"/>
            </p:cNvSpPr>
            <p:nvPr/>
          </p:nvSpPr>
          <p:spPr bwMode="auto">
            <a:xfrm>
              <a:off x="3948765" y="2111556"/>
              <a:ext cx="569541" cy="28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Peers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3724835" y="2662519"/>
            <a:ext cx="309283" cy="174811"/>
          </a:xfrm>
          <a:prstGeom prst="straightConnector1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6078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Number of Installations</a:t>
            </a:r>
          </a:p>
        </p:txBody>
      </p:sp>
      <p:pic>
        <p:nvPicPr>
          <p:cNvPr id="4" name="Content Placeholder 3" descr="grow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9472"/>
            <a:ext cx="8229600" cy="3375798"/>
          </a:xfrm>
        </p:spPr>
      </p:pic>
    </p:spTree>
    <p:extLst>
      <p:ext uri="{BB962C8B-B14F-4D97-AF65-F5344CB8AC3E}">
        <p14:creationId xmlns:p14="http://schemas.microsoft.com/office/powerpoint/2010/main" val="118049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 of Clients per </a:t>
            </a:r>
            <a:r>
              <a:rPr lang="en-US" dirty="0" err="1"/>
              <a:t>EdgeScape</a:t>
            </a:r>
            <a:endParaRPr lang="en-US" dirty="0"/>
          </a:p>
        </p:txBody>
      </p:sp>
      <p:pic>
        <p:nvPicPr>
          <p:cNvPr id="4" name="Content Placeholder 3" descr="new_world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15149"/>
            <a:ext cx="8229600" cy="3954135"/>
          </a:xfrm>
        </p:spPr>
      </p:pic>
    </p:spTree>
    <p:extLst>
      <p:ext uri="{BB962C8B-B14F-4D97-AF65-F5344CB8AC3E}">
        <p14:creationId xmlns:p14="http://schemas.microsoft.com/office/powerpoint/2010/main" val="119895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333375"/>
            <a:ext cx="7449670" cy="531813"/>
          </a:xfrm>
        </p:spPr>
        <p:txBody>
          <a:bodyPr/>
          <a:lstStyle/>
          <a:p>
            <a:r>
              <a:rPr lang="en-US" sz="2400" dirty="0"/>
              <a:t>P2P Efficiency for Largest Enabled Customers</a:t>
            </a:r>
          </a:p>
        </p:txBody>
      </p:sp>
      <p:pic>
        <p:nvPicPr>
          <p:cNvPr id="4" name="Content Placeholder 3" descr="peer_efficien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2587"/>
            <a:ext cx="8229600" cy="4377826"/>
          </a:xfrm>
        </p:spPr>
      </p:pic>
    </p:spTree>
    <p:extLst>
      <p:ext uri="{BB962C8B-B14F-4D97-AF65-F5344CB8AC3E}">
        <p14:creationId xmlns:p14="http://schemas.microsoft.com/office/powerpoint/2010/main" val="2142407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5" name="Content Placeholder 4" descr="speed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954" r="26176"/>
          <a:stretch>
            <a:fillRect/>
          </a:stretch>
        </p:blipFill>
        <p:spPr>
          <a:xfrm>
            <a:off x="891989" y="1062318"/>
            <a:ext cx="7307812" cy="4235216"/>
          </a:xfrm>
        </p:spPr>
      </p:pic>
      <p:sp>
        <p:nvSpPr>
          <p:cNvPr id="6" name="TextBox 5"/>
          <p:cNvSpPr txBox="1"/>
          <p:nvPr/>
        </p:nvSpPr>
        <p:spPr>
          <a:xfrm>
            <a:off x="537882" y="5755342"/>
            <a:ext cx="80320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Majority P2P downloads average several Mbps.</a:t>
            </a:r>
          </a:p>
        </p:txBody>
      </p:sp>
    </p:spTree>
    <p:extLst>
      <p:ext uri="{BB962C8B-B14F-4D97-AF65-F5344CB8AC3E}">
        <p14:creationId xmlns:p14="http://schemas.microsoft.com/office/powerpoint/2010/main" val="1165530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B0BB-7B71-4F07-8871-C160D11C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Move to Full-Site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7EFE9-E6C2-4578-A4DE-799A877B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18" y="1024095"/>
            <a:ext cx="8382000" cy="4830763"/>
          </a:xfrm>
        </p:spPr>
        <p:txBody>
          <a:bodyPr/>
          <a:lstStyle/>
          <a:p>
            <a:r>
              <a:rPr lang="en-US" sz="2400" dirty="0"/>
              <a:t>88 of Alexa top 500 home pages delivered by Akamai</a:t>
            </a:r>
          </a:p>
          <a:p>
            <a:endParaRPr lang="en-US" sz="2400" dirty="0"/>
          </a:p>
          <a:p>
            <a:r>
              <a:rPr lang="en-US" sz="2400" dirty="0"/>
              <a:t>Motivated in part by split-TCP/TLS optimization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Motivated in part to protect web site</a:t>
            </a:r>
          </a:p>
          <a:p>
            <a:endParaRPr lang="en-US" sz="2400" dirty="0"/>
          </a:p>
          <a:p>
            <a:r>
              <a:rPr lang="en-US" sz="2400" dirty="0"/>
              <a:t>Akamai has to operate DNS, hold private keys!</a:t>
            </a: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6FA65BB5-DC5F-40A6-9A26-C495013F8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18" y="3024843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A42E10C-DA57-4E5F-A1AC-6868B6DFF1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18" y="317724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2F8F4CE1-EA06-4F53-B5DE-86BB56EC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18" y="325344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C105BABF-7468-40DE-AC61-20DEC4F0D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18" y="340584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id="{DE7736DF-6D77-40D5-9035-0DC1CF985E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6218" y="340584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ower">
            <a:extLst>
              <a:ext uri="{FF2B5EF4-FFF2-40B4-BE49-F238E27FC236}">
                <a16:creationId xmlns:a16="http://schemas.microsoft.com/office/drawing/2014/main" id="{535B50BD-8ADE-47BE-B721-EB7BEEAEBC38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2151618" y="3113743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Line 26">
            <a:extLst>
              <a:ext uri="{FF2B5EF4-FFF2-40B4-BE49-F238E27FC236}">
                <a16:creationId xmlns:a16="http://schemas.microsoft.com/office/drawing/2014/main" id="{CF3CD443-4B5F-4919-BE11-454B125C49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7217" y="3289956"/>
            <a:ext cx="703261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Line 29">
            <a:extLst>
              <a:ext uri="{FF2B5EF4-FFF2-40B4-BE49-F238E27FC236}">
                <a16:creationId xmlns:a16="http://schemas.microsoft.com/office/drawing/2014/main" id="{FCB2F30A-B62A-4164-B252-ADFCCA299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959" y="2819400"/>
            <a:ext cx="426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51" descr="j0079210">
            <a:extLst>
              <a:ext uri="{FF2B5EF4-FFF2-40B4-BE49-F238E27FC236}">
                <a16:creationId xmlns:a16="http://schemas.microsoft.com/office/drawing/2014/main" id="{63DABED5-699D-452E-97CE-7DE058A5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95" y="2601119"/>
            <a:ext cx="268288" cy="4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3">
            <a:extLst>
              <a:ext uri="{FF2B5EF4-FFF2-40B4-BE49-F238E27FC236}">
                <a16:creationId xmlns:a16="http://schemas.microsoft.com/office/drawing/2014/main" id="{77FB7AA4-99A5-4F83-8BF1-738D26040A85}"/>
              </a:ext>
            </a:extLst>
          </p:cNvPr>
          <p:cNvGrpSpPr>
            <a:grpSpLocks/>
          </p:cNvGrpSpPr>
          <p:nvPr/>
        </p:nvGrpSpPr>
        <p:grpSpPr bwMode="auto">
          <a:xfrm>
            <a:off x="7347641" y="2628900"/>
            <a:ext cx="381000" cy="381000"/>
            <a:chOff x="3408" y="3648"/>
            <a:chExt cx="192" cy="288"/>
          </a:xfrm>
        </p:grpSpPr>
        <p:sp>
          <p:nvSpPr>
            <p:cNvPr id="16" name="Rectangle 54">
              <a:extLst>
                <a:ext uri="{FF2B5EF4-FFF2-40B4-BE49-F238E27FC236}">
                  <a16:creationId xmlns:a16="http://schemas.microsoft.com/office/drawing/2014/main" id="{E040C6A8-7FE8-4F4B-8E04-CBBAA48BC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96"/>
              <a:ext cx="192" cy="19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55">
              <a:extLst>
                <a:ext uri="{FF2B5EF4-FFF2-40B4-BE49-F238E27FC236}">
                  <a16:creationId xmlns:a16="http://schemas.microsoft.com/office/drawing/2014/main" id="{E5F764E5-3EB4-4D43-BC68-68E0F852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648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56">
              <a:extLst>
                <a:ext uri="{FF2B5EF4-FFF2-40B4-BE49-F238E27FC236}">
                  <a16:creationId xmlns:a16="http://schemas.microsoft.com/office/drawing/2014/main" id="{2A4D241F-FED6-405B-BB9E-7DE33296D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40"/>
              <a:ext cx="192" cy="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63FB72E-928F-4075-94BE-0F99AAFEC723}"/>
              </a:ext>
            </a:extLst>
          </p:cNvPr>
          <p:cNvSpPr txBox="1"/>
          <p:nvPr/>
        </p:nvSpPr>
        <p:spPr>
          <a:xfrm>
            <a:off x="2866415" y="2440622"/>
            <a:ext cx="338105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persistent connection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55FF1-DD8F-48D2-88F9-44A3FB00AAA4}"/>
              </a:ext>
            </a:extLst>
          </p:cNvPr>
          <p:cNvSpPr txBox="1"/>
          <p:nvPr/>
        </p:nvSpPr>
        <p:spPr>
          <a:xfrm>
            <a:off x="457200" y="3507133"/>
            <a:ext cx="2254143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fast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establishment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A819AA78-CA44-4C7A-B9C3-472D5F2E0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145" y="3439477"/>
            <a:ext cx="1782273" cy="232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ower">
            <a:extLst>
              <a:ext uri="{FF2B5EF4-FFF2-40B4-BE49-F238E27FC236}">
                <a16:creationId xmlns:a16="http://schemas.microsoft.com/office/drawing/2014/main" id="{DA4224E4-38E1-466B-9403-D9D40ACA4E5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515965" y="3461934"/>
            <a:ext cx="246062" cy="41910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Line 29">
            <a:extLst>
              <a:ext uri="{FF2B5EF4-FFF2-40B4-BE49-F238E27FC236}">
                <a16:creationId xmlns:a16="http://schemas.microsoft.com/office/drawing/2014/main" id="{1B170839-6449-4E88-B0E5-6324A543CA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808" y="2986732"/>
            <a:ext cx="1724085" cy="67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CE0C28-9D32-4453-A028-67D6054C95BF}"/>
              </a:ext>
            </a:extLst>
          </p:cNvPr>
          <p:cNvSpPr txBox="1"/>
          <p:nvPr/>
        </p:nvSpPr>
        <p:spPr>
          <a:xfrm>
            <a:off x="3654357" y="3924245"/>
            <a:ext cx="362310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alternative overlay path</a:t>
            </a:r>
          </a:p>
        </p:txBody>
      </p:sp>
    </p:spTree>
    <p:extLst>
      <p:ext uri="{BB962C8B-B14F-4D97-AF65-F5344CB8AC3E}">
        <p14:creationId xmlns:p14="http://schemas.microsoft.com/office/powerpoint/2010/main" val="4829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930" name="Picture 2" descr="noc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7162800" cy="1143000"/>
          </a:xfrm>
        </p:spPr>
        <p:txBody>
          <a:bodyPr/>
          <a:lstStyle/>
          <a:p>
            <a:r>
              <a:rPr lang="en-US"/>
              <a:t>View of Clusters</a:t>
            </a:r>
          </a:p>
        </p:txBody>
      </p:sp>
      <p:pic>
        <p:nvPicPr>
          <p:cNvPr id="766979" name="Picture 3" descr="data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930275"/>
            <a:ext cx="684688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980" name="AutoShape 4"/>
          <p:cNvSpPr>
            <a:spLocks noChangeArrowheads="1"/>
          </p:cNvSpPr>
          <p:nvPr/>
        </p:nvSpPr>
        <p:spPr bwMode="auto">
          <a:xfrm>
            <a:off x="393700" y="3098800"/>
            <a:ext cx="787400" cy="431800"/>
          </a:xfrm>
          <a:prstGeom prst="wedgeRectCallout">
            <a:avLst>
              <a:gd name="adj1" fmla="val 90120"/>
              <a:gd name="adj2" fmla="val -71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hardware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failure</a:t>
            </a:r>
          </a:p>
        </p:txBody>
      </p:sp>
      <p:sp>
        <p:nvSpPr>
          <p:cNvPr id="766981" name="AutoShape 5"/>
          <p:cNvSpPr>
            <a:spLocks noChangeArrowheads="1"/>
          </p:cNvSpPr>
          <p:nvPr/>
        </p:nvSpPr>
        <p:spPr bwMode="auto">
          <a:xfrm>
            <a:off x="611188" y="2044700"/>
            <a:ext cx="760412" cy="290513"/>
          </a:xfrm>
          <a:prstGeom prst="wedgeRectCallout">
            <a:avLst>
              <a:gd name="adj1" fmla="val 117639"/>
              <a:gd name="adj2" fmla="val 177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chemeClr val="accent2"/>
                </a:solidFill>
              </a:rPr>
              <a:t>buddy</a:t>
            </a:r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766982" name="AutoShape 6"/>
          <p:cNvSpPr>
            <a:spLocks noChangeArrowheads="1"/>
          </p:cNvSpPr>
          <p:nvPr/>
        </p:nvSpPr>
        <p:spPr bwMode="auto">
          <a:xfrm>
            <a:off x="279400" y="2540000"/>
            <a:ext cx="850900" cy="304800"/>
          </a:xfrm>
          <a:prstGeom prst="wedgeRectCallout">
            <a:avLst>
              <a:gd name="adj1" fmla="val 99069"/>
              <a:gd name="adj2" fmla="val 3437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</p:txBody>
      </p:sp>
      <p:sp>
        <p:nvSpPr>
          <p:cNvPr id="766983" name="AutoShape 7"/>
          <p:cNvSpPr>
            <a:spLocks noChangeArrowheads="1"/>
          </p:cNvSpPr>
          <p:nvPr/>
        </p:nvSpPr>
        <p:spPr bwMode="auto">
          <a:xfrm>
            <a:off x="4241800" y="4902200"/>
            <a:ext cx="850900" cy="342900"/>
          </a:xfrm>
          <a:prstGeom prst="wedgeRectCallout">
            <a:avLst>
              <a:gd name="adj1" fmla="val -66606"/>
              <a:gd name="adj2" fmla="val -14537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000000"/>
                </a:solidFill>
              </a:rPr>
              <a:t>suspended</a:t>
            </a:r>
          </a:p>
          <a:p>
            <a:pPr algn="ctr"/>
            <a:r>
              <a:rPr lang="en-US" sz="1200" b="0">
                <a:solidFill>
                  <a:srgbClr val="000000"/>
                </a:solidFill>
              </a:rPr>
              <a:t>datacenter</a:t>
            </a:r>
          </a:p>
        </p:txBody>
      </p:sp>
      <p:sp>
        <p:nvSpPr>
          <p:cNvPr id="766984" name="AutoShape 8"/>
          <p:cNvSpPr>
            <a:spLocks noChangeArrowheads="1"/>
          </p:cNvSpPr>
          <p:nvPr/>
        </p:nvSpPr>
        <p:spPr bwMode="auto">
          <a:xfrm>
            <a:off x="8166100" y="3213100"/>
            <a:ext cx="787400" cy="431800"/>
          </a:xfrm>
          <a:prstGeom prst="wedgeRectCallout">
            <a:avLst>
              <a:gd name="adj1" fmla="val -66329"/>
              <a:gd name="adj2" fmla="val 3161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>
                <a:solidFill>
                  <a:srgbClr val="FF0000"/>
                </a:solidFill>
              </a:rPr>
              <a:t>odd man</a:t>
            </a:r>
          </a:p>
          <a:p>
            <a:pPr algn="ctr"/>
            <a:r>
              <a:rPr lang="en-US" sz="1200" b="0">
                <a:solidFill>
                  <a:srgbClr val="FF0000"/>
                </a:solidFill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0" grpId="0" animBg="1" autoUpdateAnimBg="0"/>
      <p:bldP spid="766981" grpId="0" animBg="1" autoUpdateAnimBg="0"/>
      <p:bldP spid="766982" grpId="0" animBg="1" autoUpdateAnimBg="0"/>
      <p:bldP spid="766983" grpId="0" animBg="1" autoUpdateAnimBg="0"/>
      <p:bldP spid="76698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2F6D-6F3D-6940-94DF-2DADD1E8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448550" cy="1325563"/>
          </a:xfrm>
        </p:spPr>
        <p:txBody>
          <a:bodyPr/>
          <a:lstStyle/>
          <a:p>
            <a:r>
              <a:rPr lang="en-US" dirty="0"/>
              <a:t>Impact of PLT on </a:t>
            </a:r>
            <a:r>
              <a:rPr lang="en-US" dirty="0" smtClean="0"/>
              <a:t>conversion rate (sales) </a:t>
            </a:r>
            <a:r>
              <a:rPr lang="en-US" dirty="0"/>
              <a:t>on e-commerce Web sites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8EFDF-D3D4-374C-BC0D-6004675C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7" y="2028826"/>
            <a:ext cx="6701813" cy="35754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EB2B1-8AC0-814F-AFCD-C297A152EA51}"/>
              </a:ext>
            </a:extLst>
          </p:cNvPr>
          <p:cNvSpPr txBox="1"/>
          <p:nvPr/>
        </p:nvSpPr>
        <p:spPr>
          <a:xfrm>
            <a:off x="857250" y="5604272"/>
            <a:ext cx="56313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b="0" dirty="0">
                <a:solidFill>
                  <a:prstClr val="black"/>
                </a:solidFill>
                <a:latin typeface="Calibri" panose="020F0502020204030204"/>
              </a:rPr>
              <a:t>Source: Akamai, State of Online Retail Performance, 2017 Holiday Perspective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FBC1B-C9A7-7344-9B52-C0721F6D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16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9DEA8ED-CB26-6A41-9F8D-AD45672227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67" t="14615" r="26250" b="13972"/>
          <a:stretch/>
        </p:blipFill>
        <p:spPr>
          <a:xfrm>
            <a:off x="1127421" y="389935"/>
            <a:ext cx="7391857" cy="6087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AFEFB-95CE-4E2B-8A2A-B24E765A421C}"/>
              </a:ext>
            </a:extLst>
          </p:cNvPr>
          <p:cNvSpPr txBox="1"/>
          <p:nvPr/>
        </p:nvSpPr>
        <p:spPr>
          <a:xfrm>
            <a:off x="240924" y="572091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37Tbps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2DD5E-36E7-4839-94C7-9149DF9D5A6F}"/>
              </a:ext>
            </a:extLst>
          </p:cNvPr>
          <p:cNvSpPr/>
          <p:nvPr/>
        </p:nvSpPr>
        <p:spPr>
          <a:xfrm>
            <a:off x="6248400" y="1447800"/>
            <a:ext cx="226695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 flipV="1">
            <a:off x="838350" y="6211094"/>
            <a:ext cx="664458" cy="2905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/>
              <a:t>Largest DDOS Attacks by 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073" y="3209709"/>
            <a:ext cx="922047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5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Gbps</a:t>
            </a:r>
            <a:endParaRPr lang="en-US" sz="225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4CC57-2522-4E72-9E7F-8A94BC449EF7}"/>
              </a:ext>
            </a:extLst>
          </p:cNvPr>
          <p:cNvSpPr txBox="1"/>
          <p:nvPr/>
        </p:nvSpPr>
        <p:spPr>
          <a:xfrm>
            <a:off x="6184280" y="387971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Krebs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1C97C0-3F63-45A7-A660-45B8C13C431A}"/>
              </a:ext>
            </a:extLst>
          </p:cNvPr>
          <p:cNvSpPr txBox="1"/>
          <p:nvPr/>
        </p:nvSpPr>
        <p:spPr>
          <a:xfrm>
            <a:off x="7030977" y="194129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GitHub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1600200" y="1828800"/>
          <a:ext cx="6229350" cy="443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4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cloud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9386" y="2114550"/>
            <a:ext cx="4624381" cy="310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83"/>
          <p:cNvSpPr>
            <a:spLocks noChangeShapeType="1"/>
          </p:cNvSpPr>
          <p:nvPr/>
        </p:nvSpPr>
        <p:spPr bwMode="auto">
          <a:xfrm>
            <a:off x="6848515" y="3139282"/>
            <a:ext cx="1174658" cy="756643"/>
          </a:xfrm>
          <a:custGeom>
            <a:avLst/>
            <a:gdLst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368 w 10000"/>
              <a:gd name="connsiteY1" fmla="*/ 1562 h 10000"/>
              <a:gd name="connsiteX2" fmla="*/ 5800 w 10000"/>
              <a:gd name="connsiteY2" fmla="*/ 1703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703 w 10000"/>
              <a:gd name="connsiteY1" fmla="*/ 190 h 10000"/>
              <a:gd name="connsiteX2" fmla="*/ 10000 w 10000"/>
              <a:gd name="connsiteY2" fmla="*/ 10000 h 10000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59605"/>
              <a:gd name="connsiteY0" fmla="*/ 92 h 12187"/>
              <a:gd name="connsiteX1" fmla="*/ 54986 w 59605"/>
              <a:gd name="connsiteY1" fmla="*/ 1911 h 12187"/>
              <a:gd name="connsiteX2" fmla="*/ 59605 w 59605"/>
              <a:gd name="connsiteY2" fmla="*/ 12187 h 12187"/>
              <a:gd name="connsiteX0" fmla="*/ 0 w 59605"/>
              <a:gd name="connsiteY0" fmla="*/ 4816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59605"/>
              <a:gd name="connsiteY0" fmla="*/ 4467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14372"/>
              <a:gd name="connsiteY0" fmla="*/ 0 h 10276"/>
              <a:gd name="connsiteX1" fmla="*/ 14372 w 14372"/>
              <a:gd name="connsiteY1" fmla="*/ 10276 h 1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72" h="10276">
                <a:moveTo>
                  <a:pt x="0" y="0"/>
                </a:moveTo>
                <a:cubicBezTo>
                  <a:pt x="457" y="360"/>
                  <a:pt x="10305" y="7758"/>
                  <a:pt x="14372" y="1027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9" name="Line 183"/>
          <p:cNvSpPr>
            <a:spLocks noChangeShapeType="1"/>
          </p:cNvSpPr>
          <p:nvPr/>
        </p:nvSpPr>
        <p:spPr bwMode="auto">
          <a:xfrm>
            <a:off x="5292908" y="4449227"/>
            <a:ext cx="261231" cy="1033008"/>
          </a:xfrm>
          <a:custGeom>
            <a:avLst/>
            <a:gdLst>
              <a:gd name="connsiteX0" fmla="*/ 0 w 4912"/>
              <a:gd name="connsiteY0" fmla="*/ 8633 h 8633"/>
              <a:gd name="connsiteX1" fmla="*/ 4912 w 4912"/>
              <a:gd name="connsiteY1" fmla="*/ 0 h 8633"/>
              <a:gd name="connsiteX0" fmla="*/ 9944 w 19944"/>
              <a:gd name="connsiteY0" fmla="*/ 10000 h 10000"/>
              <a:gd name="connsiteX1" fmla="*/ 3580 w 19944"/>
              <a:gd name="connsiteY1" fmla="*/ 3493 h 10000"/>
              <a:gd name="connsiteX2" fmla="*/ 19944 w 19944"/>
              <a:gd name="connsiteY2" fmla="*/ 0 h 10000"/>
              <a:gd name="connsiteX0" fmla="*/ 98986 w 98986"/>
              <a:gd name="connsiteY0" fmla="*/ 24533 h 24533"/>
              <a:gd name="connsiteX1" fmla="*/ 92622 w 98986"/>
              <a:gd name="connsiteY1" fmla="*/ 18026 h 24533"/>
              <a:gd name="connsiteX2" fmla="*/ 3333 w 98986"/>
              <a:gd name="connsiteY2" fmla="*/ 0 h 24533"/>
              <a:gd name="connsiteX0" fmla="*/ 95653 w 95653"/>
              <a:gd name="connsiteY0" fmla="*/ 24533 h 24533"/>
              <a:gd name="connsiteX1" fmla="*/ 89289 w 95653"/>
              <a:gd name="connsiteY1" fmla="*/ 18026 h 24533"/>
              <a:gd name="connsiteX2" fmla="*/ 0 w 95653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0807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0807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1092 h 24533"/>
              <a:gd name="connsiteX2" fmla="*/ 0 w 102001"/>
              <a:gd name="connsiteY2" fmla="*/ 0 h 24533"/>
              <a:gd name="connsiteX0" fmla="*/ 95653 w 102001"/>
              <a:gd name="connsiteY0" fmla="*/ 24533 h 24533"/>
              <a:gd name="connsiteX1" fmla="*/ 102001 w 102001"/>
              <a:gd name="connsiteY1" fmla="*/ 11092 h 24533"/>
              <a:gd name="connsiteX2" fmla="*/ 0 w 102001"/>
              <a:gd name="connsiteY2" fmla="*/ 0 h 24533"/>
              <a:gd name="connsiteX0" fmla="*/ 95653 w 101154"/>
              <a:gd name="connsiteY0" fmla="*/ 24533 h 24533"/>
              <a:gd name="connsiteX1" fmla="*/ 101154 w 101154"/>
              <a:gd name="connsiteY1" fmla="*/ 11472 h 24533"/>
              <a:gd name="connsiteX2" fmla="*/ 0 w 101154"/>
              <a:gd name="connsiteY2" fmla="*/ 0 h 24533"/>
              <a:gd name="connsiteX0" fmla="*/ 95088 w 100589"/>
              <a:gd name="connsiteY0" fmla="*/ 23678 h 23678"/>
              <a:gd name="connsiteX1" fmla="*/ 100589 w 100589"/>
              <a:gd name="connsiteY1" fmla="*/ 10617 h 23678"/>
              <a:gd name="connsiteX2" fmla="*/ 0 w 100589"/>
              <a:gd name="connsiteY2" fmla="*/ 0 h 23678"/>
              <a:gd name="connsiteX0" fmla="*/ 93393 w 100589"/>
              <a:gd name="connsiteY0" fmla="*/ 22063 h 22063"/>
              <a:gd name="connsiteX1" fmla="*/ 100589 w 100589"/>
              <a:gd name="connsiteY1" fmla="*/ 10617 h 22063"/>
              <a:gd name="connsiteX2" fmla="*/ 0 w 100589"/>
              <a:gd name="connsiteY2" fmla="*/ 0 h 22063"/>
              <a:gd name="connsiteX0" fmla="*/ 93675 w 100589"/>
              <a:gd name="connsiteY0" fmla="*/ 21493 h 21493"/>
              <a:gd name="connsiteX1" fmla="*/ 100589 w 100589"/>
              <a:gd name="connsiteY1" fmla="*/ 10617 h 21493"/>
              <a:gd name="connsiteX2" fmla="*/ 0 w 100589"/>
              <a:gd name="connsiteY2" fmla="*/ 0 h 21493"/>
              <a:gd name="connsiteX0" fmla="*/ 93675 w 102284"/>
              <a:gd name="connsiteY0" fmla="*/ 21493 h 21493"/>
              <a:gd name="connsiteX1" fmla="*/ 102284 w 102284"/>
              <a:gd name="connsiteY1" fmla="*/ 10047 h 21493"/>
              <a:gd name="connsiteX2" fmla="*/ 0 w 102284"/>
              <a:gd name="connsiteY2" fmla="*/ 0 h 21493"/>
              <a:gd name="connsiteX0" fmla="*/ 93957 w 102566"/>
              <a:gd name="connsiteY0" fmla="*/ 22348 h 22348"/>
              <a:gd name="connsiteX1" fmla="*/ 102566 w 102566"/>
              <a:gd name="connsiteY1" fmla="*/ 10902 h 22348"/>
              <a:gd name="connsiteX2" fmla="*/ 0 w 102566"/>
              <a:gd name="connsiteY2" fmla="*/ 0 h 22348"/>
              <a:gd name="connsiteX0" fmla="*/ 93957 w 102566"/>
              <a:gd name="connsiteY0" fmla="*/ 22348 h 22348"/>
              <a:gd name="connsiteX1" fmla="*/ 96916 w 102566"/>
              <a:gd name="connsiteY1" fmla="*/ 22206 h 22348"/>
              <a:gd name="connsiteX2" fmla="*/ 102566 w 102566"/>
              <a:gd name="connsiteY2" fmla="*/ 10902 h 22348"/>
              <a:gd name="connsiteX3" fmla="*/ 0 w 102566"/>
              <a:gd name="connsiteY3" fmla="*/ 0 h 22348"/>
              <a:gd name="connsiteX0" fmla="*/ 1 w 8610"/>
              <a:gd name="connsiteY0" fmla="*/ 11446 h 11446"/>
              <a:gd name="connsiteX1" fmla="*/ 2960 w 8610"/>
              <a:gd name="connsiteY1" fmla="*/ 11304 h 11446"/>
              <a:gd name="connsiteX2" fmla="*/ 8610 w 8610"/>
              <a:gd name="connsiteY2" fmla="*/ 0 h 1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" h="11446">
                <a:moveTo>
                  <a:pt x="1" y="11446"/>
                </a:moveTo>
                <a:cubicBezTo>
                  <a:pt x="-49" y="11367"/>
                  <a:pt x="3010" y="11383"/>
                  <a:pt x="2960" y="11304"/>
                </a:cubicBezTo>
                <a:lnTo>
                  <a:pt x="8610" y="0"/>
                </a:ln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0" name="Line 183"/>
          <p:cNvSpPr>
            <a:spLocks noChangeShapeType="1"/>
          </p:cNvSpPr>
          <p:nvPr/>
        </p:nvSpPr>
        <p:spPr bwMode="auto">
          <a:xfrm>
            <a:off x="5588662" y="4432102"/>
            <a:ext cx="1345826" cy="642938"/>
          </a:xfrm>
          <a:custGeom>
            <a:avLst/>
            <a:gdLst>
              <a:gd name="connsiteX0" fmla="*/ 14539 w 14539"/>
              <a:gd name="connsiteY0" fmla="*/ 12226 h 12226"/>
              <a:gd name="connsiteX1" fmla="*/ 0 w 14539"/>
              <a:gd name="connsiteY1" fmla="*/ 0 h 12226"/>
              <a:gd name="connsiteX0" fmla="*/ 47859 w 47859"/>
              <a:gd name="connsiteY0" fmla="*/ 38813 h 38813"/>
              <a:gd name="connsiteX1" fmla="*/ 0 w 47859"/>
              <a:gd name="connsiteY1" fmla="*/ 0 h 38813"/>
              <a:gd name="connsiteX0" fmla="*/ 47859 w 47859"/>
              <a:gd name="connsiteY0" fmla="*/ 38813 h 38813"/>
              <a:gd name="connsiteX1" fmla="*/ 33499 w 47859"/>
              <a:gd name="connsiteY1" fmla="*/ 20446 h 38813"/>
              <a:gd name="connsiteX2" fmla="*/ 0 w 47859"/>
              <a:gd name="connsiteY2" fmla="*/ 0 h 38813"/>
              <a:gd name="connsiteX0" fmla="*/ 47859 w 47859"/>
              <a:gd name="connsiteY0" fmla="*/ 38813 h 38821"/>
              <a:gd name="connsiteX1" fmla="*/ 47753 w 47859"/>
              <a:gd name="connsiteY1" fmla="*/ 34104 h 38821"/>
              <a:gd name="connsiteX2" fmla="*/ 33499 w 47859"/>
              <a:gd name="connsiteY2" fmla="*/ 20446 h 38821"/>
              <a:gd name="connsiteX3" fmla="*/ 0 w 47859"/>
              <a:gd name="connsiteY3" fmla="*/ 0 h 38821"/>
              <a:gd name="connsiteX0" fmla="*/ 47753 w 47753"/>
              <a:gd name="connsiteY0" fmla="*/ 34104 h 34104"/>
              <a:gd name="connsiteX1" fmla="*/ 33499 w 47753"/>
              <a:gd name="connsiteY1" fmla="*/ 20446 h 34104"/>
              <a:gd name="connsiteX2" fmla="*/ 0 w 47753"/>
              <a:gd name="connsiteY2" fmla="*/ 0 h 34104"/>
              <a:gd name="connsiteX0" fmla="*/ 47753 w 47753"/>
              <a:gd name="connsiteY0" fmla="*/ 34104 h 34104"/>
              <a:gd name="connsiteX1" fmla="*/ 33499 w 47753"/>
              <a:gd name="connsiteY1" fmla="*/ 20446 h 34104"/>
              <a:gd name="connsiteX2" fmla="*/ 0 w 47753"/>
              <a:gd name="connsiteY2" fmla="*/ 0 h 34104"/>
              <a:gd name="connsiteX0" fmla="*/ 14254 w 14254"/>
              <a:gd name="connsiteY0" fmla="*/ 13658 h 13658"/>
              <a:gd name="connsiteX1" fmla="*/ 0 w 14254"/>
              <a:gd name="connsiteY1" fmla="*/ 0 h 1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254" h="13658">
                <a:moveTo>
                  <a:pt x="14254" y="13658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1" name="Line 183"/>
          <p:cNvSpPr>
            <a:spLocks noChangeShapeType="1"/>
          </p:cNvSpPr>
          <p:nvPr/>
        </p:nvSpPr>
        <p:spPr bwMode="auto">
          <a:xfrm>
            <a:off x="3065639" y="2076451"/>
            <a:ext cx="750960" cy="456365"/>
          </a:xfrm>
          <a:custGeom>
            <a:avLst/>
            <a:gdLst>
              <a:gd name="connsiteX0" fmla="*/ 16998 w 16998"/>
              <a:gd name="connsiteY0" fmla="*/ 5740 h 5740"/>
              <a:gd name="connsiteX1" fmla="*/ 0 w 16998"/>
              <a:gd name="connsiteY1" fmla="*/ 0 h 5740"/>
              <a:gd name="connsiteX0" fmla="*/ 10000 w 10000"/>
              <a:gd name="connsiteY0" fmla="*/ 10000 h 10000"/>
              <a:gd name="connsiteX1" fmla="*/ 7886 w 10000"/>
              <a:gd name="connsiteY1" fmla="*/ 4089 h 10000"/>
              <a:gd name="connsiteX2" fmla="*/ 0 w 10000"/>
              <a:gd name="connsiteY2" fmla="*/ 0 h 10000"/>
              <a:gd name="connsiteX0" fmla="*/ 0 w 17081"/>
              <a:gd name="connsiteY0" fmla="*/ 31836 h 31836"/>
              <a:gd name="connsiteX1" fmla="*/ 16395 w 17081"/>
              <a:gd name="connsiteY1" fmla="*/ 4089 h 31836"/>
              <a:gd name="connsiteX2" fmla="*/ 8509 w 17081"/>
              <a:gd name="connsiteY2" fmla="*/ 0 h 31836"/>
              <a:gd name="connsiteX0" fmla="*/ 0 w 18986"/>
              <a:gd name="connsiteY0" fmla="*/ 31836 h 31836"/>
              <a:gd name="connsiteX1" fmla="*/ 18300 w 18986"/>
              <a:gd name="connsiteY1" fmla="*/ 10713 h 31836"/>
              <a:gd name="connsiteX2" fmla="*/ 8509 w 18986"/>
              <a:gd name="connsiteY2" fmla="*/ 0 h 31836"/>
              <a:gd name="connsiteX0" fmla="*/ 9791 w 9837"/>
              <a:gd name="connsiteY0" fmla="*/ 10713 h 10775"/>
              <a:gd name="connsiteX1" fmla="*/ 0 w 9837"/>
              <a:gd name="connsiteY1" fmla="*/ 0 h 1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37" h="10775">
                <a:moveTo>
                  <a:pt x="9791" y="10713"/>
                </a:moveTo>
                <a:cubicBezTo>
                  <a:pt x="10477" y="11573"/>
                  <a:pt x="3333" y="3333"/>
                  <a:pt x="0" y="0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6" name="Line 183"/>
          <p:cNvSpPr>
            <a:spLocks noChangeShapeType="1"/>
          </p:cNvSpPr>
          <p:nvPr/>
        </p:nvSpPr>
        <p:spPr bwMode="auto">
          <a:xfrm>
            <a:off x="5194994" y="1719859"/>
            <a:ext cx="354564" cy="720658"/>
          </a:xfrm>
          <a:custGeom>
            <a:avLst/>
            <a:gdLst>
              <a:gd name="connsiteX0" fmla="*/ 10000 w 14181"/>
              <a:gd name="connsiteY0" fmla="*/ 10000 h 10000"/>
              <a:gd name="connsiteX1" fmla="*/ 12023 w 14181"/>
              <a:gd name="connsiteY1" fmla="*/ 6012 h 10000"/>
              <a:gd name="connsiteX2" fmla="*/ 0 w 14181"/>
              <a:gd name="connsiteY2" fmla="*/ 0 h 10000"/>
              <a:gd name="connsiteX0" fmla="*/ 0 w 93452"/>
              <a:gd name="connsiteY0" fmla="*/ 23142 h 23142"/>
              <a:gd name="connsiteX1" fmla="*/ 91294 w 93452"/>
              <a:gd name="connsiteY1" fmla="*/ 6012 h 23142"/>
              <a:gd name="connsiteX2" fmla="*/ 79271 w 93452"/>
              <a:gd name="connsiteY2" fmla="*/ 0 h 23142"/>
              <a:gd name="connsiteX0" fmla="*/ 0 w 91348"/>
              <a:gd name="connsiteY0" fmla="*/ 23142 h 23142"/>
              <a:gd name="connsiteX1" fmla="*/ 89190 w 91348"/>
              <a:gd name="connsiteY1" fmla="*/ 9368 h 23142"/>
              <a:gd name="connsiteX2" fmla="*/ 79271 w 91348"/>
              <a:gd name="connsiteY2" fmla="*/ 0 h 23142"/>
              <a:gd name="connsiteX0" fmla="*/ 9919 w 10257"/>
              <a:gd name="connsiteY0" fmla="*/ 9368 h 9697"/>
              <a:gd name="connsiteX1" fmla="*/ 0 w 10257"/>
              <a:gd name="connsiteY1" fmla="*/ 0 h 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7" h="9697">
                <a:moveTo>
                  <a:pt x="9919" y="9368"/>
                </a:moveTo>
                <a:cubicBezTo>
                  <a:pt x="12077" y="11421"/>
                  <a:pt x="3333" y="3333"/>
                  <a:pt x="0" y="0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17" name="Line 183"/>
          <p:cNvSpPr>
            <a:spLocks noChangeShapeType="1"/>
          </p:cNvSpPr>
          <p:nvPr/>
        </p:nvSpPr>
        <p:spPr bwMode="auto">
          <a:xfrm>
            <a:off x="5527352" y="2147292"/>
            <a:ext cx="1212494" cy="300038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2" name="Group 522"/>
          <p:cNvGrpSpPr>
            <a:grpSpLocks/>
          </p:cNvGrpSpPr>
          <p:nvPr/>
        </p:nvGrpSpPr>
        <p:grpSpPr bwMode="auto">
          <a:xfrm>
            <a:off x="3004747" y="4963121"/>
            <a:ext cx="339879" cy="364331"/>
            <a:chOff x="4" y="2581"/>
            <a:chExt cx="222" cy="219"/>
          </a:xfrm>
        </p:grpSpPr>
        <p:grpSp>
          <p:nvGrpSpPr>
            <p:cNvPr id="3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34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4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4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34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4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4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3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3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3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4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4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7" name="Group 370"/>
          <p:cNvGrpSpPr>
            <a:grpSpLocks/>
          </p:cNvGrpSpPr>
          <p:nvPr/>
        </p:nvGrpSpPr>
        <p:grpSpPr bwMode="auto">
          <a:xfrm>
            <a:off x="3033319" y="5013722"/>
            <a:ext cx="195833" cy="168474"/>
            <a:chOff x="52" y="2901"/>
            <a:chExt cx="145" cy="125"/>
          </a:xfrm>
        </p:grpSpPr>
        <p:grpSp>
          <p:nvGrpSpPr>
            <p:cNvPr id="8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33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3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3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32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3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3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2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2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13" name="Group 522"/>
          <p:cNvGrpSpPr>
            <a:grpSpLocks/>
          </p:cNvGrpSpPr>
          <p:nvPr/>
        </p:nvGrpSpPr>
        <p:grpSpPr bwMode="auto">
          <a:xfrm>
            <a:off x="3850577" y="5246490"/>
            <a:ext cx="339879" cy="364331"/>
            <a:chOff x="4" y="2581"/>
            <a:chExt cx="222" cy="219"/>
          </a:xfrm>
        </p:grpSpPr>
        <p:grpSp>
          <p:nvGrpSpPr>
            <p:cNvPr id="1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31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2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2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1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31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1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1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31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1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18" name="Group 370"/>
          <p:cNvGrpSpPr>
            <a:grpSpLocks/>
          </p:cNvGrpSpPr>
          <p:nvPr/>
        </p:nvGrpSpPr>
        <p:grpSpPr bwMode="auto">
          <a:xfrm>
            <a:off x="3941485" y="5317873"/>
            <a:ext cx="195832" cy="168474"/>
            <a:chOff x="52" y="2901"/>
            <a:chExt cx="145" cy="125"/>
          </a:xfrm>
        </p:grpSpPr>
        <p:grpSp>
          <p:nvGrpSpPr>
            <p:cNvPr id="1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30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0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0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30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30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30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9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9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30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1" name="Group 522"/>
          <p:cNvGrpSpPr>
            <a:grpSpLocks/>
          </p:cNvGrpSpPr>
          <p:nvPr/>
        </p:nvGrpSpPr>
        <p:grpSpPr bwMode="auto">
          <a:xfrm>
            <a:off x="7543414" y="4495206"/>
            <a:ext cx="339879" cy="364331"/>
            <a:chOff x="4" y="2581"/>
            <a:chExt cx="222" cy="219"/>
          </a:xfrm>
        </p:grpSpPr>
        <p:grpSp>
          <p:nvGrpSpPr>
            <p:cNvPr id="22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9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9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9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3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9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9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9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8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8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4" name="Group 370"/>
          <p:cNvGrpSpPr>
            <a:grpSpLocks/>
          </p:cNvGrpSpPr>
          <p:nvPr/>
        </p:nvGrpSpPr>
        <p:grpSpPr bwMode="auto">
          <a:xfrm>
            <a:off x="7571985" y="4545806"/>
            <a:ext cx="195832" cy="168474"/>
            <a:chOff x="52" y="2901"/>
            <a:chExt cx="145" cy="125"/>
          </a:xfrm>
        </p:grpSpPr>
        <p:grpSp>
          <p:nvGrpSpPr>
            <p:cNvPr id="25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8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8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8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27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7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7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7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7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" name="Group 522"/>
          <p:cNvGrpSpPr>
            <a:grpSpLocks/>
          </p:cNvGrpSpPr>
          <p:nvPr/>
        </p:nvGrpSpPr>
        <p:grpSpPr bwMode="auto">
          <a:xfrm>
            <a:off x="5965447" y="5008365"/>
            <a:ext cx="339879" cy="364331"/>
            <a:chOff x="4" y="2581"/>
            <a:chExt cx="222" cy="219"/>
          </a:xfrm>
        </p:grpSpPr>
        <p:grpSp>
          <p:nvGrpSpPr>
            <p:cNvPr id="2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6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6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6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6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6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6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5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6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0" name="Group 370"/>
          <p:cNvGrpSpPr>
            <a:grpSpLocks/>
          </p:cNvGrpSpPr>
          <p:nvPr/>
        </p:nvGrpSpPr>
        <p:grpSpPr bwMode="auto">
          <a:xfrm>
            <a:off x="5994018" y="5058966"/>
            <a:ext cx="195833" cy="168474"/>
            <a:chOff x="52" y="2901"/>
            <a:chExt cx="145" cy="125"/>
          </a:xfrm>
        </p:grpSpPr>
        <p:grpSp>
          <p:nvGrpSpPr>
            <p:cNvPr id="3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5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5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5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075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25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5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5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4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4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5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15" name="Group 522"/>
          <p:cNvGrpSpPr>
            <a:grpSpLocks/>
          </p:cNvGrpSpPr>
          <p:nvPr/>
        </p:nvGrpSpPr>
        <p:grpSpPr bwMode="auto">
          <a:xfrm>
            <a:off x="3542244" y="1846065"/>
            <a:ext cx="339879" cy="364331"/>
            <a:chOff x="4" y="2581"/>
            <a:chExt cx="222" cy="219"/>
          </a:xfrm>
        </p:grpSpPr>
        <p:grpSp>
          <p:nvGrpSpPr>
            <p:cNvPr id="36127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21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1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1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28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21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1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1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20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0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0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1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21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40" name="Group 370"/>
          <p:cNvGrpSpPr>
            <a:grpSpLocks/>
          </p:cNvGrpSpPr>
          <p:nvPr/>
        </p:nvGrpSpPr>
        <p:grpSpPr bwMode="auto">
          <a:xfrm>
            <a:off x="3570815" y="1896666"/>
            <a:ext cx="195832" cy="168474"/>
            <a:chOff x="52" y="2901"/>
            <a:chExt cx="145" cy="125"/>
          </a:xfrm>
        </p:grpSpPr>
        <p:grpSp>
          <p:nvGrpSpPr>
            <p:cNvPr id="3614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20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0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0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53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9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20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20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9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9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54" name="Group 522"/>
          <p:cNvGrpSpPr>
            <a:grpSpLocks/>
          </p:cNvGrpSpPr>
          <p:nvPr/>
        </p:nvGrpSpPr>
        <p:grpSpPr bwMode="auto">
          <a:xfrm>
            <a:off x="4223192" y="1638301"/>
            <a:ext cx="339879" cy="364331"/>
            <a:chOff x="4" y="2581"/>
            <a:chExt cx="222" cy="219"/>
          </a:xfrm>
        </p:grpSpPr>
        <p:grpSp>
          <p:nvGrpSpPr>
            <p:cNvPr id="36166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8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9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9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67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8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8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8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8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8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179" name="Group 370"/>
          <p:cNvGrpSpPr>
            <a:grpSpLocks/>
          </p:cNvGrpSpPr>
          <p:nvPr/>
        </p:nvGrpSpPr>
        <p:grpSpPr bwMode="auto">
          <a:xfrm>
            <a:off x="4251765" y="1688904"/>
            <a:ext cx="195832" cy="168473"/>
            <a:chOff x="52" y="2901"/>
            <a:chExt cx="145" cy="125"/>
          </a:xfrm>
        </p:grpSpPr>
        <p:grpSp>
          <p:nvGrpSpPr>
            <p:cNvPr id="36180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7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3617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7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19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7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3617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7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6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6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7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>
                    <a:lumMod val="75000"/>
                  </a:srgbClr>
                </a:solidFill>
                <a:latin typeface="Arial"/>
              </a:endParaRPr>
            </a:p>
          </p:txBody>
        </p:sp>
      </p:grpSp>
      <p:grpSp>
        <p:nvGrpSpPr>
          <p:cNvPr id="36193" name="Group 522"/>
          <p:cNvGrpSpPr>
            <a:grpSpLocks/>
          </p:cNvGrpSpPr>
          <p:nvPr/>
        </p:nvGrpSpPr>
        <p:grpSpPr bwMode="auto">
          <a:xfrm>
            <a:off x="5846994" y="1749029"/>
            <a:ext cx="339879" cy="364331"/>
            <a:chOff x="4" y="2581"/>
            <a:chExt cx="222" cy="219"/>
          </a:xfrm>
        </p:grpSpPr>
        <p:grpSp>
          <p:nvGrpSpPr>
            <p:cNvPr id="36205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6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6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6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06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6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6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6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5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5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18" name="Group 370"/>
          <p:cNvGrpSpPr>
            <a:grpSpLocks/>
          </p:cNvGrpSpPr>
          <p:nvPr/>
        </p:nvGrpSpPr>
        <p:grpSpPr bwMode="auto">
          <a:xfrm>
            <a:off x="5875565" y="1799632"/>
            <a:ext cx="195832" cy="168473"/>
            <a:chOff x="52" y="2901"/>
            <a:chExt cx="145" cy="125"/>
          </a:xfrm>
        </p:grpSpPr>
        <p:grpSp>
          <p:nvGrpSpPr>
            <p:cNvPr id="3621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5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5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5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31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4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4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4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4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4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2412488" y="2436020"/>
            <a:ext cx="3181531" cy="1038821"/>
          </a:xfrm>
          <a:custGeom>
            <a:avLst/>
            <a:gdLst/>
            <a:ahLst/>
            <a:cxnLst>
              <a:cxn ang="0">
                <a:pos x="0" y="770"/>
              </a:cxn>
              <a:cxn ang="0">
                <a:pos x="2359" y="0"/>
              </a:cxn>
            </a:cxnLst>
            <a:rect l="0" t="0" r="r" b="b"/>
            <a:pathLst>
              <a:path w="2359" h="770">
                <a:moveTo>
                  <a:pt x="0" y="770"/>
                </a:moveTo>
                <a:lnTo>
                  <a:pt x="2359" y="0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36232" name="Group 522"/>
          <p:cNvGrpSpPr>
            <a:grpSpLocks/>
          </p:cNvGrpSpPr>
          <p:nvPr/>
        </p:nvGrpSpPr>
        <p:grpSpPr bwMode="auto">
          <a:xfrm>
            <a:off x="7243417" y="2255640"/>
            <a:ext cx="339879" cy="364331"/>
            <a:chOff x="4" y="2581"/>
            <a:chExt cx="222" cy="219"/>
          </a:xfrm>
        </p:grpSpPr>
        <p:grpSp>
          <p:nvGrpSpPr>
            <p:cNvPr id="3624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3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3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3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4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3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3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3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2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3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57" name="Group 370"/>
          <p:cNvGrpSpPr>
            <a:grpSpLocks/>
          </p:cNvGrpSpPr>
          <p:nvPr/>
        </p:nvGrpSpPr>
        <p:grpSpPr bwMode="auto">
          <a:xfrm>
            <a:off x="7271987" y="2306241"/>
            <a:ext cx="195832" cy="168474"/>
            <a:chOff x="52" y="2901"/>
            <a:chExt cx="145" cy="125"/>
          </a:xfrm>
        </p:grpSpPr>
        <p:grpSp>
          <p:nvGrpSpPr>
            <p:cNvPr id="36258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12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2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2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7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12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2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2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1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1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2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71" name="Group 522"/>
          <p:cNvGrpSpPr>
            <a:grpSpLocks/>
          </p:cNvGrpSpPr>
          <p:nvPr/>
        </p:nvGrpSpPr>
        <p:grpSpPr bwMode="auto">
          <a:xfrm>
            <a:off x="7670199" y="2789635"/>
            <a:ext cx="339879" cy="364331"/>
            <a:chOff x="4" y="2581"/>
            <a:chExt cx="222" cy="219"/>
          </a:xfrm>
        </p:grpSpPr>
        <p:grpSp>
          <p:nvGrpSpPr>
            <p:cNvPr id="36283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111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12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13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284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108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109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10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103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4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5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6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107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36296" name="Group 370"/>
          <p:cNvGrpSpPr>
            <a:grpSpLocks/>
          </p:cNvGrpSpPr>
          <p:nvPr/>
        </p:nvGrpSpPr>
        <p:grpSpPr bwMode="auto">
          <a:xfrm>
            <a:off x="7698771" y="2840238"/>
            <a:ext cx="195833" cy="168473"/>
            <a:chOff x="52" y="2901"/>
            <a:chExt cx="145" cy="125"/>
          </a:xfrm>
        </p:grpSpPr>
        <p:grpSp>
          <p:nvGrpSpPr>
            <p:cNvPr id="36297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98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99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100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309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95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762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96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97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762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90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1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2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3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94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76200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333" name="Line 183"/>
          <p:cNvSpPr>
            <a:spLocks noChangeShapeType="1"/>
          </p:cNvSpPr>
          <p:nvPr/>
        </p:nvSpPr>
        <p:spPr bwMode="auto">
          <a:xfrm rot="20964075" flipV="1">
            <a:off x="2579546" y="3259920"/>
            <a:ext cx="2291376" cy="169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334" name="Line 183"/>
          <p:cNvSpPr>
            <a:spLocks noChangeShapeType="1"/>
          </p:cNvSpPr>
          <p:nvPr/>
        </p:nvSpPr>
        <p:spPr bwMode="auto">
          <a:xfrm flipV="1">
            <a:off x="5723185" y="3926683"/>
            <a:ext cx="2067846" cy="5072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6" y="546"/>
              </a:cxn>
            </a:cxnLst>
            <a:rect l="0" t="0" r="r" b="b"/>
            <a:pathLst>
              <a:path w="606" h="546">
                <a:moveTo>
                  <a:pt x="0" y="0"/>
                </a:moveTo>
                <a:lnTo>
                  <a:pt x="606" y="546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grpSp>
        <p:nvGrpSpPr>
          <p:cNvPr id="36310" name="Group 522"/>
          <p:cNvGrpSpPr>
            <a:grpSpLocks/>
          </p:cNvGrpSpPr>
          <p:nvPr/>
        </p:nvGrpSpPr>
        <p:grpSpPr bwMode="auto">
          <a:xfrm>
            <a:off x="7956507" y="2233019"/>
            <a:ext cx="339879" cy="364331"/>
            <a:chOff x="4" y="2581"/>
            <a:chExt cx="222" cy="219"/>
          </a:xfrm>
        </p:grpSpPr>
        <p:grpSp>
          <p:nvGrpSpPr>
            <p:cNvPr id="256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85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86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87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57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82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83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84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77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78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79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80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81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58" name="Group 370"/>
          <p:cNvGrpSpPr>
            <a:grpSpLocks/>
          </p:cNvGrpSpPr>
          <p:nvPr/>
        </p:nvGrpSpPr>
        <p:grpSpPr bwMode="auto">
          <a:xfrm>
            <a:off x="7985078" y="2283619"/>
            <a:ext cx="195832" cy="168474"/>
            <a:chOff x="52" y="2901"/>
            <a:chExt cx="145" cy="125"/>
          </a:xfrm>
        </p:grpSpPr>
        <p:grpSp>
          <p:nvGrpSpPr>
            <p:cNvPr id="259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72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73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74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0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69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70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71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64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5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6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7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68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1" name="Group 522"/>
          <p:cNvGrpSpPr>
            <a:grpSpLocks/>
          </p:cNvGrpSpPr>
          <p:nvPr/>
        </p:nvGrpSpPr>
        <p:grpSpPr bwMode="auto">
          <a:xfrm>
            <a:off x="7450557" y="1732956"/>
            <a:ext cx="339879" cy="364331"/>
            <a:chOff x="4" y="2581"/>
            <a:chExt cx="222" cy="219"/>
          </a:xfrm>
        </p:grpSpPr>
        <p:grpSp>
          <p:nvGrpSpPr>
            <p:cNvPr id="262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59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60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61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3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56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57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58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51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2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3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4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55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4" name="Group 370"/>
          <p:cNvGrpSpPr>
            <a:grpSpLocks/>
          </p:cNvGrpSpPr>
          <p:nvPr/>
        </p:nvGrpSpPr>
        <p:grpSpPr bwMode="auto">
          <a:xfrm>
            <a:off x="7479128" y="1783556"/>
            <a:ext cx="195832" cy="168474"/>
            <a:chOff x="52" y="2901"/>
            <a:chExt cx="145" cy="125"/>
          </a:xfrm>
        </p:grpSpPr>
        <p:grpSp>
          <p:nvGrpSpPr>
            <p:cNvPr id="265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46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47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48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43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44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45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38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39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0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1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42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67" name="Group 522"/>
          <p:cNvGrpSpPr>
            <a:grpSpLocks/>
          </p:cNvGrpSpPr>
          <p:nvPr/>
        </p:nvGrpSpPr>
        <p:grpSpPr bwMode="auto">
          <a:xfrm>
            <a:off x="8247577" y="2697958"/>
            <a:ext cx="339879" cy="364331"/>
            <a:chOff x="4" y="2581"/>
            <a:chExt cx="222" cy="219"/>
          </a:xfrm>
        </p:grpSpPr>
        <p:grpSp>
          <p:nvGrpSpPr>
            <p:cNvPr id="26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33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34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35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6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30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31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32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25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6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7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8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29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0" name="Group 370"/>
          <p:cNvGrpSpPr>
            <a:grpSpLocks/>
          </p:cNvGrpSpPr>
          <p:nvPr/>
        </p:nvGrpSpPr>
        <p:grpSpPr bwMode="auto">
          <a:xfrm>
            <a:off x="8276149" y="2748560"/>
            <a:ext cx="195833" cy="168473"/>
            <a:chOff x="52" y="2901"/>
            <a:chExt cx="145" cy="125"/>
          </a:xfrm>
        </p:grpSpPr>
        <p:grpSp>
          <p:nvGrpSpPr>
            <p:cNvPr id="27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6020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21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22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76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6017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18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19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6012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3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4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5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16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77" name="Group 522"/>
          <p:cNvGrpSpPr>
            <a:grpSpLocks/>
          </p:cNvGrpSpPr>
          <p:nvPr/>
        </p:nvGrpSpPr>
        <p:grpSpPr bwMode="auto">
          <a:xfrm>
            <a:off x="7985077" y="1801416"/>
            <a:ext cx="339879" cy="364331"/>
            <a:chOff x="4" y="2581"/>
            <a:chExt cx="222" cy="219"/>
          </a:xfrm>
        </p:grpSpPr>
        <p:grpSp>
          <p:nvGrpSpPr>
            <p:cNvPr id="278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6007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08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09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79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6004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6005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6006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99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0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1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2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6003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0" name="Group 370"/>
          <p:cNvGrpSpPr>
            <a:grpSpLocks/>
          </p:cNvGrpSpPr>
          <p:nvPr/>
        </p:nvGrpSpPr>
        <p:grpSpPr bwMode="auto">
          <a:xfrm>
            <a:off x="8013650" y="1852019"/>
            <a:ext cx="195832" cy="168473"/>
            <a:chOff x="52" y="2901"/>
            <a:chExt cx="145" cy="125"/>
          </a:xfrm>
        </p:grpSpPr>
        <p:grpSp>
          <p:nvGrpSpPr>
            <p:cNvPr id="281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5994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95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96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8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5991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92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93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86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7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8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89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90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3" name="Group 522"/>
          <p:cNvGrpSpPr>
            <a:grpSpLocks/>
          </p:cNvGrpSpPr>
          <p:nvPr/>
        </p:nvGrpSpPr>
        <p:grpSpPr bwMode="auto">
          <a:xfrm>
            <a:off x="6882109" y="4325541"/>
            <a:ext cx="339879" cy="364331"/>
            <a:chOff x="4" y="2581"/>
            <a:chExt cx="222" cy="219"/>
          </a:xfrm>
        </p:grpSpPr>
        <p:grpSp>
          <p:nvGrpSpPr>
            <p:cNvPr id="284" name="Group 523"/>
            <p:cNvGrpSpPr>
              <a:grpSpLocks/>
            </p:cNvGrpSpPr>
            <p:nvPr/>
          </p:nvGrpSpPr>
          <p:grpSpPr bwMode="auto">
            <a:xfrm flipV="1">
              <a:off x="4" y="2637"/>
              <a:ext cx="222" cy="169"/>
              <a:chOff x="144" y="1152"/>
              <a:chExt cx="336" cy="168"/>
            </a:xfrm>
          </p:grpSpPr>
          <p:sp>
            <p:nvSpPr>
              <p:cNvPr id="35981" name="Line 524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82" name="Oval 525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83" name="Oval 526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285" name="Group 527"/>
            <p:cNvGrpSpPr>
              <a:grpSpLocks/>
            </p:cNvGrpSpPr>
            <p:nvPr/>
          </p:nvGrpSpPr>
          <p:grpSpPr bwMode="auto">
            <a:xfrm>
              <a:off x="4" y="2624"/>
              <a:ext cx="222" cy="169"/>
              <a:chOff x="144" y="1152"/>
              <a:chExt cx="336" cy="168"/>
            </a:xfrm>
          </p:grpSpPr>
          <p:sp>
            <p:nvSpPr>
              <p:cNvPr id="35978" name="Line 528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79" name="Oval 529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80" name="Oval 530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73" name="Oval 531"/>
            <p:cNvSpPr>
              <a:spLocks noChangeArrowheads="1"/>
            </p:cNvSpPr>
            <p:nvPr/>
          </p:nvSpPr>
          <p:spPr bwMode="white">
            <a:xfrm>
              <a:off x="76" y="2654"/>
              <a:ext cx="73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4" name="Oval 532"/>
            <p:cNvSpPr>
              <a:spLocks noChangeArrowheads="1"/>
            </p:cNvSpPr>
            <p:nvPr/>
          </p:nvSpPr>
          <p:spPr bwMode="white">
            <a:xfrm>
              <a:off x="50" y="2581"/>
              <a:ext cx="127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5" name="Oval 533"/>
            <p:cNvSpPr>
              <a:spLocks noChangeArrowheads="1"/>
            </p:cNvSpPr>
            <p:nvPr/>
          </p:nvSpPr>
          <p:spPr bwMode="white">
            <a:xfrm>
              <a:off x="76" y="2630"/>
              <a:ext cx="32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6" name="Oval 534"/>
            <p:cNvSpPr>
              <a:spLocks noChangeArrowheads="1"/>
            </p:cNvSpPr>
            <p:nvPr/>
          </p:nvSpPr>
          <p:spPr bwMode="white">
            <a:xfrm>
              <a:off x="122" y="2630"/>
              <a:ext cx="31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77" name="Line 535"/>
            <p:cNvSpPr>
              <a:spLocks noChangeShapeType="1"/>
            </p:cNvSpPr>
            <p:nvPr/>
          </p:nvSpPr>
          <p:spPr bwMode="white">
            <a:xfrm>
              <a:off x="86" y="2727"/>
              <a:ext cx="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grpSp>
        <p:nvGrpSpPr>
          <p:cNvPr id="286" name="Group 370"/>
          <p:cNvGrpSpPr>
            <a:grpSpLocks/>
          </p:cNvGrpSpPr>
          <p:nvPr/>
        </p:nvGrpSpPr>
        <p:grpSpPr bwMode="auto">
          <a:xfrm>
            <a:off x="6910680" y="4376144"/>
            <a:ext cx="195833" cy="168473"/>
            <a:chOff x="52" y="2901"/>
            <a:chExt cx="145" cy="125"/>
          </a:xfrm>
        </p:grpSpPr>
        <p:grpSp>
          <p:nvGrpSpPr>
            <p:cNvPr id="287" name="Group 371"/>
            <p:cNvGrpSpPr>
              <a:grpSpLocks/>
            </p:cNvGrpSpPr>
            <p:nvPr/>
          </p:nvGrpSpPr>
          <p:grpSpPr bwMode="auto">
            <a:xfrm flipV="1">
              <a:off x="52" y="2937"/>
              <a:ext cx="145" cy="96"/>
              <a:chOff x="144" y="1152"/>
              <a:chExt cx="336" cy="168"/>
            </a:xfrm>
          </p:grpSpPr>
          <p:sp>
            <p:nvSpPr>
              <p:cNvPr id="35968" name="Line 372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69" name="Oval 373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70" name="Oval 374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grpSp>
          <p:nvGrpSpPr>
            <p:cNvPr id="36322" name="Group 375"/>
            <p:cNvGrpSpPr>
              <a:grpSpLocks/>
            </p:cNvGrpSpPr>
            <p:nvPr/>
          </p:nvGrpSpPr>
          <p:grpSpPr bwMode="auto">
            <a:xfrm>
              <a:off x="52" y="2922"/>
              <a:ext cx="145" cy="96"/>
              <a:chOff x="144" y="1152"/>
              <a:chExt cx="336" cy="168"/>
            </a:xfrm>
          </p:grpSpPr>
          <p:sp>
            <p:nvSpPr>
              <p:cNvPr id="35965" name="Line 376"/>
              <p:cNvSpPr>
                <a:spLocks noChangeShapeType="1"/>
              </p:cNvSpPr>
              <p:nvPr/>
            </p:nvSpPr>
            <p:spPr bwMode="white">
              <a:xfrm flipH="1">
                <a:off x="164" y="1185"/>
                <a:ext cx="307" cy="96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625" b="0">
                  <a:solidFill>
                    <a:srgbClr val="777777"/>
                  </a:solidFill>
                  <a:latin typeface="Arial"/>
                </a:endParaRPr>
              </a:p>
            </p:txBody>
          </p:sp>
          <p:sp>
            <p:nvSpPr>
              <p:cNvPr id="35966" name="Oval 377"/>
              <p:cNvSpPr>
                <a:spLocks noChangeArrowheads="1"/>
              </p:cNvSpPr>
              <p:nvPr/>
            </p:nvSpPr>
            <p:spPr bwMode="white">
              <a:xfrm>
                <a:off x="429" y="1152"/>
                <a:ext cx="51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  <p:sp>
            <p:nvSpPr>
              <p:cNvPr id="35967" name="Oval 378"/>
              <p:cNvSpPr>
                <a:spLocks noChangeArrowheads="1"/>
              </p:cNvSpPr>
              <p:nvPr/>
            </p:nvSpPr>
            <p:spPr bwMode="white">
              <a:xfrm>
                <a:off x="144" y="1248"/>
                <a:ext cx="47" cy="7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816306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000" b="0" dirty="0">
                  <a:solidFill>
                    <a:srgbClr val="FFFFFF"/>
                  </a:solidFill>
                  <a:latin typeface="Verdana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35960" name="Oval 379"/>
            <p:cNvSpPr>
              <a:spLocks noChangeArrowheads="1"/>
            </p:cNvSpPr>
            <p:nvPr/>
          </p:nvSpPr>
          <p:spPr bwMode="white">
            <a:xfrm>
              <a:off x="99" y="2943"/>
              <a:ext cx="48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1" name="Oval 380"/>
            <p:cNvSpPr>
              <a:spLocks noChangeArrowheads="1"/>
            </p:cNvSpPr>
            <p:nvPr/>
          </p:nvSpPr>
          <p:spPr bwMode="white">
            <a:xfrm>
              <a:off x="82" y="2901"/>
              <a:ext cx="83" cy="8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2" name="Oval 381"/>
            <p:cNvSpPr>
              <a:spLocks noChangeArrowheads="1"/>
            </p:cNvSpPr>
            <p:nvPr/>
          </p:nvSpPr>
          <p:spPr bwMode="white">
            <a:xfrm>
              <a:off x="9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3" name="Oval 382"/>
            <p:cNvSpPr>
              <a:spLocks noChangeArrowheads="1"/>
            </p:cNvSpPr>
            <p:nvPr/>
          </p:nvSpPr>
          <p:spPr bwMode="white">
            <a:xfrm>
              <a:off x="129" y="2929"/>
              <a:ext cx="21" cy="2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64" name="Line 383"/>
            <p:cNvSpPr>
              <a:spLocks noChangeShapeType="1"/>
            </p:cNvSpPr>
            <p:nvPr/>
          </p:nvSpPr>
          <p:spPr bwMode="white">
            <a:xfrm>
              <a:off x="98" y="2984"/>
              <a:ext cx="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552" name="Line 183"/>
          <p:cNvSpPr>
            <a:spLocks noChangeShapeType="1"/>
          </p:cNvSpPr>
          <p:nvPr/>
        </p:nvSpPr>
        <p:spPr bwMode="auto">
          <a:xfrm flipH="1">
            <a:off x="5340448" y="4492229"/>
            <a:ext cx="179761" cy="1009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3" name="Line 183"/>
          <p:cNvSpPr>
            <a:spLocks noChangeShapeType="1"/>
          </p:cNvSpPr>
          <p:nvPr/>
        </p:nvSpPr>
        <p:spPr bwMode="auto">
          <a:xfrm>
            <a:off x="5641637" y="4504731"/>
            <a:ext cx="1288089" cy="6024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4" name="Line 183"/>
          <p:cNvSpPr>
            <a:spLocks noChangeShapeType="1"/>
          </p:cNvSpPr>
          <p:nvPr/>
        </p:nvSpPr>
        <p:spPr bwMode="auto">
          <a:xfrm flipH="1">
            <a:off x="2504154" y="4524971"/>
            <a:ext cx="1381540" cy="58221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5" name="Line 183"/>
          <p:cNvSpPr>
            <a:spLocks noChangeShapeType="1"/>
          </p:cNvSpPr>
          <p:nvPr/>
        </p:nvSpPr>
        <p:spPr bwMode="auto">
          <a:xfrm>
            <a:off x="6883298" y="3221237"/>
            <a:ext cx="888091" cy="5976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6" name="Line 183"/>
          <p:cNvSpPr>
            <a:spLocks noChangeShapeType="1"/>
          </p:cNvSpPr>
          <p:nvPr/>
        </p:nvSpPr>
        <p:spPr bwMode="auto">
          <a:xfrm>
            <a:off x="5215450" y="1854995"/>
            <a:ext cx="306546" cy="6596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8" name="Line 183"/>
          <p:cNvSpPr>
            <a:spLocks noChangeShapeType="1"/>
          </p:cNvSpPr>
          <p:nvPr/>
        </p:nvSpPr>
        <p:spPr bwMode="auto">
          <a:xfrm flipH="1">
            <a:off x="5558304" y="2208015"/>
            <a:ext cx="1153566" cy="25955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59" name="Line 183"/>
          <p:cNvSpPr>
            <a:spLocks noChangeShapeType="1"/>
          </p:cNvSpPr>
          <p:nvPr/>
        </p:nvSpPr>
        <p:spPr bwMode="auto">
          <a:xfrm>
            <a:off x="3075579" y="2145506"/>
            <a:ext cx="664878" cy="395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pic>
        <p:nvPicPr>
          <p:cNvPr id="35910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846" y="4890494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23" name="Group 545"/>
          <p:cNvGrpSpPr>
            <a:grpSpLocks/>
          </p:cNvGrpSpPr>
          <p:nvPr/>
        </p:nvGrpSpPr>
        <p:grpSpPr bwMode="auto">
          <a:xfrm>
            <a:off x="6685681" y="4788694"/>
            <a:ext cx="614283" cy="614363"/>
            <a:chOff x="19770438" y="6161089"/>
            <a:chExt cx="3879272" cy="3879272"/>
          </a:xfrm>
        </p:grpSpPr>
        <p:pic>
          <p:nvPicPr>
            <p:cNvPr id="35956" name="Picture 546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7" name="Picture 547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2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50" y="5306021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35" name="Group 542"/>
          <p:cNvGrpSpPr>
            <a:grpSpLocks/>
          </p:cNvGrpSpPr>
          <p:nvPr/>
        </p:nvGrpSpPr>
        <p:grpSpPr bwMode="auto">
          <a:xfrm>
            <a:off x="4981522" y="5204224"/>
            <a:ext cx="614878" cy="614958"/>
            <a:chOff x="19770438" y="6161089"/>
            <a:chExt cx="3879272" cy="3879272"/>
          </a:xfrm>
        </p:grpSpPr>
        <p:pic>
          <p:nvPicPr>
            <p:cNvPr id="35954" name="Picture 543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5" name="Picture 544" descr="site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4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966" y="4839296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36" name="Group 539"/>
          <p:cNvGrpSpPr>
            <a:grpSpLocks/>
          </p:cNvGrpSpPr>
          <p:nvPr/>
        </p:nvGrpSpPr>
        <p:grpSpPr bwMode="auto">
          <a:xfrm>
            <a:off x="2072609" y="4736902"/>
            <a:ext cx="614878" cy="614363"/>
            <a:chOff x="19770438" y="6161089"/>
            <a:chExt cx="3879272" cy="3879272"/>
          </a:xfrm>
        </p:grpSpPr>
        <p:pic>
          <p:nvPicPr>
            <p:cNvPr id="35952" name="Picture 540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3" name="Picture 541" descr="site1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6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486" y="1840112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48" name="Group 523"/>
          <p:cNvGrpSpPr>
            <a:grpSpLocks/>
          </p:cNvGrpSpPr>
          <p:nvPr/>
        </p:nvGrpSpPr>
        <p:grpSpPr bwMode="auto">
          <a:xfrm>
            <a:off x="2784511" y="1738908"/>
            <a:ext cx="614283" cy="614363"/>
            <a:chOff x="19770438" y="6161089"/>
            <a:chExt cx="3879272" cy="3879272"/>
          </a:xfrm>
        </p:grpSpPr>
        <p:pic>
          <p:nvPicPr>
            <p:cNvPr id="35950" name="Picture 524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51" name="Picture 525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18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6046" y="1578175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49" name="Group 526"/>
          <p:cNvGrpSpPr>
            <a:grpSpLocks/>
          </p:cNvGrpSpPr>
          <p:nvPr/>
        </p:nvGrpSpPr>
        <p:grpSpPr bwMode="auto">
          <a:xfrm>
            <a:off x="4961286" y="1453158"/>
            <a:ext cx="614283" cy="614363"/>
            <a:chOff x="19770438" y="6161089"/>
            <a:chExt cx="3879272" cy="3879272"/>
          </a:xfrm>
        </p:grpSpPr>
        <p:pic>
          <p:nvPicPr>
            <p:cNvPr id="35948" name="Picture 527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9" name="Picture 530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920" name="Picture 35" descr="End_Us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4252" y="1928219"/>
            <a:ext cx="416664" cy="41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350" name="Group 536"/>
          <p:cNvGrpSpPr>
            <a:grpSpLocks/>
          </p:cNvGrpSpPr>
          <p:nvPr/>
        </p:nvGrpSpPr>
        <p:grpSpPr bwMode="auto">
          <a:xfrm>
            <a:off x="6457111" y="1816894"/>
            <a:ext cx="614283" cy="614363"/>
            <a:chOff x="19770438" y="6161089"/>
            <a:chExt cx="3879272" cy="3879272"/>
          </a:xfrm>
        </p:grpSpPr>
        <p:pic>
          <p:nvPicPr>
            <p:cNvPr id="35946" name="Picture 537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7" name="Picture 538" descr="site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2" name="Group 321"/>
          <p:cNvGrpSpPr/>
          <p:nvPr/>
        </p:nvGrpSpPr>
        <p:grpSpPr>
          <a:xfrm>
            <a:off x="3673531" y="2171700"/>
            <a:ext cx="3522265" cy="2543175"/>
            <a:chOff x="5877650" y="2103120"/>
            <a:chExt cx="5635624" cy="4069080"/>
          </a:xfrm>
        </p:grpSpPr>
        <p:pic>
          <p:nvPicPr>
            <p:cNvPr id="35937" name="Picture 9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80116" y="5382295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8" name="Picture 5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29286" y="5333192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9" name="Picture 11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41763" y="2103120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0" name="Picture 13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77650" y="2229078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1" name="Picture 14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697597" y="4080018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2" name="Picture 15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04385" y="4201707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5" name="Picture 6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91081" y="3332810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43" name="Picture 16" descr="Akamai_Serv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37194" y="2985769"/>
              <a:ext cx="922193" cy="78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0" name="Group 411"/>
          <p:cNvGrpSpPr>
            <a:grpSpLocks/>
          </p:cNvGrpSpPr>
          <p:nvPr/>
        </p:nvGrpSpPr>
        <p:grpSpPr bwMode="auto">
          <a:xfrm>
            <a:off x="6645799" y="2992637"/>
            <a:ext cx="338689" cy="338733"/>
            <a:chOff x="634" y="3500"/>
            <a:chExt cx="295" cy="295"/>
          </a:xfrm>
        </p:grpSpPr>
        <p:sp>
          <p:nvSpPr>
            <p:cNvPr id="35935" name="Oval 412"/>
            <p:cNvSpPr>
              <a:spLocks noChangeArrowheads="1"/>
            </p:cNvSpPr>
            <p:nvPr/>
          </p:nvSpPr>
          <p:spPr bwMode="auto">
            <a:xfrm>
              <a:off x="634" y="3500"/>
              <a:ext cx="295" cy="295"/>
            </a:xfrm>
            <a:prstGeom prst="ellips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b="0" baseline="-25000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35936" name="Line 413"/>
            <p:cNvSpPr>
              <a:spLocks noChangeShapeType="1"/>
            </p:cNvSpPr>
            <p:nvPr/>
          </p:nvSpPr>
          <p:spPr bwMode="auto">
            <a:xfrm>
              <a:off x="676" y="3542"/>
              <a:ext cx="211" cy="211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25" b="0">
                <a:solidFill>
                  <a:srgbClr val="777777"/>
                </a:solidFill>
                <a:latin typeface="Arial"/>
              </a:endParaRPr>
            </a:p>
          </p:txBody>
        </p:sp>
      </p:grpSp>
      <p:sp>
        <p:nvSpPr>
          <p:cNvPr id="563" name="Line 183"/>
          <p:cNvSpPr>
            <a:spLocks noChangeShapeType="1"/>
          </p:cNvSpPr>
          <p:nvPr/>
        </p:nvSpPr>
        <p:spPr bwMode="auto">
          <a:xfrm flipV="1">
            <a:off x="5672589" y="3953472"/>
            <a:ext cx="2272608" cy="530423"/>
          </a:xfrm>
          <a:custGeom>
            <a:avLst/>
            <a:gdLst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368 w 10000"/>
              <a:gd name="connsiteY1" fmla="*/ 1562 h 10000"/>
              <a:gd name="connsiteX2" fmla="*/ 5800 w 10000"/>
              <a:gd name="connsiteY2" fmla="*/ 1703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5800 w 10000"/>
              <a:gd name="connsiteY1" fmla="*/ 170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703 w 10000"/>
              <a:gd name="connsiteY1" fmla="*/ 190 h 10000"/>
              <a:gd name="connsiteX2" fmla="*/ 10000 w 10000"/>
              <a:gd name="connsiteY2" fmla="*/ 10000 h 10000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10000"/>
              <a:gd name="connsiteY0" fmla="*/ 276 h 10276"/>
              <a:gd name="connsiteX1" fmla="*/ 5381 w 10000"/>
              <a:gd name="connsiteY1" fmla="*/ 0 h 10276"/>
              <a:gd name="connsiteX2" fmla="*/ 10000 w 10000"/>
              <a:gd name="connsiteY2" fmla="*/ 10276 h 10276"/>
              <a:gd name="connsiteX0" fmla="*/ 0 w 59605"/>
              <a:gd name="connsiteY0" fmla="*/ 92 h 12187"/>
              <a:gd name="connsiteX1" fmla="*/ 54986 w 59605"/>
              <a:gd name="connsiteY1" fmla="*/ 1911 h 12187"/>
              <a:gd name="connsiteX2" fmla="*/ 59605 w 59605"/>
              <a:gd name="connsiteY2" fmla="*/ 12187 h 12187"/>
              <a:gd name="connsiteX0" fmla="*/ 0 w 59605"/>
              <a:gd name="connsiteY0" fmla="*/ 4816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59605"/>
              <a:gd name="connsiteY0" fmla="*/ 4467 h 16911"/>
              <a:gd name="connsiteX1" fmla="*/ 54042 w 59605"/>
              <a:gd name="connsiteY1" fmla="*/ 0 h 16911"/>
              <a:gd name="connsiteX2" fmla="*/ 59605 w 59605"/>
              <a:gd name="connsiteY2" fmla="*/ 16911 h 16911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68414"/>
              <a:gd name="connsiteY0" fmla="*/ 4467 h 10276"/>
              <a:gd name="connsiteX1" fmla="*/ 54042 w 68414"/>
              <a:gd name="connsiteY1" fmla="*/ 0 h 10276"/>
              <a:gd name="connsiteX2" fmla="*/ 68414 w 68414"/>
              <a:gd name="connsiteY2" fmla="*/ 10276 h 10276"/>
              <a:gd name="connsiteX0" fmla="*/ 0 w 14372"/>
              <a:gd name="connsiteY0" fmla="*/ 0 h 10276"/>
              <a:gd name="connsiteX1" fmla="*/ 14372 w 14372"/>
              <a:gd name="connsiteY1" fmla="*/ 10276 h 10276"/>
              <a:gd name="connsiteX0" fmla="*/ 0 w 13228"/>
              <a:gd name="connsiteY0" fmla="*/ 0 h 10135"/>
              <a:gd name="connsiteX1" fmla="*/ 13228 w 13228"/>
              <a:gd name="connsiteY1" fmla="*/ 10135 h 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28" h="10135">
                <a:moveTo>
                  <a:pt x="0" y="0"/>
                </a:moveTo>
                <a:cubicBezTo>
                  <a:pt x="457" y="360"/>
                  <a:pt x="9161" y="7617"/>
                  <a:pt x="13228" y="10135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35927" name="Text Box 15"/>
          <p:cNvSpPr txBox="1">
            <a:spLocks noChangeArrowheads="1"/>
          </p:cNvSpPr>
          <p:nvPr/>
        </p:nvSpPr>
        <p:spPr bwMode="auto">
          <a:xfrm>
            <a:off x="890273" y="2317829"/>
            <a:ext cx="1165470" cy="1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Origin Server</a:t>
            </a:r>
          </a:p>
        </p:txBody>
      </p:sp>
      <p:pic>
        <p:nvPicPr>
          <p:cNvPr id="35930" name="Picture 35" descr="End_Us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05915" y="3700463"/>
            <a:ext cx="476783" cy="47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1" name="Group 522"/>
          <p:cNvGrpSpPr>
            <a:grpSpLocks/>
          </p:cNvGrpSpPr>
          <p:nvPr/>
        </p:nvGrpSpPr>
        <p:grpSpPr bwMode="auto">
          <a:xfrm>
            <a:off x="7610082" y="3613549"/>
            <a:ext cx="652973" cy="653058"/>
            <a:chOff x="19770438" y="6161089"/>
            <a:chExt cx="3879272" cy="3879272"/>
          </a:xfrm>
        </p:grpSpPr>
        <p:pic>
          <p:nvPicPr>
            <p:cNvPr id="35933" name="Picture 506" descr="End_User-green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0438" y="6161089"/>
              <a:ext cx="3879272" cy="387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34" name="Picture 508" descr="site1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393891" y="677487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932" name="Text Box 16"/>
          <p:cNvSpPr txBox="1">
            <a:spLocks noChangeArrowheads="1"/>
          </p:cNvSpPr>
          <p:nvPr/>
        </p:nvSpPr>
        <p:spPr bwMode="auto">
          <a:xfrm>
            <a:off x="7773771" y="3343871"/>
            <a:ext cx="1152971" cy="2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End User</a:t>
            </a:r>
          </a:p>
        </p:txBody>
      </p:sp>
      <p:pic>
        <p:nvPicPr>
          <p:cNvPr id="561" name="Picture 10" descr="gray_ser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89819" y="2952776"/>
            <a:ext cx="1219200" cy="77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28" name="Picture 567" descr="ms"/>
          <p:cNvPicPr>
            <a:picLocks noChangeAspect="1" noChangeArrowheads="1"/>
          </p:cNvPicPr>
          <p:nvPr/>
        </p:nvPicPr>
        <p:blipFill>
          <a:blip r:embed="rId12" cstate="print"/>
          <a:srcRect b="11740"/>
          <a:stretch>
            <a:fillRect/>
          </a:stretch>
        </p:blipFill>
        <p:spPr bwMode="auto">
          <a:xfrm>
            <a:off x="1222597" y="2568276"/>
            <a:ext cx="865472" cy="5857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65" name="AutoShape 14"/>
          <p:cNvSpPr>
            <a:spLocks noChangeArrowheads="1"/>
          </p:cNvSpPr>
          <p:nvPr/>
        </p:nvSpPr>
        <p:spPr bwMode="auto">
          <a:xfrm>
            <a:off x="81310" y="3603088"/>
            <a:ext cx="858778" cy="1890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4281" tIns="17140" rIns="34281" bIns="17140" anchor="ctr"/>
          <a:lstStyle/>
          <a:p>
            <a:pPr algn="ctr"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5" b="0" dirty="0">
              <a:solidFill>
                <a:srgbClr val="777777">
                  <a:lumMod val="75000"/>
                </a:srgbClr>
              </a:solidFill>
              <a:latin typeface="Verdana" pitchFamily="-65" charset="0"/>
            </a:endParaRPr>
          </a:p>
        </p:txBody>
      </p:sp>
      <p:sp>
        <p:nvSpPr>
          <p:cNvPr id="567" name="Text Box 131"/>
          <p:cNvSpPr txBox="1">
            <a:spLocks noChangeArrowheads="1"/>
          </p:cNvSpPr>
          <p:nvPr/>
        </p:nvSpPr>
        <p:spPr bwMode="auto">
          <a:xfrm>
            <a:off x="392617" y="5242322"/>
            <a:ext cx="238689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568" name="Text Box 132"/>
          <p:cNvSpPr txBox="1">
            <a:spLocks noChangeArrowheads="1"/>
          </p:cNvSpPr>
          <p:nvPr/>
        </p:nvSpPr>
        <p:spPr bwMode="auto">
          <a:xfrm>
            <a:off x="256905" y="4936332"/>
            <a:ext cx="320832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569" name="Line 133"/>
          <p:cNvSpPr>
            <a:spLocks noChangeShapeType="1"/>
          </p:cNvSpPr>
          <p:nvPr/>
        </p:nvSpPr>
        <p:spPr bwMode="auto">
          <a:xfrm>
            <a:off x="619402" y="471487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0" name="Text Box 134"/>
          <p:cNvSpPr txBox="1">
            <a:spLocks noChangeArrowheads="1"/>
          </p:cNvSpPr>
          <p:nvPr/>
        </p:nvSpPr>
        <p:spPr bwMode="auto">
          <a:xfrm>
            <a:off x="192023" y="4629151"/>
            <a:ext cx="40297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</a:t>
            </a:r>
          </a:p>
        </p:txBody>
      </p:sp>
      <p:sp>
        <p:nvSpPr>
          <p:cNvPr id="571" name="Text Box 135"/>
          <p:cNvSpPr txBox="1">
            <a:spLocks noChangeArrowheads="1"/>
          </p:cNvSpPr>
          <p:nvPr/>
        </p:nvSpPr>
        <p:spPr bwMode="auto">
          <a:xfrm>
            <a:off x="84881" y="4047531"/>
            <a:ext cx="56785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10000</a:t>
            </a:r>
          </a:p>
        </p:txBody>
      </p:sp>
      <p:sp>
        <p:nvSpPr>
          <p:cNvPr id="572" name="Text Box 136"/>
          <p:cNvSpPr txBox="1">
            <a:spLocks noChangeArrowheads="1"/>
          </p:cNvSpPr>
          <p:nvPr/>
        </p:nvSpPr>
        <p:spPr bwMode="auto">
          <a:xfrm>
            <a:off x="211665" y="3634614"/>
            <a:ext cx="702378" cy="4002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Origin Traffic</a:t>
            </a:r>
          </a:p>
        </p:txBody>
      </p:sp>
      <p:sp>
        <p:nvSpPr>
          <p:cNvPr id="573" name="Rectangle 137"/>
          <p:cNvSpPr>
            <a:spLocks noChangeArrowheads="1"/>
          </p:cNvSpPr>
          <p:nvPr/>
        </p:nvSpPr>
        <p:spPr bwMode="auto">
          <a:xfrm>
            <a:off x="763451" y="4133257"/>
            <a:ext cx="106547" cy="120669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74" name="Line 138"/>
          <p:cNvSpPr>
            <a:spLocks noChangeShapeType="1"/>
          </p:cNvSpPr>
          <p:nvPr/>
        </p:nvSpPr>
        <p:spPr bwMode="auto">
          <a:xfrm>
            <a:off x="613449" y="4135636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5" name="Line 139"/>
          <p:cNvSpPr>
            <a:spLocks noChangeShapeType="1"/>
          </p:cNvSpPr>
          <p:nvPr/>
        </p:nvSpPr>
        <p:spPr bwMode="auto">
          <a:xfrm>
            <a:off x="619402" y="5024438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6" name="Line 140"/>
          <p:cNvSpPr>
            <a:spLocks noChangeShapeType="1"/>
          </p:cNvSpPr>
          <p:nvPr/>
        </p:nvSpPr>
        <p:spPr bwMode="auto">
          <a:xfrm>
            <a:off x="619402" y="534352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7" name="Line 141"/>
          <p:cNvSpPr>
            <a:spLocks noChangeShapeType="1"/>
          </p:cNvSpPr>
          <p:nvPr/>
        </p:nvSpPr>
        <p:spPr bwMode="auto">
          <a:xfrm>
            <a:off x="612857" y="4416028"/>
            <a:ext cx="252379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78" name="Text Box 142"/>
          <p:cNvSpPr txBox="1">
            <a:spLocks noChangeArrowheads="1"/>
          </p:cNvSpPr>
          <p:nvPr/>
        </p:nvSpPr>
        <p:spPr bwMode="auto">
          <a:xfrm>
            <a:off x="99764" y="4334472"/>
            <a:ext cx="485117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</a:t>
            </a:r>
          </a:p>
        </p:txBody>
      </p:sp>
      <p:sp>
        <p:nvSpPr>
          <p:cNvPr id="579" name="AutoShape 14"/>
          <p:cNvSpPr>
            <a:spLocks noChangeArrowheads="1"/>
          </p:cNvSpPr>
          <p:nvPr/>
        </p:nvSpPr>
        <p:spPr bwMode="auto">
          <a:xfrm>
            <a:off x="995387" y="3591658"/>
            <a:ext cx="840549" cy="18904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lumOff val="3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4281" tIns="17140" rIns="34281" bIns="17140" anchor="ctr"/>
          <a:lstStyle/>
          <a:p>
            <a:pPr algn="ctr"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5" b="0" dirty="0">
              <a:solidFill>
                <a:srgbClr val="777777">
                  <a:lumMod val="75000"/>
                </a:srgbClr>
              </a:solidFill>
              <a:latin typeface="Verdana" pitchFamily="-65" charset="0"/>
            </a:endParaRPr>
          </a:p>
        </p:txBody>
      </p:sp>
      <p:sp>
        <p:nvSpPr>
          <p:cNvPr id="580" name="Line 133"/>
          <p:cNvSpPr>
            <a:spLocks noChangeShapeType="1"/>
          </p:cNvSpPr>
          <p:nvPr/>
        </p:nvSpPr>
        <p:spPr bwMode="auto">
          <a:xfrm>
            <a:off x="1491377" y="470344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1" name="Text Box 136"/>
          <p:cNvSpPr txBox="1">
            <a:spLocks noChangeArrowheads="1"/>
          </p:cNvSpPr>
          <p:nvPr/>
        </p:nvSpPr>
        <p:spPr bwMode="auto">
          <a:xfrm>
            <a:off x="1040785" y="3623183"/>
            <a:ext cx="778604" cy="40022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square"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1188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Akamai Traffic</a:t>
            </a:r>
          </a:p>
        </p:txBody>
      </p:sp>
      <p:sp>
        <p:nvSpPr>
          <p:cNvPr id="582" name="Rectangle 137"/>
          <p:cNvSpPr>
            <a:spLocks noChangeArrowheads="1"/>
          </p:cNvSpPr>
          <p:nvPr/>
        </p:nvSpPr>
        <p:spPr bwMode="auto">
          <a:xfrm>
            <a:off x="1635427" y="4121827"/>
            <a:ext cx="106547" cy="120669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83" name="Line 138"/>
          <p:cNvSpPr>
            <a:spLocks noChangeShapeType="1"/>
          </p:cNvSpPr>
          <p:nvPr/>
        </p:nvSpPr>
        <p:spPr bwMode="auto">
          <a:xfrm>
            <a:off x="1485425" y="4124206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4" name="Line 139"/>
          <p:cNvSpPr>
            <a:spLocks noChangeShapeType="1"/>
          </p:cNvSpPr>
          <p:nvPr/>
        </p:nvSpPr>
        <p:spPr bwMode="auto">
          <a:xfrm>
            <a:off x="1491377" y="5013008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5" name="Line 140"/>
          <p:cNvSpPr>
            <a:spLocks noChangeShapeType="1"/>
          </p:cNvSpPr>
          <p:nvPr/>
        </p:nvSpPr>
        <p:spPr bwMode="auto">
          <a:xfrm>
            <a:off x="1491377" y="5332095"/>
            <a:ext cx="250594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86" name="Line 141"/>
          <p:cNvSpPr>
            <a:spLocks noChangeShapeType="1"/>
          </p:cNvSpPr>
          <p:nvPr/>
        </p:nvSpPr>
        <p:spPr bwMode="auto">
          <a:xfrm>
            <a:off x="1484832" y="4404598"/>
            <a:ext cx="252379" cy="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34281" tIns="17140" rIns="34281" bIns="17140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5" b="0">
              <a:solidFill>
                <a:srgbClr val="777777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90" name="Text Box 131"/>
          <p:cNvSpPr txBox="1">
            <a:spLocks noChangeArrowheads="1"/>
          </p:cNvSpPr>
          <p:nvPr/>
        </p:nvSpPr>
        <p:spPr bwMode="auto">
          <a:xfrm>
            <a:off x="1268879" y="5224464"/>
            <a:ext cx="238689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</a:t>
            </a:r>
          </a:p>
        </p:txBody>
      </p:sp>
      <p:sp>
        <p:nvSpPr>
          <p:cNvPr id="591" name="Text Box 132"/>
          <p:cNvSpPr txBox="1">
            <a:spLocks noChangeArrowheads="1"/>
          </p:cNvSpPr>
          <p:nvPr/>
        </p:nvSpPr>
        <p:spPr bwMode="auto">
          <a:xfrm>
            <a:off x="1133165" y="4918472"/>
            <a:ext cx="320832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</a:t>
            </a:r>
          </a:p>
        </p:txBody>
      </p:sp>
      <p:sp>
        <p:nvSpPr>
          <p:cNvPr id="592" name="Text Box 134"/>
          <p:cNvSpPr txBox="1">
            <a:spLocks noChangeArrowheads="1"/>
          </p:cNvSpPr>
          <p:nvPr/>
        </p:nvSpPr>
        <p:spPr bwMode="auto">
          <a:xfrm>
            <a:off x="1068284" y="4611291"/>
            <a:ext cx="40297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</a:t>
            </a:r>
          </a:p>
        </p:txBody>
      </p:sp>
      <p:sp>
        <p:nvSpPr>
          <p:cNvPr id="593" name="Text Box 135"/>
          <p:cNvSpPr txBox="1">
            <a:spLocks noChangeArrowheads="1"/>
          </p:cNvSpPr>
          <p:nvPr/>
        </p:nvSpPr>
        <p:spPr bwMode="auto">
          <a:xfrm>
            <a:off x="961142" y="4029672"/>
            <a:ext cx="567854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ct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10000</a:t>
            </a:r>
          </a:p>
        </p:txBody>
      </p:sp>
      <p:sp>
        <p:nvSpPr>
          <p:cNvPr id="594" name="Text Box 142"/>
          <p:cNvSpPr txBox="1">
            <a:spLocks noChangeArrowheads="1"/>
          </p:cNvSpPr>
          <p:nvPr/>
        </p:nvSpPr>
        <p:spPr bwMode="auto">
          <a:xfrm>
            <a:off x="976025" y="4316612"/>
            <a:ext cx="485117" cy="16926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34281" tIns="17140" rIns="34281" bIns="17140">
            <a:spAutoFit/>
          </a:bodyPr>
          <a:lstStyle/>
          <a:p>
            <a:pPr algn="r" defTabSz="816306" fontAlgn="auto">
              <a:spcBef>
                <a:spcPct val="50000"/>
              </a:spcBef>
              <a:spcAft>
                <a:spcPts val="0"/>
              </a:spcAft>
            </a:pPr>
            <a:r>
              <a:rPr lang="en-US" sz="875" b="0" dirty="0">
                <a:solidFill>
                  <a:srgbClr val="777777">
                    <a:lumMod val="75000"/>
                  </a:srgbClr>
                </a:solidFill>
                <a:latin typeface="Verdana" pitchFamily="34" charset="0"/>
                <a:ea typeface="MS PGothic" pitchFamily="34" charset="-128"/>
              </a:rPr>
              <a:t>1000</a:t>
            </a:r>
          </a:p>
        </p:txBody>
      </p:sp>
      <p:sp>
        <p:nvSpPr>
          <p:cNvPr id="566" name="Rectangle 130"/>
          <p:cNvSpPr>
            <a:spLocks noChangeArrowheads="1"/>
          </p:cNvSpPr>
          <p:nvPr/>
        </p:nvSpPr>
        <p:spPr bwMode="auto">
          <a:xfrm>
            <a:off x="761069" y="5157787"/>
            <a:ext cx="108928" cy="186929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95" name="Rectangle 130"/>
          <p:cNvSpPr>
            <a:spLocks noChangeArrowheads="1"/>
          </p:cNvSpPr>
          <p:nvPr/>
        </p:nvSpPr>
        <p:spPr bwMode="auto">
          <a:xfrm>
            <a:off x="1637332" y="4788694"/>
            <a:ext cx="104999" cy="539325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28" name="Title 587"/>
          <p:cNvSpPr txBox="1">
            <a:spLocks/>
          </p:cNvSpPr>
          <p:nvPr/>
        </p:nvSpPr>
        <p:spPr bwMode="white">
          <a:xfrm>
            <a:off x="630176" y="1136114"/>
            <a:ext cx="7209878" cy="5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76" tIns="17138" rIns="34276" bIns="17138" numCol="1" anchor="t" anchorCtr="0" compatLnSpc="1">
            <a:prstTxWarp prst="textNoShape">
              <a:avLst/>
            </a:prstTxWarp>
          </a:bodyPr>
          <a:lstStyle/>
          <a:p>
            <a:pPr defTabSz="3428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8" b="0" kern="0" dirty="0">
                <a:solidFill>
                  <a:srgbClr val="000000"/>
                </a:solidFill>
                <a:latin typeface="Arial"/>
                <a:cs typeface="Arial"/>
              </a:rPr>
              <a:t>Akamai Kona Site Defender</a:t>
            </a:r>
          </a:p>
        </p:txBody>
      </p:sp>
      <p:sp>
        <p:nvSpPr>
          <p:cNvPr id="534" name="Rectangle 130"/>
          <p:cNvSpPr>
            <a:spLocks noChangeArrowheads="1"/>
          </p:cNvSpPr>
          <p:nvPr/>
        </p:nvSpPr>
        <p:spPr bwMode="auto">
          <a:xfrm>
            <a:off x="1644116" y="4136783"/>
            <a:ext cx="91071" cy="554877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FFFFFF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24" name="Line 183"/>
          <p:cNvSpPr>
            <a:spLocks noChangeShapeType="1"/>
          </p:cNvSpPr>
          <p:nvPr/>
        </p:nvSpPr>
        <p:spPr bwMode="auto">
          <a:xfrm>
            <a:off x="2521416" y="4536887"/>
            <a:ext cx="1212065" cy="486064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25" name="Line 183"/>
          <p:cNvSpPr>
            <a:spLocks noChangeShapeType="1"/>
          </p:cNvSpPr>
          <p:nvPr/>
        </p:nvSpPr>
        <p:spPr bwMode="auto">
          <a:xfrm>
            <a:off x="2687486" y="2479954"/>
            <a:ext cx="2678231" cy="88296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26" name="Line 183"/>
          <p:cNvSpPr>
            <a:spLocks noChangeShapeType="1"/>
          </p:cNvSpPr>
          <p:nvPr/>
        </p:nvSpPr>
        <p:spPr bwMode="auto">
          <a:xfrm flipV="1">
            <a:off x="5194994" y="3042706"/>
            <a:ext cx="1516877" cy="7374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532" name="Rectangle 130"/>
          <p:cNvSpPr>
            <a:spLocks noChangeArrowheads="1"/>
          </p:cNvSpPr>
          <p:nvPr/>
        </p:nvSpPr>
        <p:spPr bwMode="auto">
          <a:xfrm>
            <a:off x="1637537" y="4713001"/>
            <a:ext cx="104999" cy="620287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34281" tIns="17140" rIns="34281" bIns="17140" anchor="ctr"/>
          <a:lstStyle/>
          <a:p>
            <a:pPr defTabSz="816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baseline="-25000" dirty="0">
              <a:solidFill>
                <a:srgbClr val="777777">
                  <a:lumMod val="75000"/>
                </a:srgbClr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490" name="Line 183"/>
          <p:cNvSpPr>
            <a:spLocks noChangeShapeType="1"/>
          </p:cNvSpPr>
          <p:nvPr/>
        </p:nvSpPr>
        <p:spPr bwMode="auto">
          <a:xfrm rot="20281592" flipV="1">
            <a:off x="2558273" y="3143080"/>
            <a:ext cx="2423837" cy="366976"/>
          </a:xfrm>
          <a:custGeom>
            <a:avLst/>
            <a:gdLst>
              <a:gd name="connsiteX0" fmla="*/ 0 w 13056"/>
              <a:gd name="connsiteY0" fmla="*/ 9291 h 9291"/>
              <a:gd name="connsiteX1" fmla="*/ 13056 w 13056"/>
              <a:gd name="connsiteY1" fmla="*/ 0 h 9291"/>
              <a:gd name="connsiteX0" fmla="*/ 0 w 9919"/>
              <a:gd name="connsiteY0" fmla="*/ 7458 h 7458"/>
              <a:gd name="connsiteX1" fmla="*/ 9919 w 9919"/>
              <a:gd name="connsiteY1" fmla="*/ 0 h 7458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11574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36812 w 36812"/>
              <a:gd name="connsiteY1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6812"/>
              <a:gd name="connsiteY0" fmla="*/ 48297 h 48297"/>
              <a:gd name="connsiteX1" fmla="*/ 26699 w 36812"/>
              <a:gd name="connsiteY1" fmla="*/ 9715 h 48297"/>
              <a:gd name="connsiteX2" fmla="*/ 36812 w 36812"/>
              <a:gd name="connsiteY2" fmla="*/ 0 h 48297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10348 h 48930"/>
              <a:gd name="connsiteX2" fmla="*/ 36812 w 37148"/>
              <a:gd name="connsiteY2" fmla="*/ 633 h 48930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237"/>
              <a:gd name="connsiteY0" fmla="*/ 46327 h 46327"/>
              <a:gd name="connsiteX1" fmla="*/ 26788 w 37237"/>
              <a:gd name="connsiteY1" fmla="*/ 10348 h 46327"/>
              <a:gd name="connsiteX2" fmla="*/ 36901 w 37237"/>
              <a:gd name="connsiteY2" fmla="*/ 633 h 46327"/>
              <a:gd name="connsiteX0" fmla="*/ 0 w 37148"/>
              <a:gd name="connsiteY0" fmla="*/ 48930 h 48930"/>
              <a:gd name="connsiteX1" fmla="*/ 26788 w 37148"/>
              <a:gd name="connsiteY1" fmla="*/ 12951 h 48930"/>
              <a:gd name="connsiteX2" fmla="*/ 36812 w 37148"/>
              <a:gd name="connsiteY2" fmla="*/ 633 h 48930"/>
              <a:gd name="connsiteX0" fmla="*/ 0 w 37148"/>
              <a:gd name="connsiteY0" fmla="*/ 48930 h 48930"/>
              <a:gd name="connsiteX1" fmla="*/ 26699 w 37148"/>
              <a:gd name="connsiteY1" fmla="*/ 9233 h 48930"/>
              <a:gd name="connsiteX2" fmla="*/ 36812 w 37148"/>
              <a:gd name="connsiteY2" fmla="*/ 633 h 48930"/>
              <a:gd name="connsiteX0" fmla="*/ 0 w 10449"/>
              <a:gd name="connsiteY0" fmla="*/ 9233 h 9233"/>
              <a:gd name="connsiteX1" fmla="*/ 10113 w 10449"/>
              <a:gd name="connsiteY1" fmla="*/ 633 h 9233"/>
              <a:gd name="connsiteX0" fmla="*/ 0 w 9915"/>
              <a:gd name="connsiteY0" fmla="*/ 11611 h 11611"/>
              <a:gd name="connsiteX1" fmla="*/ 9593 w 9915"/>
              <a:gd name="connsiteY1" fmla="*/ 686 h 1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5" h="11611">
                <a:moveTo>
                  <a:pt x="0" y="11611"/>
                </a:moveTo>
                <a:cubicBezTo>
                  <a:pt x="4461" y="6565"/>
                  <a:pt x="9915" y="0"/>
                  <a:pt x="9593" y="686"/>
                </a:cubicBezTo>
              </a:path>
            </a:pathLst>
          </a:custGeom>
          <a:noFill/>
          <a:ln w="76200">
            <a:solidFill>
              <a:schemeClr val="accent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  <p:sp>
        <p:nvSpPr>
          <p:cNvPr id="492" name="Line 183"/>
          <p:cNvSpPr>
            <a:spLocks noChangeShapeType="1"/>
          </p:cNvSpPr>
          <p:nvPr/>
        </p:nvSpPr>
        <p:spPr bwMode="auto">
          <a:xfrm rot="20964075">
            <a:off x="5291091" y="2893930"/>
            <a:ext cx="1248116" cy="3881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90" y="752"/>
              </a:cxn>
            </a:cxnLst>
            <a:rect l="0" t="0" r="r" b="b"/>
            <a:pathLst>
              <a:path w="2390" h="752">
                <a:moveTo>
                  <a:pt x="0" y="0"/>
                </a:moveTo>
                <a:lnTo>
                  <a:pt x="2390" y="752"/>
                </a:lnTo>
              </a:path>
            </a:pathLst>
          </a:custGeom>
          <a:noFill/>
          <a:ln w="76200">
            <a:solidFill>
              <a:srgbClr val="339966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rgbClr val="000000">
                <a:alpha val="39999"/>
              </a:srgbClr>
            </a:outerShdw>
          </a:effectLst>
        </p:spPr>
        <p:txBody>
          <a:bodyPr wrap="none" lIns="34281" tIns="17140" rIns="34281" bIns="17140" anchor="ctr"/>
          <a:lstStyle/>
          <a:p>
            <a:pPr defTabSz="816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0" baseline="-25000" dirty="0">
              <a:solidFill>
                <a:srgbClr val="FFFFFF"/>
              </a:solidFill>
              <a:latin typeface="Verdan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89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7 -4.25926E-6 L -0.14967 0.15637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80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2963E-6 L 0.07897 -0.1313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6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2 -0.00069 L -0.01042 -0.18414 " pathEditMode="relative" rAng="0" ptsTypes="AA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25E-6 9.25926E-7 L -0.09082 -0.28958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1450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40741E-6 L -0.06023 -0.13623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680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083E-6 -2.77778E-6 L 0.01699 0.09109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36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5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5417E-6 7.40741E-7 L 0.12376 0.12697 " pathEditMode="relative" rAng="0" ptsTypes="AA">
                                      <p:cBhvr>
                                        <p:cTn id="208" dur="500" fill="hold"/>
                                        <p:tgtEl>
                                          <p:spTgt spid="3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6300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2.96296E-6 L -0.05085 0.10104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36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500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40741E-6 L -0.06269 0.14908 " pathEditMode="relative" rAng="0" ptsTypes="AA">
                                      <p:cBhvr>
                                        <p:cTn id="212" dur="500" fill="hold"/>
                                        <p:tgtEl>
                                          <p:spTgt spid="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750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0761 0.0456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23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4 0.00023 L -0.06529 0.15243 " pathEditMode="relative" rAng="0" ptsTypes="AA">
                                      <p:cBhvr>
                                        <p:cTn id="252" dur="500" fill="hold"/>
                                        <p:tgtEl>
                                          <p:spTgt spid="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760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03704E-6 L -0.0804 0.24919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6895 0.05949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300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17E-6 -2.22222E-6 L -0.13769 0.23762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190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7 -4.25926E-6 L -0.13835 0.1579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790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 -0.00092 L -0.10345 0.04445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230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 0.00023 L -0.09707 -0.29468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470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02188 -0.25104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 animBg="1"/>
      <p:bldP spid="524" grpId="0" animBg="1"/>
      <p:bldP spid="524" grpId="1" animBg="1"/>
      <p:bldP spid="525" grpId="0" animBg="1"/>
      <p:bldP spid="525" grpId="1" animBg="1"/>
      <p:bldP spid="526" grpId="0" animBg="1"/>
      <p:bldP spid="526" grpId="1" animBg="1"/>
      <p:bldP spid="532" grpId="0" animBg="1"/>
      <p:bldP spid="490" grpId="0" animBg="1"/>
      <p:bldP spid="4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22" y="1056681"/>
            <a:ext cx="7600822" cy="390213"/>
          </a:xfrm>
        </p:spPr>
        <p:txBody>
          <a:bodyPr/>
          <a:lstStyle/>
          <a:p>
            <a:r>
              <a:rPr lang="en-US" sz="1938" dirty="0"/>
              <a:t>The Akamai Platform and Services</a:t>
            </a:r>
          </a:p>
        </p:txBody>
      </p:sp>
      <p:pic>
        <p:nvPicPr>
          <p:cNvPr id="4" name="Content Placeholder 3" descr="globe_eme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270" y="665487"/>
            <a:ext cx="6319002" cy="6086594"/>
          </a:xfrm>
        </p:spPr>
      </p:pic>
      <p:grpSp>
        <p:nvGrpSpPr>
          <p:cNvPr id="3" name="Group 4"/>
          <p:cNvGrpSpPr/>
          <p:nvPr/>
        </p:nvGrpSpPr>
        <p:grpSpPr>
          <a:xfrm>
            <a:off x="2599986" y="3262312"/>
            <a:ext cx="4480265" cy="1651001"/>
            <a:chOff x="6173651" y="6094990"/>
            <a:chExt cx="12329974" cy="405260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173651" y="6094990"/>
              <a:ext cx="10769545" cy="4052608"/>
            </a:xfrm>
            <a:prstGeom prst="roundRect">
              <a:avLst>
                <a:gd name="adj" fmla="val 5586"/>
              </a:avLst>
            </a:prstGeom>
            <a:gradFill flip="none" rotWithShape="1">
              <a:gsLst>
                <a:gs pos="0">
                  <a:schemeClr val="tx1">
                    <a:lumMod val="7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951194" y="6177174"/>
              <a:ext cx="11552431" cy="355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solidFill>
                    <a:srgbClr val="FF8E11"/>
                  </a:solidFill>
                  <a:latin typeface="Verdana" pitchFamily="34" charset="0"/>
                </a:rPr>
                <a:t>Daily Statistics</a:t>
              </a:r>
              <a:r>
                <a:rPr lang="en-US" sz="1500" b="0" dirty="0">
                  <a:solidFill>
                    <a:srgbClr val="FF8E11"/>
                  </a:solidFill>
                  <a:latin typeface="Verdana" pitchFamily="34" charset="0"/>
                </a:rPr>
                <a:t>:</a:t>
              </a:r>
              <a:endParaRPr lang="en-US" sz="1500" b="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777777">
                      <a:lumMod val="75000"/>
                    </a:srgbClr>
                  </a:solidFill>
                  <a:latin typeface="Verdana" pitchFamily="34" charset="0"/>
                </a:rPr>
                <a:t>  </a:t>
              </a: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80+ </a:t>
              </a:r>
              <a:r>
                <a:rPr lang="en-US" sz="1500" b="0" dirty="0" err="1">
                  <a:solidFill>
                    <a:srgbClr val="FFFFFF"/>
                  </a:solidFill>
                  <a:latin typeface="Verdana" pitchFamily="34" charset="0"/>
                </a:rPr>
                <a:t>Tbps</a:t>
              </a: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traffic served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600+ million IPv4 addresses seen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3+ trillion requests served</a:t>
              </a:r>
            </a:p>
            <a:p>
              <a:pPr defTabSz="816306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Tx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Verdana" pitchFamily="34" charset="0"/>
                </a:rPr>
                <a:t>  260+ terabytes compressed logs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613324" y="1430194"/>
            <a:ext cx="5255714" cy="1665626"/>
            <a:chOff x="12412127" y="1689554"/>
            <a:chExt cx="12879597" cy="4029473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412127" y="1689554"/>
              <a:ext cx="10816771" cy="3925525"/>
            </a:xfrm>
            <a:prstGeom prst="roundRect">
              <a:avLst>
                <a:gd name="adj" fmla="val 11467"/>
              </a:avLst>
            </a:prstGeom>
            <a:solidFill>
              <a:schemeClr val="accent4">
                <a:shade val="51000"/>
                <a:satMod val="13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2728601" y="1779935"/>
              <a:ext cx="12563123" cy="3939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6080" tIns="68040" rIns="136080" bIns="68040">
              <a:spAutoFit/>
            </a:bodyPr>
            <a:lstStyle/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50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Delivering Content for 130,000+ Domains</a:t>
              </a:r>
            </a:p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ja-JP" sz="688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All top 20 global ecommerce sites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All top 30 media &amp; entertainment companies 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Arial"/>
                </a:rPr>
                <a:t>16 of the top 20 global banks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r>
                <a:rPr lang="en-US" sz="1500" b="0" dirty="0">
                  <a:solidFill>
                    <a:srgbClr val="FFFFFF"/>
                  </a:solidFill>
                  <a:latin typeface="Arial"/>
                </a:rPr>
                <a:t>All major anti-virus software vendors</a:t>
              </a:r>
            </a:p>
            <a:p>
              <a:pPr marL="171149" lvl="2" indent="-171149" defTabSz="816306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 pitchFamily="34" charset="0"/>
                <a:buChar char="•"/>
              </a:pPr>
              <a:endParaRPr lang="en-US" altLang="ja-JP" sz="1500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36907" y="1421891"/>
            <a:ext cx="4008579" cy="1916377"/>
            <a:chOff x="3144332" y="1700858"/>
            <a:chExt cx="10690935" cy="476469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3144332" y="1700858"/>
              <a:ext cx="10690935" cy="3929159"/>
            </a:xfrm>
            <a:prstGeom prst="roundRect">
              <a:avLst>
                <a:gd name="adj" fmla="val 11376"/>
              </a:avLst>
            </a:prstGeom>
            <a:solidFill>
              <a:schemeClr val="accent4">
                <a:shade val="51000"/>
                <a:satMod val="13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34229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black">
            <a:xfrm>
              <a:off x="5776845" y="2680396"/>
              <a:ext cx="7100793" cy="378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6080" tIns="68040" rIns="136080" bIns="68040">
              <a:spAutoFit/>
            </a:bodyPr>
            <a:lstStyle/>
            <a:p>
              <a:pPr defTabSz="816306" fontAlgn="auto"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240,000+ Servers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1,700+ Networks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Clr>
                  <a:srgbClr val="FF8E11"/>
                </a:buClr>
                <a:buFont typeface="Arial"/>
                <a:buChar char="•"/>
              </a:pP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 3,300+ Physical Locations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750+ Cities</a:t>
              </a:r>
            </a:p>
            <a:p>
              <a:pPr defTabSz="816306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altLang="ja-JP" sz="1500" b="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 </a:t>
              </a:r>
              <a:r>
                <a:rPr lang="en-US" altLang="ja-JP" sz="1500" b="0" dirty="0">
                  <a:solidFill>
                    <a:srgbClr val="FFFFFF"/>
                  </a:solidFill>
                  <a:latin typeface="Arial"/>
                  <a:ea typeface="ＭＳ Ｐゴシック" charset="-128"/>
                </a:rPr>
                <a:t>130+ Countries</a:t>
              </a:r>
            </a:p>
            <a:p>
              <a:pPr algn="ctr" defTabSz="816306"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500" b="0" dirty="0">
                <a:solidFill>
                  <a:srgbClr val="FFFFFF"/>
                </a:solidFill>
                <a:latin typeface="Arial"/>
                <a:ea typeface="ＭＳ Ｐゴシック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4349" y="1897621"/>
              <a:ext cx="6141994" cy="803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defTabSz="81630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500" dirty="0">
                  <a:solidFill>
                    <a:srgbClr val="FF8E11"/>
                  </a:solidFill>
                  <a:latin typeface="Arial"/>
                  <a:ea typeface="ＭＳ Ｐゴシック" charset="-128"/>
                </a:rPr>
                <a:t>A Global Platform: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9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Image Delivery</a:t>
            </a:r>
            <a:br>
              <a:rPr lang="en-US" dirty="0"/>
            </a:br>
            <a:endParaRPr lang="en-US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&lt;html&gt;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&lt;title&gt;Welcome to xyz.com!&lt;/title&gt;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img</a:t>
            </a:r>
            <a:r>
              <a:rPr lang="en-US" sz="2000" dirty="0"/>
              <a:t> </a:t>
            </a:r>
            <a:r>
              <a:rPr lang="en-US" sz="2000" dirty="0" err="1"/>
              <a:t>src</a:t>
            </a:r>
            <a:r>
              <a:rPr lang="en-US" sz="2000" dirty="0"/>
              <a:t>=“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</a:t>
            </a:r>
            <a:r>
              <a:rPr lang="en-US" sz="2000" dirty="0" err="1"/>
              <a:t>img</a:t>
            </a:r>
            <a:r>
              <a:rPr lang="en-US" sz="2000" dirty="0"/>
              <a:t> </a:t>
            </a:r>
            <a:r>
              <a:rPr lang="en-US" sz="2000" dirty="0" err="1"/>
              <a:t>src</a:t>
            </a:r>
            <a:r>
              <a:rPr lang="en-US" sz="2000" dirty="0"/>
              <a:t>=“                                                                    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&lt;h1&gt;Welcome to our Web site!&lt;/h1&gt;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&lt;a </a:t>
            </a:r>
            <a:r>
              <a:rPr lang="en-US" sz="2000" dirty="0" err="1"/>
              <a:t>href</a:t>
            </a:r>
            <a:r>
              <a:rPr lang="en-US" sz="2000" dirty="0"/>
              <a:t>=“page2.html”&gt;Click here to enter&lt;/a&gt;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 dirty="0"/>
              <a:t>&lt;/html&gt;</a:t>
            </a:r>
          </a:p>
        </p:txBody>
      </p:sp>
      <p:sp>
        <p:nvSpPr>
          <p:cNvPr id="687108" name="Rectangle 4"/>
          <p:cNvSpPr>
            <a:spLocks noChangeArrowheads="1"/>
          </p:cNvSpPr>
          <p:nvPr/>
        </p:nvSpPr>
        <p:spPr bwMode="auto">
          <a:xfrm>
            <a:off x="1912938" y="3657600"/>
            <a:ext cx="4167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http://www.xyz.com/logos/logo.gif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sp>
        <p:nvSpPr>
          <p:cNvPr id="687109" name="Rectangle 5"/>
          <p:cNvSpPr>
            <a:spLocks noChangeArrowheads="1"/>
          </p:cNvSpPr>
          <p:nvPr/>
        </p:nvSpPr>
        <p:spPr bwMode="auto">
          <a:xfrm>
            <a:off x="1912938" y="3962400"/>
            <a:ext cx="4976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</a:t>
            </a:r>
            <a:r>
              <a:rPr lang="en-US" sz="2000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jpgs</a:t>
            </a:r>
            <a:r>
              <a:rPr lang="en-US" sz="2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/background.jpg</a:t>
            </a:r>
            <a:r>
              <a:rPr lang="en-US" sz="20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grpSp>
        <p:nvGrpSpPr>
          <p:cNvPr id="687110" name="Group 6"/>
          <p:cNvGrpSpPr>
            <a:grpSpLocks/>
          </p:cNvGrpSpPr>
          <p:nvPr/>
        </p:nvGrpSpPr>
        <p:grpSpPr bwMode="auto">
          <a:xfrm>
            <a:off x="715963" y="1387475"/>
            <a:ext cx="4770437" cy="2765425"/>
            <a:chOff x="451" y="874"/>
            <a:chExt cx="3005" cy="1742"/>
          </a:xfrm>
        </p:grpSpPr>
        <p:sp>
          <p:nvSpPr>
            <p:cNvPr id="687111" name="Text Box 7"/>
            <p:cNvSpPr txBox="1">
              <a:spLocks noChangeArrowheads="1"/>
            </p:cNvSpPr>
            <p:nvPr/>
          </p:nvSpPr>
          <p:spPr bwMode="auto">
            <a:xfrm>
              <a:off x="451" y="874"/>
              <a:ext cx="30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Embedded URLs are Converted to ARLs</a:t>
              </a:r>
            </a:p>
          </p:txBody>
        </p:sp>
        <p:sp>
          <p:nvSpPr>
            <p:cNvPr id="687112" name="Line 8"/>
            <p:cNvSpPr>
              <a:spLocks noChangeShapeType="1"/>
            </p:cNvSpPr>
            <p:nvPr/>
          </p:nvSpPr>
          <p:spPr bwMode="auto">
            <a:xfrm>
              <a:off x="1632" y="242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3" name="Rectangle 9"/>
            <p:cNvSpPr>
              <a:spLocks noChangeArrowheads="1"/>
            </p:cNvSpPr>
            <p:nvPr/>
          </p:nvSpPr>
          <p:spPr bwMode="auto">
            <a:xfrm>
              <a:off x="1968" y="192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</a:t>
              </a:r>
            </a:p>
          </p:txBody>
        </p:sp>
        <p:sp>
          <p:nvSpPr>
            <p:cNvPr id="687114" name="Line 10"/>
            <p:cNvSpPr>
              <a:spLocks noChangeShapeType="1"/>
            </p:cNvSpPr>
            <p:nvPr/>
          </p:nvSpPr>
          <p:spPr bwMode="auto">
            <a:xfrm>
              <a:off x="1632" y="26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115" name="Line 11"/>
            <p:cNvSpPr>
              <a:spLocks noChangeShapeType="1"/>
            </p:cNvSpPr>
            <p:nvPr/>
          </p:nvSpPr>
          <p:spPr bwMode="auto">
            <a:xfrm flipV="1">
              <a:off x="1824" y="21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9872 embedd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2"/>
          <a:stretch>
            <a:fillRect/>
          </a:stretch>
        </p:blipFill>
        <p:spPr bwMode="ltGray">
          <a:xfrm>
            <a:off x="0" y="2667000"/>
            <a:ext cx="2562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971" name="Rectangle 3"/>
          <p:cNvSpPr>
            <a:spLocks noChangeArrowheads="1"/>
          </p:cNvSpPr>
          <p:nvPr/>
        </p:nvSpPr>
        <p:spPr bwMode="ltGray">
          <a:xfrm>
            <a:off x="523875" y="464820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400" b="0"/>
              <a:t>End User</a:t>
            </a:r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Akamai DNS Resolution</a:t>
            </a:r>
          </a:p>
        </p:txBody>
      </p:sp>
      <p:grpSp>
        <p:nvGrpSpPr>
          <p:cNvPr id="723973" name="Group 5"/>
          <p:cNvGrpSpPr>
            <a:grpSpLocks/>
          </p:cNvGrpSpPr>
          <p:nvPr/>
        </p:nvGrpSpPr>
        <p:grpSpPr bwMode="auto">
          <a:xfrm>
            <a:off x="2857500" y="3201988"/>
            <a:ext cx="6286500" cy="803275"/>
            <a:chOff x="1800" y="2017"/>
            <a:chExt cx="3960" cy="506"/>
          </a:xfrm>
        </p:grpSpPr>
        <p:pic>
          <p:nvPicPr>
            <p:cNvPr id="723974" name="Picture 6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87"/>
            <a:stretch>
              <a:fillRect/>
            </a:stretch>
          </p:blipFill>
          <p:spPr bwMode="ltGray">
            <a:xfrm>
              <a:off x="2694" y="2100"/>
              <a:ext cx="3066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75" name="Text Box 7"/>
            <p:cNvSpPr txBox="1">
              <a:spLocks noChangeArrowheads="1"/>
            </p:cNvSpPr>
            <p:nvPr/>
          </p:nvSpPr>
          <p:spPr bwMode="ltGray">
            <a:xfrm>
              <a:off x="3110" y="2331"/>
              <a:ext cx="17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High-Level DNS Servers</a:t>
              </a:r>
            </a:p>
          </p:txBody>
        </p:sp>
        <p:sp>
          <p:nvSpPr>
            <p:cNvPr id="723976" name="Line 8"/>
            <p:cNvSpPr>
              <a:spLocks noChangeShapeType="1"/>
            </p:cNvSpPr>
            <p:nvPr/>
          </p:nvSpPr>
          <p:spPr bwMode="ltGray">
            <a:xfrm>
              <a:off x="1800" y="2220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77" name="Rectangle 9"/>
            <p:cNvSpPr>
              <a:spLocks noChangeArrowheads="1"/>
            </p:cNvSpPr>
            <p:nvPr/>
          </p:nvSpPr>
          <p:spPr bwMode="ltGray">
            <a:xfrm>
              <a:off x="1844" y="201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723978" name="Text Box 10"/>
            <p:cNvSpPr txBox="1">
              <a:spLocks noChangeArrowheads="1"/>
            </p:cNvSpPr>
            <p:nvPr/>
          </p:nvSpPr>
          <p:spPr bwMode="ltGray">
            <a:xfrm>
              <a:off x="2058" y="2031"/>
              <a:ext cx="9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a212.g.akamai.net</a:t>
              </a:r>
            </a:p>
          </p:txBody>
        </p:sp>
      </p:grpSp>
      <p:grpSp>
        <p:nvGrpSpPr>
          <p:cNvPr id="723979" name="Group 11"/>
          <p:cNvGrpSpPr>
            <a:grpSpLocks/>
          </p:cNvGrpSpPr>
          <p:nvPr/>
        </p:nvGrpSpPr>
        <p:grpSpPr bwMode="auto">
          <a:xfrm>
            <a:off x="533400" y="4953000"/>
            <a:ext cx="1133475" cy="1524000"/>
            <a:chOff x="336" y="3120"/>
            <a:chExt cx="714" cy="960"/>
          </a:xfrm>
        </p:grpSpPr>
        <p:pic>
          <p:nvPicPr>
            <p:cNvPr id="723980" name="Picture 12" descr="9872 embeddeD cach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b="29411"/>
            <a:stretch>
              <a:fillRect/>
            </a:stretch>
          </p:blipFill>
          <p:spPr bwMode="ltGray">
            <a:xfrm>
              <a:off x="336" y="3504"/>
              <a:ext cx="714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1" name="Rectangle 13"/>
            <p:cNvSpPr>
              <a:spLocks noChangeArrowheads="1"/>
            </p:cNvSpPr>
            <p:nvPr/>
          </p:nvSpPr>
          <p:spPr bwMode="ltGray">
            <a:xfrm>
              <a:off x="677" y="317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723982" name="Rectangle 14"/>
            <p:cNvSpPr>
              <a:spLocks noChangeArrowheads="1"/>
            </p:cNvSpPr>
            <p:nvPr/>
          </p:nvSpPr>
          <p:spPr bwMode="ltGray">
            <a:xfrm>
              <a:off x="391" y="3636"/>
              <a:ext cx="5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chemeClr val="bg2"/>
                  </a:solidFill>
                  <a:latin typeface="Arial Narrow" pitchFamily="34" charset="0"/>
                </a:rPr>
                <a:t>Browser’s Cache</a:t>
              </a:r>
            </a:p>
          </p:txBody>
        </p:sp>
        <p:sp>
          <p:nvSpPr>
            <p:cNvPr id="723983" name="Line 15"/>
            <p:cNvSpPr>
              <a:spLocks noChangeShapeType="1"/>
            </p:cNvSpPr>
            <p:nvPr/>
          </p:nvSpPr>
          <p:spPr bwMode="ltGray">
            <a:xfrm>
              <a:off x="685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3984" name="Group 16"/>
          <p:cNvGrpSpPr>
            <a:grpSpLocks/>
          </p:cNvGrpSpPr>
          <p:nvPr/>
        </p:nvGrpSpPr>
        <p:grpSpPr bwMode="auto">
          <a:xfrm>
            <a:off x="1577975" y="5410200"/>
            <a:ext cx="1470025" cy="1438275"/>
            <a:chOff x="994" y="3408"/>
            <a:chExt cx="926" cy="906"/>
          </a:xfrm>
        </p:grpSpPr>
        <p:pic>
          <p:nvPicPr>
            <p:cNvPr id="723985" name="Picture 17" descr="9872 embeddeD 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4"/>
            <a:stretch>
              <a:fillRect/>
            </a:stretch>
          </p:blipFill>
          <p:spPr bwMode="ltGray">
            <a:xfrm>
              <a:off x="1296" y="3408"/>
              <a:ext cx="61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86" name="Rectangle 18"/>
            <p:cNvSpPr>
              <a:spLocks noChangeArrowheads="1"/>
            </p:cNvSpPr>
            <p:nvPr/>
          </p:nvSpPr>
          <p:spPr bwMode="ltGray">
            <a:xfrm>
              <a:off x="1260" y="4075"/>
              <a:ext cx="66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>
                  <a:latin typeface="Arial Narrow" pitchFamily="34" charset="0"/>
                </a:rPr>
                <a:t>OS</a:t>
              </a:r>
            </a:p>
          </p:txBody>
        </p:sp>
        <p:sp>
          <p:nvSpPr>
            <p:cNvPr id="723987" name="Line 19"/>
            <p:cNvSpPr>
              <a:spLocks noChangeShapeType="1"/>
            </p:cNvSpPr>
            <p:nvPr/>
          </p:nvSpPr>
          <p:spPr bwMode="ltGray">
            <a:xfrm>
              <a:off x="994" y="3744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88" name="Rectangle 20"/>
            <p:cNvSpPr>
              <a:spLocks noChangeArrowheads="1"/>
            </p:cNvSpPr>
            <p:nvPr/>
          </p:nvSpPr>
          <p:spPr bwMode="ltGray">
            <a:xfrm>
              <a:off x="995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723989" name="Group 21"/>
          <p:cNvGrpSpPr>
            <a:grpSpLocks/>
          </p:cNvGrpSpPr>
          <p:nvPr/>
        </p:nvGrpSpPr>
        <p:grpSpPr bwMode="auto">
          <a:xfrm>
            <a:off x="1905000" y="3124200"/>
            <a:ext cx="1143000" cy="2370138"/>
            <a:chOff x="1200" y="1968"/>
            <a:chExt cx="720" cy="1493"/>
          </a:xfrm>
        </p:grpSpPr>
        <p:pic>
          <p:nvPicPr>
            <p:cNvPr id="723990" name="Picture 22" descr="9872 embedded copy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3" t="2000" b="58000"/>
            <a:stretch>
              <a:fillRect/>
            </a:stretch>
          </p:blipFill>
          <p:spPr bwMode="ltGray">
            <a:xfrm>
              <a:off x="1296" y="1968"/>
              <a:ext cx="57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1" name="Rectangle 23"/>
            <p:cNvSpPr>
              <a:spLocks noChangeArrowheads="1"/>
            </p:cNvSpPr>
            <p:nvPr/>
          </p:nvSpPr>
          <p:spPr bwMode="ltGray">
            <a:xfrm>
              <a:off x="1200" y="289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400" b="0"/>
                <a:t>Local Name Server</a:t>
              </a:r>
            </a:p>
          </p:txBody>
        </p:sp>
        <p:sp>
          <p:nvSpPr>
            <p:cNvPr id="723992" name="Line 24"/>
            <p:cNvSpPr>
              <a:spLocks noChangeShapeType="1"/>
            </p:cNvSpPr>
            <p:nvPr/>
          </p:nvSpPr>
          <p:spPr bwMode="ltGray">
            <a:xfrm flipV="1">
              <a:off x="1543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3" name="Rectangle 25"/>
            <p:cNvSpPr>
              <a:spLocks noChangeArrowheads="1"/>
            </p:cNvSpPr>
            <p:nvPr/>
          </p:nvSpPr>
          <p:spPr bwMode="ltGray">
            <a:xfrm>
              <a:off x="1303" y="31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723994" name="Group 26"/>
          <p:cNvGrpSpPr>
            <a:grpSpLocks/>
          </p:cNvGrpSpPr>
          <p:nvPr/>
        </p:nvGrpSpPr>
        <p:grpSpPr bwMode="auto">
          <a:xfrm>
            <a:off x="0" y="1676400"/>
            <a:ext cx="2133600" cy="1752600"/>
            <a:chOff x="0" y="1056"/>
            <a:chExt cx="1344" cy="1104"/>
          </a:xfrm>
        </p:grpSpPr>
        <p:pic>
          <p:nvPicPr>
            <p:cNvPr id="723995" name="Picture 27" descr="gen ser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55"/>
            <a:stretch>
              <a:fillRect/>
            </a:stretch>
          </p:blipFill>
          <p:spPr bwMode="ltGray">
            <a:xfrm>
              <a:off x="0" y="1056"/>
              <a:ext cx="1044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3996" name="Text Box 28"/>
            <p:cNvSpPr txBox="1">
              <a:spLocks noChangeArrowheads="1"/>
            </p:cNvSpPr>
            <p:nvPr/>
          </p:nvSpPr>
          <p:spPr bwMode="ltGray">
            <a:xfrm>
              <a:off x="48" y="1296"/>
              <a:ext cx="9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0"/>
                <a:t>xyz.com’s nameserver</a:t>
              </a:r>
            </a:p>
          </p:txBody>
        </p:sp>
        <p:sp>
          <p:nvSpPr>
            <p:cNvPr id="723997" name="Line 29"/>
            <p:cNvSpPr>
              <a:spLocks noChangeShapeType="1"/>
            </p:cNvSpPr>
            <p:nvPr/>
          </p:nvSpPr>
          <p:spPr bwMode="ltGray">
            <a:xfrm flipH="1" flipV="1">
              <a:off x="432" y="1632"/>
              <a:ext cx="912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98" name="Rectangle 30"/>
            <p:cNvSpPr>
              <a:spLocks noChangeArrowheads="1"/>
            </p:cNvSpPr>
            <p:nvPr/>
          </p:nvSpPr>
          <p:spPr bwMode="ltGray">
            <a:xfrm>
              <a:off x="538" y="177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23999" name="Rectangle 31"/>
            <p:cNvSpPr>
              <a:spLocks noChangeArrowheads="1"/>
            </p:cNvSpPr>
            <p:nvPr/>
          </p:nvSpPr>
          <p:spPr bwMode="ltGray">
            <a:xfrm>
              <a:off x="364" y="1920"/>
              <a:ext cx="5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ak.xyz.com</a:t>
              </a:r>
            </a:p>
          </p:txBody>
        </p:sp>
      </p:grpSp>
      <p:grpSp>
        <p:nvGrpSpPr>
          <p:cNvPr id="724000" name="Group 32"/>
          <p:cNvGrpSpPr>
            <a:grpSpLocks/>
          </p:cNvGrpSpPr>
          <p:nvPr/>
        </p:nvGrpSpPr>
        <p:grpSpPr bwMode="auto">
          <a:xfrm>
            <a:off x="914400" y="2468563"/>
            <a:ext cx="1524000" cy="865187"/>
            <a:chOff x="576" y="1555"/>
            <a:chExt cx="960" cy="545"/>
          </a:xfrm>
        </p:grpSpPr>
        <p:sp>
          <p:nvSpPr>
            <p:cNvPr id="724001" name="Line 33"/>
            <p:cNvSpPr>
              <a:spLocks noChangeShapeType="1"/>
            </p:cNvSpPr>
            <p:nvPr/>
          </p:nvSpPr>
          <p:spPr bwMode="ltGray">
            <a:xfrm flipH="1" flipV="1">
              <a:off x="576" y="1632"/>
              <a:ext cx="816" cy="4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2" name="Rectangle 34"/>
            <p:cNvSpPr>
              <a:spLocks noChangeArrowheads="1"/>
            </p:cNvSpPr>
            <p:nvPr/>
          </p:nvSpPr>
          <p:spPr bwMode="ltGray">
            <a:xfrm>
              <a:off x="917" y="165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24003" name="Rectangle 35"/>
            <p:cNvSpPr>
              <a:spLocks noChangeArrowheads="1"/>
            </p:cNvSpPr>
            <p:nvPr/>
          </p:nvSpPr>
          <p:spPr bwMode="auto">
            <a:xfrm>
              <a:off x="633" y="1555"/>
              <a:ext cx="9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a212.g.akamai.net</a:t>
              </a:r>
            </a:p>
          </p:txBody>
        </p:sp>
      </p:grpSp>
      <p:sp>
        <p:nvSpPr>
          <p:cNvPr id="724004" name="Freeform 36"/>
          <p:cNvSpPr>
            <a:spLocks/>
          </p:cNvSpPr>
          <p:nvPr/>
        </p:nvSpPr>
        <p:spPr bwMode="ltGray">
          <a:xfrm>
            <a:off x="2590800" y="1951038"/>
            <a:ext cx="76200" cy="1303337"/>
          </a:xfrm>
          <a:custGeom>
            <a:avLst/>
            <a:gdLst>
              <a:gd name="T0" fmla="*/ 0 w 672"/>
              <a:gd name="T1" fmla="*/ 1056 h 1056"/>
              <a:gd name="T2" fmla="*/ 0 w 672"/>
              <a:gd name="T3" fmla="*/ 0 h 1056"/>
              <a:gd name="T4" fmla="*/ 672 w 6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56">
                <a:moveTo>
                  <a:pt x="0" y="1056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05" name="Group 37"/>
          <p:cNvGrpSpPr>
            <a:grpSpLocks/>
          </p:cNvGrpSpPr>
          <p:nvPr/>
        </p:nvGrpSpPr>
        <p:grpSpPr bwMode="auto">
          <a:xfrm>
            <a:off x="2971800" y="2438400"/>
            <a:ext cx="1354138" cy="838200"/>
            <a:chOff x="1872" y="1536"/>
            <a:chExt cx="853" cy="528"/>
          </a:xfrm>
        </p:grpSpPr>
        <p:sp>
          <p:nvSpPr>
            <p:cNvPr id="724006" name="Rectangle 38"/>
            <p:cNvSpPr>
              <a:spLocks noChangeArrowheads="1"/>
            </p:cNvSpPr>
            <p:nvPr/>
          </p:nvSpPr>
          <p:spPr bwMode="ltGray">
            <a:xfrm>
              <a:off x="2208" y="1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724007" name="Line 39"/>
            <p:cNvSpPr>
              <a:spLocks noChangeShapeType="1"/>
            </p:cNvSpPr>
            <p:nvPr/>
          </p:nvSpPr>
          <p:spPr bwMode="ltGray">
            <a:xfrm flipV="1">
              <a:off x="1872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08" name="Text Box 40"/>
            <p:cNvSpPr txBox="1">
              <a:spLocks noChangeArrowheads="1"/>
            </p:cNvSpPr>
            <p:nvPr/>
          </p:nvSpPr>
          <p:spPr bwMode="ltGray">
            <a:xfrm>
              <a:off x="2104" y="1824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15.15.125.6</a:t>
              </a:r>
            </a:p>
          </p:txBody>
        </p:sp>
      </p:grpSp>
      <p:grpSp>
        <p:nvGrpSpPr>
          <p:cNvPr id="724009" name="Group 41"/>
          <p:cNvGrpSpPr>
            <a:grpSpLocks/>
          </p:cNvGrpSpPr>
          <p:nvPr/>
        </p:nvGrpSpPr>
        <p:grpSpPr bwMode="auto">
          <a:xfrm>
            <a:off x="457200" y="4953000"/>
            <a:ext cx="466725" cy="709613"/>
            <a:chOff x="288" y="3120"/>
            <a:chExt cx="294" cy="447"/>
          </a:xfrm>
        </p:grpSpPr>
        <p:sp>
          <p:nvSpPr>
            <p:cNvPr id="724010" name="Line 42"/>
            <p:cNvSpPr>
              <a:spLocks noChangeShapeType="1"/>
            </p:cNvSpPr>
            <p:nvPr/>
          </p:nvSpPr>
          <p:spPr bwMode="ltGray">
            <a:xfrm>
              <a:off x="576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1" name="Rectangle 43"/>
            <p:cNvSpPr>
              <a:spLocks noChangeArrowheads="1"/>
            </p:cNvSpPr>
            <p:nvPr/>
          </p:nvSpPr>
          <p:spPr bwMode="ltGray">
            <a:xfrm>
              <a:off x="288" y="31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16</a:t>
              </a:r>
            </a:p>
          </p:txBody>
        </p:sp>
      </p:grpSp>
      <p:grpSp>
        <p:nvGrpSpPr>
          <p:cNvPr id="724012" name="Group 44"/>
          <p:cNvGrpSpPr>
            <a:grpSpLocks/>
          </p:cNvGrpSpPr>
          <p:nvPr/>
        </p:nvGrpSpPr>
        <p:grpSpPr bwMode="auto">
          <a:xfrm>
            <a:off x="1577975" y="6096000"/>
            <a:ext cx="595313" cy="396875"/>
            <a:chOff x="994" y="3840"/>
            <a:chExt cx="375" cy="250"/>
          </a:xfrm>
        </p:grpSpPr>
        <p:sp>
          <p:nvSpPr>
            <p:cNvPr id="724013" name="Line 45"/>
            <p:cNvSpPr>
              <a:spLocks noChangeShapeType="1"/>
            </p:cNvSpPr>
            <p:nvPr/>
          </p:nvSpPr>
          <p:spPr bwMode="ltGray">
            <a:xfrm>
              <a:off x="994" y="3840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4" name="Rectangle 46"/>
            <p:cNvSpPr>
              <a:spLocks noChangeArrowheads="1"/>
            </p:cNvSpPr>
            <p:nvPr/>
          </p:nvSpPr>
          <p:spPr bwMode="ltGray">
            <a:xfrm>
              <a:off x="1050" y="384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724015" name="Line 47"/>
          <p:cNvSpPr>
            <a:spLocks noChangeShapeType="1"/>
          </p:cNvSpPr>
          <p:nvPr/>
        </p:nvSpPr>
        <p:spPr bwMode="ltGray">
          <a:xfrm>
            <a:off x="2438400" y="175260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4016" name="Group 48"/>
          <p:cNvGrpSpPr>
            <a:grpSpLocks/>
          </p:cNvGrpSpPr>
          <p:nvPr/>
        </p:nvGrpSpPr>
        <p:grpSpPr bwMode="auto">
          <a:xfrm>
            <a:off x="2857500" y="3640138"/>
            <a:ext cx="1733550" cy="396875"/>
            <a:chOff x="1800" y="2293"/>
            <a:chExt cx="1092" cy="250"/>
          </a:xfrm>
        </p:grpSpPr>
        <p:sp>
          <p:nvSpPr>
            <p:cNvPr id="724017" name="Rectangle 49"/>
            <p:cNvSpPr>
              <a:spLocks noChangeArrowheads="1"/>
            </p:cNvSpPr>
            <p:nvPr/>
          </p:nvSpPr>
          <p:spPr bwMode="ltGray">
            <a:xfrm>
              <a:off x="2598" y="229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724018" name="Line 50"/>
            <p:cNvSpPr>
              <a:spLocks noChangeShapeType="1"/>
            </p:cNvSpPr>
            <p:nvPr/>
          </p:nvSpPr>
          <p:spPr bwMode="ltGray">
            <a:xfrm>
              <a:off x="1800" y="2322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19" name="Text Box 51"/>
            <p:cNvSpPr txBox="1">
              <a:spLocks noChangeArrowheads="1"/>
            </p:cNvSpPr>
            <p:nvPr/>
          </p:nvSpPr>
          <p:spPr bwMode="ltGray">
            <a:xfrm>
              <a:off x="2002" y="2323"/>
              <a:ext cx="6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20.20.123.55</a:t>
              </a:r>
            </a:p>
          </p:txBody>
        </p:sp>
      </p:grpSp>
      <p:grpSp>
        <p:nvGrpSpPr>
          <p:cNvPr id="724020" name="Group 52"/>
          <p:cNvGrpSpPr>
            <a:grpSpLocks/>
          </p:cNvGrpSpPr>
          <p:nvPr/>
        </p:nvGrpSpPr>
        <p:grpSpPr bwMode="auto">
          <a:xfrm>
            <a:off x="2686050" y="3962400"/>
            <a:ext cx="6457950" cy="760413"/>
            <a:chOff x="1692" y="2497"/>
            <a:chExt cx="4068" cy="479"/>
          </a:xfrm>
        </p:grpSpPr>
        <p:pic>
          <p:nvPicPr>
            <p:cNvPr id="724021" name="Picture 53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60541"/>
            <a:stretch>
              <a:fillRect/>
            </a:stretch>
          </p:blipFill>
          <p:spPr bwMode="ltGray">
            <a:xfrm>
              <a:off x="2694" y="2544"/>
              <a:ext cx="3066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4022" name="Rectangle 54"/>
            <p:cNvSpPr>
              <a:spLocks noChangeArrowheads="1"/>
            </p:cNvSpPr>
            <p:nvPr/>
          </p:nvSpPr>
          <p:spPr bwMode="ltGray">
            <a:xfrm>
              <a:off x="3110" y="2775"/>
              <a:ext cx="1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Akamai Low-Level DNS Servers</a:t>
              </a:r>
            </a:p>
          </p:txBody>
        </p:sp>
        <p:sp>
          <p:nvSpPr>
            <p:cNvPr id="724023" name="Line 55"/>
            <p:cNvSpPr>
              <a:spLocks noChangeShapeType="1"/>
            </p:cNvSpPr>
            <p:nvPr/>
          </p:nvSpPr>
          <p:spPr bwMode="ltGray">
            <a:xfrm>
              <a:off x="1800" y="2713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24" name="Rectangle 56"/>
            <p:cNvSpPr>
              <a:spLocks noChangeArrowheads="1"/>
            </p:cNvSpPr>
            <p:nvPr/>
          </p:nvSpPr>
          <p:spPr bwMode="ltGray">
            <a:xfrm>
              <a:off x="1692" y="249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724025" name="Text Box 57"/>
            <p:cNvSpPr txBox="1">
              <a:spLocks noChangeArrowheads="1"/>
            </p:cNvSpPr>
            <p:nvPr/>
          </p:nvSpPr>
          <p:spPr bwMode="ltGray">
            <a:xfrm>
              <a:off x="1844" y="2551"/>
              <a:ext cx="9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 a212.g.akamai.net</a:t>
              </a:r>
            </a:p>
          </p:txBody>
        </p:sp>
      </p:grpSp>
      <p:grpSp>
        <p:nvGrpSpPr>
          <p:cNvPr id="724026" name="Group 58"/>
          <p:cNvGrpSpPr>
            <a:grpSpLocks/>
          </p:cNvGrpSpPr>
          <p:nvPr/>
        </p:nvGrpSpPr>
        <p:grpSpPr bwMode="auto">
          <a:xfrm>
            <a:off x="2819400" y="4367213"/>
            <a:ext cx="1685925" cy="396875"/>
            <a:chOff x="1776" y="2751"/>
            <a:chExt cx="1062" cy="250"/>
          </a:xfrm>
        </p:grpSpPr>
        <p:grpSp>
          <p:nvGrpSpPr>
            <p:cNvPr id="724027" name="Group 59"/>
            <p:cNvGrpSpPr>
              <a:grpSpLocks/>
            </p:cNvGrpSpPr>
            <p:nvPr/>
          </p:nvGrpSpPr>
          <p:grpSpPr bwMode="auto">
            <a:xfrm>
              <a:off x="1776" y="2784"/>
              <a:ext cx="1056" cy="173"/>
              <a:chOff x="1776" y="2784"/>
              <a:chExt cx="1056" cy="173"/>
            </a:xfrm>
          </p:grpSpPr>
          <p:sp>
            <p:nvSpPr>
              <p:cNvPr id="724028" name="Line 60"/>
              <p:cNvSpPr>
                <a:spLocks noChangeShapeType="1"/>
              </p:cNvSpPr>
              <p:nvPr/>
            </p:nvSpPr>
            <p:spPr bwMode="ltGray">
              <a:xfrm flipV="1">
                <a:off x="1776" y="278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29" name="Text Box 61"/>
              <p:cNvSpPr txBox="1">
                <a:spLocks noChangeArrowheads="1"/>
              </p:cNvSpPr>
              <p:nvPr/>
            </p:nvSpPr>
            <p:spPr bwMode="ltGray">
              <a:xfrm>
                <a:off x="2013" y="2784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/>
                  <a:t>30.30.123.5</a:t>
                </a:r>
              </a:p>
            </p:txBody>
          </p:sp>
        </p:grpSp>
        <p:sp>
          <p:nvSpPr>
            <p:cNvPr id="724030" name="Rectangle 62"/>
            <p:cNvSpPr>
              <a:spLocks noChangeArrowheads="1"/>
            </p:cNvSpPr>
            <p:nvPr/>
          </p:nvSpPr>
          <p:spPr bwMode="ltGray">
            <a:xfrm>
              <a:off x="2544" y="275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724031" name="Group 63"/>
          <p:cNvGrpSpPr>
            <a:grpSpLocks/>
          </p:cNvGrpSpPr>
          <p:nvPr/>
        </p:nvGrpSpPr>
        <p:grpSpPr bwMode="auto">
          <a:xfrm>
            <a:off x="2630488" y="4960938"/>
            <a:ext cx="485775" cy="533400"/>
            <a:chOff x="1657" y="3125"/>
            <a:chExt cx="306" cy="336"/>
          </a:xfrm>
        </p:grpSpPr>
        <p:sp>
          <p:nvSpPr>
            <p:cNvPr id="724032" name="Line 64"/>
            <p:cNvSpPr>
              <a:spLocks noChangeShapeType="1"/>
            </p:cNvSpPr>
            <p:nvPr/>
          </p:nvSpPr>
          <p:spPr bwMode="ltGray">
            <a:xfrm flipV="1">
              <a:off x="1657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033" name="Rectangle 65"/>
            <p:cNvSpPr>
              <a:spLocks noChangeArrowheads="1"/>
            </p:cNvSpPr>
            <p:nvPr/>
          </p:nvSpPr>
          <p:spPr bwMode="ltGray">
            <a:xfrm>
              <a:off x="1669" y="3125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724034" name="Group 66"/>
          <p:cNvGrpSpPr>
            <a:grpSpLocks/>
          </p:cNvGrpSpPr>
          <p:nvPr/>
        </p:nvGrpSpPr>
        <p:grpSpPr bwMode="auto">
          <a:xfrm>
            <a:off x="2133600" y="1295400"/>
            <a:ext cx="3476625" cy="1257300"/>
            <a:chOff x="1344" y="816"/>
            <a:chExt cx="2190" cy="792"/>
          </a:xfrm>
        </p:grpSpPr>
        <p:grpSp>
          <p:nvGrpSpPr>
            <p:cNvPr id="724035" name="Group 67"/>
            <p:cNvGrpSpPr>
              <a:grpSpLocks/>
            </p:cNvGrpSpPr>
            <p:nvPr/>
          </p:nvGrpSpPr>
          <p:grpSpPr bwMode="auto">
            <a:xfrm>
              <a:off x="1344" y="816"/>
              <a:ext cx="1686" cy="792"/>
              <a:chOff x="1344" y="816"/>
              <a:chExt cx="1686" cy="792"/>
            </a:xfrm>
          </p:grpSpPr>
          <p:pic>
            <p:nvPicPr>
              <p:cNvPr id="724036" name="Picture 68" descr="9872 embeddeD internic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88" t="50746"/>
              <a:stretch>
                <a:fillRect/>
              </a:stretch>
            </p:blipFill>
            <p:spPr bwMode="ltGray">
              <a:xfrm>
                <a:off x="2160" y="816"/>
                <a:ext cx="870" cy="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24037" name="Group 69"/>
              <p:cNvGrpSpPr>
                <a:grpSpLocks/>
              </p:cNvGrpSpPr>
              <p:nvPr/>
            </p:nvGrpSpPr>
            <p:grpSpPr bwMode="auto">
              <a:xfrm>
                <a:off x="1344" y="883"/>
                <a:ext cx="864" cy="279"/>
                <a:chOff x="1344" y="883"/>
                <a:chExt cx="864" cy="279"/>
              </a:xfrm>
            </p:grpSpPr>
            <p:sp>
              <p:nvSpPr>
                <p:cNvPr id="724038" name="Rectangle 70"/>
                <p:cNvSpPr>
                  <a:spLocks noChangeArrowheads="1"/>
                </p:cNvSpPr>
                <p:nvPr/>
              </p:nvSpPr>
              <p:spPr bwMode="ltGray">
                <a:xfrm>
                  <a:off x="1344" y="91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724039" name="Rectangle 71"/>
                <p:cNvSpPr>
                  <a:spLocks noChangeArrowheads="1"/>
                </p:cNvSpPr>
                <p:nvPr/>
              </p:nvSpPr>
              <p:spPr bwMode="ltGray">
                <a:xfrm>
                  <a:off x="1488" y="883"/>
                  <a:ext cx="601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0" dirty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ak.xyz.com</a:t>
                  </a:r>
                </a:p>
              </p:txBody>
            </p:sp>
            <p:sp>
              <p:nvSpPr>
                <p:cNvPr id="724040" name="Freeform 72"/>
                <p:cNvSpPr>
                  <a:spLocks/>
                </p:cNvSpPr>
                <p:nvPr/>
              </p:nvSpPr>
              <p:spPr bwMode="ltGray">
                <a:xfrm>
                  <a:off x="1536" y="1056"/>
                  <a:ext cx="672" cy="48"/>
                </a:xfrm>
                <a:custGeom>
                  <a:avLst/>
                  <a:gdLst>
                    <a:gd name="T0" fmla="*/ 0 w 672"/>
                    <a:gd name="T1" fmla="*/ 1056 h 1056"/>
                    <a:gd name="T2" fmla="*/ 0 w 672"/>
                    <a:gd name="T3" fmla="*/ 0 h 1056"/>
                    <a:gd name="T4" fmla="*/ 672 w 672"/>
                    <a:gd name="T5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2" h="1056">
                      <a:moveTo>
                        <a:pt x="0" y="1056"/>
                      </a:moveTo>
                      <a:lnTo>
                        <a:pt x="0" y="0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4041" name="Rectangle 73"/>
            <p:cNvSpPr>
              <a:spLocks noChangeArrowheads="1"/>
            </p:cNvSpPr>
            <p:nvPr/>
          </p:nvSpPr>
          <p:spPr bwMode="ltGray">
            <a:xfrm>
              <a:off x="2928" y="893"/>
              <a:ext cx="6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.com  .net</a:t>
              </a:r>
            </a:p>
            <a:p>
              <a:pPr algn="ctr"/>
              <a:r>
                <a:rPr lang="en-US" sz="1400" b="0"/>
                <a:t> Root</a:t>
              </a:r>
              <a:br>
                <a:rPr lang="en-US" sz="1400" b="0"/>
              </a:br>
              <a:r>
                <a:rPr lang="en-US" sz="1400" b="0"/>
                <a:t>(Verisign)</a:t>
              </a:r>
            </a:p>
          </p:txBody>
        </p:sp>
      </p:grpSp>
      <p:grpSp>
        <p:nvGrpSpPr>
          <p:cNvPr id="724042" name="Group 74"/>
          <p:cNvGrpSpPr>
            <a:grpSpLocks/>
          </p:cNvGrpSpPr>
          <p:nvPr/>
        </p:nvGrpSpPr>
        <p:grpSpPr bwMode="auto">
          <a:xfrm>
            <a:off x="2446338" y="1620838"/>
            <a:ext cx="1130300" cy="396875"/>
            <a:chOff x="1541" y="1021"/>
            <a:chExt cx="712" cy="250"/>
          </a:xfrm>
        </p:grpSpPr>
        <p:sp>
          <p:nvSpPr>
            <p:cNvPr id="724043" name="Text Box 75"/>
            <p:cNvSpPr txBox="1">
              <a:spLocks noChangeArrowheads="1"/>
            </p:cNvSpPr>
            <p:nvPr/>
          </p:nvSpPr>
          <p:spPr bwMode="ltGray">
            <a:xfrm>
              <a:off x="1632" y="1075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10.10.123.5</a:t>
              </a:r>
            </a:p>
          </p:txBody>
        </p:sp>
        <p:sp>
          <p:nvSpPr>
            <p:cNvPr id="724044" name="Rectangle 76"/>
            <p:cNvSpPr>
              <a:spLocks noChangeArrowheads="1"/>
            </p:cNvSpPr>
            <p:nvPr/>
          </p:nvSpPr>
          <p:spPr bwMode="ltGray">
            <a:xfrm>
              <a:off x="1541" y="102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24045" name="Line 77"/>
            <p:cNvSpPr>
              <a:spLocks noChangeShapeType="1"/>
            </p:cNvSpPr>
            <p:nvPr/>
          </p:nvSpPr>
          <p:spPr bwMode="ltGray">
            <a:xfrm>
              <a:off x="1670" y="1228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4046" name="Group 78"/>
          <p:cNvGrpSpPr>
            <a:grpSpLocks/>
          </p:cNvGrpSpPr>
          <p:nvPr/>
        </p:nvGrpSpPr>
        <p:grpSpPr bwMode="auto">
          <a:xfrm>
            <a:off x="2562228" y="2078038"/>
            <a:ext cx="1446215" cy="1044576"/>
            <a:chOff x="1591" y="1406"/>
            <a:chExt cx="911" cy="658"/>
          </a:xfrm>
        </p:grpSpPr>
        <p:sp>
          <p:nvSpPr>
            <p:cNvPr id="724047" name="Text Box 79"/>
            <p:cNvSpPr txBox="1">
              <a:spLocks noChangeArrowheads="1"/>
            </p:cNvSpPr>
            <p:nvPr/>
          </p:nvSpPr>
          <p:spPr bwMode="ltGray">
            <a:xfrm>
              <a:off x="1591" y="1406"/>
              <a:ext cx="9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a212.g.akamai.net</a:t>
              </a:r>
            </a:p>
          </p:txBody>
        </p:sp>
        <p:sp>
          <p:nvSpPr>
            <p:cNvPr id="724048" name="Rectangle 80"/>
            <p:cNvSpPr>
              <a:spLocks noChangeArrowheads="1"/>
            </p:cNvSpPr>
            <p:nvPr/>
          </p:nvSpPr>
          <p:spPr bwMode="ltGray">
            <a:xfrm>
              <a:off x="1859" y="157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724049" name="Line 81"/>
            <p:cNvSpPr>
              <a:spLocks noChangeShapeType="1"/>
            </p:cNvSpPr>
            <p:nvPr/>
          </p:nvSpPr>
          <p:spPr bwMode="ltGray">
            <a:xfrm flipV="1">
              <a:off x="1728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050" name="Text Box 82"/>
          <p:cNvSpPr txBox="1">
            <a:spLocks noChangeArrowheads="1"/>
          </p:cNvSpPr>
          <p:nvPr/>
        </p:nvSpPr>
        <p:spPr bwMode="auto">
          <a:xfrm>
            <a:off x="5497513" y="303212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cluster</a:t>
            </a:r>
          </a:p>
        </p:txBody>
      </p:sp>
      <p:sp>
        <p:nvSpPr>
          <p:cNvPr id="724051" name="Text Box 83"/>
          <p:cNvSpPr txBox="1">
            <a:spLocks noChangeArrowheads="1"/>
          </p:cNvSpPr>
          <p:nvPr/>
        </p:nvSpPr>
        <p:spPr bwMode="auto">
          <a:xfrm>
            <a:off x="4560888" y="4648200"/>
            <a:ext cx="328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FF00"/>
                </a:solidFill>
              </a:rPr>
              <a:t>select servers within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A160-A707-4002-9959-B7D08F371911}"/>
              </a:ext>
            </a:extLst>
          </p:cNvPr>
          <p:cNvSpPr txBox="1"/>
          <p:nvPr/>
        </p:nvSpPr>
        <p:spPr>
          <a:xfrm>
            <a:off x="3711799" y="5159375"/>
            <a:ext cx="480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Patent 6108730, “Global Hosting System,” F. T. Leighton and D. M. Lewin, 8/22/2000.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2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2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2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2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2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2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2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004" grpId="0" animBg="1"/>
      <p:bldP spid="724015" grpId="0" animBg="1"/>
      <p:bldP spid="724050" grpId="0" autoUpdateAnimBg="0"/>
      <p:bldP spid="724051" grpId="0" autoUpdateAnimBg="0"/>
      <p:bldP spid="2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FF9900"/>
      </a:accent1>
      <a:accent2>
        <a:srgbClr val="1080DD"/>
      </a:accent2>
      <a:accent3>
        <a:srgbClr val="AAAACA"/>
      </a:accent3>
      <a:accent4>
        <a:srgbClr val="DADADA"/>
      </a:accent4>
      <a:accent5>
        <a:srgbClr val="FFCAAA"/>
      </a:accent5>
      <a:accent6>
        <a:srgbClr val="0D73C8"/>
      </a:accent6>
      <a:hlink>
        <a:srgbClr val="9D6DB5"/>
      </a:hlink>
      <a:folHlink>
        <a:srgbClr val="C0C0C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2010 09 Sep 09 Pres-EVP 1-on-1">
  <a:themeElements>
    <a:clrScheme name="">
      <a:dk1>
        <a:srgbClr val="777777"/>
      </a:dk1>
      <a:lt1>
        <a:srgbClr val="FFFFFF"/>
      </a:lt1>
      <a:dk2>
        <a:srgbClr val="777777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656565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 anchor="ctr" anchorCtr="0">
        <a:spAutoFit/>
      </a:bodyPr>
      <a:lstStyle>
        <a:defPPr>
          <a:defRPr dirty="0" err="1" smtClean="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292929"/>
        </a:dk1>
        <a:lt1>
          <a:srgbClr val="FFFFFF"/>
        </a:lt1>
        <a:dk2>
          <a:srgbClr val="292929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212121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5F5F5F"/>
        </a:dk1>
        <a:lt1>
          <a:srgbClr val="FFFFFF"/>
        </a:lt1>
        <a:dk2>
          <a:srgbClr val="5F5F5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505050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003366"/>
      </a:dk1>
      <a:lt1>
        <a:srgbClr val="FFFFFF"/>
      </a:lt1>
      <a:dk2>
        <a:srgbClr val="000000"/>
      </a:dk2>
      <a:lt2>
        <a:srgbClr val="FFFFFF"/>
      </a:lt2>
      <a:accent1>
        <a:srgbClr val="093678"/>
      </a:accent1>
      <a:accent2>
        <a:srgbClr val="FF8E11"/>
      </a:accent2>
      <a:accent3>
        <a:srgbClr val="AAAAAA"/>
      </a:accent3>
      <a:accent4>
        <a:srgbClr val="DADADA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Erica:Applications:Microsoft Office 98:Templates:Blank Presentation</Template>
  <TotalTime>81993</TotalTime>
  <Words>854</Words>
  <Application>Microsoft Office PowerPoint</Application>
  <PresentationFormat>On-screen Show (4:3)</PresentationFormat>
  <Paragraphs>236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Verdana</vt:lpstr>
      <vt:lpstr>Wingdings</vt:lpstr>
      <vt:lpstr>Blank Presentation</vt:lpstr>
      <vt:lpstr>Office Theme</vt:lpstr>
      <vt:lpstr>1_2010 09 Sep 09 Pres-EVP 1-on-1</vt:lpstr>
      <vt:lpstr>Default Design</vt:lpstr>
      <vt:lpstr>1_Default Design</vt:lpstr>
      <vt:lpstr>Image</vt:lpstr>
      <vt:lpstr>Evolution of a Content Delivery Network</vt:lpstr>
      <vt:lpstr>In the beginning…</vt:lpstr>
      <vt:lpstr>Impact of PLT on conversion rate (sales) on e-commerce Web sites</vt:lpstr>
      <vt:lpstr>PowerPoint Presentation</vt:lpstr>
      <vt:lpstr>Largest DDOS Attacks by Year</vt:lpstr>
      <vt:lpstr>PowerPoint Presentation</vt:lpstr>
      <vt:lpstr>The Akamai Platform and Services</vt:lpstr>
      <vt:lpstr>Embedded Image Delivery </vt:lpstr>
      <vt:lpstr>Akamai DNS Resolution</vt:lpstr>
      <vt:lpstr>Mapping Clients to Akamai Clusters</vt:lpstr>
      <vt:lpstr>Wide Area Network Measurement </vt:lpstr>
      <vt:lpstr>Identifying Core Points</vt:lpstr>
      <vt:lpstr>Next Service: Streaming Media</vt:lpstr>
      <vt:lpstr>Live Streaming Architecture</vt:lpstr>
      <vt:lpstr>Streaming Today</vt:lpstr>
      <vt:lpstr>FirstPoint – DNS (built for Yahoo!)</vt:lpstr>
      <vt:lpstr>Moving Web Applications to the Edge</vt:lpstr>
      <vt:lpstr>Original CDN Application</vt:lpstr>
      <vt:lpstr>CDN Application Services </vt:lpstr>
      <vt:lpstr>Peer-to-Peer Assisted Content Delivery</vt:lpstr>
      <vt:lpstr>Architecture</vt:lpstr>
      <vt:lpstr>Growth in Number of Installations</vt:lpstr>
      <vt:lpstr>Locations of Clients per EdgeScape</vt:lpstr>
      <vt:lpstr>P2P Efficiency for Largest Enabled Customers</vt:lpstr>
      <vt:lpstr>Performance</vt:lpstr>
      <vt:lpstr>Move to Full-Site Delivery</vt:lpstr>
      <vt:lpstr>PowerPoint Presentation</vt:lpstr>
      <vt:lpstr>View of Clusters</vt:lpstr>
    </vt:vector>
  </TitlesOfParts>
  <Company>Corporate Graphics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R. Kelleher</dc:creator>
  <cp:lastModifiedBy>Bruce Maggs</cp:lastModifiedBy>
  <cp:revision>369</cp:revision>
  <cp:lastPrinted>2000-05-17T20:57:17Z</cp:lastPrinted>
  <dcterms:created xsi:type="dcterms:W3CDTF">2000-01-14T20:51:54Z</dcterms:created>
  <dcterms:modified xsi:type="dcterms:W3CDTF">2021-09-08T20:50:44Z</dcterms:modified>
</cp:coreProperties>
</file>