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ppt/tags/tag7.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1"/>
  </p:notesMasterIdLst>
  <p:sldIdLst>
    <p:sldId id="257" r:id="rId5"/>
    <p:sldId id="365" r:id="rId6"/>
    <p:sldId id="324" r:id="rId7"/>
    <p:sldId id="325" r:id="rId8"/>
    <p:sldId id="326" r:id="rId9"/>
    <p:sldId id="327" r:id="rId10"/>
    <p:sldId id="328" r:id="rId11"/>
    <p:sldId id="329" r:id="rId12"/>
    <p:sldId id="332" r:id="rId13"/>
    <p:sldId id="333" r:id="rId14"/>
    <p:sldId id="335" r:id="rId15"/>
    <p:sldId id="331" r:id="rId16"/>
    <p:sldId id="360" r:id="rId17"/>
    <p:sldId id="338" r:id="rId18"/>
    <p:sldId id="366" r:id="rId19"/>
    <p:sldId id="334" r:id="rId20"/>
    <p:sldId id="367" r:id="rId21"/>
    <p:sldId id="368" r:id="rId22"/>
    <p:sldId id="304" r:id="rId23"/>
    <p:sldId id="306" r:id="rId24"/>
    <p:sldId id="308" r:id="rId25"/>
    <p:sldId id="314" r:id="rId26"/>
    <p:sldId id="322" r:id="rId27"/>
    <p:sldId id="309" r:id="rId28"/>
    <p:sldId id="310" r:id="rId29"/>
    <p:sldId id="311" r:id="rId30"/>
    <p:sldId id="312" r:id="rId31"/>
    <p:sldId id="313" r:id="rId32"/>
    <p:sldId id="316" r:id="rId33"/>
    <p:sldId id="319" r:id="rId34"/>
    <p:sldId id="321" r:id="rId35"/>
    <p:sldId id="353" r:id="rId36"/>
    <p:sldId id="354" r:id="rId37"/>
    <p:sldId id="355" r:id="rId38"/>
    <p:sldId id="258" r:id="rId39"/>
    <p:sldId id="259" r:id="rId40"/>
    <p:sldId id="343" r:id="rId41"/>
    <p:sldId id="260" r:id="rId42"/>
    <p:sldId id="346" r:id="rId43"/>
    <p:sldId id="369" r:id="rId44"/>
    <p:sldId id="300" r:id="rId45"/>
    <p:sldId id="303" r:id="rId46"/>
    <p:sldId id="370" r:id="rId47"/>
    <p:sldId id="371" r:id="rId48"/>
    <p:sldId id="361" r:id="rId49"/>
    <p:sldId id="362"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E5895AE-C429-427C-9159-BB96D928DFFA}">
          <p14:sldIdLst/>
        </p14:section>
        <p14:section name="Default Section" id="{2ABB7F2D-B2E1-45B5-B0F1-E38222457BC1}">
          <p14:sldIdLst>
            <p14:sldId id="257"/>
            <p14:sldId id="365"/>
            <p14:sldId id="324"/>
            <p14:sldId id="325"/>
            <p14:sldId id="326"/>
            <p14:sldId id="327"/>
            <p14:sldId id="328"/>
            <p14:sldId id="329"/>
            <p14:sldId id="332"/>
            <p14:sldId id="333"/>
            <p14:sldId id="335"/>
            <p14:sldId id="331"/>
            <p14:sldId id="360"/>
            <p14:sldId id="338"/>
            <p14:sldId id="366"/>
            <p14:sldId id="334"/>
            <p14:sldId id="367"/>
            <p14:sldId id="368"/>
            <p14:sldId id="304"/>
            <p14:sldId id="306"/>
            <p14:sldId id="308"/>
            <p14:sldId id="314"/>
            <p14:sldId id="322"/>
            <p14:sldId id="309"/>
            <p14:sldId id="310"/>
            <p14:sldId id="311"/>
            <p14:sldId id="312"/>
            <p14:sldId id="313"/>
            <p14:sldId id="316"/>
            <p14:sldId id="319"/>
            <p14:sldId id="321"/>
            <p14:sldId id="353"/>
            <p14:sldId id="354"/>
            <p14:sldId id="355"/>
            <p14:sldId id="258"/>
            <p14:sldId id="259"/>
            <p14:sldId id="343"/>
            <p14:sldId id="260"/>
            <p14:sldId id="346"/>
            <p14:sldId id="369"/>
            <p14:sldId id="300"/>
            <p14:sldId id="303"/>
            <p14:sldId id="370"/>
            <p14:sldId id="371"/>
            <p14:sldId id="361"/>
            <p14:sldId id="36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97" autoAdjust="0"/>
    <p:restoredTop sz="94670"/>
  </p:normalViewPr>
  <p:slideViewPr>
    <p:cSldViewPr snapToGrid="0" snapToObjects="1">
      <p:cViewPr varScale="1">
        <p:scale>
          <a:sx n="166" d="100"/>
          <a:sy n="166" d="100"/>
        </p:scale>
        <p:origin x="8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6C9143-5C5B-4E50-8016-10B3A7515BD3}" type="datetimeFigureOut">
              <a:rPr lang="en-US" smtClean="0"/>
              <a:t>9/27/2021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F03C5E-150A-4AC3-A4C9-618DAA69A49B}" type="slidenum">
              <a:rPr lang="en-US" smtClean="0"/>
              <a:t>‹#›</a:t>
            </a:fld>
            <a:endParaRPr lang="en-US"/>
          </a:p>
        </p:txBody>
      </p:sp>
    </p:spTree>
    <p:extLst>
      <p:ext uri="{BB962C8B-B14F-4D97-AF65-F5344CB8AC3E}">
        <p14:creationId xmlns:p14="http://schemas.microsoft.com/office/powerpoint/2010/main" val="2952688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Chaos query can distinguish different anycast replicas</a:t>
            </a:r>
          </a:p>
        </p:txBody>
      </p:sp>
      <p:sp>
        <p:nvSpPr>
          <p:cNvPr id="4" name="Slide Number Placeholder 3"/>
          <p:cNvSpPr>
            <a:spLocks noGrp="1"/>
          </p:cNvSpPr>
          <p:nvPr>
            <p:ph type="sldNum" sz="quarter" idx="5"/>
          </p:nvPr>
        </p:nvSpPr>
        <p:spPr/>
        <p:txBody>
          <a:bodyPr/>
          <a:lstStyle/>
          <a:p>
            <a:fld id="{947FCF1A-F731-4595-91E2-3D32E1ABEA6D}" type="slidenum">
              <a:rPr lang="en-US" smtClean="0"/>
              <a:t>26</a:t>
            </a:fld>
            <a:endParaRPr lang="en-US"/>
          </a:p>
        </p:txBody>
      </p:sp>
    </p:spTree>
    <p:extLst>
      <p:ext uri="{BB962C8B-B14F-4D97-AF65-F5344CB8AC3E}">
        <p14:creationId xmlns:p14="http://schemas.microsoft.com/office/powerpoint/2010/main" val="9138242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a:t>
            </a:r>
            <a:r>
              <a:rPr lang="en-US" dirty="0" err="1"/>
              <a:t>AnyOpt</a:t>
            </a:r>
            <a:r>
              <a:rPr lang="en-US" dirty="0"/>
              <a:t> can estimate the RTT for different anycast configurations with just small error, we can search for the optimal configuration offline.</a:t>
            </a:r>
          </a:p>
          <a:p>
            <a:r>
              <a:rPr lang="en-US" dirty="0"/>
              <a:t>This graphs shows the RTT of different anycast </a:t>
            </a:r>
            <a:r>
              <a:rPr lang="en-US" dirty="0" err="1"/>
              <a:t>configuraitons</a:t>
            </a:r>
            <a:r>
              <a:rPr lang="en-US" dirty="0"/>
              <a:t>.</a:t>
            </a:r>
          </a:p>
          <a:p>
            <a:r>
              <a:rPr lang="en-US" dirty="0" err="1"/>
              <a:t>AnyOpt</a:t>
            </a:r>
            <a:r>
              <a:rPr lang="en-US" dirty="0"/>
              <a:t> is the optimal configuration found in the offline optimization, it only includes 12 sites.</a:t>
            </a:r>
          </a:p>
          <a:p>
            <a:r>
              <a:rPr lang="en-US" dirty="0"/>
              <a:t>CL</a:t>
            </a:r>
          </a:p>
          <a:p>
            <a:r>
              <a:rPr lang="en-US" dirty="0"/>
              <a:t>As a comparison, we also select the top 12 sites with the smallest unicast average RTT, which is denoted with “12-greedy”.</a:t>
            </a:r>
          </a:p>
          <a:p>
            <a:r>
              <a:rPr lang="en-US" dirty="0"/>
              <a:t>CL</a:t>
            </a:r>
          </a:p>
          <a:p>
            <a:r>
              <a:rPr lang="en-US" dirty="0" err="1"/>
              <a:t>AnyOpt</a:t>
            </a:r>
            <a:r>
              <a:rPr lang="en-US" dirty="0"/>
              <a:t> can achieve 32 </a:t>
            </a:r>
            <a:r>
              <a:rPr lang="en-US" dirty="0" err="1"/>
              <a:t>ms</a:t>
            </a:r>
            <a:r>
              <a:rPr lang="en-US" dirty="0"/>
              <a:t> median round trip time reduction with the same number of sites.</a:t>
            </a:r>
          </a:p>
          <a:p>
            <a:r>
              <a:rPr lang="en-US" dirty="0"/>
              <a:t>CL</a:t>
            </a:r>
          </a:p>
          <a:p>
            <a:r>
              <a:rPr lang="en-US" dirty="0"/>
              <a:t>We also compared it with the 15-all configuration, which means we announce the anycast prefix from all 15 available sites.</a:t>
            </a:r>
          </a:p>
          <a:p>
            <a:r>
              <a:rPr lang="en-US" dirty="0"/>
              <a:t>CL</a:t>
            </a:r>
          </a:p>
          <a:p>
            <a:r>
              <a:rPr lang="en-US" dirty="0"/>
              <a:t>Compared with the “15-all”, </a:t>
            </a:r>
            <a:r>
              <a:rPr lang="en-US" dirty="0" err="1"/>
              <a:t>AnyOpt</a:t>
            </a:r>
            <a:r>
              <a:rPr lang="en-US" dirty="0"/>
              <a:t> can still achieve 14 </a:t>
            </a:r>
            <a:r>
              <a:rPr lang="en-US" dirty="0" err="1"/>
              <a:t>ms</a:t>
            </a:r>
            <a:r>
              <a:rPr lang="en-US" dirty="0"/>
              <a:t> median round trip time reduction even with 3 lesser sites</a:t>
            </a:r>
          </a:p>
        </p:txBody>
      </p:sp>
      <p:sp>
        <p:nvSpPr>
          <p:cNvPr id="4" name="Slide Number Placeholder 3"/>
          <p:cNvSpPr>
            <a:spLocks noGrp="1"/>
          </p:cNvSpPr>
          <p:nvPr>
            <p:ph type="sldNum" sz="quarter" idx="5"/>
          </p:nvPr>
        </p:nvSpPr>
        <p:spPr/>
        <p:txBody>
          <a:bodyPr/>
          <a:lstStyle/>
          <a:p>
            <a:fld id="{6E5F68C0-5F8B-42C0-A1FC-92DAE8E1635E}" type="slidenum">
              <a:rPr lang="en-US" smtClean="0"/>
              <a:t>43</a:t>
            </a:fld>
            <a:endParaRPr lang="en-US"/>
          </a:p>
        </p:txBody>
      </p:sp>
    </p:spTree>
    <p:extLst>
      <p:ext uri="{BB962C8B-B14F-4D97-AF65-F5344CB8AC3E}">
        <p14:creationId xmlns:p14="http://schemas.microsoft.com/office/powerpoint/2010/main" val="21842389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Adding multiple peering link can reduce the round trip time, in this graph, we shown the CDF of RTT of two more other configuration,</a:t>
            </a:r>
          </a:p>
          <a:p>
            <a:r>
              <a:rPr lang="en-US" dirty="0" err="1"/>
              <a:t>AnyOpt+BenefitPeers</a:t>
            </a:r>
            <a:r>
              <a:rPr lang="en-US" dirty="0"/>
              <a:t> means we only include the peering links can explicitly improved the RTT in the standalone measurement.</a:t>
            </a:r>
          </a:p>
          <a:p>
            <a:r>
              <a:rPr lang="en-US" dirty="0" err="1"/>
              <a:t>AnyOpt+AllPeers</a:t>
            </a:r>
            <a:r>
              <a:rPr lang="en-US" dirty="0"/>
              <a:t> means we include all available peering links in the configuration.</a:t>
            </a:r>
          </a:p>
          <a:p>
            <a:endParaRPr lang="en-US" dirty="0"/>
          </a:p>
          <a:p>
            <a:r>
              <a:rPr lang="en-US" dirty="0"/>
              <a:t>As shown in this graph, the first configuration can only reduce the median RTT by 4ms, but if we include all peering links, it can reduce the median RTT by 7ms.</a:t>
            </a:r>
          </a:p>
          <a:p>
            <a:endParaRPr lang="en-US" dirty="0"/>
          </a:p>
          <a:p>
            <a:r>
              <a:rPr lang="en-US" dirty="0"/>
              <a:t>This indicate that, while facing with more available peering links, the client usually can select a better one.</a:t>
            </a:r>
          </a:p>
        </p:txBody>
      </p:sp>
      <p:sp>
        <p:nvSpPr>
          <p:cNvPr id="4" name="Slide Number Placeholder 3"/>
          <p:cNvSpPr>
            <a:spLocks noGrp="1"/>
          </p:cNvSpPr>
          <p:nvPr>
            <p:ph type="sldNum" sz="quarter" idx="5"/>
          </p:nvPr>
        </p:nvSpPr>
        <p:spPr/>
        <p:txBody>
          <a:bodyPr/>
          <a:lstStyle/>
          <a:p>
            <a:fld id="{6E5F68C0-5F8B-42C0-A1FC-92DAE8E1635E}" type="slidenum">
              <a:rPr lang="en-US" smtClean="0"/>
              <a:t>44</a:t>
            </a:fld>
            <a:endParaRPr lang="en-US"/>
          </a:p>
        </p:txBody>
      </p:sp>
    </p:spTree>
    <p:extLst>
      <p:ext uri="{BB962C8B-B14F-4D97-AF65-F5344CB8AC3E}">
        <p14:creationId xmlns:p14="http://schemas.microsoft.com/office/powerpoint/2010/main" val="18510819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09585" indent="-423323">
              <a:buClr>
                <a:srgbClr val="000000"/>
              </a:buClr>
              <a:buSzPts val="1400"/>
              <a:buFont typeface="Arial"/>
              <a:buChar char="●"/>
            </a:pPr>
            <a:r>
              <a:rPr lang="en" sz="1200" dirty="0"/>
              <a:t>Send out traceroute packets from two anycast sites</a:t>
            </a:r>
          </a:p>
          <a:p>
            <a:pPr marL="609585" indent="-423323">
              <a:buClr>
                <a:srgbClr val="000000"/>
              </a:buClr>
              <a:buSzPts val="1400"/>
              <a:buFont typeface="Arial"/>
              <a:buChar char="●"/>
            </a:pPr>
            <a:r>
              <a:rPr lang="en" sz="1200" dirty="0"/>
              <a:t>Two </a:t>
            </a:r>
            <a:r>
              <a:rPr lang="en-US" sz="1200" dirty="0"/>
              <a:t>transit providers</a:t>
            </a:r>
          </a:p>
          <a:p>
            <a:endParaRPr lang="en-US" dirty="0"/>
          </a:p>
        </p:txBody>
      </p:sp>
      <p:sp>
        <p:nvSpPr>
          <p:cNvPr id="4" name="Slide Number Placeholder 3"/>
          <p:cNvSpPr>
            <a:spLocks noGrp="1"/>
          </p:cNvSpPr>
          <p:nvPr>
            <p:ph type="sldNum" sz="quarter" idx="5"/>
          </p:nvPr>
        </p:nvSpPr>
        <p:spPr/>
        <p:txBody>
          <a:bodyPr/>
          <a:lstStyle/>
          <a:p>
            <a:fld id="{947FCF1A-F731-4595-91E2-3D32E1ABEA6D}" type="slidenum">
              <a:rPr lang="en-US" smtClean="0"/>
              <a:t>46</a:t>
            </a:fld>
            <a:endParaRPr lang="en-US"/>
          </a:p>
        </p:txBody>
      </p:sp>
    </p:spTree>
    <p:extLst>
      <p:ext uri="{BB962C8B-B14F-4D97-AF65-F5344CB8AC3E}">
        <p14:creationId xmlns:p14="http://schemas.microsoft.com/office/powerpoint/2010/main" val="14828998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Ideally, we expect that clients will reach the closest anycast site so as to minimize the latency between a client and a service. For example, in this picture, we deploy a service at three anycast sites. One  in Chicago, one in London and one in Singapore. (show animation of three anycast sites only).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Ideally, this is what we want the catchment to look like, each client reaches its closest site, as shown by the different colored dots.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the catchment follows this ideal distribution, the average client round trip time to their catchment sites will be only 62ms.</a:t>
            </a:r>
          </a:p>
        </p:txBody>
      </p:sp>
      <p:sp>
        <p:nvSpPr>
          <p:cNvPr id="4" name="Slide Number Placeholder 3"/>
          <p:cNvSpPr>
            <a:spLocks noGrp="1"/>
          </p:cNvSpPr>
          <p:nvPr>
            <p:ph type="sldNum" sz="quarter" idx="5"/>
          </p:nvPr>
        </p:nvSpPr>
        <p:spPr/>
        <p:txBody>
          <a:bodyPr/>
          <a:lstStyle/>
          <a:p>
            <a:fld id="{6E5F68C0-5F8B-42C0-A1FC-92DAE8E1635E}" type="slidenum">
              <a:rPr lang="en-US" smtClean="0"/>
              <a:t>35</a:t>
            </a:fld>
            <a:endParaRPr lang="en-US"/>
          </a:p>
        </p:txBody>
      </p:sp>
    </p:spTree>
    <p:extLst>
      <p:ext uri="{BB962C8B-B14F-4D97-AF65-F5344CB8AC3E}">
        <p14:creationId xmlns:p14="http://schemas.microsoft.com/office/powerpoint/2010/main" val="14548844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this pictures shows what the actual catchments look like. Clients do not necessarily reach their closest sites. Many clients in America and Europe reach the site in Singapore. </a:t>
            </a:r>
          </a:p>
          <a:p>
            <a:r>
              <a:rPr lang="en-US" dirty="0"/>
              <a:t>CL</a:t>
            </a:r>
          </a:p>
          <a:p>
            <a:r>
              <a:rPr lang="en-US" dirty="0"/>
              <a:t>the average client  round trip time to an anycast site reaches 133ms in this case, which is more than twice as the ideal case. </a:t>
            </a:r>
          </a:p>
          <a:p>
            <a:endParaRPr lang="en-US" dirty="0"/>
          </a:p>
        </p:txBody>
      </p:sp>
      <p:sp>
        <p:nvSpPr>
          <p:cNvPr id="4" name="Slide Number Placeholder 3"/>
          <p:cNvSpPr>
            <a:spLocks noGrp="1"/>
          </p:cNvSpPr>
          <p:nvPr>
            <p:ph type="sldNum" sz="quarter" idx="5"/>
          </p:nvPr>
        </p:nvSpPr>
        <p:spPr/>
        <p:txBody>
          <a:bodyPr/>
          <a:lstStyle/>
          <a:p>
            <a:fld id="{6E5F68C0-5F8B-42C0-A1FC-92DAE8E1635E}" type="slidenum">
              <a:rPr lang="en-US" smtClean="0"/>
              <a:t>36</a:t>
            </a:fld>
            <a:endParaRPr lang="en-US"/>
          </a:p>
        </p:txBody>
      </p:sp>
    </p:spTree>
    <p:extLst>
      <p:ext uri="{BB962C8B-B14F-4D97-AF65-F5344CB8AC3E}">
        <p14:creationId xmlns:p14="http://schemas.microsoft.com/office/powerpoint/2010/main" val="40101365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To deploy an anycast-based service, a service provider needs to choose anycast sites to announce the anycast prefix.</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key challenge here is that mappings between client networks</a:t>
            </a:r>
          </a:p>
          <a:p>
            <a:r>
              <a:rPr lang="en-US" sz="1200" kern="1200" dirty="0">
                <a:solidFill>
                  <a:schemeClr val="tx1"/>
                </a:solidFill>
                <a:effectLst/>
                <a:latin typeface="+mn-lt"/>
                <a:ea typeface="+mn-ea"/>
                <a:cs typeface="+mn-cs"/>
              </a:rPr>
              <a:t>and anycast sites are determined by</a:t>
            </a:r>
          </a:p>
          <a:p>
            <a:r>
              <a:rPr lang="en-US" sz="1200" kern="1200" dirty="0">
                <a:solidFill>
                  <a:schemeClr val="tx1"/>
                </a:solidFill>
                <a:effectLst/>
                <a:latin typeface="+mn-lt"/>
                <a:ea typeface="+mn-ea"/>
                <a:cs typeface="+mn-cs"/>
              </a:rPr>
              <a:t>BGP’s policy-based routing decisions rather than service providers’</a:t>
            </a:r>
          </a:p>
          <a:p>
            <a:r>
              <a:rPr lang="en-US" sz="1200" kern="1200" dirty="0">
                <a:solidFill>
                  <a:schemeClr val="tx1"/>
                </a:solidFill>
                <a:effectLst/>
                <a:latin typeface="+mn-lt"/>
                <a:ea typeface="+mn-ea"/>
                <a:cs typeface="+mn-cs"/>
              </a:rPr>
              <a:t>goals such as minimizing latency and balancing load. In fact, several</a:t>
            </a:r>
          </a:p>
          <a:p>
            <a:r>
              <a:rPr lang="en-US" sz="1200" kern="1200" dirty="0">
                <a:solidFill>
                  <a:schemeClr val="tx1"/>
                </a:solidFill>
                <a:effectLst/>
                <a:latin typeface="+mn-lt"/>
                <a:ea typeface="+mn-ea"/>
                <a:cs typeface="+mn-cs"/>
              </a:rPr>
              <a:t>measurement studies have revealed that some anycast catchments</a:t>
            </a:r>
          </a:p>
          <a:p>
            <a:r>
              <a:rPr lang="en-US" sz="1200" kern="1200" dirty="0">
                <a:solidFill>
                  <a:schemeClr val="tx1"/>
                </a:solidFill>
                <a:effectLst/>
                <a:latin typeface="+mn-lt"/>
                <a:ea typeface="+mn-ea"/>
                <a:cs typeface="+mn-cs"/>
              </a:rPr>
              <a:t>exhibit unexpectedly inflated latency, and increasing the number</a:t>
            </a:r>
          </a:p>
          <a:p>
            <a:r>
              <a:rPr lang="en-US" sz="1200" kern="1200" dirty="0">
                <a:solidFill>
                  <a:schemeClr val="tx1"/>
                </a:solidFill>
                <a:effectLst/>
                <a:latin typeface="+mn-lt"/>
                <a:ea typeface="+mn-ea"/>
                <a:cs typeface="+mn-cs"/>
              </a:rPr>
              <a:t>of anycast sites in a deployment counter-intuitively increases the average</a:t>
            </a:r>
          </a:p>
          <a:p>
            <a:r>
              <a:rPr lang="en-US" sz="1200" kern="1200" dirty="0">
                <a:solidFill>
                  <a:schemeClr val="tx1"/>
                </a:solidFill>
                <a:effectLst/>
                <a:latin typeface="+mn-lt"/>
                <a:ea typeface="+mn-ea"/>
                <a:cs typeface="+mn-cs"/>
              </a:rPr>
              <a:t>latency for clients.</a:t>
            </a:r>
            <a:endParaRPr lang="en-US" dirty="0"/>
          </a:p>
          <a:p>
            <a:r>
              <a:rPr lang="en-US" dirty="0"/>
              <a:t>CL</a:t>
            </a:r>
          </a:p>
          <a:p>
            <a:r>
              <a:rPr lang="en-US" dirty="0"/>
              <a:t>The question we aim to answer in this work is given a set of potential anycast sites </a:t>
            </a:r>
            <a:r>
              <a:rPr lang="en-US" sz="1200" dirty="0">
                <a:solidFill>
                  <a:schemeClr val="tx1">
                    <a:lumMod val="90000"/>
                    <a:lumOff val="10000"/>
                  </a:schemeClr>
                </a:solidFill>
              </a:rPr>
              <a:t>How to choose a subset among them to minimize</a:t>
            </a:r>
            <a:r>
              <a:rPr lang="zh-CN" altLang="en-US" sz="1200" dirty="0">
                <a:solidFill>
                  <a:schemeClr val="tx1">
                    <a:lumMod val="90000"/>
                    <a:lumOff val="10000"/>
                  </a:schemeClr>
                </a:solidFill>
              </a:rPr>
              <a:t> </a:t>
            </a:r>
            <a:r>
              <a:rPr lang="en-US" altLang="zh-CN" sz="1200" dirty="0">
                <a:solidFill>
                  <a:schemeClr val="tx1">
                    <a:lumMod val="90000"/>
                    <a:lumOff val="10000"/>
                  </a:schemeClr>
                </a:solidFill>
              </a:rPr>
              <a:t>the average client </a:t>
            </a:r>
            <a:r>
              <a:rPr lang="en-US" sz="1200" dirty="0">
                <a:solidFill>
                  <a:schemeClr val="tx1">
                    <a:lumMod val="90000"/>
                    <a:lumOff val="10000"/>
                  </a:schemeClr>
                </a:solidFill>
              </a:rPr>
              <a:t>latency</a:t>
            </a:r>
          </a:p>
          <a:p>
            <a:r>
              <a:rPr lang="en-US" sz="1200" dirty="0">
                <a:solidFill>
                  <a:schemeClr val="tx1">
                    <a:lumMod val="90000"/>
                    <a:lumOff val="10000"/>
                  </a:schemeClr>
                </a:solidFill>
              </a:rPr>
              <a:t>CL</a:t>
            </a:r>
            <a:endParaRPr lang="en-US" dirty="0"/>
          </a:p>
          <a:p>
            <a:r>
              <a:rPr lang="en-US" dirty="0"/>
              <a:t>In order to do that, we must first be able to predict the catchment and estimate the latency</a:t>
            </a:r>
          </a:p>
        </p:txBody>
      </p:sp>
      <p:sp>
        <p:nvSpPr>
          <p:cNvPr id="4" name="Slide Number Placeholder 3"/>
          <p:cNvSpPr>
            <a:spLocks noGrp="1"/>
          </p:cNvSpPr>
          <p:nvPr>
            <p:ph type="sldNum" sz="quarter" idx="5"/>
          </p:nvPr>
        </p:nvSpPr>
        <p:spPr/>
        <p:txBody>
          <a:bodyPr/>
          <a:lstStyle/>
          <a:p>
            <a:fld id="{6E5F68C0-5F8B-42C0-A1FC-92DAE8E1635E}" type="slidenum">
              <a:rPr lang="en-US" smtClean="0"/>
              <a:t>37</a:t>
            </a:fld>
            <a:endParaRPr lang="en-US"/>
          </a:p>
        </p:txBody>
      </p:sp>
    </p:spTree>
    <p:extLst>
      <p:ext uri="{BB962C8B-B14F-4D97-AF65-F5344CB8AC3E}">
        <p14:creationId xmlns:p14="http://schemas.microsoft.com/office/powerpoint/2010/main" val="1591396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order to minimize the average client latency, we can do this by a strawman approach.</a:t>
            </a:r>
          </a:p>
          <a:p>
            <a:r>
              <a:rPr lang="en-US" sz="1200" kern="1200" dirty="0">
                <a:solidFill>
                  <a:schemeClr val="tx1"/>
                </a:solidFill>
                <a:effectLst/>
                <a:latin typeface="+mn-lt"/>
                <a:ea typeface="+mn-ea"/>
                <a:cs typeface="+mn-cs"/>
              </a:rPr>
              <a:t>CL</a:t>
            </a:r>
          </a:p>
          <a:p>
            <a:r>
              <a:rPr lang="en-US" sz="1200" kern="1200" dirty="0">
                <a:solidFill>
                  <a:schemeClr val="tx1"/>
                </a:solidFill>
                <a:effectLst/>
                <a:latin typeface="+mn-lt"/>
                <a:ea typeface="+mn-ea"/>
                <a:cs typeface="+mn-cs"/>
              </a:rPr>
              <a:t>In the strawman approach, we will announce all configurations that cover all possible combinations with the available sites.</a:t>
            </a:r>
          </a:p>
          <a:p>
            <a:r>
              <a:rPr lang="en-US" sz="1200" kern="1200" dirty="0">
                <a:solidFill>
                  <a:schemeClr val="tx1"/>
                </a:solidFill>
                <a:effectLst/>
                <a:latin typeface="+mn-lt"/>
                <a:ea typeface="+mn-ea"/>
                <a:cs typeface="+mn-cs"/>
              </a:rPr>
              <a:t>CL</a:t>
            </a:r>
          </a:p>
          <a:p>
            <a:r>
              <a:rPr lang="en-US" sz="1200" kern="1200" dirty="0">
                <a:solidFill>
                  <a:schemeClr val="tx1"/>
                </a:solidFill>
                <a:effectLst/>
                <a:latin typeface="+mn-lt"/>
                <a:ea typeface="+mn-ea"/>
                <a:cs typeface="+mn-cs"/>
              </a:rPr>
              <a:t>Then for each announced configuration, we will measure its catchment and average client latency</a:t>
            </a:r>
          </a:p>
          <a:p>
            <a:r>
              <a:rPr lang="en-US" sz="1200" kern="1200" dirty="0">
                <a:solidFill>
                  <a:schemeClr val="tx1"/>
                </a:solidFill>
                <a:effectLst/>
                <a:latin typeface="+mn-lt"/>
                <a:ea typeface="+mn-ea"/>
                <a:cs typeface="+mn-cs"/>
              </a:rPr>
              <a:t>CL</a:t>
            </a:r>
          </a:p>
          <a:p>
            <a:r>
              <a:rPr lang="en-US" sz="1200" kern="1200" dirty="0">
                <a:solidFill>
                  <a:schemeClr val="tx1"/>
                </a:solidFill>
                <a:effectLst/>
                <a:latin typeface="+mn-lt"/>
                <a:ea typeface="+mn-ea"/>
                <a:cs typeface="+mn-cs"/>
              </a:rPr>
              <a:t>In the end, we will choose the configuration with the minimal client latency</a:t>
            </a:r>
          </a:p>
          <a:p>
            <a:r>
              <a:rPr lang="en-US" sz="1200" kern="1200" dirty="0">
                <a:solidFill>
                  <a:schemeClr val="tx1"/>
                </a:solidFill>
                <a:effectLst/>
                <a:latin typeface="+mn-lt"/>
                <a:ea typeface="+mn-ea"/>
                <a:cs typeface="+mn-cs"/>
              </a:rPr>
              <a:t>CL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However, the problem of the strawman approach is that </a:t>
            </a:r>
            <a:r>
              <a:rPr lang="en-US" dirty="0">
                <a:sym typeface="Wingdings" pitchFamily="2" charset="2"/>
              </a:rPr>
              <a:t># of experiments is exponential in # of anycast sites</a:t>
            </a:r>
          </a:p>
        </p:txBody>
      </p:sp>
      <p:sp>
        <p:nvSpPr>
          <p:cNvPr id="4" name="Slide Number Placeholder 3"/>
          <p:cNvSpPr>
            <a:spLocks noGrp="1"/>
          </p:cNvSpPr>
          <p:nvPr>
            <p:ph type="sldNum" sz="quarter" idx="5"/>
          </p:nvPr>
        </p:nvSpPr>
        <p:spPr/>
        <p:txBody>
          <a:bodyPr/>
          <a:lstStyle/>
          <a:p>
            <a:fld id="{6E5F68C0-5F8B-42C0-A1FC-92DAE8E1635E}" type="slidenum">
              <a:rPr lang="en-US" smtClean="0"/>
              <a:t>38</a:t>
            </a:fld>
            <a:endParaRPr lang="en-US"/>
          </a:p>
        </p:txBody>
      </p:sp>
    </p:spTree>
    <p:extLst>
      <p:ext uri="{BB962C8B-B14F-4D97-AF65-F5344CB8AC3E}">
        <p14:creationId xmlns:p14="http://schemas.microsoft.com/office/powerpoint/2010/main" val="42055416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our work, we took a three stage approach: measure, model, and optimize to solve this problem without conducting exponential # of experiments.</a:t>
            </a:r>
          </a:p>
          <a:p>
            <a:r>
              <a:rPr lang="en-US" sz="1200" kern="1200" dirty="0">
                <a:solidFill>
                  <a:schemeClr val="tx1"/>
                </a:solidFill>
                <a:effectLst/>
                <a:latin typeface="+mn-lt"/>
                <a:ea typeface="+mn-ea"/>
                <a:cs typeface="+mn-cs"/>
              </a:rPr>
              <a:t>CL</a:t>
            </a:r>
          </a:p>
          <a:p>
            <a:r>
              <a:rPr lang="en-US" sz="1200" kern="1200" dirty="0">
                <a:solidFill>
                  <a:schemeClr val="tx1"/>
                </a:solidFill>
                <a:effectLst/>
                <a:latin typeface="+mn-lt"/>
                <a:ea typeface="+mn-ea"/>
                <a:cs typeface="+mn-cs"/>
              </a:rPr>
              <a:t>First, we </a:t>
            </a:r>
            <a:r>
              <a:rPr lang="en-US" b="1" dirty="0">
                <a:solidFill>
                  <a:schemeClr val="tx1">
                    <a:lumMod val="90000"/>
                    <a:lumOff val="10000"/>
                  </a:schemeClr>
                </a:solidFill>
              </a:rPr>
              <a:t>Measure</a:t>
            </a:r>
            <a:r>
              <a:rPr lang="en-US" dirty="0"/>
              <a:t> a client’s preferences between each pair of anycast sites</a:t>
            </a:r>
          </a:p>
          <a:p>
            <a:r>
              <a:rPr lang="en-US" dirty="0"/>
              <a:t>CL</a:t>
            </a:r>
            <a:endParaRPr lang="en-US" b="0" dirty="0">
              <a:solidFill>
                <a:schemeClr val="tx1"/>
              </a:solidFill>
            </a:endParaRPr>
          </a:p>
          <a:p>
            <a:r>
              <a:rPr lang="en-US" b="0" dirty="0">
                <a:solidFill>
                  <a:schemeClr val="tx1"/>
                </a:solidFill>
              </a:rPr>
              <a:t>Then, we </a:t>
            </a:r>
            <a:r>
              <a:rPr lang="en-US" b="1" dirty="0">
                <a:solidFill>
                  <a:schemeClr val="tx1">
                    <a:lumMod val="90000"/>
                    <a:lumOff val="10000"/>
                  </a:schemeClr>
                </a:solidFill>
              </a:rPr>
              <a:t>Model</a:t>
            </a:r>
            <a:r>
              <a:rPr lang="en-US" dirty="0"/>
              <a:t> a client’s route selection behavior as a linear preference order with the pairwise comparison results</a:t>
            </a:r>
          </a:p>
          <a:p>
            <a:r>
              <a:rPr lang="en-US" dirty="0"/>
              <a:t>CL</a:t>
            </a:r>
            <a:endParaRPr lang="en-US" b="0" dirty="0"/>
          </a:p>
          <a:p>
            <a:r>
              <a:rPr lang="en-US" b="0" dirty="0"/>
              <a:t>In the end, we </a:t>
            </a:r>
            <a:r>
              <a:rPr lang="en-US" b="1" dirty="0"/>
              <a:t>Solve</a:t>
            </a:r>
            <a:r>
              <a:rPr lang="en-US" dirty="0"/>
              <a:t> an optimization problem offline to minimize latency</a:t>
            </a:r>
          </a:p>
          <a:p>
            <a:pPr lvl="1"/>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6E5F68C0-5F8B-42C0-A1FC-92DAE8E1635E}" type="slidenum">
              <a:rPr lang="en-US" smtClean="0"/>
              <a:t>39</a:t>
            </a:fld>
            <a:endParaRPr lang="en-US"/>
          </a:p>
        </p:txBody>
      </p:sp>
    </p:spTree>
    <p:extLst>
      <p:ext uri="{BB962C8B-B14F-4D97-AF65-F5344CB8AC3E}">
        <p14:creationId xmlns:p14="http://schemas.microsoft.com/office/powerpoint/2010/main" val="7304792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a:t>
            </a:r>
          </a:p>
          <a:p>
            <a:r>
              <a:rPr lang="en-US" dirty="0"/>
              <a:t>From the pairwise comparison experiments, we can obtain all client’s preference order.</a:t>
            </a:r>
          </a:p>
          <a:p>
            <a:r>
              <a:rPr lang="en-US" dirty="0"/>
              <a:t>for example, in this figure, after the experiments, we can obtain the preference orders of clients X, Y, and Z</a:t>
            </a:r>
          </a:p>
          <a:p>
            <a:r>
              <a:rPr lang="en-US" dirty="0"/>
              <a:t>CL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Then, we can also measure the RTT of each client to each anycast site. As shown in this figure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preference orders and round trip time measurements are inputs to our optimization problem, which is minimizing the average client RTT based on client’s preferences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turned out,  this problem is exactly  the simple facility location problem with clients’ preference orderings, which is an NP hard problem and has no polynomial approximation solution.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Luckily, for the small scale that we handled now, we  can search for he optimal configuration by explicit enumeration.</a:t>
            </a:r>
          </a:p>
        </p:txBody>
      </p:sp>
      <p:sp>
        <p:nvSpPr>
          <p:cNvPr id="4" name="Slide Number Placeholder 3"/>
          <p:cNvSpPr>
            <a:spLocks noGrp="1"/>
          </p:cNvSpPr>
          <p:nvPr>
            <p:ph type="sldNum" sz="quarter" idx="5"/>
          </p:nvPr>
        </p:nvSpPr>
        <p:spPr/>
        <p:txBody>
          <a:bodyPr/>
          <a:lstStyle/>
          <a:p>
            <a:fld id="{6E5F68C0-5F8B-42C0-A1FC-92DAE8E1635E}" type="slidenum">
              <a:rPr lang="en-US" smtClean="0"/>
              <a:t>40</a:t>
            </a:fld>
            <a:endParaRPr lang="en-US"/>
          </a:p>
        </p:txBody>
      </p:sp>
    </p:spTree>
    <p:extLst>
      <p:ext uri="{BB962C8B-B14F-4D97-AF65-F5344CB8AC3E}">
        <p14:creationId xmlns:p14="http://schemas.microsoft.com/office/powerpoint/2010/main" val="24214590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Despite our proofs, we found that a client may not have a linear preference order under the scenarios stated in the previous slide.</a:t>
            </a:r>
          </a:p>
          <a:p>
            <a:endParaRPr lang="en-US" dirty="0"/>
          </a:p>
          <a:p>
            <a:r>
              <a:rPr lang="en-US" dirty="0"/>
              <a:t>after careful investigation, we found that typically this was caused by a BGP implementation issue</a:t>
            </a:r>
          </a:p>
          <a:p>
            <a:endParaRPr lang="en-US" dirty="0"/>
          </a:p>
          <a:p>
            <a:r>
              <a:rPr lang="en-US" dirty="0"/>
              <a:t>The left side list several factors in sequence described in the BGP RFC spec,  Those factors are used in the tie breaking on the BGP router</a:t>
            </a:r>
          </a:p>
          <a:p>
            <a:r>
              <a:rPr lang="en-US" dirty="0"/>
              <a:t>Different from the RFC spec, the real implementation of the major network device manufactures usually have one more factor between interior cost and router id, and that is the route’s arrival time</a:t>
            </a:r>
          </a:p>
          <a:p>
            <a:r>
              <a:rPr lang="en-US" dirty="0"/>
              <a:t>CL</a:t>
            </a:r>
          </a:p>
          <a:p>
            <a:r>
              <a:rPr lang="en-US" dirty="0"/>
              <a:t>In order to account for the arrival order, in each pairwise comparison, we announce the prefix from the two sites in two different orders</a:t>
            </a:r>
          </a:p>
        </p:txBody>
      </p:sp>
      <p:sp>
        <p:nvSpPr>
          <p:cNvPr id="4" name="Slide Number Placeholder 3"/>
          <p:cNvSpPr>
            <a:spLocks noGrp="1"/>
          </p:cNvSpPr>
          <p:nvPr>
            <p:ph type="sldNum" sz="quarter" idx="5"/>
          </p:nvPr>
        </p:nvSpPr>
        <p:spPr/>
        <p:txBody>
          <a:bodyPr/>
          <a:lstStyle/>
          <a:p>
            <a:fld id="{6E5F68C0-5F8B-42C0-A1FC-92DAE8E1635E}" type="slidenum">
              <a:rPr lang="en-US" smtClean="0"/>
              <a:t>41</a:t>
            </a:fld>
            <a:endParaRPr lang="en-US"/>
          </a:p>
        </p:txBody>
      </p:sp>
    </p:spTree>
    <p:extLst>
      <p:ext uri="{BB962C8B-B14F-4D97-AF65-F5344CB8AC3E}">
        <p14:creationId xmlns:p14="http://schemas.microsoft.com/office/powerpoint/2010/main" val="6853609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After resolving the arrival order, the ratio of clients that have a linear order increased significantly.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shown in this graph, the x axis shows the number of anycast sites that we include in the pairwise comparison,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the y axis shows the fraction of client that exhibits a consistent linear order with the pairwise comparison results.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we resolved the arrival order, the fraction is nearly 90% even for 15 sites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But if we only announce to both sites simultaneously, the fraction is just 15%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redraw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a:t>
            </a:r>
          </a:p>
        </p:txBody>
      </p:sp>
      <p:sp>
        <p:nvSpPr>
          <p:cNvPr id="4" name="Slide Number Placeholder 3"/>
          <p:cNvSpPr>
            <a:spLocks noGrp="1"/>
          </p:cNvSpPr>
          <p:nvPr>
            <p:ph type="sldNum" sz="quarter" idx="5"/>
          </p:nvPr>
        </p:nvSpPr>
        <p:spPr/>
        <p:txBody>
          <a:bodyPr/>
          <a:lstStyle/>
          <a:p>
            <a:fld id="{6E5F68C0-5F8B-42C0-A1FC-92DAE8E1635E}" type="slidenum">
              <a:rPr lang="en-US" smtClean="0"/>
              <a:t>42</a:t>
            </a:fld>
            <a:endParaRPr lang="en-US"/>
          </a:p>
        </p:txBody>
      </p:sp>
    </p:spTree>
    <p:extLst>
      <p:ext uri="{BB962C8B-B14F-4D97-AF65-F5344CB8AC3E}">
        <p14:creationId xmlns:p14="http://schemas.microsoft.com/office/powerpoint/2010/main" val="17044465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2B806-273C-2A44-990F-6D361A30570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1F02831-FD0F-9446-BE3D-A4838047E8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7403E9F-F5CF-5146-AB3E-3AC78D117560}"/>
              </a:ext>
            </a:extLst>
          </p:cNvPr>
          <p:cNvSpPr>
            <a:spLocks noGrp="1"/>
          </p:cNvSpPr>
          <p:nvPr>
            <p:ph type="dt" sz="half" idx="10"/>
          </p:nvPr>
        </p:nvSpPr>
        <p:spPr/>
        <p:txBody>
          <a:bodyPr/>
          <a:lstStyle/>
          <a:p>
            <a:fld id="{A8E47153-B658-BC4A-BAE9-B6A78E9A8566}" type="datetimeFigureOut">
              <a:rPr lang="en-US" smtClean="0"/>
              <a:t>9/27/2021</a:t>
            </a:fld>
            <a:endParaRPr lang="en-US"/>
          </a:p>
        </p:txBody>
      </p:sp>
      <p:sp>
        <p:nvSpPr>
          <p:cNvPr id="5" name="Footer Placeholder 4">
            <a:extLst>
              <a:ext uri="{FF2B5EF4-FFF2-40B4-BE49-F238E27FC236}">
                <a16:creationId xmlns:a16="http://schemas.microsoft.com/office/drawing/2014/main" id="{218FA8A3-8DAE-BF42-91FB-3D07C2CE5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B6EBAA-9D5A-0B42-B0B5-0C9D251E8AD9}"/>
              </a:ext>
            </a:extLst>
          </p:cNvPr>
          <p:cNvSpPr>
            <a:spLocks noGrp="1"/>
          </p:cNvSpPr>
          <p:nvPr>
            <p:ph type="sldNum" sz="quarter" idx="12"/>
          </p:nvPr>
        </p:nvSpPr>
        <p:spPr/>
        <p:txBody>
          <a:bodyPr/>
          <a:lstStyle/>
          <a:p>
            <a:fld id="{2D00CA07-45C7-8142-9F4D-3A07AD48DFA1}" type="slidenum">
              <a:rPr lang="en-US" smtClean="0"/>
              <a:t>‹#›</a:t>
            </a:fld>
            <a:endParaRPr lang="en-US"/>
          </a:p>
        </p:txBody>
      </p:sp>
    </p:spTree>
    <p:extLst>
      <p:ext uri="{BB962C8B-B14F-4D97-AF65-F5344CB8AC3E}">
        <p14:creationId xmlns:p14="http://schemas.microsoft.com/office/powerpoint/2010/main" val="34144573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5BE49-20F2-F84B-8119-63BB77C6C52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0C05E0B-C610-DB49-A185-24E7C3EC250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D703DF-1BE7-1A41-A0EA-67D37ED0831A}"/>
              </a:ext>
            </a:extLst>
          </p:cNvPr>
          <p:cNvSpPr>
            <a:spLocks noGrp="1"/>
          </p:cNvSpPr>
          <p:nvPr>
            <p:ph type="dt" sz="half" idx="10"/>
          </p:nvPr>
        </p:nvSpPr>
        <p:spPr/>
        <p:txBody>
          <a:bodyPr/>
          <a:lstStyle/>
          <a:p>
            <a:fld id="{A8E47153-B658-BC4A-BAE9-B6A78E9A8566}" type="datetimeFigureOut">
              <a:rPr lang="en-US" smtClean="0"/>
              <a:t>9/27/2021</a:t>
            </a:fld>
            <a:endParaRPr lang="en-US"/>
          </a:p>
        </p:txBody>
      </p:sp>
      <p:sp>
        <p:nvSpPr>
          <p:cNvPr id="5" name="Footer Placeholder 4">
            <a:extLst>
              <a:ext uri="{FF2B5EF4-FFF2-40B4-BE49-F238E27FC236}">
                <a16:creationId xmlns:a16="http://schemas.microsoft.com/office/drawing/2014/main" id="{1F14C795-0A1C-B64C-94EB-C5F16B80F5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83F201-E985-F344-97FC-D4EFA0DA32B3}"/>
              </a:ext>
            </a:extLst>
          </p:cNvPr>
          <p:cNvSpPr>
            <a:spLocks noGrp="1"/>
          </p:cNvSpPr>
          <p:nvPr>
            <p:ph type="sldNum" sz="quarter" idx="12"/>
          </p:nvPr>
        </p:nvSpPr>
        <p:spPr/>
        <p:txBody>
          <a:bodyPr/>
          <a:lstStyle/>
          <a:p>
            <a:fld id="{2D00CA07-45C7-8142-9F4D-3A07AD48DFA1}" type="slidenum">
              <a:rPr lang="en-US" smtClean="0"/>
              <a:t>‹#›</a:t>
            </a:fld>
            <a:endParaRPr lang="en-US"/>
          </a:p>
        </p:txBody>
      </p:sp>
    </p:spTree>
    <p:extLst>
      <p:ext uri="{BB962C8B-B14F-4D97-AF65-F5344CB8AC3E}">
        <p14:creationId xmlns:p14="http://schemas.microsoft.com/office/powerpoint/2010/main" val="7145020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50F0BDD-6CC1-9545-B6DD-C394460F775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3D61AE-4017-B645-A4E6-0FEB2D4ACDE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5B4309-4C0E-E64D-9488-EAF3ADDE499E}"/>
              </a:ext>
            </a:extLst>
          </p:cNvPr>
          <p:cNvSpPr>
            <a:spLocks noGrp="1"/>
          </p:cNvSpPr>
          <p:nvPr>
            <p:ph type="dt" sz="half" idx="10"/>
          </p:nvPr>
        </p:nvSpPr>
        <p:spPr/>
        <p:txBody>
          <a:bodyPr/>
          <a:lstStyle/>
          <a:p>
            <a:fld id="{A8E47153-B658-BC4A-BAE9-B6A78E9A8566}" type="datetimeFigureOut">
              <a:rPr lang="en-US" smtClean="0"/>
              <a:t>9/27/2021</a:t>
            </a:fld>
            <a:endParaRPr lang="en-US"/>
          </a:p>
        </p:txBody>
      </p:sp>
      <p:sp>
        <p:nvSpPr>
          <p:cNvPr id="5" name="Footer Placeholder 4">
            <a:extLst>
              <a:ext uri="{FF2B5EF4-FFF2-40B4-BE49-F238E27FC236}">
                <a16:creationId xmlns:a16="http://schemas.microsoft.com/office/drawing/2014/main" id="{976D13DF-B409-564E-84E2-1AAB416531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D03EFC-B100-604F-9C7C-A7C5F08453B4}"/>
              </a:ext>
            </a:extLst>
          </p:cNvPr>
          <p:cNvSpPr>
            <a:spLocks noGrp="1"/>
          </p:cNvSpPr>
          <p:nvPr>
            <p:ph type="sldNum" sz="quarter" idx="12"/>
          </p:nvPr>
        </p:nvSpPr>
        <p:spPr/>
        <p:txBody>
          <a:bodyPr/>
          <a:lstStyle/>
          <a:p>
            <a:fld id="{2D00CA07-45C7-8142-9F4D-3A07AD48DFA1}" type="slidenum">
              <a:rPr lang="en-US" smtClean="0"/>
              <a:t>‹#›</a:t>
            </a:fld>
            <a:endParaRPr lang="en-US"/>
          </a:p>
        </p:txBody>
      </p:sp>
    </p:spTree>
    <p:extLst>
      <p:ext uri="{BB962C8B-B14F-4D97-AF65-F5344CB8AC3E}">
        <p14:creationId xmlns:p14="http://schemas.microsoft.com/office/powerpoint/2010/main" val="30258718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9B072-974D-E041-80E5-63E66371B3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3D26BD-F1D6-184E-ABDB-44B40411B2E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3C029A-7EBF-8646-98C9-13F1CF22F983}"/>
              </a:ext>
            </a:extLst>
          </p:cNvPr>
          <p:cNvSpPr>
            <a:spLocks noGrp="1"/>
          </p:cNvSpPr>
          <p:nvPr>
            <p:ph type="dt" sz="half" idx="10"/>
          </p:nvPr>
        </p:nvSpPr>
        <p:spPr/>
        <p:txBody>
          <a:bodyPr/>
          <a:lstStyle/>
          <a:p>
            <a:fld id="{A8E47153-B658-BC4A-BAE9-B6A78E9A8566}" type="datetimeFigureOut">
              <a:rPr lang="en-US" smtClean="0"/>
              <a:t>9/27/2021</a:t>
            </a:fld>
            <a:endParaRPr lang="en-US"/>
          </a:p>
        </p:txBody>
      </p:sp>
      <p:sp>
        <p:nvSpPr>
          <p:cNvPr id="5" name="Footer Placeholder 4">
            <a:extLst>
              <a:ext uri="{FF2B5EF4-FFF2-40B4-BE49-F238E27FC236}">
                <a16:creationId xmlns:a16="http://schemas.microsoft.com/office/drawing/2014/main" id="{A2D5F8F3-0BB4-A041-8772-114A73C7A5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4B7673-C561-D843-A1EF-31B62C770E4A}"/>
              </a:ext>
            </a:extLst>
          </p:cNvPr>
          <p:cNvSpPr>
            <a:spLocks noGrp="1"/>
          </p:cNvSpPr>
          <p:nvPr>
            <p:ph type="sldNum" sz="quarter" idx="12"/>
          </p:nvPr>
        </p:nvSpPr>
        <p:spPr/>
        <p:txBody>
          <a:bodyPr/>
          <a:lstStyle/>
          <a:p>
            <a:fld id="{2D00CA07-45C7-8142-9F4D-3A07AD48DFA1}" type="slidenum">
              <a:rPr lang="en-US" smtClean="0"/>
              <a:t>‹#›</a:t>
            </a:fld>
            <a:endParaRPr lang="en-US"/>
          </a:p>
        </p:txBody>
      </p:sp>
    </p:spTree>
    <p:extLst>
      <p:ext uri="{BB962C8B-B14F-4D97-AF65-F5344CB8AC3E}">
        <p14:creationId xmlns:p14="http://schemas.microsoft.com/office/powerpoint/2010/main" val="16003255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BAEBC-9D86-484D-82B4-60DE3C9EA85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27BC4E2-7C23-6943-B9C7-186E9C4C5A5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DF387AF-209D-054B-AA9F-9C87303BE5D5}"/>
              </a:ext>
            </a:extLst>
          </p:cNvPr>
          <p:cNvSpPr>
            <a:spLocks noGrp="1"/>
          </p:cNvSpPr>
          <p:nvPr>
            <p:ph type="dt" sz="half" idx="10"/>
          </p:nvPr>
        </p:nvSpPr>
        <p:spPr/>
        <p:txBody>
          <a:bodyPr/>
          <a:lstStyle/>
          <a:p>
            <a:fld id="{A8E47153-B658-BC4A-BAE9-B6A78E9A8566}" type="datetimeFigureOut">
              <a:rPr lang="en-US" smtClean="0"/>
              <a:t>9/27/2021</a:t>
            </a:fld>
            <a:endParaRPr lang="en-US"/>
          </a:p>
        </p:txBody>
      </p:sp>
      <p:sp>
        <p:nvSpPr>
          <p:cNvPr id="5" name="Footer Placeholder 4">
            <a:extLst>
              <a:ext uri="{FF2B5EF4-FFF2-40B4-BE49-F238E27FC236}">
                <a16:creationId xmlns:a16="http://schemas.microsoft.com/office/drawing/2014/main" id="{0A4A71E3-24FA-624A-83F1-329C9316BC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E095AD-56EF-BB42-A30D-7474759F468D}"/>
              </a:ext>
            </a:extLst>
          </p:cNvPr>
          <p:cNvSpPr>
            <a:spLocks noGrp="1"/>
          </p:cNvSpPr>
          <p:nvPr>
            <p:ph type="sldNum" sz="quarter" idx="12"/>
          </p:nvPr>
        </p:nvSpPr>
        <p:spPr/>
        <p:txBody>
          <a:bodyPr/>
          <a:lstStyle/>
          <a:p>
            <a:fld id="{2D00CA07-45C7-8142-9F4D-3A07AD48DFA1}" type="slidenum">
              <a:rPr lang="en-US" smtClean="0"/>
              <a:t>‹#›</a:t>
            </a:fld>
            <a:endParaRPr lang="en-US"/>
          </a:p>
        </p:txBody>
      </p:sp>
    </p:spTree>
    <p:extLst>
      <p:ext uri="{BB962C8B-B14F-4D97-AF65-F5344CB8AC3E}">
        <p14:creationId xmlns:p14="http://schemas.microsoft.com/office/powerpoint/2010/main" val="38160817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309C6-ECE4-C744-A3CB-1F061E9C69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B2D9D0-7E0D-BE4C-88A7-2C22861F798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865F1AB-F99B-F34E-A77D-33C87F556B0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4BE9834-34FB-634C-BD62-FDE5BA0C89F5}"/>
              </a:ext>
            </a:extLst>
          </p:cNvPr>
          <p:cNvSpPr>
            <a:spLocks noGrp="1"/>
          </p:cNvSpPr>
          <p:nvPr>
            <p:ph type="dt" sz="half" idx="10"/>
          </p:nvPr>
        </p:nvSpPr>
        <p:spPr/>
        <p:txBody>
          <a:bodyPr/>
          <a:lstStyle/>
          <a:p>
            <a:fld id="{A8E47153-B658-BC4A-BAE9-B6A78E9A8566}" type="datetimeFigureOut">
              <a:rPr lang="en-US" smtClean="0"/>
              <a:t>9/27/2021</a:t>
            </a:fld>
            <a:endParaRPr lang="en-US"/>
          </a:p>
        </p:txBody>
      </p:sp>
      <p:sp>
        <p:nvSpPr>
          <p:cNvPr id="6" name="Footer Placeholder 5">
            <a:extLst>
              <a:ext uri="{FF2B5EF4-FFF2-40B4-BE49-F238E27FC236}">
                <a16:creationId xmlns:a16="http://schemas.microsoft.com/office/drawing/2014/main" id="{76E4613A-22BF-B140-8C42-006DB0B286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15B9F6-6059-5B41-A68A-A67C99B847F5}"/>
              </a:ext>
            </a:extLst>
          </p:cNvPr>
          <p:cNvSpPr>
            <a:spLocks noGrp="1"/>
          </p:cNvSpPr>
          <p:nvPr>
            <p:ph type="sldNum" sz="quarter" idx="12"/>
          </p:nvPr>
        </p:nvSpPr>
        <p:spPr/>
        <p:txBody>
          <a:bodyPr/>
          <a:lstStyle/>
          <a:p>
            <a:fld id="{2D00CA07-45C7-8142-9F4D-3A07AD48DFA1}" type="slidenum">
              <a:rPr lang="en-US" smtClean="0"/>
              <a:t>‹#›</a:t>
            </a:fld>
            <a:endParaRPr lang="en-US"/>
          </a:p>
        </p:txBody>
      </p:sp>
    </p:spTree>
    <p:extLst>
      <p:ext uri="{BB962C8B-B14F-4D97-AF65-F5344CB8AC3E}">
        <p14:creationId xmlns:p14="http://schemas.microsoft.com/office/powerpoint/2010/main" val="33278853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D7197-0EE2-A342-B5CD-547DCB81B05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043A180-9DC0-B64F-888A-AFA6C6EF44B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17E6241-6D71-4243-8A5E-651640355F0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6576DB3-9D12-A042-B8A1-D30C1F8C4B0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BC7BCB5-6D7D-3348-AC25-E623634A6DE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1B7A8C6-C9B6-A54D-8B75-DCCB610CDD23}"/>
              </a:ext>
            </a:extLst>
          </p:cNvPr>
          <p:cNvSpPr>
            <a:spLocks noGrp="1"/>
          </p:cNvSpPr>
          <p:nvPr>
            <p:ph type="dt" sz="half" idx="10"/>
          </p:nvPr>
        </p:nvSpPr>
        <p:spPr/>
        <p:txBody>
          <a:bodyPr/>
          <a:lstStyle/>
          <a:p>
            <a:fld id="{A8E47153-B658-BC4A-BAE9-B6A78E9A8566}" type="datetimeFigureOut">
              <a:rPr lang="en-US" smtClean="0"/>
              <a:t>9/27/2021</a:t>
            </a:fld>
            <a:endParaRPr lang="en-US"/>
          </a:p>
        </p:txBody>
      </p:sp>
      <p:sp>
        <p:nvSpPr>
          <p:cNvPr id="8" name="Footer Placeholder 7">
            <a:extLst>
              <a:ext uri="{FF2B5EF4-FFF2-40B4-BE49-F238E27FC236}">
                <a16:creationId xmlns:a16="http://schemas.microsoft.com/office/drawing/2014/main" id="{E098A7FE-7F17-AC4F-839C-6F4D5362473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A317801-B467-E545-B085-3D3D7E3D23EC}"/>
              </a:ext>
            </a:extLst>
          </p:cNvPr>
          <p:cNvSpPr>
            <a:spLocks noGrp="1"/>
          </p:cNvSpPr>
          <p:nvPr>
            <p:ph type="sldNum" sz="quarter" idx="12"/>
          </p:nvPr>
        </p:nvSpPr>
        <p:spPr/>
        <p:txBody>
          <a:bodyPr/>
          <a:lstStyle/>
          <a:p>
            <a:fld id="{2D00CA07-45C7-8142-9F4D-3A07AD48DFA1}" type="slidenum">
              <a:rPr lang="en-US" smtClean="0"/>
              <a:t>‹#›</a:t>
            </a:fld>
            <a:endParaRPr lang="en-US"/>
          </a:p>
        </p:txBody>
      </p:sp>
    </p:spTree>
    <p:extLst>
      <p:ext uri="{BB962C8B-B14F-4D97-AF65-F5344CB8AC3E}">
        <p14:creationId xmlns:p14="http://schemas.microsoft.com/office/powerpoint/2010/main" val="1864282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8C621-AEAC-AD42-8CCE-13B081839B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ADB016D-E282-E640-9C92-B6251DCC6EBE}"/>
              </a:ext>
            </a:extLst>
          </p:cNvPr>
          <p:cNvSpPr>
            <a:spLocks noGrp="1"/>
          </p:cNvSpPr>
          <p:nvPr>
            <p:ph type="dt" sz="half" idx="10"/>
          </p:nvPr>
        </p:nvSpPr>
        <p:spPr/>
        <p:txBody>
          <a:bodyPr/>
          <a:lstStyle/>
          <a:p>
            <a:fld id="{A8E47153-B658-BC4A-BAE9-B6A78E9A8566}" type="datetimeFigureOut">
              <a:rPr lang="en-US" smtClean="0"/>
              <a:t>9/27/2021</a:t>
            </a:fld>
            <a:endParaRPr lang="en-US"/>
          </a:p>
        </p:txBody>
      </p:sp>
      <p:sp>
        <p:nvSpPr>
          <p:cNvPr id="4" name="Footer Placeholder 3">
            <a:extLst>
              <a:ext uri="{FF2B5EF4-FFF2-40B4-BE49-F238E27FC236}">
                <a16:creationId xmlns:a16="http://schemas.microsoft.com/office/drawing/2014/main" id="{044DB0AB-AEA3-1446-BC96-4EF18A79E4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4B0A4FB-7D4F-8249-BFF1-DFDEB87BC59B}"/>
              </a:ext>
            </a:extLst>
          </p:cNvPr>
          <p:cNvSpPr>
            <a:spLocks noGrp="1"/>
          </p:cNvSpPr>
          <p:nvPr>
            <p:ph type="sldNum" sz="quarter" idx="12"/>
          </p:nvPr>
        </p:nvSpPr>
        <p:spPr/>
        <p:txBody>
          <a:bodyPr/>
          <a:lstStyle/>
          <a:p>
            <a:fld id="{2D00CA07-45C7-8142-9F4D-3A07AD48DFA1}" type="slidenum">
              <a:rPr lang="en-US" smtClean="0"/>
              <a:t>‹#›</a:t>
            </a:fld>
            <a:endParaRPr lang="en-US"/>
          </a:p>
        </p:txBody>
      </p:sp>
    </p:spTree>
    <p:extLst>
      <p:ext uri="{BB962C8B-B14F-4D97-AF65-F5344CB8AC3E}">
        <p14:creationId xmlns:p14="http://schemas.microsoft.com/office/powerpoint/2010/main" val="24500083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D4DA33E-0A63-C746-A744-46C41D9714CB}"/>
              </a:ext>
            </a:extLst>
          </p:cNvPr>
          <p:cNvSpPr>
            <a:spLocks noGrp="1"/>
          </p:cNvSpPr>
          <p:nvPr>
            <p:ph type="dt" sz="half" idx="10"/>
          </p:nvPr>
        </p:nvSpPr>
        <p:spPr/>
        <p:txBody>
          <a:bodyPr/>
          <a:lstStyle/>
          <a:p>
            <a:fld id="{A8E47153-B658-BC4A-BAE9-B6A78E9A8566}" type="datetimeFigureOut">
              <a:rPr lang="en-US" smtClean="0"/>
              <a:t>9/27/2021</a:t>
            </a:fld>
            <a:endParaRPr lang="en-US"/>
          </a:p>
        </p:txBody>
      </p:sp>
      <p:sp>
        <p:nvSpPr>
          <p:cNvPr id="3" name="Footer Placeholder 2">
            <a:extLst>
              <a:ext uri="{FF2B5EF4-FFF2-40B4-BE49-F238E27FC236}">
                <a16:creationId xmlns:a16="http://schemas.microsoft.com/office/drawing/2014/main" id="{1822E01F-9F4E-3049-9259-443BC5EA1D5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A1AA8FE-E5A8-274A-99EE-C6B6D7FE94A8}"/>
              </a:ext>
            </a:extLst>
          </p:cNvPr>
          <p:cNvSpPr>
            <a:spLocks noGrp="1"/>
          </p:cNvSpPr>
          <p:nvPr>
            <p:ph type="sldNum" sz="quarter" idx="12"/>
          </p:nvPr>
        </p:nvSpPr>
        <p:spPr/>
        <p:txBody>
          <a:bodyPr/>
          <a:lstStyle/>
          <a:p>
            <a:fld id="{2D00CA07-45C7-8142-9F4D-3A07AD48DFA1}" type="slidenum">
              <a:rPr lang="en-US" smtClean="0"/>
              <a:t>‹#›</a:t>
            </a:fld>
            <a:endParaRPr lang="en-US"/>
          </a:p>
        </p:txBody>
      </p:sp>
    </p:spTree>
    <p:extLst>
      <p:ext uri="{BB962C8B-B14F-4D97-AF65-F5344CB8AC3E}">
        <p14:creationId xmlns:p14="http://schemas.microsoft.com/office/powerpoint/2010/main" val="30457706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F87BD-F29A-374B-9234-F9F31FD280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D91665D-1029-094F-9884-32A259E56B7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B60633D-0122-B041-A85A-7924137A9C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59E1E6-DBEF-E54E-A93E-6E3A7193A2FA}"/>
              </a:ext>
            </a:extLst>
          </p:cNvPr>
          <p:cNvSpPr>
            <a:spLocks noGrp="1"/>
          </p:cNvSpPr>
          <p:nvPr>
            <p:ph type="dt" sz="half" idx="10"/>
          </p:nvPr>
        </p:nvSpPr>
        <p:spPr/>
        <p:txBody>
          <a:bodyPr/>
          <a:lstStyle/>
          <a:p>
            <a:fld id="{A8E47153-B658-BC4A-BAE9-B6A78E9A8566}" type="datetimeFigureOut">
              <a:rPr lang="en-US" smtClean="0"/>
              <a:t>9/27/2021</a:t>
            </a:fld>
            <a:endParaRPr lang="en-US"/>
          </a:p>
        </p:txBody>
      </p:sp>
      <p:sp>
        <p:nvSpPr>
          <p:cNvPr id="6" name="Footer Placeholder 5">
            <a:extLst>
              <a:ext uri="{FF2B5EF4-FFF2-40B4-BE49-F238E27FC236}">
                <a16:creationId xmlns:a16="http://schemas.microsoft.com/office/drawing/2014/main" id="{09C5A4F3-15B8-5948-8831-3CF884B02B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9DE4C2-5F3B-A74B-8653-02417379E4C0}"/>
              </a:ext>
            </a:extLst>
          </p:cNvPr>
          <p:cNvSpPr>
            <a:spLocks noGrp="1"/>
          </p:cNvSpPr>
          <p:nvPr>
            <p:ph type="sldNum" sz="quarter" idx="12"/>
          </p:nvPr>
        </p:nvSpPr>
        <p:spPr/>
        <p:txBody>
          <a:bodyPr/>
          <a:lstStyle/>
          <a:p>
            <a:fld id="{2D00CA07-45C7-8142-9F4D-3A07AD48DFA1}" type="slidenum">
              <a:rPr lang="en-US" smtClean="0"/>
              <a:t>‹#›</a:t>
            </a:fld>
            <a:endParaRPr lang="en-US"/>
          </a:p>
        </p:txBody>
      </p:sp>
    </p:spTree>
    <p:extLst>
      <p:ext uri="{BB962C8B-B14F-4D97-AF65-F5344CB8AC3E}">
        <p14:creationId xmlns:p14="http://schemas.microsoft.com/office/powerpoint/2010/main" val="26759824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E74F6-1025-5E44-AEE3-A25A5C07B3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73AA300-9699-B146-92B3-43FEB29EF34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CF199DF-3794-9A4E-8DFD-FF5662F5FD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CFE4F8-DA2E-7A40-AF86-4F8ACCA9468E}"/>
              </a:ext>
            </a:extLst>
          </p:cNvPr>
          <p:cNvSpPr>
            <a:spLocks noGrp="1"/>
          </p:cNvSpPr>
          <p:nvPr>
            <p:ph type="dt" sz="half" idx="10"/>
          </p:nvPr>
        </p:nvSpPr>
        <p:spPr/>
        <p:txBody>
          <a:bodyPr/>
          <a:lstStyle/>
          <a:p>
            <a:fld id="{A8E47153-B658-BC4A-BAE9-B6A78E9A8566}" type="datetimeFigureOut">
              <a:rPr lang="en-US" smtClean="0"/>
              <a:t>9/27/2021</a:t>
            </a:fld>
            <a:endParaRPr lang="en-US"/>
          </a:p>
        </p:txBody>
      </p:sp>
      <p:sp>
        <p:nvSpPr>
          <p:cNvPr id="6" name="Footer Placeholder 5">
            <a:extLst>
              <a:ext uri="{FF2B5EF4-FFF2-40B4-BE49-F238E27FC236}">
                <a16:creationId xmlns:a16="http://schemas.microsoft.com/office/drawing/2014/main" id="{77ACEAD3-6493-E34F-87B9-1EF7CF91A1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05AFD3-A240-B642-A617-2BEF1E7BCB89}"/>
              </a:ext>
            </a:extLst>
          </p:cNvPr>
          <p:cNvSpPr>
            <a:spLocks noGrp="1"/>
          </p:cNvSpPr>
          <p:nvPr>
            <p:ph type="sldNum" sz="quarter" idx="12"/>
          </p:nvPr>
        </p:nvSpPr>
        <p:spPr/>
        <p:txBody>
          <a:bodyPr/>
          <a:lstStyle/>
          <a:p>
            <a:fld id="{2D00CA07-45C7-8142-9F4D-3A07AD48DFA1}" type="slidenum">
              <a:rPr lang="en-US" smtClean="0"/>
              <a:t>‹#›</a:t>
            </a:fld>
            <a:endParaRPr lang="en-US"/>
          </a:p>
        </p:txBody>
      </p:sp>
    </p:spTree>
    <p:extLst>
      <p:ext uri="{BB962C8B-B14F-4D97-AF65-F5344CB8AC3E}">
        <p14:creationId xmlns:p14="http://schemas.microsoft.com/office/powerpoint/2010/main" val="42069476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8C978EC-9907-6E4C-A668-EC9E906DCE0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5442C08-3D8F-EE44-AD04-E6C4E62ADC3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15358F-05A0-BC46-AE44-EADDC46D203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E47153-B658-BC4A-BAE9-B6A78E9A8566}" type="datetimeFigureOut">
              <a:rPr lang="en-US" smtClean="0"/>
              <a:t>9/27/2021</a:t>
            </a:fld>
            <a:endParaRPr lang="en-US"/>
          </a:p>
        </p:txBody>
      </p:sp>
      <p:sp>
        <p:nvSpPr>
          <p:cNvPr id="5" name="Footer Placeholder 4">
            <a:extLst>
              <a:ext uri="{FF2B5EF4-FFF2-40B4-BE49-F238E27FC236}">
                <a16:creationId xmlns:a16="http://schemas.microsoft.com/office/drawing/2014/main" id="{D0978A00-85E6-BE4A-86D2-B297BF56405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2C9717F-D07F-9948-BA45-D728523E7F3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00CA07-45C7-8142-9F4D-3A07AD48DFA1}" type="slidenum">
              <a:rPr lang="en-US" smtClean="0"/>
              <a:t>‹#›</a:t>
            </a:fld>
            <a:endParaRPr lang="en-US"/>
          </a:p>
        </p:txBody>
      </p:sp>
    </p:spTree>
    <p:extLst>
      <p:ext uri="{BB962C8B-B14F-4D97-AF65-F5344CB8AC3E}">
        <p14:creationId xmlns:p14="http://schemas.microsoft.com/office/powerpoint/2010/main" val="2498291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2.xml"/><Relationship Id="rId6" Type="http://schemas.openxmlformats.org/officeDocument/2006/relationships/image" Target="../media/image12.emf"/><Relationship Id="rId5" Type="http://schemas.openxmlformats.org/officeDocument/2006/relationships/image" Target="../media/image11.png"/><Relationship Id="rId4" Type="http://schemas.openxmlformats.org/officeDocument/2006/relationships/image" Target="../media/image10.emf"/></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svg"/><Relationship Id="rId3" Type="http://schemas.openxmlformats.org/officeDocument/2006/relationships/notesSlide" Target="../notesSlides/notesSlide2.xml"/><Relationship Id="rId7" Type="http://schemas.openxmlformats.org/officeDocument/2006/relationships/image" Target="../media/image27.svg"/><Relationship Id="rId12" Type="http://schemas.openxmlformats.org/officeDocument/2006/relationships/image" Target="../media/image32.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26.png"/><Relationship Id="rId11" Type="http://schemas.openxmlformats.org/officeDocument/2006/relationships/image" Target="../media/image31.sv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svg"/></Relationships>
</file>

<file path=ppt/slides/_rels/slide3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notesSlide" Target="../notesSlides/notesSlide3.xml"/><Relationship Id="rId7" Type="http://schemas.openxmlformats.org/officeDocument/2006/relationships/image" Target="../media/image27.sv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26.png"/><Relationship Id="rId11" Type="http://schemas.openxmlformats.org/officeDocument/2006/relationships/image" Target="../media/image31.svg"/><Relationship Id="rId5" Type="http://schemas.openxmlformats.org/officeDocument/2006/relationships/image" Target="../media/image34.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sv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37.emf"/><Relationship Id="rId13" Type="http://schemas.openxmlformats.org/officeDocument/2006/relationships/image" Target="../media/image40.png"/><Relationship Id="rId3" Type="http://schemas.openxmlformats.org/officeDocument/2006/relationships/notesSlide" Target="../notesSlides/notesSlide6.xml"/><Relationship Id="rId7" Type="http://schemas.openxmlformats.org/officeDocument/2006/relationships/image" Target="../media/image10.emf"/><Relationship Id="rId12" Type="http://schemas.openxmlformats.org/officeDocument/2006/relationships/image" Target="../media/image39.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9.emf"/><Relationship Id="rId11" Type="http://schemas.openxmlformats.org/officeDocument/2006/relationships/image" Target="../media/image38.emf"/><Relationship Id="rId5" Type="http://schemas.openxmlformats.org/officeDocument/2006/relationships/image" Target="../media/image36.emf"/><Relationship Id="rId15" Type="http://schemas.openxmlformats.org/officeDocument/2006/relationships/image" Target="../media/image41.tiff"/><Relationship Id="rId10" Type="http://schemas.openxmlformats.org/officeDocument/2006/relationships/image" Target="../media/image12.emf"/><Relationship Id="rId4" Type="http://schemas.openxmlformats.org/officeDocument/2006/relationships/image" Target="../media/image35.emf"/><Relationship Id="rId9" Type="http://schemas.openxmlformats.org/officeDocument/2006/relationships/image" Target="../media/image11.png"/><Relationship Id="rId14" Type="http://schemas.openxmlformats.org/officeDocument/2006/relationships/image" Target="../media/image310.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notesSlide" Target="../notesSlides/notesSlide7.xml"/><Relationship Id="rId7"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10.emf"/><Relationship Id="rId11" Type="http://schemas.openxmlformats.org/officeDocument/2006/relationships/image" Target="../media/image36.emf"/><Relationship Id="rId5" Type="http://schemas.openxmlformats.org/officeDocument/2006/relationships/image" Target="../media/image9.emf"/><Relationship Id="rId10" Type="http://schemas.openxmlformats.org/officeDocument/2006/relationships/image" Target="../media/image35.emf"/><Relationship Id="rId4" Type="http://schemas.openxmlformats.org/officeDocument/2006/relationships/image" Target="../media/image350.png"/><Relationship Id="rId9" Type="http://schemas.openxmlformats.org/officeDocument/2006/relationships/image" Target="../media/image42.emf"/></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43.emf"/></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44.emf"/></Relationships>
</file>

<file path=ppt/slides/_rels/slide44.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69AE7-016F-4F80-BCE8-7561DCD706EE}"/>
              </a:ext>
            </a:extLst>
          </p:cNvPr>
          <p:cNvSpPr>
            <a:spLocks noGrp="1"/>
          </p:cNvSpPr>
          <p:nvPr>
            <p:ph type="ctrTitle"/>
          </p:nvPr>
        </p:nvSpPr>
        <p:spPr/>
        <p:txBody>
          <a:bodyPr/>
          <a:lstStyle/>
          <a:p>
            <a:r>
              <a:rPr lang="en-US" dirty="0"/>
              <a:t>Anycast Networks</a:t>
            </a:r>
          </a:p>
        </p:txBody>
      </p:sp>
      <p:sp>
        <p:nvSpPr>
          <p:cNvPr id="3" name="Subtitle 2">
            <a:extLst>
              <a:ext uri="{FF2B5EF4-FFF2-40B4-BE49-F238E27FC236}">
                <a16:creationId xmlns:a16="http://schemas.microsoft.com/office/drawing/2014/main" id="{0E137747-2494-415B-8EFD-6156ABE70D32}"/>
              </a:ext>
            </a:extLst>
          </p:cNvPr>
          <p:cNvSpPr>
            <a:spLocks noGrp="1"/>
          </p:cNvSpPr>
          <p:nvPr>
            <p:ph type="subTitle" idx="1"/>
          </p:nvPr>
        </p:nvSpPr>
        <p:spPr/>
        <p:txBody>
          <a:bodyPr/>
          <a:lstStyle/>
          <a:p>
            <a:r>
              <a:rPr lang="en-US" dirty="0"/>
              <a:t>Shane (Xiao) Zhang</a:t>
            </a:r>
          </a:p>
          <a:p>
            <a:r>
              <a:rPr lang="en-US" dirty="0"/>
              <a:t>Bruce </a:t>
            </a:r>
            <a:r>
              <a:rPr lang="en-US" dirty="0" err="1"/>
              <a:t>Maggs</a:t>
            </a:r>
            <a:endParaRPr lang="en-US" dirty="0"/>
          </a:p>
        </p:txBody>
      </p:sp>
    </p:spTree>
    <p:extLst>
      <p:ext uri="{BB962C8B-B14F-4D97-AF65-F5344CB8AC3E}">
        <p14:creationId xmlns:p14="http://schemas.microsoft.com/office/powerpoint/2010/main" val="26571581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18470-D8BD-4ADB-A7B7-3C5BA7F7BDD4}"/>
              </a:ext>
            </a:extLst>
          </p:cNvPr>
          <p:cNvSpPr>
            <a:spLocks noGrp="1"/>
          </p:cNvSpPr>
          <p:nvPr>
            <p:ph type="title"/>
          </p:nvPr>
        </p:nvSpPr>
        <p:spPr/>
        <p:txBody>
          <a:bodyPr/>
          <a:lstStyle/>
          <a:p>
            <a:r>
              <a:rPr lang="en-US" dirty="0"/>
              <a:t>Sites (Replicas)</a:t>
            </a:r>
          </a:p>
        </p:txBody>
      </p:sp>
      <p:sp>
        <p:nvSpPr>
          <p:cNvPr id="3" name="Content Placeholder 2">
            <a:extLst>
              <a:ext uri="{FF2B5EF4-FFF2-40B4-BE49-F238E27FC236}">
                <a16:creationId xmlns:a16="http://schemas.microsoft.com/office/drawing/2014/main" id="{6CC15CF9-CBB6-486F-AA2E-ECEB2C206388}"/>
              </a:ext>
            </a:extLst>
          </p:cNvPr>
          <p:cNvSpPr>
            <a:spLocks noGrp="1"/>
          </p:cNvSpPr>
          <p:nvPr>
            <p:ph idx="1"/>
          </p:nvPr>
        </p:nvSpPr>
        <p:spPr/>
        <p:txBody>
          <a:bodyPr/>
          <a:lstStyle/>
          <a:p>
            <a:r>
              <a:rPr lang="en-US" dirty="0"/>
              <a:t>The servers that provide identical services from different locations</a:t>
            </a:r>
          </a:p>
          <a:p>
            <a:pPr lvl="1"/>
            <a:r>
              <a:rPr lang="en-US" dirty="0"/>
              <a:t>Just one single server</a:t>
            </a:r>
          </a:p>
          <a:p>
            <a:pPr lvl="1"/>
            <a:r>
              <a:rPr lang="en-US" dirty="0"/>
              <a:t>A cluster with a load-balancer</a:t>
            </a:r>
          </a:p>
          <a:p>
            <a:endParaRPr lang="en-US" dirty="0"/>
          </a:p>
          <a:p>
            <a:endParaRPr lang="en-US" dirty="0"/>
          </a:p>
          <a:p>
            <a:r>
              <a:rPr lang="en-US" dirty="0"/>
              <a:t>Can be one server or a group of servers</a:t>
            </a:r>
          </a:p>
          <a:p>
            <a:pPr lvl="1"/>
            <a:r>
              <a:rPr lang="en-US" dirty="0"/>
              <a:t>DNS</a:t>
            </a:r>
          </a:p>
          <a:p>
            <a:pPr lvl="1"/>
            <a:r>
              <a:rPr lang="en-US" dirty="0"/>
              <a:t>CDN</a:t>
            </a:r>
          </a:p>
        </p:txBody>
      </p:sp>
    </p:spTree>
    <p:extLst>
      <p:ext uri="{BB962C8B-B14F-4D97-AF65-F5344CB8AC3E}">
        <p14:creationId xmlns:p14="http://schemas.microsoft.com/office/powerpoint/2010/main" val="7656159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33486-D6F5-468B-A1D0-6B2CDEB780B3}"/>
              </a:ext>
            </a:extLst>
          </p:cNvPr>
          <p:cNvSpPr>
            <a:spLocks noGrp="1"/>
          </p:cNvSpPr>
          <p:nvPr>
            <p:ph type="title"/>
          </p:nvPr>
        </p:nvSpPr>
        <p:spPr/>
        <p:txBody>
          <a:bodyPr/>
          <a:lstStyle/>
          <a:p>
            <a:r>
              <a:rPr lang="en-US" dirty="0"/>
              <a:t>Catchment</a:t>
            </a:r>
          </a:p>
        </p:txBody>
      </p:sp>
      <p:sp>
        <p:nvSpPr>
          <p:cNvPr id="3" name="Content Placeholder 2">
            <a:extLst>
              <a:ext uri="{FF2B5EF4-FFF2-40B4-BE49-F238E27FC236}">
                <a16:creationId xmlns:a16="http://schemas.microsoft.com/office/drawing/2014/main" id="{752EB097-69D3-459B-A497-A44CFC8015AE}"/>
              </a:ext>
            </a:extLst>
          </p:cNvPr>
          <p:cNvSpPr>
            <a:spLocks noGrp="1"/>
          </p:cNvSpPr>
          <p:nvPr>
            <p:ph idx="1"/>
          </p:nvPr>
        </p:nvSpPr>
        <p:spPr/>
        <p:txBody>
          <a:bodyPr/>
          <a:lstStyle/>
          <a:p>
            <a:r>
              <a:rPr lang="en-US" dirty="0"/>
              <a:t>The scope of each site’s coverage</a:t>
            </a:r>
          </a:p>
          <a:p>
            <a:endParaRPr lang="en-US" dirty="0"/>
          </a:p>
          <a:p>
            <a:r>
              <a:rPr lang="en-US" dirty="0"/>
              <a:t>Each client’s choice of replica is determined by BGP selection</a:t>
            </a:r>
          </a:p>
          <a:p>
            <a:endParaRPr lang="en-US" dirty="0"/>
          </a:p>
          <a:p>
            <a:r>
              <a:rPr lang="en-US" dirty="0"/>
              <a:t>Usually, an entire (stub) AS belongs to the same site’s catchment </a:t>
            </a:r>
          </a:p>
          <a:p>
            <a:pPr marL="0" indent="0">
              <a:buNone/>
            </a:pPr>
            <a:r>
              <a:rPr lang="en-US" b="1" dirty="0"/>
              <a:t>    during a short period of time</a:t>
            </a:r>
          </a:p>
          <a:p>
            <a:pPr lvl="1"/>
            <a:r>
              <a:rPr lang="en-US" dirty="0"/>
              <a:t>Routing information update will change the catchment</a:t>
            </a:r>
          </a:p>
        </p:txBody>
      </p:sp>
    </p:spTree>
    <p:extLst>
      <p:ext uri="{BB962C8B-B14F-4D97-AF65-F5344CB8AC3E}">
        <p14:creationId xmlns:p14="http://schemas.microsoft.com/office/powerpoint/2010/main" val="6794338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8BF55-EC9E-4504-A7E5-7B4AD2C63740}"/>
              </a:ext>
            </a:extLst>
          </p:cNvPr>
          <p:cNvSpPr>
            <a:spLocks noGrp="1"/>
          </p:cNvSpPr>
          <p:nvPr>
            <p:ph type="title"/>
          </p:nvPr>
        </p:nvSpPr>
        <p:spPr>
          <a:xfrm>
            <a:off x="139085" y="-250513"/>
            <a:ext cx="10515600" cy="1325563"/>
          </a:xfrm>
        </p:spPr>
        <p:txBody>
          <a:bodyPr/>
          <a:lstStyle/>
          <a:p>
            <a:r>
              <a:rPr lang="en-US" dirty="0"/>
              <a:t>How to build an Anycast System</a:t>
            </a:r>
          </a:p>
        </p:txBody>
      </p:sp>
      <p:sp>
        <p:nvSpPr>
          <p:cNvPr id="3" name="Content Placeholder 2">
            <a:extLst>
              <a:ext uri="{FF2B5EF4-FFF2-40B4-BE49-F238E27FC236}">
                <a16:creationId xmlns:a16="http://schemas.microsoft.com/office/drawing/2014/main" id="{17595B6F-DA96-40B0-AAF6-5E1A942BE6F0}"/>
              </a:ext>
            </a:extLst>
          </p:cNvPr>
          <p:cNvSpPr>
            <a:spLocks noGrp="1"/>
          </p:cNvSpPr>
          <p:nvPr>
            <p:ph idx="1"/>
          </p:nvPr>
        </p:nvSpPr>
        <p:spPr>
          <a:xfrm>
            <a:off x="803185" y="1253331"/>
            <a:ext cx="3904913" cy="4351338"/>
          </a:xfrm>
        </p:spPr>
        <p:txBody>
          <a:bodyPr>
            <a:normAutofit fontScale="92500" lnSpcReduction="20000"/>
          </a:bodyPr>
          <a:lstStyle/>
          <a:p>
            <a:r>
              <a:rPr lang="en-US" dirty="0"/>
              <a:t>Own a valid IP prefix (AS)</a:t>
            </a:r>
          </a:p>
          <a:p>
            <a:endParaRPr lang="en-US" dirty="0"/>
          </a:p>
          <a:p>
            <a:r>
              <a:rPr lang="en-US" dirty="0"/>
              <a:t>Select several Internet Provider</a:t>
            </a:r>
          </a:p>
          <a:p>
            <a:pPr lvl="1"/>
            <a:r>
              <a:rPr lang="en-US" dirty="0"/>
              <a:t>Transit Provider</a:t>
            </a:r>
          </a:p>
          <a:p>
            <a:pPr lvl="1"/>
            <a:r>
              <a:rPr lang="en-US" dirty="0"/>
              <a:t>Private Peer</a:t>
            </a:r>
          </a:p>
          <a:p>
            <a:pPr lvl="1"/>
            <a:r>
              <a:rPr lang="en-US" dirty="0"/>
              <a:t>Public Peer</a:t>
            </a:r>
          </a:p>
          <a:p>
            <a:pPr marL="0" indent="0">
              <a:buNone/>
            </a:pPr>
            <a:endParaRPr lang="en-US" dirty="0"/>
          </a:p>
          <a:p>
            <a:r>
              <a:rPr lang="en-US" dirty="0"/>
              <a:t>Announce the identical prefix from multiple routers at different locations</a:t>
            </a:r>
          </a:p>
        </p:txBody>
      </p:sp>
      <p:sp>
        <p:nvSpPr>
          <p:cNvPr id="4" name="TextBox 3">
            <a:extLst>
              <a:ext uri="{FF2B5EF4-FFF2-40B4-BE49-F238E27FC236}">
                <a16:creationId xmlns:a16="http://schemas.microsoft.com/office/drawing/2014/main" id="{4AEDBFBD-09D1-4DA0-A5B3-FE39D4C639F4}"/>
              </a:ext>
            </a:extLst>
          </p:cNvPr>
          <p:cNvSpPr txBox="1"/>
          <p:nvPr/>
        </p:nvSpPr>
        <p:spPr>
          <a:xfrm>
            <a:off x="10592949" y="2006439"/>
            <a:ext cx="1266693" cy="646331"/>
          </a:xfrm>
          <a:prstGeom prst="rect">
            <a:avLst/>
          </a:prstGeom>
          <a:noFill/>
        </p:spPr>
        <p:txBody>
          <a:bodyPr wrap="none" rtlCol="0">
            <a:spAutoFit/>
          </a:bodyPr>
          <a:lstStyle/>
          <a:p>
            <a:r>
              <a:rPr lang="en-US" dirty="0">
                <a:solidFill>
                  <a:srgbClr val="FF0000"/>
                </a:solidFill>
              </a:rPr>
              <a:t>Announce</a:t>
            </a:r>
          </a:p>
          <a:p>
            <a:r>
              <a:rPr lang="en-US" dirty="0">
                <a:solidFill>
                  <a:srgbClr val="FF0000"/>
                </a:solidFill>
              </a:rPr>
              <a:t>23.1.0.0/24</a:t>
            </a:r>
          </a:p>
        </p:txBody>
      </p:sp>
      <p:pic>
        <p:nvPicPr>
          <p:cNvPr id="5" name="Picture 4">
            <a:extLst>
              <a:ext uri="{FF2B5EF4-FFF2-40B4-BE49-F238E27FC236}">
                <a16:creationId xmlns:a16="http://schemas.microsoft.com/office/drawing/2014/main" id="{77E3E8D7-A889-43F2-A7D3-FDE0756174DC}"/>
              </a:ext>
            </a:extLst>
          </p:cNvPr>
          <p:cNvPicPr>
            <a:picLocks noChangeAspect="1"/>
          </p:cNvPicPr>
          <p:nvPr/>
        </p:nvPicPr>
        <p:blipFill>
          <a:blip r:embed="rId2"/>
          <a:stretch>
            <a:fillRect/>
          </a:stretch>
        </p:blipFill>
        <p:spPr>
          <a:xfrm>
            <a:off x="6717192" y="5754474"/>
            <a:ext cx="317500" cy="279400"/>
          </a:xfrm>
          <a:prstGeom prst="rect">
            <a:avLst/>
          </a:prstGeom>
        </p:spPr>
      </p:pic>
      <p:grpSp>
        <p:nvGrpSpPr>
          <p:cNvPr id="6" name="Group 5">
            <a:extLst>
              <a:ext uri="{FF2B5EF4-FFF2-40B4-BE49-F238E27FC236}">
                <a16:creationId xmlns:a16="http://schemas.microsoft.com/office/drawing/2014/main" id="{27DCB86D-0BB7-4A10-96BA-2180901B1971}"/>
              </a:ext>
            </a:extLst>
          </p:cNvPr>
          <p:cNvGrpSpPr/>
          <p:nvPr/>
        </p:nvGrpSpPr>
        <p:grpSpPr>
          <a:xfrm>
            <a:off x="7152056" y="2994229"/>
            <a:ext cx="3162300" cy="2006600"/>
            <a:chOff x="1835150" y="4038600"/>
            <a:chExt cx="3162300" cy="2006600"/>
          </a:xfrm>
        </p:grpSpPr>
        <p:pic>
          <p:nvPicPr>
            <p:cNvPr id="7" name="Picture 6">
              <a:extLst>
                <a:ext uri="{FF2B5EF4-FFF2-40B4-BE49-F238E27FC236}">
                  <a16:creationId xmlns:a16="http://schemas.microsoft.com/office/drawing/2014/main" id="{CB536C66-4F34-4A94-A1BC-870AA8EB6B46}"/>
                </a:ext>
              </a:extLst>
            </p:cNvPr>
            <p:cNvPicPr>
              <a:picLocks noChangeAspect="1"/>
            </p:cNvPicPr>
            <p:nvPr/>
          </p:nvPicPr>
          <p:blipFill>
            <a:blip r:embed="rId3"/>
            <a:stretch>
              <a:fillRect/>
            </a:stretch>
          </p:blipFill>
          <p:spPr>
            <a:xfrm>
              <a:off x="1835150" y="4038600"/>
              <a:ext cx="3162300" cy="2006600"/>
            </a:xfrm>
            <a:prstGeom prst="rect">
              <a:avLst/>
            </a:prstGeom>
          </p:spPr>
        </p:pic>
        <p:pic>
          <p:nvPicPr>
            <p:cNvPr id="8" name="Picture 7">
              <a:extLst>
                <a:ext uri="{FF2B5EF4-FFF2-40B4-BE49-F238E27FC236}">
                  <a16:creationId xmlns:a16="http://schemas.microsoft.com/office/drawing/2014/main" id="{07EDF3AF-0130-4083-9448-D6F0EA818E67}"/>
                </a:ext>
              </a:extLst>
            </p:cNvPr>
            <p:cNvPicPr>
              <a:picLocks noChangeAspect="1"/>
            </p:cNvPicPr>
            <p:nvPr/>
          </p:nvPicPr>
          <p:blipFill>
            <a:blip r:embed="rId4"/>
            <a:stretch>
              <a:fillRect/>
            </a:stretch>
          </p:blipFill>
          <p:spPr>
            <a:xfrm>
              <a:off x="2889250" y="4978400"/>
              <a:ext cx="1028700" cy="152400"/>
            </a:xfrm>
            <a:prstGeom prst="rect">
              <a:avLst/>
            </a:prstGeom>
          </p:spPr>
        </p:pic>
      </p:grpSp>
      <p:pic>
        <p:nvPicPr>
          <p:cNvPr id="9" name="Picture 8">
            <a:extLst>
              <a:ext uri="{FF2B5EF4-FFF2-40B4-BE49-F238E27FC236}">
                <a16:creationId xmlns:a16="http://schemas.microsoft.com/office/drawing/2014/main" id="{7E27BD9D-E7D8-489E-A5E7-166FEAE40AF5}"/>
              </a:ext>
            </a:extLst>
          </p:cNvPr>
          <p:cNvPicPr>
            <a:picLocks noChangeAspect="1"/>
          </p:cNvPicPr>
          <p:nvPr/>
        </p:nvPicPr>
        <p:blipFill>
          <a:blip r:embed="rId5"/>
          <a:stretch>
            <a:fillRect/>
          </a:stretch>
        </p:blipFill>
        <p:spPr>
          <a:xfrm>
            <a:off x="6646183" y="1329030"/>
            <a:ext cx="558800" cy="558800"/>
          </a:xfrm>
          <a:prstGeom prst="rect">
            <a:avLst/>
          </a:prstGeom>
        </p:spPr>
      </p:pic>
      <p:pic>
        <p:nvPicPr>
          <p:cNvPr id="10" name="Picture 9">
            <a:extLst>
              <a:ext uri="{FF2B5EF4-FFF2-40B4-BE49-F238E27FC236}">
                <a16:creationId xmlns:a16="http://schemas.microsoft.com/office/drawing/2014/main" id="{AAC9F298-2B42-4457-A007-70F7C1324A60}"/>
              </a:ext>
            </a:extLst>
          </p:cNvPr>
          <p:cNvPicPr>
            <a:picLocks noChangeAspect="1"/>
          </p:cNvPicPr>
          <p:nvPr/>
        </p:nvPicPr>
        <p:blipFill>
          <a:blip r:embed="rId6"/>
          <a:stretch>
            <a:fillRect/>
          </a:stretch>
        </p:blipFill>
        <p:spPr>
          <a:xfrm>
            <a:off x="5921946" y="1442814"/>
            <a:ext cx="444500" cy="330200"/>
          </a:xfrm>
          <a:prstGeom prst="rect">
            <a:avLst/>
          </a:prstGeom>
        </p:spPr>
      </p:pic>
      <p:cxnSp>
        <p:nvCxnSpPr>
          <p:cNvPr id="11" name="Straight Connector 10">
            <a:extLst>
              <a:ext uri="{FF2B5EF4-FFF2-40B4-BE49-F238E27FC236}">
                <a16:creationId xmlns:a16="http://schemas.microsoft.com/office/drawing/2014/main" id="{29BE9D78-2353-490D-9CFE-D14264A56F20}"/>
              </a:ext>
            </a:extLst>
          </p:cNvPr>
          <p:cNvCxnSpPr>
            <a:cxnSpLocks/>
            <a:stCxn id="9" idx="1"/>
          </p:cNvCxnSpPr>
          <p:nvPr/>
        </p:nvCxnSpPr>
        <p:spPr>
          <a:xfrm flipH="1">
            <a:off x="6366446" y="1608430"/>
            <a:ext cx="279737" cy="0"/>
          </a:xfrm>
          <a:prstGeom prst="line">
            <a:avLst/>
          </a:prstGeom>
          <a:ln>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64746946-DA4E-4B02-A55B-3BC2E31C2879}"/>
              </a:ext>
            </a:extLst>
          </p:cNvPr>
          <p:cNvSpPr txBox="1"/>
          <p:nvPr/>
        </p:nvSpPr>
        <p:spPr>
          <a:xfrm>
            <a:off x="5873527" y="784557"/>
            <a:ext cx="1494512" cy="369332"/>
          </a:xfrm>
          <a:prstGeom prst="rect">
            <a:avLst/>
          </a:prstGeom>
          <a:noFill/>
        </p:spPr>
        <p:txBody>
          <a:bodyPr wrap="none" rtlCol="0">
            <a:spAutoFit/>
          </a:bodyPr>
          <a:lstStyle/>
          <a:p>
            <a:r>
              <a:rPr lang="en-US" dirty="0"/>
              <a:t>Anycast Site A</a:t>
            </a:r>
          </a:p>
        </p:txBody>
      </p:sp>
      <p:pic>
        <p:nvPicPr>
          <p:cNvPr id="13" name="Picture 12">
            <a:extLst>
              <a:ext uri="{FF2B5EF4-FFF2-40B4-BE49-F238E27FC236}">
                <a16:creationId xmlns:a16="http://schemas.microsoft.com/office/drawing/2014/main" id="{866C7151-69CF-44D8-BCED-D4401FB151DE}"/>
              </a:ext>
            </a:extLst>
          </p:cNvPr>
          <p:cNvPicPr>
            <a:picLocks noChangeAspect="1"/>
          </p:cNvPicPr>
          <p:nvPr/>
        </p:nvPicPr>
        <p:blipFill>
          <a:blip r:embed="rId5"/>
          <a:stretch>
            <a:fillRect/>
          </a:stretch>
        </p:blipFill>
        <p:spPr>
          <a:xfrm>
            <a:off x="8820708" y="1329030"/>
            <a:ext cx="558800" cy="558800"/>
          </a:xfrm>
          <a:prstGeom prst="rect">
            <a:avLst/>
          </a:prstGeom>
        </p:spPr>
      </p:pic>
      <p:pic>
        <p:nvPicPr>
          <p:cNvPr id="14" name="Picture 13">
            <a:extLst>
              <a:ext uri="{FF2B5EF4-FFF2-40B4-BE49-F238E27FC236}">
                <a16:creationId xmlns:a16="http://schemas.microsoft.com/office/drawing/2014/main" id="{51B5138B-1FAE-4A8C-852D-9428260E95F0}"/>
              </a:ext>
            </a:extLst>
          </p:cNvPr>
          <p:cNvPicPr>
            <a:picLocks noChangeAspect="1"/>
          </p:cNvPicPr>
          <p:nvPr/>
        </p:nvPicPr>
        <p:blipFill>
          <a:blip r:embed="rId6"/>
          <a:stretch>
            <a:fillRect/>
          </a:stretch>
        </p:blipFill>
        <p:spPr>
          <a:xfrm>
            <a:off x="7915833" y="1446504"/>
            <a:ext cx="444500" cy="330200"/>
          </a:xfrm>
          <a:prstGeom prst="rect">
            <a:avLst/>
          </a:prstGeom>
        </p:spPr>
      </p:pic>
      <p:cxnSp>
        <p:nvCxnSpPr>
          <p:cNvPr id="15" name="Straight Connector 14">
            <a:extLst>
              <a:ext uri="{FF2B5EF4-FFF2-40B4-BE49-F238E27FC236}">
                <a16:creationId xmlns:a16="http://schemas.microsoft.com/office/drawing/2014/main" id="{24898E0C-D76F-42B8-AD4C-0AB5E12B3969}"/>
              </a:ext>
            </a:extLst>
          </p:cNvPr>
          <p:cNvCxnSpPr>
            <a:cxnSpLocks/>
            <a:stCxn id="13" idx="1"/>
            <a:endCxn id="14" idx="3"/>
          </p:cNvCxnSpPr>
          <p:nvPr/>
        </p:nvCxnSpPr>
        <p:spPr>
          <a:xfrm flipH="1">
            <a:off x="8360333" y="1608430"/>
            <a:ext cx="460375" cy="3174"/>
          </a:xfrm>
          <a:prstGeom prst="line">
            <a:avLst/>
          </a:prstGeom>
          <a:ln>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6D1E34FF-8488-45EA-AB7E-24CD939D43BE}"/>
              </a:ext>
            </a:extLst>
          </p:cNvPr>
          <p:cNvSpPr txBox="1"/>
          <p:nvPr/>
        </p:nvSpPr>
        <p:spPr>
          <a:xfrm>
            <a:off x="7946452" y="829523"/>
            <a:ext cx="1494512" cy="369332"/>
          </a:xfrm>
          <a:prstGeom prst="rect">
            <a:avLst/>
          </a:prstGeom>
          <a:noFill/>
        </p:spPr>
        <p:txBody>
          <a:bodyPr wrap="none" rtlCol="0">
            <a:spAutoFit/>
          </a:bodyPr>
          <a:lstStyle/>
          <a:p>
            <a:r>
              <a:rPr lang="en-US" dirty="0"/>
              <a:t>Anycast Site B</a:t>
            </a:r>
          </a:p>
        </p:txBody>
      </p:sp>
      <p:pic>
        <p:nvPicPr>
          <p:cNvPr id="17" name="Picture 16">
            <a:extLst>
              <a:ext uri="{FF2B5EF4-FFF2-40B4-BE49-F238E27FC236}">
                <a16:creationId xmlns:a16="http://schemas.microsoft.com/office/drawing/2014/main" id="{5301D512-F387-495B-9B49-0D9C3D525CAD}"/>
              </a:ext>
            </a:extLst>
          </p:cNvPr>
          <p:cNvPicPr>
            <a:picLocks noChangeAspect="1"/>
          </p:cNvPicPr>
          <p:nvPr/>
        </p:nvPicPr>
        <p:blipFill>
          <a:blip r:embed="rId5"/>
          <a:stretch>
            <a:fillRect/>
          </a:stretch>
        </p:blipFill>
        <p:spPr>
          <a:xfrm>
            <a:off x="11002283" y="1347564"/>
            <a:ext cx="558800" cy="558800"/>
          </a:xfrm>
          <a:prstGeom prst="rect">
            <a:avLst/>
          </a:prstGeom>
        </p:spPr>
      </p:pic>
      <p:pic>
        <p:nvPicPr>
          <p:cNvPr id="18" name="Picture 17">
            <a:extLst>
              <a:ext uri="{FF2B5EF4-FFF2-40B4-BE49-F238E27FC236}">
                <a16:creationId xmlns:a16="http://schemas.microsoft.com/office/drawing/2014/main" id="{85E79BB0-E2D4-4917-BED7-DA7FE9A536DC}"/>
              </a:ext>
            </a:extLst>
          </p:cNvPr>
          <p:cNvPicPr>
            <a:picLocks noChangeAspect="1"/>
          </p:cNvPicPr>
          <p:nvPr/>
        </p:nvPicPr>
        <p:blipFill>
          <a:blip r:embed="rId6"/>
          <a:stretch>
            <a:fillRect/>
          </a:stretch>
        </p:blipFill>
        <p:spPr>
          <a:xfrm>
            <a:off x="10221233" y="1442814"/>
            <a:ext cx="444500" cy="330200"/>
          </a:xfrm>
          <a:prstGeom prst="rect">
            <a:avLst/>
          </a:prstGeom>
        </p:spPr>
      </p:pic>
      <p:cxnSp>
        <p:nvCxnSpPr>
          <p:cNvPr id="19" name="Straight Connector 18">
            <a:extLst>
              <a:ext uri="{FF2B5EF4-FFF2-40B4-BE49-F238E27FC236}">
                <a16:creationId xmlns:a16="http://schemas.microsoft.com/office/drawing/2014/main" id="{6179075B-BD47-4F0A-853F-740EB4990757}"/>
              </a:ext>
            </a:extLst>
          </p:cNvPr>
          <p:cNvCxnSpPr>
            <a:cxnSpLocks/>
            <a:stCxn id="17" idx="1"/>
            <a:endCxn id="18" idx="3"/>
          </p:cNvCxnSpPr>
          <p:nvPr/>
        </p:nvCxnSpPr>
        <p:spPr>
          <a:xfrm flipH="1" flipV="1">
            <a:off x="10665733" y="1607914"/>
            <a:ext cx="336550" cy="19050"/>
          </a:xfrm>
          <a:prstGeom prst="line">
            <a:avLst/>
          </a:prstGeom>
          <a:ln>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640713D8-EBF3-4A92-A8A9-BA90068C5FBE}"/>
              </a:ext>
            </a:extLst>
          </p:cNvPr>
          <p:cNvSpPr txBox="1"/>
          <p:nvPr/>
        </p:nvSpPr>
        <p:spPr>
          <a:xfrm>
            <a:off x="10185177" y="784557"/>
            <a:ext cx="1494512" cy="369332"/>
          </a:xfrm>
          <a:prstGeom prst="rect">
            <a:avLst/>
          </a:prstGeom>
          <a:noFill/>
        </p:spPr>
        <p:txBody>
          <a:bodyPr wrap="none" rtlCol="0">
            <a:spAutoFit/>
          </a:bodyPr>
          <a:lstStyle/>
          <a:p>
            <a:r>
              <a:rPr lang="en-US" dirty="0"/>
              <a:t>Anycast Site C</a:t>
            </a:r>
          </a:p>
        </p:txBody>
      </p:sp>
      <p:cxnSp>
        <p:nvCxnSpPr>
          <p:cNvPr id="21" name="Straight Connector 20">
            <a:extLst>
              <a:ext uri="{FF2B5EF4-FFF2-40B4-BE49-F238E27FC236}">
                <a16:creationId xmlns:a16="http://schemas.microsoft.com/office/drawing/2014/main" id="{39E34828-7999-40AF-A95E-5A5E54F4BB57}"/>
              </a:ext>
            </a:extLst>
          </p:cNvPr>
          <p:cNvCxnSpPr>
            <a:cxnSpLocks/>
          </p:cNvCxnSpPr>
          <p:nvPr/>
        </p:nvCxnSpPr>
        <p:spPr>
          <a:xfrm>
            <a:off x="6748846" y="2016069"/>
            <a:ext cx="1006013" cy="122534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E67D20B-B2B5-4485-A96D-77058928A494}"/>
              </a:ext>
            </a:extLst>
          </p:cNvPr>
          <p:cNvCxnSpPr>
            <a:cxnSpLocks/>
          </p:cNvCxnSpPr>
          <p:nvPr/>
        </p:nvCxnSpPr>
        <p:spPr>
          <a:xfrm flipH="1">
            <a:off x="9738100" y="2033364"/>
            <a:ext cx="963971" cy="1163323"/>
          </a:xfrm>
          <a:prstGeom prst="line">
            <a:avLst/>
          </a:prstGeom>
          <a:ln w="38100">
            <a:solidFill>
              <a:srgbClr val="E20806"/>
            </a:solidFill>
            <a:prstDash val="soli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1A30A2F-E9B4-4A55-B26D-4FFC9A08AC73}"/>
              </a:ext>
            </a:extLst>
          </p:cNvPr>
          <p:cNvCxnSpPr>
            <a:cxnSpLocks/>
            <a:endCxn id="7" idx="0"/>
          </p:cNvCxnSpPr>
          <p:nvPr/>
        </p:nvCxnSpPr>
        <p:spPr>
          <a:xfrm>
            <a:off x="8693708" y="2075155"/>
            <a:ext cx="39498" cy="919074"/>
          </a:xfrm>
          <a:prstGeom prst="line">
            <a:avLst/>
          </a:prstGeom>
          <a:ln w="38100">
            <a:solidFill>
              <a:srgbClr val="92D050"/>
            </a:solidFill>
            <a:prstDash val="solid"/>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27733C55-FD1D-494C-95E3-15C5BCB2C10C}"/>
              </a:ext>
            </a:extLst>
          </p:cNvPr>
          <p:cNvPicPr>
            <a:picLocks noChangeAspect="1"/>
          </p:cNvPicPr>
          <p:nvPr/>
        </p:nvPicPr>
        <p:blipFill>
          <a:blip r:embed="rId2"/>
          <a:stretch>
            <a:fillRect/>
          </a:stretch>
        </p:blipFill>
        <p:spPr>
          <a:xfrm>
            <a:off x="8493117" y="6063099"/>
            <a:ext cx="317500" cy="279400"/>
          </a:xfrm>
          <a:prstGeom prst="rect">
            <a:avLst/>
          </a:prstGeom>
        </p:spPr>
      </p:pic>
      <p:pic>
        <p:nvPicPr>
          <p:cNvPr id="25" name="Picture 24">
            <a:extLst>
              <a:ext uri="{FF2B5EF4-FFF2-40B4-BE49-F238E27FC236}">
                <a16:creationId xmlns:a16="http://schemas.microsoft.com/office/drawing/2014/main" id="{D52F6C3B-EA66-4552-A1C5-E4DCD3EF2DDF}"/>
              </a:ext>
            </a:extLst>
          </p:cNvPr>
          <p:cNvPicPr>
            <a:picLocks noChangeAspect="1"/>
          </p:cNvPicPr>
          <p:nvPr/>
        </p:nvPicPr>
        <p:blipFill>
          <a:blip r:embed="rId2"/>
          <a:stretch>
            <a:fillRect/>
          </a:stretch>
        </p:blipFill>
        <p:spPr>
          <a:xfrm>
            <a:off x="10635357" y="5791926"/>
            <a:ext cx="317500" cy="279400"/>
          </a:xfrm>
          <a:prstGeom prst="rect">
            <a:avLst/>
          </a:prstGeom>
        </p:spPr>
      </p:pic>
      <p:cxnSp>
        <p:nvCxnSpPr>
          <p:cNvPr id="26" name="Straight Connector 25">
            <a:extLst>
              <a:ext uri="{FF2B5EF4-FFF2-40B4-BE49-F238E27FC236}">
                <a16:creationId xmlns:a16="http://schemas.microsoft.com/office/drawing/2014/main" id="{A8021BD9-CB75-44C6-AA19-33404FD2AE96}"/>
              </a:ext>
            </a:extLst>
          </p:cNvPr>
          <p:cNvCxnSpPr>
            <a:cxnSpLocks/>
          </p:cNvCxnSpPr>
          <p:nvPr/>
        </p:nvCxnSpPr>
        <p:spPr>
          <a:xfrm flipH="1">
            <a:off x="6857597" y="4759158"/>
            <a:ext cx="641072" cy="723936"/>
          </a:xfrm>
          <a:prstGeom prst="line">
            <a:avLst/>
          </a:prstGeom>
          <a:ln w="1270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pic>
        <p:nvPicPr>
          <p:cNvPr id="27" name="Picture 26">
            <a:extLst>
              <a:ext uri="{FF2B5EF4-FFF2-40B4-BE49-F238E27FC236}">
                <a16:creationId xmlns:a16="http://schemas.microsoft.com/office/drawing/2014/main" id="{1BC4D0F6-B6E2-446A-80C1-45409425692F}"/>
              </a:ext>
            </a:extLst>
          </p:cNvPr>
          <p:cNvPicPr>
            <a:picLocks noChangeAspect="1"/>
          </p:cNvPicPr>
          <p:nvPr/>
        </p:nvPicPr>
        <p:blipFill>
          <a:blip r:embed="rId2"/>
          <a:stretch>
            <a:fillRect/>
          </a:stretch>
        </p:blipFill>
        <p:spPr>
          <a:xfrm>
            <a:off x="9003392" y="6126951"/>
            <a:ext cx="317500" cy="279400"/>
          </a:xfrm>
          <a:prstGeom prst="rect">
            <a:avLst/>
          </a:prstGeom>
        </p:spPr>
      </p:pic>
      <p:pic>
        <p:nvPicPr>
          <p:cNvPr id="28" name="Picture 27">
            <a:extLst>
              <a:ext uri="{FF2B5EF4-FFF2-40B4-BE49-F238E27FC236}">
                <a16:creationId xmlns:a16="http://schemas.microsoft.com/office/drawing/2014/main" id="{45C0C31E-D64A-4B0E-B88A-411B1E574D0A}"/>
              </a:ext>
            </a:extLst>
          </p:cNvPr>
          <p:cNvPicPr>
            <a:picLocks noChangeAspect="1"/>
          </p:cNvPicPr>
          <p:nvPr/>
        </p:nvPicPr>
        <p:blipFill>
          <a:blip r:embed="rId2"/>
          <a:stretch>
            <a:fillRect/>
          </a:stretch>
        </p:blipFill>
        <p:spPr>
          <a:xfrm>
            <a:off x="10891585" y="5602497"/>
            <a:ext cx="317500" cy="279400"/>
          </a:xfrm>
          <a:prstGeom prst="rect">
            <a:avLst/>
          </a:prstGeom>
        </p:spPr>
      </p:pic>
      <p:pic>
        <p:nvPicPr>
          <p:cNvPr id="29" name="Picture 28">
            <a:extLst>
              <a:ext uri="{FF2B5EF4-FFF2-40B4-BE49-F238E27FC236}">
                <a16:creationId xmlns:a16="http://schemas.microsoft.com/office/drawing/2014/main" id="{1C668BF2-287F-4E3F-9D9C-7657CDD7F8FD}"/>
              </a:ext>
            </a:extLst>
          </p:cNvPr>
          <p:cNvPicPr>
            <a:picLocks noChangeAspect="1"/>
          </p:cNvPicPr>
          <p:nvPr/>
        </p:nvPicPr>
        <p:blipFill>
          <a:blip r:embed="rId2"/>
          <a:stretch>
            <a:fillRect/>
          </a:stretch>
        </p:blipFill>
        <p:spPr>
          <a:xfrm>
            <a:off x="6307928" y="5691221"/>
            <a:ext cx="317500" cy="279400"/>
          </a:xfrm>
          <a:prstGeom prst="rect">
            <a:avLst/>
          </a:prstGeom>
        </p:spPr>
      </p:pic>
      <p:pic>
        <p:nvPicPr>
          <p:cNvPr id="30" name="Picture 29">
            <a:extLst>
              <a:ext uri="{FF2B5EF4-FFF2-40B4-BE49-F238E27FC236}">
                <a16:creationId xmlns:a16="http://schemas.microsoft.com/office/drawing/2014/main" id="{4E81D147-BAC3-4744-9B32-CD5FE007CC16}"/>
              </a:ext>
            </a:extLst>
          </p:cNvPr>
          <p:cNvPicPr>
            <a:picLocks noChangeAspect="1"/>
          </p:cNvPicPr>
          <p:nvPr/>
        </p:nvPicPr>
        <p:blipFill>
          <a:blip r:embed="rId2"/>
          <a:stretch>
            <a:fillRect/>
          </a:stretch>
        </p:blipFill>
        <p:spPr>
          <a:xfrm>
            <a:off x="8042833" y="6113806"/>
            <a:ext cx="317500" cy="279400"/>
          </a:xfrm>
          <a:prstGeom prst="rect">
            <a:avLst/>
          </a:prstGeom>
        </p:spPr>
      </p:pic>
      <p:cxnSp>
        <p:nvCxnSpPr>
          <p:cNvPr id="31" name="Straight Connector 30">
            <a:extLst>
              <a:ext uri="{FF2B5EF4-FFF2-40B4-BE49-F238E27FC236}">
                <a16:creationId xmlns:a16="http://schemas.microsoft.com/office/drawing/2014/main" id="{E84A90FC-8220-4931-AAE6-D7208049BABF}"/>
              </a:ext>
            </a:extLst>
          </p:cNvPr>
          <p:cNvCxnSpPr>
            <a:cxnSpLocks/>
            <a:stCxn id="7" idx="2"/>
          </p:cNvCxnSpPr>
          <p:nvPr/>
        </p:nvCxnSpPr>
        <p:spPr>
          <a:xfrm>
            <a:off x="8733206" y="5000829"/>
            <a:ext cx="46793" cy="834873"/>
          </a:xfrm>
          <a:prstGeom prst="line">
            <a:avLst/>
          </a:prstGeom>
          <a:ln w="1270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6084B127-90F5-4E28-8D05-F0F25969C6AE}"/>
              </a:ext>
            </a:extLst>
          </p:cNvPr>
          <p:cNvCxnSpPr>
            <a:cxnSpLocks/>
          </p:cNvCxnSpPr>
          <p:nvPr/>
        </p:nvCxnSpPr>
        <p:spPr>
          <a:xfrm>
            <a:off x="9889483" y="4707250"/>
            <a:ext cx="904624" cy="773526"/>
          </a:xfrm>
          <a:prstGeom prst="line">
            <a:avLst/>
          </a:prstGeom>
          <a:ln w="1270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sp>
        <p:nvSpPr>
          <p:cNvPr id="33" name="Oval 32">
            <a:extLst>
              <a:ext uri="{FF2B5EF4-FFF2-40B4-BE49-F238E27FC236}">
                <a16:creationId xmlns:a16="http://schemas.microsoft.com/office/drawing/2014/main" id="{7AAE78D4-3EE4-4F98-BCA2-D5B8CFA03572}"/>
              </a:ext>
            </a:extLst>
          </p:cNvPr>
          <p:cNvSpPr/>
          <p:nvPr/>
        </p:nvSpPr>
        <p:spPr>
          <a:xfrm>
            <a:off x="7817640" y="1154953"/>
            <a:ext cx="1685576" cy="889000"/>
          </a:xfrm>
          <a:prstGeom prst="ellipse">
            <a:avLst/>
          </a:prstGeom>
          <a:noFill/>
          <a:ln w="254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a:extLst>
              <a:ext uri="{FF2B5EF4-FFF2-40B4-BE49-F238E27FC236}">
                <a16:creationId xmlns:a16="http://schemas.microsoft.com/office/drawing/2014/main" id="{A561DDA7-6775-4EC0-9B89-DBE4BF8EA498}"/>
              </a:ext>
            </a:extLst>
          </p:cNvPr>
          <p:cNvSpPr/>
          <p:nvPr/>
        </p:nvSpPr>
        <p:spPr>
          <a:xfrm>
            <a:off x="10114413" y="1130902"/>
            <a:ext cx="1685576" cy="88900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a:extLst>
              <a:ext uri="{FF2B5EF4-FFF2-40B4-BE49-F238E27FC236}">
                <a16:creationId xmlns:a16="http://schemas.microsoft.com/office/drawing/2014/main" id="{307AB0FF-6E21-47EA-BC05-183A5648240F}"/>
              </a:ext>
            </a:extLst>
          </p:cNvPr>
          <p:cNvSpPr/>
          <p:nvPr/>
        </p:nvSpPr>
        <p:spPr>
          <a:xfrm>
            <a:off x="5743433" y="1140401"/>
            <a:ext cx="1685576" cy="889000"/>
          </a:xfrm>
          <a:prstGeom prst="ellipse">
            <a:avLst/>
          </a:prstGeom>
          <a:noFill/>
          <a:ln w="254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a:extLst>
              <a:ext uri="{FF2B5EF4-FFF2-40B4-BE49-F238E27FC236}">
                <a16:creationId xmlns:a16="http://schemas.microsoft.com/office/drawing/2014/main" id="{5AD6A756-6A54-4DA8-BDA3-B34D5DB41553}"/>
              </a:ext>
            </a:extLst>
          </p:cNvPr>
          <p:cNvSpPr/>
          <p:nvPr/>
        </p:nvSpPr>
        <p:spPr>
          <a:xfrm>
            <a:off x="6121579" y="5480776"/>
            <a:ext cx="1025589" cy="703532"/>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a:extLst>
              <a:ext uri="{FF2B5EF4-FFF2-40B4-BE49-F238E27FC236}">
                <a16:creationId xmlns:a16="http://schemas.microsoft.com/office/drawing/2014/main" id="{A9E2BA0B-2D8E-401D-BFC2-4A0756779C32}"/>
              </a:ext>
            </a:extLst>
          </p:cNvPr>
          <p:cNvSpPr/>
          <p:nvPr/>
        </p:nvSpPr>
        <p:spPr>
          <a:xfrm>
            <a:off x="7983835" y="5856912"/>
            <a:ext cx="1512369" cy="833756"/>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2D050"/>
              </a:solidFill>
            </a:endParaRPr>
          </a:p>
        </p:txBody>
      </p:sp>
      <p:sp>
        <p:nvSpPr>
          <p:cNvPr id="38" name="Oval 37">
            <a:extLst>
              <a:ext uri="{FF2B5EF4-FFF2-40B4-BE49-F238E27FC236}">
                <a16:creationId xmlns:a16="http://schemas.microsoft.com/office/drawing/2014/main" id="{3C929F2A-E3FC-4F96-B4CE-C21164A32935}"/>
              </a:ext>
            </a:extLst>
          </p:cNvPr>
          <p:cNvSpPr/>
          <p:nvPr/>
        </p:nvSpPr>
        <p:spPr>
          <a:xfrm>
            <a:off x="10392978" y="5480776"/>
            <a:ext cx="1025589" cy="754363"/>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extBox 38">
            <a:extLst>
              <a:ext uri="{FF2B5EF4-FFF2-40B4-BE49-F238E27FC236}">
                <a16:creationId xmlns:a16="http://schemas.microsoft.com/office/drawing/2014/main" id="{AAA81067-6DCA-4E76-8D3C-57F6403AD825}"/>
              </a:ext>
            </a:extLst>
          </p:cNvPr>
          <p:cNvSpPr txBox="1"/>
          <p:nvPr/>
        </p:nvSpPr>
        <p:spPr>
          <a:xfrm>
            <a:off x="5443214" y="5185040"/>
            <a:ext cx="1489703" cy="369332"/>
          </a:xfrm>
          <a:prstGeom prst="rect">
            <a:avLst/>
          </a:prstGeom>
          <a:noFill/>
        </p:spPr>
        <p:txBody>
          <a:bodyPr wrap="none" rtlCol="0">
            <a:spAutoFit/>
          </a:bodyPr>
          <a:lstStyle/>
          <a:p>
            <a:r>
              <a:rPr lang="en-US" dirty="0"/>
              <a:t>A’s catchment</a:t>
            </a:r>
          </a:p>
        </p:txBody>
      </p:sp>
      <p:sp>
        <p:nvSpPr>
          <p:cNvPr id="40" name="TextBox 39">
            <a:extLst>
              <a:ext uri="{FF2B5EF4-FFF2-40B4-BE49-F238E27FC236}">
                <a16:creationId xmlns:a16="http://schemas.microsoft.com/office/drawing/2014/main" id="{0241EA23-0601-4A54-A046-8C18C69955A8}"/>
              </a:ext>
            </a:extLst>
          </p:cNvPr>
          <p:cNvSpPr txBox="1"/>
          <p:nvPr/>
        </p:nvSpPr>
        <p:spPr>
          <a:xfrm>
            <a:off x="9270413" y="6440906"/>
            <a:ext cx="1489703" cy="369332"/>
          </a:xfrm>
          <a:prstGeom prst="rect">
            <a:avLst/>
          </a:prstGeom>
          <a:noFill/>
        </p:spPr>
        <p:txBody>
          <a:bodyPr wrap="none" rtlCol="0">
            <a:spAutoFit/>
          </a:bodyPr>
          <a:lstStyle/>
          <a:p>
            <a:r>
              <a:rPr lang="en-US" dirty="0"/>
              <a:t>B’s catchment</a:t>
            </a:r>
          </a:p>
        </p:txBody>
      </p:sp>
      <p:sp>
        <p:nvSpPr>
          <p:cNvPr id="41" name="TextBox 40">
            <a:extLst>
              <a:ext uri="{FF2B5EF4-FFF2-40B4-BE49-F238E27FC236}">
                <a16:creationId xmlns:a16="http://schemas.microsoft.com/office/drawing/2014/main" id="{BBE4971C-98F7-41B6-9833-6E318EE157DB}"/>
              </a:ext>
            </a:extLst>
          </p:cNvPr>
          <p:cNvSpPr txBox="1"/>
          <p:nvPr/>
        </p:nvSpPr>
        <p:spPr>
          <a:xfrm>
            <a:off x="10654685" y="5134212"/>
            <a:ext cx="1498872" cy="369332"/>
          </a:xfrm>
          <a:prstGeom prst="rect">
            <a:avLst/>
          </a:prstGeom>
          <a:noFill/>
        </p:spPr>
        <p:txBody>
          <a:bodyPr wrap="none" rtlCol="0">
            <a:spAutoFit/>
          </a:bodyPr>
          <a:lstStyle/>
          <a:p>
            <a:r>
              <a:rPr lang="en-US" dirty="0"/>
              <a:t>C’s catchment</a:t>
            </a:r>
          </a:p>
        </p:txBody>
      </p:sp>
      <p:sp>
        <p:nvSpPr>
          <p:cNvPr id="42" name="TextBox 41">
            <a:extLst>
              <a:ext uri="{FF2B5EF4-FFF2-40B4-BE49-F238E27FC236}">
                <a16:creationId xmlns:a16="http://schemas.microsoft.com/office/drawing/2014/main" id="{E00AC89A-79C8-4653-958D-0049FCCDF129}"/>
              </a:ext>
            </a:extLst>
          </p:cNvPr>
          <p:cNvSpPr txBox="1"/>
          <p:nvPr/>
        </p:nvSpPr>
        <p:spPr>
          <a:xfrm>
            <a:off x="8646946" y="2033364"/>
            <a:ext cx="1266693" cy="646331"/>
          </a:xfrm>
          <a:prstGeom prst="rect">
            <a:avLst/>
          </a:prstGeom>
          <a:noFill/>
        </p:spPr>
        <p:txBody>
          <a:bodyPr wrap="none" rtlCol="0">
            <a:spAutoFit/>
          </a:bodyPr>
          <a:lstStyle/>
          <a:p>
            <a:r>
              <a:rPr lang="en-US" dirty="0">
                <a:solidFill>
                  <a:srgbClr val="00B050"/>
                </a:solidFill>
              </a:rPr>
              <a:t>Announce</a:t>
            </a:r>
          </a:p>
          <a:p>
            <a:r>
              <a:rPr lang="en-US" dirty="0">
                <a:solidFill>
                  <a:srgbClr val="00B050"/>
                </a:solidFill>
              </a:rPr>
              <a:t>23.1.0.0/24</a:t>
            </a:r>
          </a:p>
        </p:txBody>
      </p:sp>
      <p:sp>
        <p:nvSpPr>
          <p:cNvPr id="43" name="TextBox 42">
            <a:extLst>
              <a:ext uri="{FF2B5EF4-FFF2-40B4-BE49-F238E27FC236}">
                <a16:creationId xmlns:a16="http://schemas.microsoft.com/office/drawing/2014/main" id="{AE33F7D0-B4C9-408D-8F72-FDBC3132CBA8}"/>
              </a:ext>
            </a:extLst>
          </p:cNvPr>
          <p:cNvSpPr txBox="1"/>
          <p:nvPr/>
        </p:nvSpPr>
        <p:spPr>
          <a:xfrm>
            <a:off x="5787598" y="2013587"/>
            <a:ext cx="1266693" cy="646331"/>
          </a:xfrm>
          <a:prstGeom prst="rect">
            <a:avLst/>
          </a:prstGeom>
          <a:noFill/>
        </p:spPr>
        <p:txBody>
          <a:bodyPr wrap="none" rtlCol="0">
            <a:spAutoFit/>
          </a:bodyPr>
          <a:lstStyle/>
          <a:p>
            <a:r>
              <a:rPr lang="en-US" dirty="0">
                <a:solidFill>
                  <a:schemeClr val="tx1">
                    <a:lumMod val="50000"/>
                    <a:lumOff val="50000"/>
                  </a:schemeClr>
                </a:solidFill>
              </a:rPr>
              <a:t>Announce</a:t>
            </a:r>
          </a:p>
          <a:p>
            <a:r>
              <a:rPr lang="en-US" dirty="0">
                <a:solidFill>
                  <a:schemeClr val="tx1">
                    <a:lumMod val="50000"/>
                    <a:lumOff val="50000"/>
                  </a:schemeClr>
                </a:solidFill>
              </a:rPr>
              <a:t>23.1.0.0/24</a:t>
            </a:r>
          </a:p>
        </p:txBody>
      </p:sp>
    </p:spTree>
    <p:extLst>
      <p:ext uri="{BB962C8B-B14F-4D97-AF65-F5344CB8AC3E}">
        <p14:creationId xmlns:p14="http://schemas.microsoft.com/office/powerpoint/2010/main" val="1199665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grpId="1" nodeType="clickEffect">
                                  <p:stCondLst>
                                    <p:cond delay="0"/>
                                  </p:stCondLst>
                                  <p:childTnLst>
                                    <p:animMotion origin="layout" path="M 2.08333E-7 -2.59259E-6 L 0.06836 0.10556 " pathEditMode="relative" rAng="0" ptsTypes="AA">
                                      <p:cBhvr>
                                        <p:cTn id="14" dur="2000" fill="hold"/>
                                        <p:tgtEl>
                                          <p:spTgt spid="43"/>
                                        </p:tgtEl>
                                        <p:attrNameLst>
                                          <p:attrName>ppt_x</p:attrName>
                                          <p:attrName>ppt_y</p:attrName>
                                        </p:attrNameLst>
                                      </p:cBhvr>
                                      <p:rCtr x="3411" y="5278"/>
                                    </p:animMotion>
                                  </p:childTnLst>
                                </p:cTn>
                              </p:par>
                              <p:par>
                                <p:cTn id="15" presetID="0" presetClass="path" presetSubtype="0" accel="50000" decel="50000" fill="hold" grpId="1" nodeType="withEffect">
                                  <p:stCondLst>
                                    <p:cond delay="0"/>
                                  </p:stCondLst>
                                  <p:childTnLst>
                                    <p:animMotion origin="layout" path="M 5E-6 -3.7037E-7 L -0.01471 0.07037 " pathEditMode="relative" rAng="0" ptsTypes="AA">
                                      <p:cBhvr>
                                        <p:cTn id="16" dur="2000" fill="hold"/>
                                        <p:tgtEl>
                                          <p:spTgt spid="42"/>
                                        </p:tgtEl>
                                        <p:attrNameLst>
                                          <p:attrName>ppt_x</p:attrName>
                                          <p:attrName>ppt_y</p:attrName>
                                        </p:attrNameLst>
                                      </p:cBhvr>
                                      <p:rCtr x="-742" y="3519"/>
                                    </p:animMotion>
                                  </p:childTnLst>
                                </p:cTn>
                              </p:par>
                              <p:par>
                                <p:cTn id="17" presetID="0" presetClass="path" presetSubtype="0" accel="50000" decel="50000" fill="hold" grpId="1" nodeType="withEffect">
                                  <p:stCondLst>
                                    <p:cond delay="0"/>
                                  </p:stCondLst>
                                  <p:childTnLst>
                                    <p:animMotion origin="layout" path="M -4.16667E-7 4.81481E-6 C -0.02852 0.04629 -0.0569 0.09282 -0.05977 0.10949 " pathEditMode="relative" rAng="0" ptsTypes="AA">
                                      <p:cBhvr>
                                        <p:cTn id="18" dur="2000" fill="hold"/>
                                        <p:tgtEl>
                                          <p:spTgt spid="4"/>
                                        </p:tgtEl>
                                        <p:attrNameLst>
                                          <p:attrName>ppt_x</p:attrName>
                                          <p:attrName>ppt_y</p:attrName>
                                        </p:attrNameLst>
                                      </p:cBhvr>
                                      <p:rCtr x="-2995" y="5463"/>
                                    </p:animMotion>
                                  </p:childTnLst>
                                </p:cTn>
                              </p:par>
                              <p:par>
                                <p:cTn id="19" presetID="7" presetClass="emph" presetSubtype="2" fill="hold" nodeType="withEffect">
                                  <p:stCondLst>
                                    <p:cond delay="0"/>
                                  </p:stCondLst>
                                  <p:childTnLst>
                                    <p:animClr clrSpc="rgb" dir="cw">
                                      <p:cBhvr>
                                        <p:cTn id="20" dur="2000" fill="hold"/>
                                        <p:tgtEl>
                                          <p:spTgt spid="26"/>
                                        </p:tgtEl>
                                        <p:attrNameLst>
                                          <p:attrName>stroke.color</p:attrName>
                                        </p:attrNameLst>
                                      </p:cBhvr>
                                      <p:to>
                                        <a:srgbClr val="005588"/>
                                      </p:to>
                                    </p:animClr>
                                    <p:set>
                                      <p:cBhvr>
                                        <p:cTn id="21" dur="2000" fill="hold"/>
                                        <p:tgtEl>
                                          <p:spTgt spid="26"/>
                                        </p:tgtEl>
                                        <p:attrNameLst>
                                          <p:attrName>stroke.on</p:attrName>
                                        </p:attrNameLst>
                                      </p:cBhvr>
                                      <p:to>
                                        <p:strVal val="true"/>
                                      </p:to>
                                    </p:set>
                                  </p:childTnLst>
                                </p:cTn>
                              </p:par>
                              <p:par>
                                <p:cTn id="22" presetID="7" presetClass="emph" presetSubtype="2" fill="hold" nodeType="withEffect">
                                  <p:stCondLst>
                                    <p:cond delay="0"/>
                                  </p:stCondLst>
                                  <p:childTnLst>
                                    <p:animClr clrSpc="rgb" dir="cw">
                                      <p:cBhvr>
                                        <p:cTn id="23" dur="2000" fill="hold"/>
                                        <p:tgtEl>
                                          <p:spTgt spid="31"/>
                                        </p:tgtEl>
                                        <p:attrNameLst>
                                          <p:attrName>stroke.color</p:attrName>
                                        </p:attrNameLst>
                                      </p:cBhvr>
                                      <p:to>
                                        <a:srgbClr val="93D04F"/>
                                      </p:to>
                                    </p:animClr>
                                    <p:set>
                                      <p:cBhvr>
                                        <p:cTn id="24" dur="2000" fill="hold"/>
                                        <p:tgtEl>
                                          <p:spTgt spid="31"/>
                                        </p:tgtEl>
                                        <p:attrNameLst>
                                          <p:attrName>stroke.on</p:attrName>
                                        </p:attrNameLst>
                                      </p:cBhvr>
                                      <p:to>
                                        <p:strVal val="true"/>
                                      </p:to>
                                    </p:set>
                                  </p:childTnLst>
                                </p:cTn>
                              </p:par>
                              <p:par>
                                <p:cTn id="25" presetID="7" presetClass="emph" presetSubtype="2" fill="hold" nodeType="withEffect">
                                  <p:stCondLst>
                                    <p:cond delay="0"/>
                                  </p:stCondLst>
                                  <p:childTnLst>
                                    <p:animClr clrSpc="rgb" dir="cw">
                                      <p:cBhvr>
                                        <p:cTn id="26" dur="2000" fill="hold"/>
                                        <p:tgtEl>
                                          <p:spTgt spid="32"/>
                                        </p:tgtEl>
                                        <p:attrNameLst>
                                          <p:attrName>stroke.color</p:attrName>
                                        </p:attrNameLst>
                                      </p:cBhvr>
                                      <p:to>
                                        <a:srgbClr val="C00000"/>
                                      </p:to>
                                    </p:animClr>
                                    <p:set>
                                      <p:cBhvr>
                                        <p:cTn id="27" dur="2000" fill="hold"/>
                                        <p:tgtEl>
                                          <p:spTgt spid="32"/>
                                        </p:tgtEl>
                                        <p:attrNameLst>
                                          <p:attrName>stroke.on</p:attrName>
                                        </p:attrNameLst>
                                      </p:cBhvr>
                                      <p:to>
                                        <p:strVal val="true"/>
                                      </p:to>
                                    </p:set>
                                  </p:childTnLst>
                                </p:cTn>
                              </p:par>
                            </p:childTnLst>
                          </p:cTn>
                        </p:par>
                      </p:childTnLst>
                    </p:cTn>
                  </p:par>
                  <p:par>
                    <p:cTn id="28" fill="hold">
                      <p:stCondLst>
                        <p:cond delay="indefinite"/>
                      </p:stCondLst>
                      <p:childTnLst>
                        <p:par>
                          <p:cTn id="29" fill="hold">
                            <p:stCondLst>
                              <p:cond delay="0"/>
                            </p:stCondLst>
                            <p:childTnLst>
                              <p:par>
                                <p:cTn id="30" presetID="7" presetClass="emph" presetSubtype="2" fill="hold" nodeType="clickEffect">
                                  <p:stCondLst>
                                    <p:cond delay="0"/>
                                  </p:stCondLst>
                                  <p:childTnLst>
                                    <p:animClr clrSpc="rgb" dir="cw">
                                      <p:cBhvr>
                                        <p:cTn id="31" dur="2000" fill="hold"/>
                                        <p:tgtEl>
                                          <p:spTgt spid="36"/>
                                        </p:tgtEl>
                                        <p:attrNameLst>
                                          <p:attrName>stroke.color</p:attrName>
                                        </p:attrNameLst>
                                      </p:cBhvr>
                                      <p:to>
                                        <a:srgbClr val="005588"/>
                                      </p:to>
                                    </p:animClr>
                                    <p:set>
                                      <p:cBhvr>
                                        <p:cTn id="32" dur="2000" fill="hold"/>
                                        <p:tgtEl>
                                          <p:spTgt spid="36"/>
                                        </p:tgtEl>
                                        <p:attrNameLst>
                                          <p:attrName>stroke.on</p:attrName>
                                        </p:attrNameLst>
                                      </p:cBhvr>
                                      <p:to>
                                        <p:strVal val="true"/>
                                      </p:to>
                                    </p:set>
                                  </p:childTnLst>
                                </p:cTn>
                              </p:par>
                              <p:par>
                                <p:cTn id="33" presetID="7" presetClass="emph" presetSubtype="2" fill="hold" nodeType="withEffect">
                                  <p:stCondLst>
                                    <p:cond delay="0"/>
                                  </p:stCondLst>
                                  <p:childTnLst>
                                    <p:animClr clrSpc="rgb" dir="cw">
                                      <p:cBhvr>
                                        <p:cTn id="34" dur="2000" fill="hold"/>
                                        <p:tgtEl>
                                          <p:spTgt spid="37"/>
                                        </p:tgtEl>
                                        <p:attrNameLst>
                                          <p:attrName>stroke.color</p:attrName>
                                        </p:attrNameLst>
                                      </p:cBhvr>
                                      <p:to>
                                        <a:srgbClr val="93D04F"/>
                                      </p:to>
                                    </p:animClr>
                                    <p:set>
                                      <p:cBhvr>
                                        <p:cTn id="35" dur="2000" fill="hold"/>
                                        <p:tgtEl>
                                          <p:spTgt spid="37"/>
                                        </p:tgtEl>
                                        <p:attrNameLst>
                                          <p:attrName>stroke.on</p:attrName>
                                        </p:attrNameLst>
                                      </p:cBhvr>
                                      <p:to>
                                        <p:strVal val="true"/>
                                      </p:to>
                                    </p:set>
                                  </p:childTnLst>
                                </p:cTn>
                              </p:par>
                              <p:par>
                                <p:cTn id="36" presetID="7" presetClass="emph" presetSubtype="2" fill="hold" nodeType="withEffect">
                                  <p:stCondLst>
                                    <p:cond delay="0"/>
                                  </p:stCondLst>
                                  <p:childTnLst>
                                    <p:animClr clrSpc="rgb" dir="cw">
                                      <p:cBhvr>
                                        <p:cTn id="37" dur="2000" fill="hold"/>
                                        <p:tgtEl>
                                          <p:spTgt spid="38"/>
                                        </p:tgtEl>
                                        <p:attrNameLst>
                                          <p:attrName>stroke.color</p:attrName>
                                        </p:attrNameLst>
                                      </p:cBhvr>
                                      <p:to>
                                        <a:srgbClr val="C00000"/>
                                      </p:to>
                                    </p:animClr>
                                    <p:set>
                                      <p:cBhvr>
                                        <p:cTn id="38" dur="2000" fill="hold"/>
                                        <p:tgtEl>
                                          <p:spTgt spid="38"/>
                                        </p:tgtEl>
                                        <p:attrNameLst>
                                          <p:attrName>stroke.on</p:attrName>
                                        </p:attrNameLst>
                                      </p:cBhvr>
                                      <p:to>
                                        <p:strVal val="true"/>
                                      </p:to>
                                    </p:set>
                                  </p:childTnLst>
                                </p:cTn>
                              </p:par>
                              <p:par>
                                <p:cTn id="39" presetID="1" presetClass="entr" presetSubtype="0" fill="hold" grpId="0" nodeType="withEffect">
                                  <p:stCondLst>
                                    <p:cond delay="0"/>
                                  </p:stCondLst>
                                  <p:childTnLst>
                                    <p:set>
                                      <p:cBhvr>
                                        <p:cTn id="40" dur="1" fill="hold">
                                          <p:stCondLst>
                                            <p:cond delay="0"/>
                                          </p:stCondLst>
                                        </p:cTn>
                                        <p:tgtEl>
                                          <p:spTgt spid="4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39" grpId="0"/>
      <p:bldP spid="40" grpId="0"/>
      <p:bldP spid="41" grpId="0"/>
      <p:bldP spid="42" grpId="0"/>
      <p:bldP spid="42" grpId="1"/>
      <p:bldP spid="43" grpId="0"/>
      <p:bldP spid="43"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B39B7-98D4-44F2-B0CA-AA9F6A2D3012}"/>
              </a:ext>
            </a:extLst>
          </p:cNvPr>
          <p:cNvSpPr>
            <a:spLocks noGrp="1"/>
          </p:cNvSpPr>
          <p:nvPr>
            <p:ph type="title"/>
          </p:nvPr>
        </p:nvSpPr>
        <p:spPr/>
        <p:txBody>
          <a:bodyPr/>
          <a:lstStyle/>
          <a:p>
            <a:r>
              <a:rPr lang="en-US" dirty="0"/>
              <a:t>Anycast Configuration and Route Propagation</a:t>
            </a:r>
          </a:p>
        </p:txBody>
      </p:sp>
      <p:sp>
        <p:nvSpPr>
          <p:cNvPr id="3" name="Content Placeholder 2">
            <a:extLst>
              <a:ext uri="{FF2B5EF4-FFF2-40B4-BE49-F238E27FC236}">
                <a16:creationId xmlns:a16="http://schemas.microsoft.com/office/drawing/2014/main" id="{08045EFE-FC3D-43AB-8651-BE4561AEFEBE}"/>
              </a:ext>
            </a:extLst>
          </p:cNvPr>
          <p:cNvSpPr>
            <a:spLocks noGrp="1"/>
          </p:cNvSpPr>
          <p:nvPr>
            <p:ph idx="1"/>
          </p:nvPr>
        </p:nvSpPr>
        <p:spPr/>
        <p:txBody>
          <a:bodyPr/>
          <a:lstStyle/>
          <a:p>
            <a:endParaRPr lang="en-US"/>
          </a:p>
        </p:txBody>
      </p:sp>
      <p:pic>
        <p:nvPicPr>
          <p:cNvPr id="4" name="Google Shape;147;p25">
            <a:extLst>
              <a:ext uri="{FF2B5EF4-FFF2-40B4-BE49-F238E27FC236}">
                <a16:creationId xmlns:a16="http://schemas.microsoft.com/office/drawing/2014/main" id="{05E77A7D-D953-473A-B102-0F74EE74CCE2}"/>
              </a:ext>
            </a:extLst>
          </p:cNvPr>
          <p:cNvPicPr preferRelativeResize="0"/>
          <p:nvPr/>
        </p:nvPicPr>
        <p:blipFill>
          <a:blip r:embed="rId2">
            <a:alphaModFix/>
          </a:blip>
          <a:stretch>
            <a:fillRect/>
          </a:stretch>
        </p:blipFill>
        <p:spPr>
          <a:xfrm>
            <a:off x="838200" y="1520827"/>
            <a:ext cx="10244665" cy="4960933"/>
          </a:xfrm>
          <a:prstGeom prst="rect">
            <a:avLst/>
          </a:prstGeom>
          <a:noFill/>
          <a:ln>
            <a:noFill/>
          </a:ln>
        </p:spPr>
      </p:pic>
    </p:spTree>
    <p:extLst>
      <p:ext uri="{BB962C8B-B14F-4D97-AF65-F5344CB8AC3E}">
        <p14:creationId xmlns:p14="http://schemas.microsoft.com/office/powerpoint/2010/main" val="2847039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D5DEB-3F08-4590-9EB2-D5B668145CBD}"/>
              </a:ext>
            </a:extLst>
          </p:cNvPr>
          <p:cNvSpPr>
            <a:spLocks noGrp="1"/>
          </p:cNvSpPr>
          <p:nvPr>
            <p:ph type="title"/>
          </p:nvPr>
        </p:nvSpPr>
        <p:spPr/>
        <p:txBody>
          <a:bodyPr/>
          <a:lstStyle/>
          <a:p>
            <a:r>
              <a:rPr lang="en-US" dirty="0"/>
              <a:t>Related Research</a:t>
            </a:r>
          </a:p>
        </p:txBody>
      </p:sp>
      <p:sp>
        <p:nvSpPr>
          <p:cNvPr id="3" name="Content Placeholder 2">
            <a:extLst>
              <a:ext uri="{FF2B5EF4-FFF2-40B4-BE49-F238E27FC236}">
                <a16:creationId xmlns:a16="http://schemas.microsoft.com/office/drawing/2014/main" id="{39D4DE10-FFA7-4AD0-AC19-BD752E0DE6CD}"/>
              </a:ext>
            </a:extLst>
          </p:cNvPr>
          <p:cNvSpPr>
            <a:spLocks noGrp="1"/>
          </p:cNvSpPr>
          <p:nvPr>
            <p:ph idx="1"/>
          </p:nvPr>
        </p:nvSpPr>
        <p:spPr/>
        <p:txBody>
          <a:bodyPr>
            <a:normAutofit fontScale="47500" lnSpcReduction="20000"/>
          </a:bodyPr>
          <a:lstStyle/>
          <a:p>
            <a:pPr marL="609585" indent="-423323">
              <a:lnSpc>
                <a:spcPct val="150000"/>
              </a:lnSpc>
              <a:buClr>
                <a:schemeClr val="dk2"/>
              </a:buClr>
              <a:buSzPts val="1400"/>
              <a:buChar char="●"/>
            </a:pPr>
            <a:r>
              <a:rPr lang="en-US" sz="2400" b="1" dirty="0">
                <a:solidFill>
                  <a:schemeClr val="dk2"/>
                </a:solidFill>
              </a:rPr>
              <a:t>Passive Service Log Analysis</a:t>
            </a:r>
          </a:p>
          <a:p>
            <a:pPr marL="1219170" lvl="1" indent="-423323">
              <a:lnSpc>
                <a:spcPct val="150000"/>
              </a:lnSpc>
              <a:buClr>
                <a:schemeClr val="dk2"/>
              </a:buClr>
              <a:buSzPts val="1400"/>
              <a:buChar char="○"/>
            </a:pPr>
            <a:r>
              <a:rPr lang="en-US" b="1" dirty="0">
                <a:solidFill>
                  <a:schemeClr val="dk2"/>
                </a:solidFill>
              </a:rPr>
              <a:t>Get the logs from the replicas of the anycast service </a:t>
            </a:r>
          </a:p>
          <a:p>
            <a:pPr marL="1219170" lvl="1" indent="-423323">
              <a:lnSpc>
                <a:spcPct val="150000"/>
              </a:lnSpc>
              <a:buClr>
                <a:schemeClr val="dk2"/>
              </a:buClr>
              <a:buSzPts val="1400"/>
              <a:buChar char="○"/>
            </a:pPr>
            <a:r>
              <a:rPr lang="en-US" b="1" dirty="0">
                <a:solidFill>
                  <a:schemeClr val="dk2"/>
                </a:solidFill>
              </a:rPr>
              <a:t>The log usually contains the IPs of clients</a:t>
            </a:r>
          </a:p>
          <a:p>
            <a:pPr marL="1219170" lvl="1" indent="-423323">
              <a:lnSpc>
                <a:spcPct val="150000"/>
              </a:lnSpc>
              <a:buClr>
                <a:schemeClr val="dk2"/>
              </a:buClr>
              <a:buSzPts val="1400"/>
              <a:buChar char="○"/>
            </a:pPr>
            <a:r>
              <a:rPr lang="en-US" b="1" dirty="0">
                <a:solidFill>
                  <a:schemeClr val="dk2"/>
                </a:solidFill>
              </a:rPr>
              <a:t>And the log received on different replicas indicate the catchment</a:t>
            </a:r>
          </a:p>
          <a:p>
            <a:pPr>
              <a:lnSpc>
                <a:spcPct val="150000"/>
              </a:lnSpc>
            </a:pPr>
            <a:endParaRPr lang="en-US" sz="2400" b="1" dirty="0">
              <a:solidFill>
                <a:schemeClr val="dk2"/>
              </a:solidFill>
            </a:endParaRPr>
          </a:p>
          <a:p>
            <a:pPr marL="609585" indent="-423323">
              <a:lnSpc>
                <a:spcPct val="150000"/>
              </a:lnSpc>
              <a:buClr>
                <a:schemeClr val="dk2"/>
              </a:buClr>
              <a:buSzPts val="1400"/>
              <a:buChar char="●"/>
            </a:pPr>
            <a:r>
              <a:rPr lang="en-US" sz="2400" b="1" dirty="0">
                <a:solidFill>
                  <a:schemeClr val="dk2"/>
                </a:solidFill>
              </a:rPr>
              <a:t>Proactive Probing</a:t>
            </a:r>
          </a:p>
          <a:p>
            <a:pPr marL="1219170" lvl="1" indent="-423323">
              <a:lnSpc>
                <a:spcPct val="150000"/>
              </a:lnSpc>
              <a:buClr>
                <a:schemeClr val="dk2"/>
              </a:buClr>
              <a:buSzPts val="1400"/>
              <a:buChar char="○"/>
            </a:pPr>
            <a:r>
              <a:rPr lang="en-US" b="1" dirty="0">
                <a:solidFill>
                  <a:schemeClr val="dk2"/>
                </a:solidFill>
              </a:rPr>
              <a:t>Usually adopt distributed measurement infrastructure (e.g. </a:t>
            </a:r>
            <a:r>
              <a:rPr lang="en-US" b="1" dirty="0" err="1">
                <a:solidFill>
                  <a:schemeClr val="dk2"/>
                </a:solidFill>
              </a:rPr>
              <a:t>PlanetLab</a:t>
            </a:r>
            <a:r>
              <a:rPr lang="en-US" b="1" dirty="0">
                <a:solidFill>
                  <a:schemeClr val="dk2"/>
                </a:solidFill>
              </a:rPr>
              <a:t>, RIPE)</a:t>
            </a:r>
          </a:p>
          <a:p>
            <a:pPr marL="1219170" lvl="1" indent="-423323">
              <a:lnSpc>
                <a:spcPct val="150000"/>
              </a:lnSpc>
              <a:buClr>
                <a:schemeClr val="dk2"/>
              </a:buClr>
              <a:buSzPts val="1400"/>
              <a:buChar char="○"/>
            </a:pPr>
            <a:r>
              <a:rPr lang="en-US" b="1" dirty="0">
                <a:solidFill>
                  <a:schemeClr val="dk2"/>
                </a:solidFill>
              </a:rPr>
              <a:t>Send out probing (ping, traceroute) request to the anycast replicas</a:t>
            </a:r>
          </a:p>
          <a:p>
            <a:pPr marL="1219170" lvl="1" indent="-423323">
              <a:lnSpc>
                <a:spcPct val="150000"/>
              </a:lnSpc>
              <a:buClr>
                <a:schemeClr val="dk2"/>
              </a:buClr>
              <a:buSzPts val="1400"/>
              <a:buChar char="○"/>
            </a:pPr>
            <a:r>
              <a:rPr lang="en-US" b="1" dirty="0">
                <a:solidFill>
                  <a:schemeClr val="dk2"/>
                </a:solidFill>
              </a:rPr>
              <a:t>Use DNS Chaos request to distinguish different anycast replicas</a:t>
            </a:r>
          </a:p>
          <a:p>
            <a:pPr>
              <a:lnSpc>
                <a:spcPct val="150000"/>
              </a:lnSpc>
            </a:pPr>
            <a:endParaRPr lang="en-US" sz="2400" b="1" dirty="0">
              <a:solidFill>
                <a:schemeClr val="dk2"/>
              </a:solidFill>
            </a:endParaRPr>
          </a:p>
          <a:p>
            <a:pPr marL="609585" indent="-423323">
              <a:lnSpc>
                <a:spcPct val="150000"/>
              </a:lnSpc>
              <a:buClr>
                <a:schemeClr val="dk2"/>
              </a:buClr>
              <a:buSzPts val="1400"/>
              <a:buChar char="●"/>
            </a:pPr>
            <a:r>
              <a:rPr lang="en-US" sz="2400" b="1" dirty="0">
                <a:solidFill>
                  <a:schemeClr val="dk2"/>
                </a:solidFill>
              </a:rPr>
              <a:t>Anycast Network Performance Optimization</a:t>
            </a:r>
          </a:p>
          <a:p>
            <a:pPr marL="1219170" lvl="1" indent="-423323">
              <a:lnSpc>
                <a:spcPct val="150000"/>
              </a:lnSpc>
              <a:buClr>
                <a:schemeClr val="dk2"/>
              </a:buClr>
              <a:buSzPts val="1400"/>
              <a:buChar char="○"/>
            </a:pPr>
            <a:r>
              <a:rPr lang="en-US" b="1" dirty="0">
                <a:solidFill>
                  <a:schemeClr val="dk2"/>
                </a:solidFill>
              </a:rPr>
              <a:t>MPLS based request routing</a:t>
            </a:r>
          </a:p>
          <a:p>
            <a:pPr marL="1219170" lvl="1" indent="-423323">
              <a:lnSpc>
                <a:spcPct val="150000"/>
              </a:lnSpc>
              <a:buClr>
                <a:schemeClr val="dk2"/>
              </a:buClr>
              <a:buSzPts val="1400"/>
              <a:buChar char="○"/>
            </a:pPr>
            <a:r>
              <a:rPr lang="en-US" b="1" dirty="0" err="1">
                <a:solidFill>
                  <a:schemeClr val="dk2"/>
                </a:solidFill>
              </a:rPr>
              <a:t>Geohints</a:t>
            </a:r>
            <a:r>
              <a:rPr lang="en-US" b="1" dirty="0">
                <a:solidFill>
                  <a:schemeClr val="dk2"/>
                </a:solidFill>
              </a:rPr>
              <a:t>-based Tie Breaking</a:t>
            </a:r>
          </a:p>
          <a:p>
            <a:pPr marL="1219170" lvl="1" indent="-423323">
              <a:lnSpc>
                <a:spcPct val="150000"/>
              </a:lnSpc>
              <a:buClr>
                <a:schemeClr val="dk2"/>
              </a:buClr>
              <a:buSzPts val="1400"/>
              <a:buChar char="○"/>
            </a:pPr>
            <a:r>
              <a:rPr lang="en-US" b="1" dirty="0">
                <a:solidFill>
                  <a:schemeClr val="dk2"/>
                </a:solidFill>
              </a:rPr>
              <a:t>SFLPO total order based optimization</a:t>
            </a:r>
          </a:p>
        </p:txBody>
      </p:sp>
    </p:spTree>
    <p:extLst>
      <p:ext uri="{BB962C8B-B14F-4D97-AF65-F5344CB8AC3E}">
        <p14:creationId xmlns:p14="http://schemas.microsoft.com/office/powerpoint/2010/main" val="37667551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1A735F2-33E6-4EA6-9150-FE0488921C79}"/>
              </a:ext>
            </a:extLst>
          </p:cNvPr>
          <p:cNvSpPr>
            <a:spLocks noGrp="1"/>
          </p:cNvSpPr>
          <p:nvPr>
            <p:ph type="title"/>
          </p:nvPr>
        </p:nvSpPr>
        <p:spPr/>
        <p:txBody>
          <a:bodyPr/>
          <a:lstStyle/>
          <a:p>
            <a:r>
              <a:rPr lang="en-US" dirty="0"/>
              <a:t>Anycast Applications</a:t>
            </a:r>
          </a:p>
        </p:txBody>
      </p:sp>
      <p:sp>
        <p:nvSpPr>
          <p:cNvPr id="5" name="Text Placeholder 4">
            <a:extLst>
              <a:ext uri="{FF2B5EF4-FFF2-40B4-BE49-F238E27FC236}">
                <a16:creationId xmlns:a16="http://schemas.microsoft.com/office/drawing/2014/main" id="{D3A9CBBD-88DB-4ECE-A950-788F1BD19176}"/>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4518453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7B8E3-2101-4EA7-B48F-A4F8C85A846F}"/>
              </a:ext>
            </a:extLst>
          </p:cNvPr>
          <p:cNvSpPr>
            <a:spLocks noGrp="1"/>
          </p:cNvSpPr>
          <p:nvPr>
            <p:ph type="title"/>
          </p:nvPr>
        </p:nvSpPr>
        <p:spPr/>
        <p:txBody>
          <a:bodyPr/>
          <a:lstStyle/>
          <a:p>
            <a:r>
              <a:rPr lang="en-US" dirty="0"/>
              <a:t>Root nameserver’s replicas</a:t>
            </a:r>
          </a:p>
        </p:txBody>
      </p:sp>
      <p:sp>
        <p:nvSpPr>
          <p:cNvPr id="3" name="Content Placeholder 2">
            <a:extLst>
              <a:ext uri="{FF2B5EF4-FFF2-40B4-BE49-F238E27FC236}">
                <a16:creationId xmlns:a16="http://schemas.microsoft.com/office/drawing/2014/main" id="{326AA18C-4B61-40FF-8357-7D61A43F6C42}"/>
              </a:ext>
            </a:extLst>
          </p:cNvPr>
          <p:cNvSpPr>
            <a:spLocks noGrp="1"/>
          </p:cNvSpPr>
          <p:nvPr>
            <p:ph idx="1"/>
          </p:nvPr>
        </p:nvSpPr>
        <p:spPr/>
        <p:txBody>
          <a:bodyPr/>
          <a:lstStyle/>
          <a:p>
            <a:endParaRPr lang="en-US" dirty="0"/>
          </a:p>
        </p:txBody>
      </p:sp>
      <p:sp>
        <p:nvSpPr>
          <p:cNvPr id="5" name="Rectangle 4">
            <a:extLst>
              <a:ext uri="{FF2B5EF4-FFF2-40B4-BE49-F238E27FC236}">
                <a16:creationId xmlns:a16="http://schemas.microsoft.com/office/drawing/2014/main" id="{9B78D2B1-0FCD-423E-A8C8-BEAB357AF412}"/>
              </a:ext>
            </a:extLst>
          </p:cNvPr>
          <p:cNvSpPr/>
          <p:nvPr/>
        </p:nvSpPr>
        <p:spPr>
          <a:xfrm>
            <a:off x="1009785" y="6308209"/>
            <a:ext cx="2509341" cy="369332"/>
          </a:xfrm>
          <a:prstGeom prst="rect">
            <a:avLst/>
          </a:prstGeom>
        </p:spPr>
        <p:txBody>
          <a:bodyPr wrap="none">
            <a:spAutoFit/>
          </a:bodyPr>
          <a:lstStyle/>
          <a:p>
            <a:r>
              <a:rPr lang="en-US" dirty="0"/>
              <a:t>https://root-servers.org/</a:t>
            </a:r>
          </a:p>
        </p:txBody>
      </p:sp>
      <p:pic>
        <p:nvPicPr>
          <p:cNvPr id="7" name="Picture 6">
            <a:extLst>
              <a:ext uri="{FF2B5EF4-FFF2-40B4-BE49-F238E27FC236}">
                <a16:creationId xmlns:a16="http://schemas.microsoft.com/office/drawing/2014/main" id="{500EFD9C-B6A7-4CE6-9AB5-74824B0B827F}"/>
              </a:ext>
            </a:extLst>
          </p:cNvPr>
          <p:cNvPicPr>
            <a:picLocks noChangeAspect="1"/>
          </p:cNvPicPr>
          <p:nvPr/>
        </p:nvPicPr>
        <p:blipFill>
          <a:blip r:embed="rId2"/>
          <a:stretch>
            <a:fillRect/>
          </a:stretch>
        </p:blipFill>
        <p:spPr>
          <a:xfrm>
            <a:off x="956761" y="1517387"/>
            <a:ext cx="10278477" cy="4659576"/>
          </a:xfrm>
          <a:prstGeom prst="rect">
            <a:avLst/>
          </a:prstGeom>
        </p:spPr>
      </p:pic>
    </p:spTree>
    <p:extLst>
      <p:ext uri="{BB962C8B-B14F-4D97-AF65-F5344CB8AC3E}">
        <p14:creationId xmlns:p14="http://schemas.microsoft.com/office/powerpoint/2010/main" val="39442972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5A1DC-8275-40E4-8D61-B6D6B3D6B91B}"/>
              </a:ext>
            </a:extLst>
          </p:cNvPr>
          <p:cNvSpPr>
            <a:spLocks noGrp="1"/>
          </p:cNvSpPr>
          <p:nvPr>
            <p:ph type="title"/>
          </p:nvPr>
        </p:nvSpPr>
        <p:spPr/>
        <p:txBody>
          <a:bodyPr/>
          <a:lstStyle/>
          <a:p>
            <a:r>
              <a:rPr lang="en-US" dirty="0"/>
              <a:t>Different Scale of Anycast Systems</a:t>
            </a:r>
          </a:p>
        </p:txBody>
      </p:sp>
      <p:graphicFrame>
        <p:nvGraphicFramePr>
          <p:cNvPr id="4" name="Table 3">
            <a:extLst>
              <a:ext uri="{FF2B5EF4-FFF2-40B4-BE49-F238E27FC236}">
                <a16:creationId xmlns:a16="http://schemas.microsoft.com/office/drawing/2014/main" id="{CED46370-EC27-4DD2-863E-2FFE35012365}"/>
              </a:ext>
            </a:extLst>
          </p:cNvPr>
          <p:cNvGraphicFramePr>
            <a:graphicFrameLocks noGrp="1"/>
          </p:cNvGraphicFramePr>
          <p:nvPr>
            <p:extLst>
              <p:ext uri="{D42A27DB-BD31-4B8C-83A1-F6EECF244321}">
                <p14:modId xmlns:p14="http://schemas.microsoft.com/office/powerpoint/2010/main" val="1755335774"/>
              </p:ext>
            </p:extLst>
          </p:nvPr>
        </p:nvGraphicFramePr>
        <p:xfrm>
          <a:off x="1315502" y="1837008"/>
          <a:ext cx="7806197" cy="3988387"/>
        </p:xfrm>
        <a:graphic>
          <a:graphicData uri="http://schemas.openxmlformats.org/drawingml/2006/table">
            <a:tbl>
              <a:tblPr/>
              <a:tblGrid>
                <a:gridCol w="1115171">
                  <a:extLst>
                    <a:ext uri="{9D8B030D-6E8A-4147-A177-3AD203B41FA5}">
                      <a16:colId xmlns:a16="http://schemas.microsoft.com/office/drawing/2014/main" val="3700234201"/>
                    </a:ext>
                  </a:extLst>
                </a:gridCol>
                <a:gridCol w="1115171">
                  <a:extLst>
                    <a:ext uri="{9D8B030D-6E8A-4147-A177-3AD203B41FA5}">
                      <a16:colId xmlns:a16="http://schemas.microsoft.com/office/drawing/2014/main" val="3327768702"/>
                    </a:ext>
                  </a:extLst>
                </a:gridCol>
                <a:gridCol w="1115171">
                  <a:extLst>
                    <a:ext uri="{9D8B030D-6E8A-4147-A177-3AD203B41FA5}">
                      <a16:colId xmlns:a16="http://schemas.microsoft.com/office/drawing/2014/main" val="328592711"/>
                    </a:ext>
                  </a:extLst>
                </a:gridCol>
                <a:gridCol w="1115171">
                  <a:extLst>
                    <a:ext uri="{9D8B030D-6E8A-4147-A177-3AD203B41FA5}">
                      <a16:colId xmlns:a16="http://schemas.microsoft.com/office/drawing/2014/main" val="1356305044"/>
                    </a:ext>
                  </a:extLst>
                </a:gridCol>
                <a:gridCol w="1115171">
                  <a:extLst>
                    <a:ext uri="{9D8B030D-6E8A-4147-A177-3AD203B41FA5}">
                      <a16:colId xmlns:a16="http://schemas.microsoft.com/office/drawing/2014/main" val="3914903724"/>
                    </a:ext>
                  </a:extLst>
                </a:gridCol>
                <a:gridCol w="1115171">
                  <a:extLst>
                    <a:ext uri="{9D8B030D-6E8A-4147-A177-3AD203B41FA5}">
                      <a16:colId xmlns:a16="http://schemas.microsoft.com/office/drawing/2014/main" val="804011186"/>
                    </a:ext>
                  </a:extLst>
                </a:gridCol>
                <a:gridCol w="1115171">
                  <a:extLst>
                    <a:ext uri="{9D8B030D-6E8A-4147-A177-3AD203B41FA5}">
                      <a16:colId xmlns:a16="http://schemas.microsoft.com/office/drawing/2014/main" val="3582937676"/>
                    </a:ext>
                  </a:extLst>
                </a:gridCol>
              </a:tblGrid>
              <a:tr h="354252">
                <a:tc rowSpan="2" gridSpan="2">
                  <a:txBody>
                    <a:bodyPr/>
                    <a:lstStyle/>
                    <a:p>
                      <a:pPr fontAlgn="t"/>
                      <a:r>
                        <a:rPr lang="en-US">
                          <a:effectLst/>
                        </a:rPr>
                        <a:t> </a:t>
                      </a:r>
                    </a:p>
                  </a:txBody>
                  <a:tcPr marL="63500" marR="63500" marT="63500" marB="63500">
                    <a:lnL w="6350" cap="flat" cmpd="sng" algn="ctr">
                      <a:solidFill>
                        <a:srgbClr val="9E9E9E"/>
                      </a:solidFill>
                      <a:prstDash val="solid"/>
                      <a:round/>
                      <a:headEnd type="none" w="med" len="med"/>
                      <a:tailEnd type="none" w="med" len="med"/>
                    </a:lnL>
                    <a:lnR w="6350" cap="flat" cmpd="sng" algn="ctr">
                      <a:solidFill>
                        <a:srgbClr val="9E9E9E"/>
                      </a:solidFill>
                      <a:prstDash val="solid"/>
                      <a:round/>
                      <a:headEnd type="none" w="med" len="med"/>
                      <a:tailEnd type="none" w="med" len="med"/>
                    </a:lnR>
                    <a:lnT w="6350" cap="flat" cmpd="sng" algn="ctr">
                      <a:solidFill>
                        <a:srgbClr val="9E9E9E"/>
                      </a:solidFill>
                      <a:prstDash val="solid"/>
                      <a:round/>
                      <a:headEnd type="none" w="med" len="med"/>
                      <a:tailEnd type="none" w="med" len="med"/>
                    </a:lnT>
                    <a:lnB w="6350" cap="flat" cmpd="sng" algn="ctr">
                      <a:solidFill>
                        <a:srgbClr val="9E9E9E"/>
                      </a:solidFill>
                      <a:prstDash val="solid"/>
                      <a:round/>
                      <a:headEnd type="none" w="med" len="med"/>
                      <a:tailEnd type="none" w="med" len="med"/>
                    </a:lnB>
                  </a:tcPr>
                </a:tc>
                <a:tc rowSpan="2" hMerge="1">
                  <a:txBody>
                    <a:bodyPr/>
                    <a:lstStyle/>
                    <a:p>
                      <a:endParaRPr lang="en-US"/>
                    </a:p>
                  </a:txBody>
                  <a:tcPr/>
                </a:tc>
                <a:tc gridSpan="5">
                  <a:txBody>
                    <a:bodyPr/>
                    <a:lstStyle/>
                    <a:p>
                      <a:pPr algn="ctr" rtl="0" fontAlgn="t">
                        <a:spcBef>
                          <a:spcPts val="0"/>
                        </a:spcBef>
                        <a:spcAft>
                          <a:spcPts val="0"/>
                        </a:spcAft>
                      </a:pPr>
                      <a:r>
                        <a:rPr lang="en-US" sz="1100" b="1" i="0" u="none" strike="noStrike" dirty="0">
                          <a:solidFill>
                            <a:srgbClr val="000000"/>
                          </a:solidFill>
                          <a:effectLst/>
                          <a:latin typeface="Arial" panose="020B0604020202020204" pitchFamily="34" charset="0"/>
                        </a:rPr>
                        <a:t>Property</a:t>
                      </a:r>
                      <a:endParaRPr lang="en-US" dirty="0">
                        <a:effectLst/>
                      </a:endParaRPr>
                    </a:p>
                  </a:txBody>
                  <a:tcPr marL="63500" marR="63500" marT="63500" marB="63500">
                    <a:lnL w="6350" cap="flat" cmpd="sng" algn="ctr">
                      <a:solidFill>
                        <a:srgbClr val="9E9E9E"/>
                      </a:solidFill>
                      <a:prstDash val="solid"/>
                      <a:round/>
                      <a:headEnd type="none" w="med" len="med"/>
                      <a:tailEnd type="none" w="med" len="med"/>
                    </a:lnL>
                    <a:lnR w="6350" cap="flat" cmpd="sng" algn="ctr">
                      <a:solidFill>
                        <a:srgbClr val="9E9E9E"/>
                      </a:solidFill>
                      <a:prstDash val="solid"/>
                      <a:round/>
                      <a:headEnd type="none" w="med" len="med"/>
                      <a:tailEnd type="none" w="med" len="med"/>
                    </a:lnR>
                    <a:lnT w="6350" cap="flat" cmpd="sng" algn="ctr">
                      <a:solidFill>
                        <a:srgbClr val="9E9E9E"/>
                      </a:solidFill>
                      <a:prstDash val="solid"/>
                      <a:round/>
                      <a:headEnd type="none" w="med" len="med"/>
                      <a:tailEnd type="none" w="med" len="med"/>
                    </a:lnT>
                    <a:lnB w="6350" cap="flat" cmpd="sng" algn="ctr">
                      <a:solidFill>
                        <a:srgbClr val="9E9E9E"/>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480720354"/>
                  </a:ext>
                </a:extLst>
              </a:tr>
              <a:tr h="958923">
                <a:tc gridSpan="2" vMerge="1">
                  <a:txBody>
                    <a:bodyPr/>
                    <a:lstStyle/>
                    <a:p>
                      <a:endParaRPr lang="en-US"/>
                    </a:p>
                  </a:txBody>
                  <a:tcPr/>
                </a:tc>
                <a:tc hMerge="1" vMerge="1">
                  <a:txBody>
                    <a:bodyPr/>
                    <a:lstStyle/>
                    <a:p>
                      <a:endParaRPr lang="en-US"/>
                    </a:p>
                  </a:txBody>
                  <a:tcPr/>
                </a:tc>
                <a:tc>
                  <a:txBody>
                    <a:bodyPr/>
                    <a:lstStyle/>
                    <a:p>
                      <a:pPr algn="ctr" rtl="0" fontAlgn="t">
                        <a:spcBef>
                          <a:spcPts val="0"/>
                        </a:spcBef>
                        <a:spcAft>
                          <a:spcPts val="0"/>
                        </a:spcAft>
                      </a:pPr>
                      <a:r>
                        <a:rPr lang="en-US" sz="1100" b="0" i="0" u="none" strike="noStrike">
                          <a:solidFill>
                            <a:srgbClr val="000000"/>
                          </a:solidFill>
                          <a:effectLst/>
                          <a:latin typeface="Arial" panose="020B0604020202020204" pitchFamily="34" charset="0"/>
                        </a:rPr>
                        <a:t>Total Sites</a:t>
                      </a:r>
                      <a:endParaRPr lang="en-US">
                        <a:effectLst/>
                      </a:endParaRPr>
                    </a:p>
                  </a:txBody>
                  <a:tcPr marL="63500" marR="63500" marT="63500" marB="63500">
                    <a:lnL w="6350" cap="flat" cmpd="sng" algn="ctr">
                      <a:solidFill>
                        <a:srgbClr val="9E9E9E"/>
                      </a:solidFill>
                      <a:prstDash val="solid"/>
                      <a:round/>
                      <a:headEnd type="none" w="med" len="med"/>
                      <a:tailEnd type="none" w="med" len="med"/>
                    </a:lnL>
                    <a:lnR w="6350" cap="flat" cmpd="sng" algn="ctr">
                      <a:solidFill>
                        <a:srgbClr val="9E9E9E"/>
                      </a:solidFill>
                      <a:prstDash val="solid"/>
                      <a:round/>
                      <a:headEnd type="none" w="med" len="med"/>
                      <a:tailEnd type="none" w="med" len="med"/>
                    </a:lnR>
                    <a:lnT w="6350" cap="flat" cmpd="sng" algn="ctr">
                      <a:solidFill>
                        <a:srgbClr val="9E9E9E"/>
                      </a:solidFill>
                      <a:prstDash val="solid"/>
                      <a:round/>
                      <a:headEnd type="none" w="med" len="med"/>
                      <a:tailEnd type="none" w="med" len="med"/>
                    </a:lnT>
                    <a:lnB w="6350" cap="flat" cmpd="sng" algn="ctr">
                      <a:solidFill>
                        <a:srgbClr val="9E9E9E"/>
                      </a:solidFill>
                      <a:prstDash val="solid"/>
                      <a:round/>
                      <a:headEnd type="none" w="med" len="med"/>
                      <a:tailEnd type="none" w="med" len="med"/>
                    </a:lnB>
                    <a:solidFill>
                      <a:srgbClr val="FFE599"/>
                    </a:solidFill>
                  </a:tcPr>
                </a:tc>
                <a:tc>
                  <a:txBody>
                    <a:bodyPr/>
                    <a:lstStyle/>
                    <a:p>
                      <a:pPr algn="ctr" rtl="0" fontAlgn="t">
                        <a:spcBef>
                          <a:spcPts val="0"/>
                        </a:spcBef>
                        <a:spcAft>
                          <a:spcPts val="0"/>
                        </a:spcAft>
                      </a:pPr>
                      <a:r>
                        <a:rPr lang="en-US" sz="1100" b="0" i="0" u="none" strike="noStrike">
                          <a:solidFill>
                            <a:srgbClr val="000000"/>
                          </a:solidFill>
                          <a:effectLst/>
                          <a:latin typeface="Arial" panose="020B0604020202020204" pitchFamily="34" charset="0"/>
                        </a:rPr>
                        <a:t>Sites per Deployment</a:t>
                      </a:r>
                      <a:endParaRPr lang="en-US">
                        <a:effectLst/>
                      </a:endParaRPr>
                    </a:p>
                  </a:txBody>
                  <a:tcPr marL="63500" marR="63500" marT="63500" marB="63500">
                    <a:lnL w="6350" cap="flat" cmpd="sng" algn="ctr">
                      <a:solidFill>
                        <a:srgbClr val="9E9E9E"/>
                      </a:solidFill>
                      <a:prstDash val="solid"/>
                      <a:round/>
                      <a:headEnd type="none" w="med" len="med"/>
                      <a:tailEnd type="none" w="med" len="med"/>
                    </a:lnL>
                    <a:lnR w="6350" cap="flat" cmpd="sng" algn="ctr">
                      <a:solidFill>
                        <a:srgbClr val="9E9E9E"/>
                      </a:solidFill>
                      <a:prstDash val="solid"/>
                      <a:round/>
                      <a:headEnd type="none" w="med" len="med"/>
                      <a:tailEnd type="none" w="med" len="med"/>
                    </a:lnR>
                    <a:lnT w="6350" cap="flat" cmpd="sng" algn="ctr">
                      <a:solidFill>
                        <a:srgbClr val="9E9E9E"/>
                      </a:solidFill>
                      <a:prstDash val="solid"/>
                      <a:round/>
                      <a:headEnd type="none" w="med" len="med"/>
                      <a:tailEnd type="none" w="med" len="med"/>
                    </a:lnT>
                    <a:lnB w="6350" cap="flat" cmpd="sng" algn="ctr">
                      <a:solidFill>
                        <a:srgbClr val="9E9E9E"/>
                      </a:solidFill>
                      <a:prstDash val="solid"/>
                      <a:round/>
                      <a:headEnd type="none" w="med" len="med"/>
                      <a:tailEnd type="none" w="med" len="med"/>
                    </a:lnB>
                    <a:solidFill>
                      <a:srgbClr val="FFE599"/>
                    </a:solidFill>
                  </a:tcPr>
                </a:tc>
                <a:tc>
                  <a:txBody>
                    <a:bodyPr/>
                    <a:lstStyle/>
                    <a:p>
                      <a:pPr algn="ctr" rtl="0" fontAlgn="t">
                        <a:spcBef>
                          <a:spcPts val="0"/>
                        </a:spcBef>
                        <a:spcAft>
                          <a:spcPts val="0"/>
                        </a:spcAft>
                      </a:pPr>
                      <a:r>
                        <a:rPr lang="en-US" sz="1100" b="0" i="0" u="none" strike="noStrike">
                          <a:solidFill>
                            <a:srgbClr val="000000"/>
                          </a:solidFill>
                          <a:effectLst/>
                          <a:latin typeface="Arial" panose="020B0604020202020204" pitchFamily="34" charset="0"/>
                        </a:rPr>
                        <a:t>Prefix to Site Assignments</a:t>
                      </a:r>
                      <a:endParaRPr lang="en-US">
                        <a:effectLst/>
                      </a:endParaRPr>
                    </a:p>
                  </a:txBody>
                  <a:tcPr marL="63500" marR="63500" marT="63500" marB="63500">
                    <a:lnL w="6350" cap="flat" cmpd="sng" algn="ctr">
                      <a:solidFill>
                        <a:srgbClr val="9E9E9E"/>
                      </a:solidFill>
                      <a:prstDash val="solid"/>
                      <a:round/>
                      <a:headEnd type="none" w="med" len="med"/>
                      <a:tailEnd type="none" w="med" len="med"/>
                    </a:lnL>
                    <a:lnR w="6350" cap="flat" cmpd="sng" algn="ctr">
                      <a:solidFill>
                        <a:srgbClr val="9E9E9E"/>
                      </a:solidFill>
                      <a:prstDash val="solid"/>
                      <a:round/>
                      <a:headEnd type="none" w="med" len="med"/>
                      <a:tailEnd type="none" w="med" len="med"/>
                    </a:lnR>
                    <a:lnT w="6350" cap="flat" cmpd="sng" algn="ctr">
                      <a:solidFill>
                        <a:srgbClr val="9E9E9E"/>
                      </a:solidFill>
                      <a:prstDash val="solid"/>
                      <a:round/>
                      <a:headEnd type="none" w="med" len="med"/>
                      <a:tailEnd type="none" w="med" len="med"/>
                    </a:lnT>
                    <a:lnB w="6350" cap="flat" cmpd="sng" algn="ctr">
                      <a:solidFill>
                        <a:srgbClr val="9E9E9E"/>
                      </a:solidFill>
                      <a:prstDash val="solid"/>
                      <a:round/>
                      <a:headEnd type="none" w="med" len="med"/>
                      <a:tailEnd type="none" w="med" len="med"/>
                    </a:lnB>
                    <a:solidFill>
                      <a:srgbClr val="FFE599"/>
                    </a:solidFill>
                  </a:tcPr>
                </a:tc>
                <a:tc>
                  <a:txBody>
                    <a:bodyPr/>
                    <a:lstStyle/>
                    <a:p>
                      <a:pPr algn="ctr" rtl="0" fontAlgn="t">
                        <a:spcBef>
                          <a:spcPts val="0"/>
                        </a:spcBef>
                        <a:spcAft>
                          <a:spcPts val="0"/>
                        </a:spcAft>
                      </a:pPr>
                      <a:r>
                        <a:rPr lang="en-US" sz="1100" b="0" i="0" u="none" strike="noStrike">
                          <a:solidFill>
                            <a:srgbClr val="000000"/>
                          </a:solidFill>
                          <a:effectLst/>
                          <a:latin typeface="Arial" panose="020B0604020202020204" pitchFamily="34" charset="0"/>
                        </a:rPr>
                        <a:t>Connectivity per Site</a:t>
                      </a:r>
                      <a:endParaRPr lang="en-US">
                        <a:effectLst/>
                      </a:endParaRPr>
                    </a:p>
                  </a:txBody>
                  <a:tcPr marL="63500" marR="63500" marT="63500" marB="63500">
                    <a:lnL w="6350" cap="flat" cmpd="sng" algn="ctr">
                      <a:solidFill>
                        <a:srgbClr val="9E9E9E"/>
                      </a:solidFill>
                      <a:prstDash val="solid"/>
                      <a:round/>
                      <a:headEnd type="none" w="med" len="med"/>
                      <a:tailEnd type="none" w="med" len="med"/>
                    </a:lnL>
                    <a:lnR w="6350" cap="flat" cmpd="sng" algn="ctr">
                      <a:solidFill>
                        <a:srgbClr val="9E9E9E"/>
                      </a:solidFill>
                      <a:prstDash val="solid"/>
                      <a:round/>
                      <a:headEnd type="none" w="med" len="med"/>
                      <a:tailEnd type="none" w="med" len="med"/>
                    </a:lnR>
                    <a:lnT w="6350" cap="flat" cmpd="sng" algn="ctr">
                      <a:solidFill>
                        <a:srgbClr val="9E9E9E"/>
                      </a:solidFill>
                      <a:prstDash val="solid"/>
                      <a:round/>
                      <a:headEnd type="none" w="med" len="med"/>
                      <a:tailEnd type="none" w="med" len="med"/>
                    </a:lnT>
                    <a:lnB w="6350" cap="flat" cmpd="sng" algn="ctr">
                      <a:solidFill>
                        <a:srgbClr val="9E9E9E"/>
                      </a:solidFill>
                      <a:prstDash val="solid"/>
                      <a:round/>
                      <a:headEnd type="none" w="med" len="med"/>
                      <a:tailEnd type="none" w="med" len="med"/>
                    </a:lnB>
                  </a:tcPr>
                </a:tc>
                <a:tc>
                  <a:txBody>
                    <a:bodyPr/>
                    <a:lstStyle/>
                    <a:p>
                      <a:pPr algn="ctr" rtl="0" fontAlgn="t">
                        <a:spcBef>
                          <a:spcPts val="0"/>
                        </a:spcBef>
                        <a:spcAft>
                          <a:spcPts val="0"/>
                        </a:spcAft>
                      </a:pPr>
                      <a:r>
                        <a:rPr lang="en-US" sz="1100" b="0" i="0" u="none" strike="noStrike" dirty="0">
                          <a:solidFill>
                            <a:srgbClr val="000000"/>
                          </a:solidFill>
                          <a:effectLst/>
                          <a:latin typeface="Arial" panose="020B0604020202020204" pitchFamily="34" charset="0"/>
                        </a:rPr>
                        <a:t>RTTs per Content Fetch</a:t>
                      </a:r>
                      <a:endParaRPr lang="en-US" dirty="0">
                        <a:effectLst/>
                      </a:endParaRPr>
                    </a:p>
                  </a:txBody>
                  <a:tcPr marL="63500" marR="63500" marT="63500" marB="63500">
                    <a:lnL w="6350" cap="flat" cmpd="sng" algn="ctr">
                      <a:solidFill>
                        <a:srgbClr val="9E9E9E"/>
                      </a:solidFill>
                      <a:prstDash val="solid"/>
                      <a:round/>
                      <a:headEnd type="none" w="med" len="med"/>
                      <a:tailEnd type="none" w="med" len="med"/>
                    </a:lnL>
                    <a:lnR w="6350" cap="flat" cmpd="sng" algn="ctr">
                      <a:solidFill>
                        <a:srgbClr val="9E9E9E"/>
                      </a:solidFill>
                      <a:prstDash val="solid"/>
                      <a:round/>
                      <a:headEnd type="none" w="med" len="med"/>
                      <a:tailEnd type="none" w="med" len="med"/>
                    </a:lnR>
                    <a:lnT w="6350" cap="flat" cmpd="sng" algn="ctr">
                      <a:solidFill>
                        <a:srgbClr val="9E9E9E"/>
                      </a:solidFill>
                      <a:prstDash val="solid"/>
                      <a:round/>
                      <a:headEnd type="none" w="med" len="med"/>
                      <a:tailEnd type="none" w="med" len="med"/>
                    </a:lnT>
                    <a:lnB w="6350" cap="flat" cmpd="sng" algn="ctr">
                      <a:solidFill>
                        <a:srgbClr val="9E9E9E"/>
                      </a:solidFill>
                      <a:prstDash val="solid"/>
                      <a:round/>
                      <a:headEnd type="none" w="med" len="med"/>
                      <a:tailEnd type="none" w="med" len="med"/>
                    </a:lnB>
                  </a:tcPr>
                </a:tc>
                <a:extLst>
                  <a:ext uri="{0D108BD9-81ED-4DB2-BD59-A6C34878D82A}">
                    <a16:rowId xmlns:a16="http://schemas.microsoft.com/office/drawing/2014/main" val="3540939995"/>
                  </a:ext>
                </a:extLst>
              </a:tr>
              <a:tr h="958923">
                <a:tc rowSpan="3">
                  <a:txBody>
                    <a:bodyPr/>
                    <a:lstStyle/>
                    <a:p>
                      <a:pPr algn="ctr" rtl="0" fontAlgn="ctr">
                        <a:spcBef>
                          <a:spcPts val="0"/>
                        </a:spcBef>
                        <a:spcAft>
                          <a:spcPts val="0"/>
                        </a:spcAft>
                      </a:pPr>
                      <a:r>
                        <a:rPr lang="en-US" sz="1100" b="1" i="0" u="none" strike="noStrike">
                          <a:solidFill>
                            <a:srgbClr val="000000"/>
                          </a:solidFill>
                          <a:effectLst/>
                          <a:latin typeface="Arial" panose="020B0604020202020204" pitchFamily="34" charset="0"/>
                        </a:rPr>
                        <a:t>Deployment</a:t>
                      </a:r>
                      <a:endParaRPr lang="en-US">
                        <a:effectLst/>
                      </a:endParaRPr>
                    </a:p>
                  </a:txBody>
                  <a:tcPr marL="63500" marR="63500" marT="63500" marB="63500" anchor="ctr">
                    <a:lnL w="6350" cap="flat" cmpd="sng" algn="ctr">
                      <a:solidFill>
                        <a:srgbClr val="9E9E9E"/>
                      </a:solidFill>
                      <a:prstDash val="solid"/>
                      <a:round/>
                      <a:headEnd type="none" w="med" len="med"/>
                      <a:tailEnd type="none" w="med" len="med"/>
                    </a:lnL>
                    <a:lnR w="6350" cap="flat" cmpd="sng" algn="ctr">
                      <a:solidFill>
                        <a:srgbClr val="9E9E9E"/>
                      </a:solidFill>
                      <a:prstDash val="solid"/>
                      <a:round/>
                      <a:headEnd type="none" w="med" len="med"/>
                      <a:tailEnd type="none" w="med" len="med"/>
                    </a:lnR>
                    <a:lnT w="6350" cap="flat" cmpd="sng" algn="ctr">
                      <a:solidFill>
                        <a:srgbClr val="9E9E9E"/>
                      </a:solidFill>
                      <a:prstDash val="solid"/>
                      <a:round/>
                      <a:headEnd type="none" w="med" len="med"/>
                      <a:tailEnd type="none" w="med" len="med"/>
                    </a:lnT>
                    <a:lnB w="6350" cap="flat" cmpd="sng" algn="ctr">
                      <a:solidFill>
                        <a:srgbClr val="9E9E9E"/>
                      </a:solidFill>
                      <a:prstDash val="solid"/>
                      <a:round/>
                      <a:headEnd type="none" w="med" len="med"/>
                      <a:tailEnd type="none" w="med" len="med"/>
                    </a:lnB>
                  </a:tcPr>
                </a:tc>
                <a:tc>
                  <a:txBody>
                    <a:bodyPr/>
                    <a:lstStyle/>
                    <a:p>
                      <a:pPr algn="ctr" rtl="0" fontAlgn="t">
                        <a:spcBef>
                          <a:spcPts val="0"/>
                        </a:spcBef>
                        <a:spcAft>
                          <a:spcPts val="0"/>
                        </a:spcAft>
                      </a:pPr>
                      <a:r>
                        <a:rPr lang="en-US" sz="1100" b="0" i="0" u="none" strike="noStrike" dirty="0">
                          <a:solidFill>
                            <a:srgbClr val="000000"/>
                          </a:solidFill>
                          <a:effectLst/>
                          <a:latin typeface="Arial" panose="020B0604020202020204" pitchFamily="34" charset="0"/>
                        </a:rPr>
                        <a:t>Microsoft CDN</a:t>
                      </a:r>
                      <a:endParaRPr lang="en-US" dirty="0">
                        <a:effectLst/>
                      </a:endParaRPr>
                    </a:p>
                  </a:txBody>
                  <a:tcPr marL="63500" marR="63500" marT="63500" marB="63500">
                    <a:lnL w="6350" cap="flat" cmpd="sng" algn="ctr">
                      <a:solidFill>
                        <a:srgbClr val="9E9E9E"/>
                      </a:solidFill>
                      <a:prstDash val="solid"/>
                      <a:round/>
                      <a:headEnd type="none" w="med" len="med"/>
                      <a:tailEnd type="none" w="med" len="med"/>
                    </a:lnL>
                    <a:lnR w="6350" cap="flat" cmpd="sng" algn="ctr">
                      <a:solidFill>
                        <a:srgbClr val="9E9E9E"/>
                      </a:solidFill>
                      <a:prstDash val="solid"/>
                      <a:round/>
                      <a:headEnd type="none" w="med" len="med"/>
                      <a:tailEnd type="none" w="med" len="med"/>
                    </a:lnR>
                    <a:lnT w="6350" cap="flat" cmpd="sng" algn="ctr">
                      <a:solidFill>
                        <a:srgbClr val="9E9E9E"/>
                      </a:solidFill>
                      <a:prstDash val="solid"/>
                      <a:round/>
                      <a:headEnd type="none" w="med" len="med"/>
                      <a:tailEnd type="none" w="med" len="med"/>
                    </a:lnT>
                    <a:lnB w="6350" cap="flat" cmpd="sng" algn="ctr">
                      <a:solidFill>
                        <a:srgbClr val="9E9E9E"/>
                      </a:solidFill>
                      <a:prstDash val="solid"/>
                      <a:round/>
                      <a:headEnd type="none" w="med" len="med"/>
                      <a:tailEnd type="none" w="med" len="med"/>
                    </a:lnB>
                  </a:tcPr>
                </a:tc>
                <a:tc>
                  <a:txBody>
                    <a:bodyPr/>
                    <a:lstStyle/>
                    <a:p>
                      <a:pPr algn="ctr" rtl="0" fontAlgn="t">
                        <a:spcBef>
                          <a:spcPts val="0"/>
                        </a:spcBef>
                        <a:spcAft>
                          <a:spcPts val="0"/>
                        </a:spcAft>
                      </a:pPr>
                      <a:r>
                        <a:rPr lang="en-US" sz="1100" b="0" i="0" u="none" strike="noStrike">
                          <a:solidFill>
                            <a:srgbClr val="000000"/>
                          </a:solidFill>
                          <a:effectLst/>
                          <a:latin typeface="Arial" panose="020B0604020202020204" pitchFamily="34" charset="0"/>
                        </a:rPr>
                        <a:t>110</a:t>
                      </a:r>
                      <a:endParaRPr lang="en-US">
                        <a:effectLst/>
                      </a:endParaRPr>
                    </a:p>
                  </a:txBody>
                  <a:tcPr marL="63500" marR="63500" marT="63500" marB="63500">
                    <a:lnL w="6350" cap="flat" cmpd="sng" algn="ctr">
                      <a:solidFill>
                        <a:srgbClr val="9E9E9E"/>
                      </a:solidFill>
                      <a:prstDash val="solid"/>
                      <a:round/>
                      <a:headEnd type="none" w="med" len="med"/>
                      <a:tailEnd type="none" w="med" len="med"/>
                    </a:lnL>
                    <a:lnR w="6350" cap="flat" cmpd="sng" algn="ctr">
                      <a:solidFill>
                        <a:srgbClr val="9E9E9E"/>
                      </a:solidFill>
                      <a:prstDash val="solid"/>
                      <a:round/>
                      <a:headEnd type="none" w="med" len="med"/>
                      <a:tailEnd type="none" w="med" len="med"/>
                    </a:lnR>
                    <a:lnT w="6350" cap="flat" cmpd="sng" algn="ctr">
                      <a:solidFill>
                        <a:srgbClr val="9E9E9E"/>
                      </a:solidFill>
                      <a:prstDash val="solid"/>
                      <a:round/>
                      <a:headEnd type="none" w="med" len="med"/>
                      <a:tailEnd type="none" w="med" len="med"/>
                    </a:lnT>
                    <a:lnB w="6350" cap="flat" cmpd="sng" algn="ctr">
                      <a:solidFill>
                        <a:srgbClr val="9E9E9E"/>
                      </a:solidFill>
                      <a:prstDash val="solid"/>
                      <a:round/>
                      <a:headEnd type="none" w="med" len="med"/>
                      <a:tailEnd type="none" w="med" len="med"/>
                    </a:lnB>
                    <a:solidFill>
                      <a:srgbClr val="FFE599"/>
                    </a:solidFill>
                  </a:tcPr>
                </a:tc>
                <a:tc>
                  <a:txBody>
                    <a:bodyPr/>
                    <a:lstStyle/>
                    <a:p>
                      <a:pPr algn="ctr" rtl="0" fontAlgn="t">
                        <a:spcBef>
                          <a:spcPts val="0"/>
                        </a:spcBef>
                        <a:spcAft>
                          <a:spcPts val="0"/>
                        </a:spcAft>
                      </a:pPr>
                      <a:r>
                        <a:rPr lang="en-US" sz="1100" b="0" i="0" u="none" strike="noStrike">
                          <a:solidFill>
                            <a:srgbClr val="000000"/>
                          </a:solidFill>
                          <a:effectLst/>
                          <a:latin typeface="Arial" panose="020B0604020202020204" pitchFamily="34" charset="0"/>
                        </a:rPr>
                        <a:t>30-110</a:t>
                      </a:r>
                      <a:br>
                        <a:rPr lang="en-US" sz="1100" b="0" i="0" u="none" strike="noStrike">
                          <a:solidFill>
                            <a:srgbClr val="000000"/>
                          </a:solidFill>
                          <a:effectLst/>
                          <a:latin typeface="Arial" panose="020B0604020202020204" pitchFamily="34" charset="0"/>
                        </a:rPr>
                      </a:br>
                      <a:r>
                        <a:rPr lang="en-US" sz="1100" b="0" i="0" u="none" strike="noStrike">
                          <a:solidFill>
                            <a:srgbClr val="000000"/>
                          </a:solidFill>
                          <a:effectLst/>
                          <a:latin typeface="Arial" panose="020B0604020202020204" pitchFamily="34" charset="0"/>
                        </a:rPr>
                        <a:t>(regulatory restrictions)</a:t>
                      </a:r>
                      <a:endParaRPr lang="en-US">
                        <a:effectLst/>
                      </a:endParaRPr>
                    </a:p>
                  </a:txBody>
                  <a:tcPr marL="63500" marR="63500" marT="63500" marB="63500">
                    <a:lnL w="6350" cap="flat" cmpd="sng" algn="ctr">
                      <a:solidFill>
                        <a:srgbClr val="9E9E9E"/>
                      </a:solidFill>
                      <a:prstDash val="solid"/>
                      <a:round/>
                      <a:headEnd type="none" w="med" len="med"/>
                      <a:tailEnd type="none" w="med" len="med"/>
                    </a:lnL>
                    <a:lnR w="6350" cap="flat" cmpd="sng" algn="ctr">
                      <a:solidFill>
                        <a:srgbClr val="9E9E9E"/>
                      </a:solidFill>
                      <a:prstDash val="solid"/>
                      <a:round/>
                      <a:headEnd type="none" w="med" len="med"/>
                      <a:tailEnd type="none" w="med" len="med"/>
                    </a:lnR>
                    <a:lnT w="6350" cap="flat" cmpd="sng" algn="ctr">
                      <a:solidFill>
                        <a:srgbClr val="9E9E9E"/>
                      </a:solidFill>
                      <a:prstDash val="solid"/>
                      <a:round/>
                      <a:headEnd type="none" w="med" len="med"/>
                      <a:tailEnd type="none" w="med" len="med"/>
                    </a:lnT>
                    <a:lnB w="6350" cap="flat" cmpd="sng" algn="ctr">
                      <a:solidFill>
                        <a:srgbClr val="9E9E9E"/>
                      </a:solidFill>
                      <a:prstDash val="solid"/>
                      <a:round/>
                      <a:headEnd type="none" w="med" len="med"/>
                      <a:tailEnd type="none" w="med" len="med"/>
                    </a:lnB>
                    <a:solidFill>
                      <a:srgbClr val="FFE599"/>
                    </a:solidFill>
                  </a:tcPr>
                </a:tc>
                <a:tc>
                  <a:txBody>
                    <a:bodyPr/>
                    <a:lstStyle/>
                    <a:p>
                      <a:pPr algn="ctr" rtl="0" fontAlgn="t">
                        <a:spcBef>
                          <a:spcPts val="0"/>
                        </a:spcBef>
                        <a:spcAft>
                          <a:spcPts val="0"/>
                        </a:spcAft>
                      </a:pPr>
                      <a:r>
                        <a:rPr lang="en-US" sz="1100" b="0" i="0" u="none" strike="noStrike">
                          <a:solidFill>
                            <a:srgbClr val="000000"/>
                          </a:solidFill>
                          <a:effectLst/>
                          <a:latin typeface="Arial" panose="020B0604020202020204" pitchFamily="34" charset="0"/>
                        </a:rPr>
                        <a:t>By application</a:t>
                      </a:r>
                      <a:endParaRPr lang="en-US">
                        <a:effectLst/>
                      </a:endParaRPr>
                    </a:p>
                  </a:txBody>
                  <a:tcPr marL="63500" marR="63500" marT="63500" marB="63500">
                    <a:lnL w="6350" cap="flat" cmpd="sng" algn="ctr">
                      <a:solidFill>
                        <a:srgbClr val="9E9E9E"/>
                      </a:solidFill>
                      <a:prstDash val="solid"/>
                      <a:round/>
                      <a:headEnd type="none" w="med" len="med"/>
                      <a:tailEnd type="none" w="med" len="med"/>
                    </a:lnL>
                    <a:lnR w="6350" cap="flat" cmpd="sng" algn="ctr">
                      <a:solidFill>
                        <a:srgbClr val="9E9E9E"/>
                      </a:solidFill>
                      <a:prstDash val="solid"/>
                      <a:round/>
                      <a:headEnd type="none" w="med" len="med"/>
                      <a:tailEnd type="none" w="med" len="med"/>
                    </a:lnR>
                    <a:lnT w="6350" cap="flat" cmpd="sng" algn="ctr">
                      <a:solidFill>
                        <a:srgbClr val="9E9E9E"/>
                      </a:solidFill>
                      <a:prstDash val="solid"/>
                      <a:round/>
                      <a:headEnd type="none" w="med" len="med"/>
                      <a:tailEnd type="none" w="med" len="med"/>
                    </a:lnT>
                    <a:lnB w="6350" cap="flat" cmpd="sng" algn="ctr">
                      <a:solidFill>
                        <a:srgbClr val="9E9E9E"/>
                      </a:solidFill>
                      <a:prstDash val="solid"/>
                      <a:round/>
                      <a:headEnd type="none" w="med" len="med"/>
                      <a:tailEnd type="none" w="med" len="med"/>
                    </a:lnB>
                    <a:solidFill>
                      <a:srgbClr val="FFE599"/>
                    </a:solidFill>
                  </a:tcPr>
                </a:tc>
                <a:tc>
                  <a:txBody>
                    <a:bodyPr/>
                    <a:lstStyle/>
                    <a:p>
                      <a:pPr algn="ctr" rtl="0" fontAlgn="t">
                        <a:spcBef>
                          <a:spcPts val="0"/>
                        </a:spcBef>
                        <a:spcAft>
                          <a:spcPts val="0"/>
                        </a:spcAft>
                      </a:pPr>
                      <a:r>
                        <a:rPr lang="en-US" sz="1100" b="0" i="0" u="none" strike="noStrike">
                          <a:solidFill>
                            <a:srgbClr val="000000"/>
                          </a:solidFill>
                          <a:effectLst/>
                          <a:latin typeface="Arial" panose="020B0604020202020204" pitchFamily="34" charset="0"/>
                        </a:rPr>
                        <a:t>Multiple Transit, 100s of Peers</a:t>
                      </a:r>
                      <a:endParaRPr lang="en-US">
                        <a:effectLst/>
                      </a:endParaRPr>
                    </a:p>
                  </a:txBody>
                  <a:tcPr marL="63500" marR="63500" marT="63500" marB="63500">
                    <a:lnL w="6350" cap="flat" cmpd="sng" algn="ctr">
                      <a:solidFill>
                        <a:srgbClr val="9E9E9E"/>
                      </a:solidFill>
                      <a:prstDash val="solid"/>
                      <a:round/>
                      <a:headEnd type="none" w="med" len="med"/>
                      <a:tailEnd type="none" w="med" len="med"/>
                    </a:lnL>
                    <a:lnR w="6350" cap="flat" cmpd="sng" algn="ctr">
                      <a:solidFill>
                        <a:srgbClr val="9E9E9E"/>
                      </a:solidFill>
                      <a:prstDash val="solid"/>
                      <a:round/>
                      <a:headEnd type="none" w="med" len="med"/>
                      <a:tailEnd type="none" w="med" len="med"/>
                    </a:lnR>
                    <a:lnT w="6350" cap="flat" cmpd="sng" algn="ctr">
                      <a:solidFill>
                        <a:srgbClr val="9E9E9E"/>
                      </a:solidFill>
                      <a:prstDash val="solid"/>
                      <a:round/>
                      <a:headEnd type="none" w="med" len="med"/>
                      <a:tailEnd type="none" w="med" len="med"/>
                    </a:lnT>
                    <a:lnB w="6350" cap="flat" cmpd="sng" algn="ctr">
                      <a:solidFill>
                        <a:srgbClr val="9E9E9E"/>
                      </a:solidFill>
                      <a:prstDash val="solid"/>
                      <a:round/>
                      <a:headEnd type="none" w="med" len="med"/>
                      <a:tailEnd type="none" w="med" len="med"/>
                    </a:lnB>
                  </a:tcPr>
                </a:tc>
                <a:tc>
                  <a:txBody>
                    <a:bodyPr/>
                    <a:lstStyle/>
                    <a:p>
                      <a:pPr algn="ctr" rtl="0" fontAlgn="t">
                        <a:spcBef>
                          <a:spcPts val="0"/>
                        </a:spcBef>
                        <a:spcAft>
                          <a:spcPts val="0"/>
                        </a:spcAft>
                      </a:pPr>
                      <a:r>
                        <a:rPr lang="en-US" sz="1100" b="0" i="0" u="none" strike="noStrike">
                          <a:solidFill>
                            <a:srgbClr val="000000"/>
                          </a:solidFill>
                          <a:effectLst/>
                          <a:latin typeface="Arial" panose="020B0604020202020204" pitchFamily="34" charset="0"/>
                        </a:rPr>
                        <a:t>At least 10</a:t>
                      </a:r>
                      <a:endParaRPr lang="en-US">
                        <a:effectLst/>
                      </a:endParaRPr>
                    </a:p>
                  </a:txBody>
                  <a:tcPr marL="63500" marR="63500" marT="63500" marB="63500">
                    <a:lnL w="6350" cap="flat" cmpd="sng" algn="ctr">
                      <a:solidFill>
                        <a:srgbClr val="9E9E9E"/>
                      </a:solidFill>
                      <a:prstDash val="solid"/>
                      <a:round/>
                      <a:headEnd type="none" w="med" len="med"/>
                      <a:tailEnd type="none" w="med" len="med"/>
                    </a:lnL>
                    <a:lnR w="6350" cap="flat" cmpd="sng" algn="ctr">
                      <a:solidFill>
                        <a:srgbClr val="9E9E9E"/>
                      </a:solidFill>
                      <a:prstDash val="solid"/>
                      <a:round/>
                      <a:headEnd type="none" w="med" len="med"/>
                      <a:tailEnd type="none" w="med" len="med"/>
                    </a:lnR>
                    <a:lnT w="6350" cap="flat" cmpd="sng" algn="ctr">
                      <a:solidFill>
                        <a:srgbClr val="9E9E9E"/>
                      </a:solidFill>
                      <a:prstDash val="solid"/>
                      <a:round/>
                      <a:headEnd type="none" w="med" len="med"/>
                      <a:tailEnd type="none" w="med" len="med"/>
                    </a:lnT>
                    <a:lnB w="6350" cap="flat" cmpd="sng" algn="ctr">
                      <a:solidFill>
                        <a:srgbClr val="9E9E9E"/>
                      </a:solidFill>
                      <a:prstDash val="solid"/>
                      <a:round/>
                      <a:headEnd type="none" w="med" len="med"/>
                      <a:tailEnd type="none" w="med" len="med"/>
                    </a:lnB>
                  </a:tcPr>
                </a:tc>
                <a:extLst>
                  <a:ext uri="{0D108BD9-81ED-4DB2-BD59-A6C34878D82A}">
                    <a16:rowId xmlns:a16="http://schemas.microsoft.com/office/drawing/2014/main" val="1442062826"/>
                  </a:ext>
                </a:extLst>
              </a:tr>
              <a:tr h="757366">
                <a:tc vMerge="1">
                  <a:txBody>
                    <a:bodyPr/>
                    <a:lstStyle/>
                    <a:p>
                      <a:endParaRPr lang="en-US"/>
                    </a:p>
                  </a:txBody>
                  <a:tcPr/>
                </a:tc>
                <a:tc>
                  <a:txBody>
                    <a:bodyPr/>
                    <a:lstStyle/>
                    <a:p>
                      <a:pPr algn="ctr" rtl="0" fontAlgn="t">
                        <a:spcBef>
                          <a:spcPts val="0"/>
                        </a:spcBef>
                        <a:spcAft>
                          <a:spcPts val="0"/>
                        </a:spcAft>
                      </a:pPr>
                      <a:r>
                        <a:rPr lang="en-US" sz="1100" b="0" i="0" u="none" strike="noStrike">
                          <a:solidFill>
                            <a:srgbClr val="000000"/>
                          </a:solidFill>
                          <a:effectLst/>
                          <a:latin typeface="Arial" panose="020B0604020202020204" pitchFamily="34" charset="0"/>
                        </a:rPr>
                        <a:t>Akamai DNS</a:t>
                      </a:r>
                      <a:endParaRPr lang="en-US">
                        <a:effectLst/>
                      </a:endParaRPr>
                    </a:p>
                  </a:txBody>
                  <a:tcPr marL="63500" marR="63500" marT="63500" marB="63500">
                    <a:lnL w="6350" cap="flat" cmpd="sng" algn="ctr">
                      <a:solidFill>
                        <a:srgbClr val="9E9E9E"/>
                      </a:solidFill>
                      <a:prstDash val="solid"/>
                      <a:round/>
                      <a:headEnd type="none" w="med" len="med"/>
                      <a:tailEnd type="none" w="med" len="med"/>
                    </a:lnL>
                    <a:lnR w="6350" cap="flat" cmpd="sng" algn="ctr">
                      <a:solidFill>
                        <a:srgbClr val="9E9E9E"/>
                      </a:solidFill>
                      <a:prstDash val="solid"/>
                      <a:round/>
                      <a:headEnd type="none" w="med" len="med"/>
                      <a:tailEnd type="none" w="med" len="med"/>
                    </a:lnR>
                    <a:lnT w="6350" cap="flat" cmpd="sng" algn="ctr">
                      <a:solidFill>
                        <a:srgbClr val="9E9E9E"/>
                      </a:solidFill>
                      <a:prstDash val="solid"/>
                      <a:round/>
                      <a:headEnd type="none" w="med" len="med"/>
                      <a:tailEnd type="none" w="med" len="med"/>
                    </a:lnT>
                    <a:lnB w="6350" cap="flat" cmpd="sng" algn="ctr">
                      <a:solidFill>
                        <a:srgbClr val="9E9E9E"/>
                      </a:solidFill>
                      <a:prstDash val="solid"/>
                      <a:round/>
                      <a:headEnd type="none" w="med" len="med"/>
                      <a:tailEnd type="none" w="med" len="med"/>
                    </a:lnB>
                  </a:tcPr>
                </a:tc>
                <a:tc>
                  <a:txBody>
                    <a:bodyPr/>
                    <a:lstStyle/>
                    <a:p>
                      <a:pPr algn="ctr" rtl="0" fontAlgn="t">
                        <a:spcBef>
                          <a:spcPts val="0"/>
                        </a:spcBef>
                        <a:spcAft>
                          <a:spcPts val="0"/>
                        </a:spcAft>
                      </a:pPr>
                      <a:r>
                        <a:rPr lang="en-US" sz="1100" b="0" i="0" u="none" strike="noStrike">
                          <a:solidFill>
                            <a:srgbClr val="000000"/>
                          </a:solidFill>
                          <a:effectLst/>
                          <a:latin typeface="Arial" panose="020B0604020202020204" pitchFamily="34" charset="0"/>
                        </a:rPr>
                        <a:t>Hundreds</a:t>
                      </a:r>
                      <a:endParaRPr lang="en-US">
                        <a:effectLst/>
                      </a:endParaRPr>
                    </a:p>
                  </a:txBody>
                  <a:tcPr marL="63500" marR="63500" marT="63500" marB="63500">
                    <a:lnL w="6350" cap="flat" cmpd="sng" algn="ctr">
                      <a:solidFill>
                        <a:srgbClr val="9E9E9E"/>
                      </a:solidFill>
                      <a:prstDash val="solid"/>
                      <a:round/>
                      <a:headEnd type="none" w="med" len="med"/>
                      <a:tailEnd type="none" w="med" len="med"/>
                    </a:lnL>
                    <a:lnR w="6350" cap="flat" cmpd="sng" algn="ctr">
                      <a:solidFill>
                        <a:srgbClr val="9E9E9E"/>
                      </a:solidFill>
                      <a:prstDash val="solid"/>
                      <a:round/>
                      <a:headEnd type="none" w="med" len="med"/>
                      <a:tailEnd type="none" w="med" len="med"/>
                    </a:lnR>
                    <a:lnT w="6350" cap="flat" cmpd="sng" algn="ctr">
                      <a:solidFill>
                        <a:srgbClr val="9E9E9E"/>
                      </a:solidFill>
                      <a:prstDash val="solid"/>
                      <a:round/>
                      <a:headEnd type="none" w="med" len="med"/>
                      <a:tailEnd type="none" w="med" len="med"/>
                    </a:lnT>
                    <a:lnB w="6350" cap="flat" cmpd="sng" algn="ctr">
                      <a:solidFill>
                        <a:srgbClr val="9E9E9E"/>
                      </a:solidFill>
                      <a:prstDash val="solid"/>
                      <a:round/>
                      <a:headEnd type="none" w="med" len="med"/>
                      <a:tailEnd type="none" w="med" len="med"/>
                    </a:lnB>
                    <a:solidFill>
                      <a:srgbClr val="FFE599"/>
                    </a:solidFill>
                  </a:tcPr>
                </a:tc>
                <a:tc>
                  <a:txBody>
                    <a:bodyPr/>
                    <a:lstStyle/>
                    <a:p>
                      <a:pPr algn="ctr" rtl="0" fontAlgn="t">
                        <a:spcBef>
                          <a:spcPts val="0"/>
                        </a:spcBef>
                        <a:spcAft>
                          <a:spcPts val="0"/>
                        </a:spcAft>
                      </a:pPr>
                      <a:r>
                        <a:rPr lang="en-US" sz="1100" b="0" i="0" u="none" strike="noStrike">
                          <a:solidFill>
                            <a:srgbClr val="000000"/>
                          </a:solidFill>
                          <a:effectLst/>
                          <a:latin typeface="Arial" panose="020B0604020202020204" pitchFamily="34" charset="0"/>
                        </a:rPr>
                        <a:t>25</a:t>
                      </a:r>
                      <a:br>
                        <a:rPr lang="en-US" sz="1100" b="0" i="0" u="none" strike="noStrike">
                          <a:solidFill>
                            <a:srgbClr val="000000"/>
                          </a:solidFill>
                          <a:effectLst/>
                          <a:latin typeface="Arial" panose="020B0604020202020204" pitchFamily="34" charset="0"/>
                        </a:rPr>
                      </a:br>
                      <a:r>
                        <a:rPr lang="en-US" sz="1100" b="0" i="0" u="none" strike="noStrike">
                          <a:solidFill>
                            <a:srgbClr val="000000"/>
                          </a:solidFill>
                          <a:effectLst/>
                          <a:latin typeface="Arial" panose="020B0604020202020204" pitchFamily="34" charset="0"/>
                        </a:rPr>
                        <a:t>(spread load)</a:t>
                      </a:r>
                      <a:endParaRPr lang="en-US">
                        <a:effectLst/>
                      </a:endParaRPr>
                    </a:p>
                  </a:txBody>
                  <a:tcPr marL="63500" marR="63500" marT="63500" marB="63500">
                    <a:lnL w="6350" cap="flat" cmpd="sng" algn="ctr">
                      <a:solidFill>
                        <a:srgbClr val="9E9E9E"/>
                      </a:solidFill>
                      <a:prstDash val="solid"/>
                      <a:round/>
                      <a:headEnd type="none" w="med" len="med"/>
                      <a:tailEnd type="none" w="med" len="med"/>
                    </a:lnL>
                    <a:lnR w="6350" cap="flat" cmpd="sng" algn="ctr">
                      <a:solidFill>
                        <a:srgbClr val="9E9E9E"/>
                      </a:solidFill>
                      <a:prstDash val="solid"/>
                      <a:round/>
                      <a:headEnd type="none" w="med" len="med"/>
                      <a:tailEnd type="none" w="med" len="med"/>
                    </a:lnR>
                    <a:lnT w="6350" cap="flat" cmpd="sng" algn="ctr">
                      <a:solidFill>
                        <a:srgbClr val="9E9E9E"/>
                      </a:solidFill>
                      <a:prstDash val="solid"/>
                      <a:round/>
                      <a:headEnd type="none" w="med" len="med"/>
                      <a:tailEnd type="none" w="med" len="med"/>
                    </a:lnT>
                    <a:lnB w="6350" cap="flat" cmpd="sng" algn="ctr">
                      <a:solidFill>
                        <a:srgbClr val="9E9E9E"/>
                      </a:solidFill>
                      <a:prstDash val="solid"/>
                      <a:round/>
                      <a:headEnd type="none" w="med" len="med"/>
                      <a:tailEnd type="none" w="med" len="med"/>
                    </a:lnB>
                    <a:solidFill>
                      <a:srgbClr val="FFE599"/>
                    </a:solidFill>
                  </a:tcPr>
                </a:tc>
                <a:tc>
                  <a:txBody>
                    <a:bodyPr/>
                    <a:lstStyle/>
                    <a:p>
                      <a:pPr algn="ctr" rtl="0" fontAlgn="t">
                        <a:spcBef>
                          <a:spcPts val="0"/>
                        </a:spcBef>
                        <a:spcAft>
                          <a:spcPts val="0"/>
                        </a:spcAft>
                      </a:pPr>
                      <a:r>
                        <a:rPr lang="en-US" sz="1100" b="0" i="0" u="none" strike="noStrike">
                          <a:solidFill>
                            <a:srgbClr val="000000"/>
                          </a:solidFill>
                          <a:effectLst/>
                          <a:latin typeface="Arial" panose="020B0604020202020204" pitchFamily="34" charset="0"/>
                        </a:rPr>
                        <a:t>For performance</a:t>
                      </a:r>
                      <a:endParaRPr lang="en-US">
                        <a:effectLst/>
                      </a:endParaRPr>
                    </a:p>
                  </a:txBody>
                  <a:tcPr marL="63500" marR="63500" marT="63500" marB="63500">
                    <a:lnL w="6350" cap="flat" cmpd="sng" algn="ctr">
                      <a:solidFill>
                        <a:srgbClr val="9E9E9E"/>
                      </a:solidFill>
                      <a:prstDash val="solid"/>
                      <a:round/>
                      <a:headEnd type="none" w="med" len="med"/>
                      <a:tailEnd type="none" w="med" len="med"/>
                    </a:lnL>
                    <a:lnR w="6350" cap="flat" cmpd="sng" algn="ctr">
                      <a:solidFill>
                        <a:srgbClr val="9E9E9E"/>
                      </a:solidFill>
                      <a:prstDash val="solid"/>
                      <a:round/>
                      <a:headEnd type="none" w="med" len="med"/>
                      <a:tailEnd type="none" w="med" len="med"/>
                    </a:lnR>
                    <a:lnT w="6350" cap="flat" cmpd="sng" algn="ctr">
                      <a:solidFill>
                        <a:srgbClr val="9E9E9E"/>
                      </a:solidFill>
                      <a:prstDash val="solid"/>
                      <a:round/>
                      <a:headEnd type="none" w="med" len="med"/>
                      <a:tailEnd type="none" w="med" len="med"/>
                    </a:lnT>
                    <a:lnB w="6350" cap="flat" cmpd="sng" algn="ctr">
                      <a:solidFill>
                        <a:srgbClr val="9E9E9E"/>
                      </a:solidFill>
                      <a:prstDash val="solid"/>
                      <a:round/>
                      <a:headEnd type="none" w="med" len="med"/>
                      <a:tailEnd type="none" w="med" len="med"/>
                    </a:lnB>
                    <a:solidFill>
                      <a:srgbClr val="FFE599"/>
                    </a:solidFill>
                  </a:tcPr>
                </a:tc>
                <a:tc>
                  <a:txBody>
                    <a:bodyPr/>
                    <a:lstStyle/>
                    <a:p>
                      <a:pPr algn="ctr" rtl="0" fontAlgn="t">
                        <a:spcBef>
                          <a:spcPts val="0"/>
                        </a:spcBef>
                        <a:spcAft>
                          <a:spcPts val="0"/>
                        </a:spcAft>
                      </a:pPr>
                      <a:r>
                        <a:rPr lang="en-US" sz="1100" b="0" i="0" u="none" strike="noStrike">
                          <a:solidFill>
                            <a:srgbClr val="000000"/>
                          </a:solidFill>
                          <a:effectLst/>
                          <a:latin typeface="Arial" panose="020B0604020202020204" pitchFamily="34" charset="0"/>
                        </a:rPr>
                        <a:t>1 Transit, Some Peers</a:t>
                      </a:r>
                      <a:endParaRPr lang="en-US">
                        <a:effectLst/>
                      </a:endParaRPr>
                    </a:p>
                  </a:txBody>
                  <a:tcPr marL="63500" marR="63500" marT="63500" marB="63500">
                    <a:lnL w="6350" cap="flat" cmpd="sng" algn="ctr">
                      <a:solidFill>
                        <a:srgbClr val="9E9E9E"/>
                      </a:solidFill>
                      <a:prstDash val="solid"/>
                      <a:round/>
                      <a:headEnd type="none" w="med" len="med"/>
                      <a:tailEnd type="none" w="med" len="med"/>
                    </a:lnL>
                    <a:lnR w="6350" cap="flat" cmpd="sng" algn="ctr">
                      <a:solidFill>
                        <a:srgbClr val="9E9E9E"/>
                      </a:solidFill>
                      <a:prstDash val="solid"/>
                      <a:round/>
                      <a:headEnd type="none" w="med" len="med"/>
                      <a:tailEnd type="none" w="med" len="med"/>
                    </a:lnR>
                    <a:lnT w="6350" cap="flat" cmpd="sng" algn="ctr">
                      <a:solidFill>
                        <a:srgbClr val="9E9E9E"/>
                      </a:solidFill>
                      <a:prstDash val="solid"/>
                      <a:round/>
                      <a:headEnd type="none" w="med" len="med"/>
                      <a:tailEnd type="none" w="med" len="med"/>
                    </a:lnT>
                    <a:lnB w="6350" cap="flat" cmpd="sng" algn="ctr">
                      <a:solidFill>
                        <a:srgbClr val="9E9E9E"/>
                      </a:solidFill>
                      <a:prstDash val="solid"/>
                      <a:round/>
                      <a:headEnd type="none" w="med" len="med"/>
                      <a:tailEnd type="none" w="med" len="med"/>
                    </a:lnB>
                  </a:tcPr>
                </a:tc>
                <a:tc>
                  <a:txBody>
                    <a:bodyPr/>
                    <a:lstStyle/>
                    <a:p>
                      <a:pPr algn="ctr" rtl="0" fontAlgn="t">
                        <a:spcBef>
                          <a:spcPts val="0"/>
                        </a:spcBef>
                        <a:spcAft>
                          <a:spcPts val="0"/>
                        </a:spcAft>
                      </a:pPr>
                      <a:r>
                        <a:rPr lang="en-US" sz="1100" b="0" i="0" u="none" strike="noStrike">
                          <a:solidFill>
                            <a:srgbClr val="000000"/>
                          </a:solidFill>
                          <a:effectLst/>
                          <a:latin typeface="Arial" panose="020B0604020202020204" pitchFamily="34" charset="0"/>
                        </a:rPr>
                        <a:t>Probably Less than One</a:t>
                      </a:r>
                      <a:endParaRPr lang="en-US">
                        <a:effectLst/>
                      </a:endParaRPr>
                    </a:p>
                  </a:txBody>
                  <a:tcPr marL="63500" marR="63500" marT="63500" marB="63500">
                    <a:lnL w="6350" cap="flat" cmpd="sng" algn="ctr">
                      <a:solidFill>
                        <a:srgbClr val="9E9E9E"/>
                      </a:solidFill>
                      <a:prstDash val="solid"/>
                      <a:round/>
                      <a:headEnd type="none" w="med" len="med"/>
                      <a:tailEnd type="none" w="med" len="med"/>
                    </a:lnL>
                    <a:lnR w="6350" cap="flat" cmpd="sng" algn="ctr">
                      <a:solidFill>
                        <a:srgbClr val="9E9E9E"/>
                      </a:solidFill>
                      <a:prstDash val="solid"/>
                      <a:round/>
                      <a:headEnd type="none" w="med" len="med"/>
                      <a:tailEnd type="none" w="med" len="med"/>
                    </a:lnR>
                    <a:lnT w="6350" cap="flat" cmpd="sng" algn="ctr">
                      <a:solidFill>
                        <a:srgbClr val="9E9E9E"/>
                      </a:solidFill>
                      <a:prstDash val="solid"/>
                      <a:round/>
                      <a:headEnd type="none" w="med" len="med"/>
                      <a:tailEnd type="none" w="med" len="med"/>
                    </a:lnT>
                    <a:lnB w="6350" cap="flat" cmpd="sng" algn="ctr">
                      <a:solidFill>
                        <a:srgbClr val="9E9E9E"/>
                      </a:solidFill>
                      <a:prstDash val="solid"/>
                      <a:round/>
                      <a:headEnd type="none" w="med" len="med"/>
                      <a:tailEnd type="none" w="med" len="med"/>
                    </a:lnB>
                  </a:tcPr>
                </a:tc>
                <a:extLst>
                  <a:ext uri="{0D108BD9-81ED-4DB2-BD59-A6C34878D82A}">
                    <a16:rowId xmlns:a16="http://schemas.microsoft.com/office/drawing/2014/main" val="1520262177"/>
                  </a:ext>
                </a:extLst>
              </a:tr>
              <a:tr h="958923">
                <a:tc vMerge="1">
                  <a:txBody>
                    <a:bodyPr/>
                    <a:lstStyle/>
                    <a:p>
                      <a:endParaRPr lang="en-US"/>
                    </a:p>
                  </a:txBody>
                  <a:tcPr/>
                </a:tc>
                <a:tc>
                  <a:txBody>
                    <a:bodyPr/>
                    <a:lstStyle/>
                    <a:p>
                      <a:pPr algn="ctr" rtl="0" fontAlgn="t">
                        <a:spcBef>
                          <a:spcPts val="0"/>
                        </a:spcBef>
                        <a:spcAft>
                          <a:spcPts val="0"/>
                        </a:spcAft>
                      </a:pPr>
                      <a:r>
                        <a:rPr lang="en-US" sz="1100" b="0" i="0" u="none" strike="noStrike" dirty="0">
                          <a:solidFill>
                            <a:srgbClr val="000000"/>
                          </a:solidFill>
                          <a:effectLst/>
                          <a:latin typeface="Arial" panose="020B0604020202020204" pitchFamily="34" charset="0"/>
                        </a:rPr>
                        <a:t>Root DNS</a:t>
                      </a:r>
                      <a:endParaRPr lang="en-US" dirty="0">
                        <a:effectLst/>
                      </a:endParaRPr>
                    </a:p>
                  </a:txBody>
                  <a:tcPr marL="63500" marR="63500" marT="63500" marB="63500">
                    <a:lnL w="6350" cap="flat" cmpd="sng" algn="ctr">
                      <a:solidFill>
                        <a:srgbClr val="9E9E9E"/>
                      </a:solidFill>
                      <a:prstDash val="solid"/>
                      <a:round/>
                      <a:headEnd type="none" w="med" len="med"/>
                      <a:tailEnd type="none" w="med" len="med"/>
                    </a:lnL>
                    <a:lnR w="6350" cap="flat" cmpd="sng" algn="ctr">
                      <a:solidFill>
                        <a:srgbClr val="9E9E9E"/>
                      </a:solidFill>
                      <a:prstDash val="solid"/>
                      <a:round/>
                      <a:headEnd type="none" w="med" len="med"/>
                      <a:tailEnd type="none" w="med" len="med"/>
                    </a:lnR>
                    <a:lnT w="6350" cap="flat" cmpd="sng" algn="ctr">
                      <a:solidFill>
                        <a:srgbClr val="9E9E9E"/>
                      </a:solidFill>
                      <a:prstDash val="solid"/>
                      <a:round/>
                      <a:headEnd type="none" w="med" len="med"/>
                      <a:tailEnd type="none" w="med" len="med"/>
                    </a:lnT>
                    <a:lnB w="6350" cap="flat" cmpd="sng" algn="ctr">
                      <a:solidFill>
                        <a:srgbClr val="9E9E9E"/>
                      </a:solidFill>
                      <a:prstDash val="solid"/>
                      <a:round/>
                      <a:headEnd type="none" w="med" len="med"/>
                      <a:tailEnd type="none" w="med" len="med"/>
                    </a:lnB>
                  </a:tcPr>
                </a:tc>
                <a:tc>
                  <a:txBody>
                    <a:bodyPr/>
                    <a:lstStyle/>
                    <a:p>
                      <a:pPr algn="ctr" rtl="0" fontAlgn="t">
                        <a:spcBef>
                          <a:spcPts val="0"/>
                        </a:spcBef>
                        <a:spcAft>
                          <a:spcPts val="0"/>
                        </a:spcAft>
                      </a:pPr>
                      <a:r>
                        <a:rPr lang="en-US" sz="1100" b="0" i="0" u="none" strike="noStrike">
                          <a:solidFill>
                            <a:srgbClr val="000000"/>
                          </a:solidFill>
                          <a:effectLst/>
                          <a:latin typeface="Arial" panose="020B0604020202020204" pitchFamily="34" charset="0"/>
                        </a:rPr>
                        <a:t>1400</a:t>
                      </a:r>
                      <a:endParaRPr lang="en-US">
                        <a:effectLst/>
                      </a:endParaRPr>
                    </a:p>
                  </a:txBody>
                  <a:tcPr marL="63500" marR="63500" marT="63500" marB="63500">
                    <a:lnL w="6350" cap="flat" cmpd="sng" algn="ctr">
                      <a:solidFill>
                        <a:srgbClr val="9E9E9E"/>
                      </a:solidFill>
                      <a:prstDash val="solid"/>
                      <a:round/>
                      <a:headEnd type="none" w="med" len="med"/>
                      <a:tailEnd type="none" w="med" len="med"/>
                    </a:lnL>
                    <a:lnR w="6350" cap="flat" cmpd="sng" algn="ctr">
                      <a:solidFill>
                        <a:srgbClr val="9E9E9E"/>
                      </a:solidFill>
                      <a:prstDash val="solid"/>
                      <a:round/>
                      <a:headEnd type="none" w="med" len="med"/>
                      <a:tailEnd type="none" w="med" len="med"/>
                    </a:lnR>
                    <a:lnT w="6350" cap="flat" cmpd="sng" algn="ctr">
                      <a:solidFill>
                        <a:srgbClr val="9E9E9E"/>
                      </a:solidFill>
                      <a:prstDash val="solid"/>
                      <a:round/>
                      <a:headEnd type="none" w="med" len="med"/>
                      <a:tailEnd type="none" w="med" len="med"/>
                    </a:lnT>
                    <a:lnB w="6350" cap="flat" cmpd="sng" algn="ctr">
                      <a:solidFill>
                        <a:srgbClr val="9E9E9E"/>
                      </a:solidFill>
                      <a:prstDash val="solid"/>
                      <a:round/>
                      <a:headEnd type="none" w="med" len="med"/>
                      <a:tailEnd type="none" w="med" len="med"/>
                    </a:lnB>
                    <a:solidFill>
                      <a:srgbClr val="FFE599"/>
                    </a:solidFill>
                  </a:tcPr>
                </a:tc>
                <a:tc>
                  <a:txBody>
                    <a:bodyPr/>
                    <a:lstStyle/>
                    <a:p>
                      <a:pPr algn="ctr" rtl="0" fontAlgn="t">
                        <a:spcBef>
                          <a:spcPts val="0"/>
                        </a:spcBef>
                        <a:spcAft>
                          <a:spcPts val="0"/>
                        </a:spcAft>
                      </a:pPr>
                      <a:r>
                        <a:rPr lang="en-US" sz="1100" b="0" i="0" u="none" strike="noStrike">
                          <a:solidFill>
                            <a:srgbClr val="000000"/>
                          </a:solidFill>
                          <a:effectLst/>
                          <a:latin typeface="Arial" panose="020B0604020202020204" pitchFamily="34" charset="0"/>
                        </a:rPr>
                        <a:t>6-250</a:t>
                      </a:r>
                      <a:br>
                        <a:rPr lang="en-US" sz="1100" b="0" i="0" u="none" strike="noStrike">
                          <a:solidFill>
                            <a:srgbClr val="000000"/>
                          </a:solidFill>
                          <a:effectLst/>
                          <a:latin typeface="Arial" panose="020B0604020202020204" pitchFamily="34" charset="0"/>
                        </a:rPr>
                      </a:br>
                      <a:r>
                        <a:rPr lang="en-US" sz="1100" b="0" i="0" u="none" strike="noStrike">
                          <a:solidFill>
                            <a:srgbClr val="000000"/>
                          </a:solidFill>
                          <a:effectLst/>
                          <a:latin typeface="Arial" panose="020B0604020202020204" pitchFamily="34" charset="0"/>
                        </a:rPr>
                        <a:t>(different orgs, same service)</a:t>
                      </a:r>
                      <a:endParaRPr lang="en-US">
                        <a:effectLst/>
                      </a:endParaRPr>
                    </a:p>
                  </a:txBody>
                  <a:tcPr marL="63500" marR="63500" marT="63500" marB="63500">
                    <a:lnL w="6350" cap="flat" cmpd="sng" algn="ctr">
                      <a:solidFill>
                        <a:srgbClr val="9E9E9E"/>
                      </a:solidFill>
                      <a:prstDash val="solid"/>
                      <a:round/>
                      <a:headEnd type="none" w="med" len="med"/>
                      <a:tailEnd type="none" w="med" len="med"/>
                    </a:lnL>
                    <a:lnR w="6350" cap="flat" cmpd="sng" algn="ctr">
                      <a:solidFill>
                        <a:srgbClr val="9E9E9E"/>
                      </a:solidFill>
                      <a:prstDash val="solid"/>
                      <a:round/>
                      <a:headEnd type="none" w="med" len="med"/>
                      <a:tailEnd type="none" w="med" len="med"/>
                    </a:lnR>
                    <a:lnT w="6350" cap="flat" cmpd="sng" algn="ctr">
                      <a:solidFill>
                        <a:srgbClr val="9E9E9E"/>
                      </a:solidFill>
                      <a:prstDash val="solid"/>
                      <a:round/>
                      <a:headEnd type="none" w="med" len="med"/>
                      <a:tailEnd type="none" w="med" len="med"/>
                    </a:lnT>
                    <a:lnB w="6350" cap="flat" cmpd="sng" algn="ctr">
                      <a:solidFill>
                        <a:srgbClr val="9E9E9E"/>
                      </a:solidFill>
                      <a:prstDash val="solid"/>
                      <a:round/>
                      <a:headEnd type="none" w="med" len="med"/>
                      <a:tailEnd type="none" w="med" len="med"/>
                    </a:lnB>
                    <a:solidFill>
                      <a:srgbClr val="FFE599"/>
                    </a:solidFill>
                  </a:tcPr>
                </a:tc>
                <a:tc>
                  <a:txBody>
                    <a:bodyPr/>
                    <a:lstStyle/>
                    <a:p>
                      <a:pPr algn="ctr" rtl="0" fontAlgn="t">
                        <a:spcBef>
                          <a:spcPts val="0"/>
                        </a:spcBef>
                        <a:spcAft>
                          <a:spcPts val="0"/>
                        </a:spcAft>
                      </a:pPr>
                      <a:r>
                        <a:rPr lang="en-US" sz="1100" b="0" i="0" u="none" strike="noStrike">
                          <a:solidFill>
                            <a:srgbClr val="000000"/>
                          </a:solidFill>
                          <a:effectLst/>
                          <a:latin typeface="Arial" panose="020B0604020202020204" pitchFamily="34" charset="0"/>
                        </a:rPr>
                        <a:t>By root letter</a:t>
                      </a:r>
                      <a:endParaRPr lang="en-US">
                        <a:effectLst/>
                      </a:endParaRPr>
                    </a:p>
                  </a:txBody>
                  <a:tcPr marL="63500" marR="63500" marT="63500" marB="63500">
                    <a:lnL w="6350" cap="flat" cmpd="sng" algn="ctr">
                      <a:solidFill>
                        <a:srgbClr val="9E9E9E"/>
                      </a:solidFill>
                      <a:prstDash val="solid"/>
                      <a:round/>
                      <a:headEnd type="none" w="med" len="med"/>
                      <a:tailEnd type="none" w="med" len="med"/>
                    </a:lnL>
                    <a:lnR w="6350" cap="flat" cmpd="sng" algn="ctr">
                      <a:solidFill>
                        <a:srgbClr val="9E9E9E"/>
                      </a:solidFill>
                      <a:prstDash val="solid"/>
                      <a:round/>
                      <a:headEnd type="none" w="med" len="med"/>
                      <a:tailEnd type="none" w="med" len="med"/>
                    </a:lnR>
                    <a:lnT w="6350" cap="flat" cmpd="sng" algn="ctr">
                      <a:solidFill>
                        <a:srgbClr val="9E9E9E"/>
                      </a:solidFill>
                      <a:prstDash val="solid"/>
                      <a:round/>
                      <a:headEnd type="none" w="med" len="med"/>
                      <a:tailEnd type="none" w="med" len="med"/>
                    </a:lnT>
                    <a:lnB w="6350" cap="flat" cmpd="sng" algn="ctr">
                      <a:solidFill>
                        <a:srgbClr val="9E9E9E"/>
                      </a:solidFill>
                      <a:prstDash val="solid"/>
                      <a:round/>
                      <a:headEnd type="none" w="med" len="med"/>
                      <a:tailEnd type="none" w="med" len="med"/>
                    </a:lnB>
                    <a:solidFill>
                      <a:srgbClr val="FFE599"/>
                    </a:solidFill>
                  </a:tcPr>
                </a:tc>
                <a:tc>
                  <a:txBody>
                    <a:bodyPr/>
                    <a:lstStyle/>
                    <a:p>
                      <a:pPr algn="ctr" rtl="0" fontAlgn="t">
                        <a:spcBef>
                          <a:spcPts val="0"/>
                        </a:spcBef>
                        <a:spcAft>
                          <a:spcPts val="0"/>
                        </a:spcAft>
                      </a:pPr>
                      <a:r>
                        <a:rPr lang="en-US" sz="1100" b="0" i="0" u="none" strike="noStrike">
                          <a:solidFill>
                            <a:srgbClr val="000000"/>
                          </a:solidFill>
                          <a:effectLst/>
                          <a:latin typeface="Arial" panose="020B0604020202020204" pitchFamily="34" charset="0"/>
                        </a:rPr>
                        <a:t>Various</a:t>
                      </a:r>
                      <a:endParaRPr lang="en-US">
                        <a:effectLst/>
                      </a:endParaRPr>
                    </a:p>
                  </a:txBody>
                  <a:tcPr marL="63500" marR="63500" marT="63500" marB="63500">
                    <a:lnL w="6350" cap="flat" cmpd="sng" algn="ctr">
                      <a:solidFill>
                        <a:srgbClr val="9E9E9E"/>
                      </a:solidFill>
                      <a:prstDash val="solid"/>
                      <a:round/>
                      <a:headEnd type="none" w="med" len="med"/>
                      <a:tailEnd type="none" w="med" len="med"/>
                    </a:lnL>
                    <a:lnR w="6350" cap="flat" cmpd="sng" algn="ctr">
                      <a:solidFill>
                        <a:srgbClr val="9E9E9E"/>
                      </a:solidFill>
                      <a:prstDash val="solid"/>
                      <a:round/>
                      <a:headEnd type="none" w="med" len="med"/>
                      <a:tailEnd type="none" w="med" len="med"/>
                    </a:lnR>
                    <a:lnT w="6350" cap="flat" cmpd="sng" algn="ctr">
                      <a:solidFill>
                        <a:srgbClr val="9E9E9E"/>
                      </a:solidFill>
                      <a:prstDash val="solid"/>
                      <a:round/>
                      <a:headEnd type="none" w="med" len="med"/>
                      <a:tailEnd type="none" w="med" len="med"/>
                    </a:lnT>
                    <a:lnB w="6350" cap="flat" cmpd="sng" algn="ctr">
                      <a:solidFill>
                        <a:srgbClr val="9E9E9E"/>
                      </a:solidFill>
                      <a:prstDash val="solid"/>
                      <a:round/>
                      <a:headEnd type="none" w="med" len="med"/>
                      <a:tailEnd type="none" w="med" len="med"/>
                    </a:lnB>
                  </a:tcPr>
                </a:tc>
                <a:tc>
                  <a:txBody>
                    <a:bodyPr/>
                    <a:lstStyle/>
                    <a:p>
                      <a:pPr algn="ctr" rtl="0" fontAlgn="t">
                        <a:spcBef>
                          <a:spcPts val="0"/>
                        </a:spcBef>
                        <a:spcAft>
                          <a:spcPts val="0"/>
                        </a:spcAft>
                      </a:pPr>
                      <a:r>
                        <a:rPr lang="en-US" sz="1100" b="0" i="0" u="none" strike="noStrike" dirty="0">
                          <a:solidFill>
                            <a:srgbClr val="000000"/>
                          </a:solidFill>
                          <a:effectLst/>
                          <a:latin typeface="Arial" panose="020B0604020202020204" pitchFamily="34" charset="0"/>
                        </a:rPr>
                        <a:t>Hardly Any</a:t>
                      </a:r>
                      <a:endParaRPr lang="en-US" dirty="0">
                        <a:effectLst/>
                      </a:endParaRPr>
                    </a:p>
                  </a:txBody>
                  <a:tcPr marL="63500" marR="63500" marT="63500" marB="63500">
                    <a:lnL w="6350" cap="flat" cmpd="sng" algn="ctr">
                      <a:solidFill>
                        <a:srgbClr val="9E9E9E"/>
                      </a:solidFill>
                      <a:prstDash val="solid"/>
                      <a:round/>
                      <a:headEnd type="none" w="med" len="med"/>
                      <a:tailEnd type="none" w="med" len="med"/>
                    </a:lnL>
                    <a:lnR w="6350" cap="flat" cmpd="sng" algn="ctr">
                      <a:solidFill>
                        <a:srgbClr val="9E9E9E"/>
                      </a:solidFill>
                      <a:prstDash val="solid"/>
                      <a:round/>
                      <a:headEnd type="none" w="med" len="med"/>
                      <a:tailEnd type="none" w="med" len="med"/>
                    </a:lnR>
                    <a:lnT w="6350" cap="flat" cmpd="sng" algn="ctr">
                      <a:solidFill>
                        <a:srgbClr val="9E9E9E"/>
                      </a:solidFill>
                      <a:prstDash val="solid"/>
                      <a:round/>
                      <a:headEnd type="none" w="med" len="med"/>
                      <a:tailEnd type="none" w="med" len="med"/>
                    </a:lnT>
                    <a:lnB w="6350" cap="flat" cmpd="sng" algn="ctr">
                      <a:solidFill>
                        <a:srgbClr val="9E9E9E"/>
                      </a:solidFill>
                      <a:prstDash val="solid"/>
                      <a:round/>
                      <a:headEnd type="none" w="med" len="med"/>
                      <a:tailEnd type="none" w="med" len="med"/>
                    </a:lnB>
                  </a:tcPr>
                </a:tc>
                <a:extLst>
                  <a:ext uri="{0D108BD9-81ED-4DB2-BD59-A6C34878D82A}">
                    <a16:rowId xmlns:a16="http://schemas.microsoft.com/office/drawing/2014/main" val="571627458"/>
                  </a:ext>
                </a:extLst>
              </a:tr>
            </a:tbl>
          </a:graphicData>
        </a:graphic>
      </p:graphicFrame>
      <p:sp>
        <p:nvSpPr>
          <p:cNvPr id="5" name="Rectangle 1">
            <a:extLst>
              <a:ext uri="{FF2B5EF4-FFF2-40B4-BE49-F238E27FC236}">
                <a16:creationId xmlns:a16="http://schemas.microsoft.com/office/drawing/2014/main" id="{61E1FE79-CC39-4596-BBEC-E6359C734E03}"/>
              </a:ext>
            </a:extLst>
          </p:cNvPr>
          <p:cNvSpPr>
            <a:spLocks noChangeArrowheads="1"/>
          </p:cNvSpPr>
          <p:nvPr/>
        </p:nvSpPr>
        <p:spPr bwMode="auto">
          <a:xfrm>
            <a:off x="3206750" y="23431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TextBox 5">
            <a:extLst>
              <a:ext uri="{FF2B5EF4-FFF2-40B4-BE49-F238E27FC236}">
                <a16:creationId xmlns:a16="http://schemas.microsoft.com/office/drawing/2014/main" id="{D6230EF3-E20D-484A-AA6A-C454AFDB0B67}"/>
              </a:ext>
            </a:extLst>
          </p:cNvPr>
          <p:cNvSpPr txBox="1"/>
          <p:nvPr/>
        </p:nvSpPr>
        <p:spPr>
          <a:xfrm>
            <a:off x="2417529" y="6108525"/>
            <a:ext cx="5669244" cy="369332"/>
          </a:xfrm>
          <a:prstGeom prst="rect">
            <a:avLst/>
          </a:prstGeom>
          <a:noFill/>
        </p:spPr>
        <p:txBody>
          <a:bodyPr wrap="none" rtlCol="0">
            <a:spAutoFit/>
          </a:bodyPr>
          <a:lstStyle/>
          <a:p>
            <a:r>
              <a:rPr lang="en-US" dirty="0"/>
              <a:t>Anycast In context: a tale of two systems [SIGCOMM 2021]</a:t>
            </a:r>
          </a:p>
        </p:txBody>
      </p:sp>
    </p:spTree>
    <p:extLst>
      <p:ext uri="{BB962C8B-B14F-4D97-AF65-F5344CB8AC3E}">
        <p14:creationId xmlns:p14="http://schemas.microsoft.com/office/powerpoint/2010/main" val="8890359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D5F83-A9FC-40C0-BD87-F8465F287B81}"/>
              </a:ext>
            </a:extLst>
          </p:cNvPr>
          <p:cNvSpPr>
            <a:spLocks noGrp="1"/>
          </p:cNvSpPr>
          <p:nvPr>
            <p:ph type="title"/>
          </p:nvPr>
        </p:nvSpPr>
        <p:spPr/>
        <p:txBody>
          <a:bodyPr/>
          <a:lstStyle/>
          <a:p>
            <a:r>
              <a:rPr lang="en-US" dirty="0" err="1"/>
              <a:t>Prolexic</a:t>
            </a:r>
            <a:r>
              <a:rPr lang="en-US" dirty="0"/>
              <a:t>-Anycast DDoS Mitigation System</a:t>
            </a:r>
          </a:p>
        </p:txBody>
      </p:sp>
      <p:pic>
        <p:nvPicPr>
          <p:cNvPr id="5" name="Picture 4">
            <a:extLst>
              <a:ext uri="{FF2B5EF4-FFF2-40B4-BE49-F238E27FC236}">
                <a16:creationId xmlns:a16="http://schemas.microsoft.com/office/drawing/2014/main" id="{0BA5D5A1-3384-46FC-AFBF-A3D5B6632437}"/>
              </a:ext>
            </a:extLst>
          </p:cNvPr>
          <p:cNvPicPr>
            <a:picLocks noChangeAspect="1"/>
          </p:cNvPicPr>
          <p:nvPr/>
        </p:nvPicPr>
        <p:blipFill>
          <a:blip r:embed="rId2"/>
          <a:stretch>
            <a:fillRect/>
          </a:stretch>
        </p:blipFill>
        <p:spPr>
          <a:xfrm>
            <a:off x="2650707" y="2140648"/>
            <a:ext cx="6705945" cy="3721291"/>
          </a:xfrm>
          <a:prstGeom prst="rect">
            <a:avLst/>
          </a:prstGeom>
        </p:spPr>
      </p:pic>
    </p:spTree>
    <p:extLst>
      <p:ext uri="{BB962C8B-B14F-4D97-AF65-F5344CB8AC3E}">
        <p14:creationId xmlns:p14="http://schemas.microsoft.com/office/powerpoint/2010/main" val="40223542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F1AC177-8877-456C-B5A1-FD722640911C}"/>
              </a:ext>
            </a:extLst>
          </p:cNvPr>
          <p:cNvPicPr>
            <a:picLocks noChangeAspect="1"/>
          </p:cNvPicPr>
          <p:nvPr/>
        </p:nvPicPr>
        <p:blipFill>
          <a:blip r:embed="rId2"/>
          <a:stretch>
            <a:fillRect/>
          </a:stretch>
        </p:blipFill>
        <p:spPr>
          <a:xfrm>
            <a:off x="938313" y="2383455"/>
            <a:ext cx="10315373" cy="2091089"/>
          </a:xfrm>
          <a:prstGeom prst="rect">
            <a:avLst/>
          </a:prstGeom>
        </p:spPr>
      </p:pic>
      <p:sp>
        <p:nvSpPr>
          <p:cNvPr id="2" name="TextBox 1">
            <a:extLst>
              <a:ext uri="{FF2B5EF4-FFF2-40B4-BE49-F238E27FC236}">
                <a16:creationId xmlns:a16="http://schemas.microsoft.com/office/drawing/2014/main" id="{E698A486-BA89-4FD4-8B15-5A728D19BCDA}"/>
              </a:ext>
            </a:extLst>
          </p:cNvPr>
          <p:cNvSpPr txBox="1"/>
          <p:nvPr/>
        </p:nvSpPr>
        <p:spPr>
          <a:xfrm>
            <a:off x="938313" y="5947996"/>
            <a:ext cx="1683025" cy="369332"/>
          </a:xfrm>
          <a:prstGeom prst="rect">
            <a:avLst/>
          </a:prstGeom>
          <a:noFill/>
        </p:spPr>
        <p:txBody>
          <a:bodyPr wrap="none" rtlCol="0">
            <a:spAutoFit/>
          </a:bodyPr>
          <a:lstStyle/>
          <a:p>
            <a:r>
              <a:rPr lang="en-US" dirty="0"/>
              <a:t>SIGCOMM 2018</a:t>
            </a:r>
          </a:p>
        </p:txBody>
      </p:sp>
    </p:spTree>
    <p:extLst>
      <p:ext uri="{BB962C8B-B14F-4D97-AF65-F5344CB8AC3E}">
        <p14:creationId xmlns:p14="http://schemas.microsoft.com/office/powerpoint/2010/main" val="29728748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5B9EA-BA2C-40A4-A435-59A0A6CF3DA2}"/>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F2A546B3-3F11-4CAA-A455-F22183E0563E}"/>
              </a:ext>
            </a:extLst>
          </p:cNvPr>
          <p:cNvSpPr>
            <a:spLocks noGrp="1"/>
          </p:cNvSpPr>
          <p:nvPr>
            <p:ph idx="1"/>
          </p:nvPr>
        </p:nvSpPr>
        <p:spPr/>
        <p:txBody>
          <a:bodyPr>
            <a:normAutofit/>
          </a:bodyPr>
          <a:lstStyle/>
          <a:p>
            <a:r>
              <a:rPr lang="en-US" dirty="0"/>
              <a:t>What is an Anycast Network</a:t>
            </a:r>
          </a:p>
          <a:p>
            <a:pPr marL="0" indent="0">
              <a:buNone/>
            </a:pPr>
            <a:endParaRPr lang="en-US" dirty="0"/>
          </a:p>
          <a:p>
            <a:r>
              <a:rPr lang="en-US" dirty="0"/>
              <a:t>Anycast Applications</a:t>
            </a:r>
          </a:p>
          <a:p>
            <a:pPr marL="0" indent="0">
              <a:buNone/>
            </a:pPr>
            <a:endParaRPr lang="en-US" dirty="0"/>
          </a:p>
          <a:p>
            <a:r>
              <a:rPr lang="en-US" dirty="0" err="1"/>
              <a:t>Geohint</a:t>
            </a:r>
            <a:r>
              <a:rPr lang="en-US" dirty="0"/>
              <a:t>-based Performance Optimization (SIGCOMM 2018)</a:t>
            </a:r>
          </a:p>
          <a:p>
            <a:pPr marL="0" indent="0">
              <a:buNone/>
            </a:pPr>
            <a:endParaRPr lang="en-US" dirty="0"/>
          </a:p>
          <a:p>
            <a:r>
              <a:rPr lang="en-US" dirty="0"/>
              <a:t>How to predict Anycast (</a:t>
            </a:r>
            <a:r>
              <a:rPr lang="en-US" dirty="0" err="1"/>
              <a:t>AnyOpt</a:t>
            </a:r>
            <a:r>
              <a:rPr lang="en-US" dirty="0"/>
              <a:t> SIGCOMM 2021)</a:t>
            </a:r>
          </a:p>
        </p:txBody>
      </p:sp>
    </p:spTree>
    <p:extLst>
      <p:ext uri="{BB962C8B-B14F-4D97-AF65-F5344CB8AC3E}">
        <p14:creationId xmlns:p14="http://schemas.microsoft.com/office/powerpoint/2010/main" val="29515900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02D2C-A08E-4868-B3AF-DA03B231D3A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59632E5-96E7-4CC7-B775-77362F69B523}"/>
              </a:ext>
            </a:extLst>
          </p:cNvPr>
          <p:cNvSpPr>
            <a:spLocks noGrp="1"/>
          </p:cNvSpPr>
          <p:nvPr>
            <p:ph idx="1"/>
          </p:nvPr>
        </p:nvSpPr>
        <p:spPr/>
        <p:txBody>
          <a:bodyPr/>
          <a:lstStyle/>
          <a:p>
            <a:r>
              <a:rPr lang="en-US" dirty="0"/>
              <a:t>Anycast often deploys several replicas at different geolocations</a:t>
            </a:r>
          </a:p>
          <a:p>
            <a:endParaRPr lang="en-US" dirty="0"/>
          </a:p>
          <a:p>
            <a:r>
              <a:rPr lang="en-US" dirty="0"/>
              <a:t>Each site announces the same anycast prefix to its transit(peering) router</a:t>
            </a:r>
          </a:p>
          <a:p>
            <a:endParaRPr lang="en-US" dirty="0"/>
          </a:p>
          <a:p>
            <a:r>
              <a:rPr lang="en-US" dirty="0"/>
              <a:t>The scale of anycast’s sites can be very different (6 - 254)</a:t>
            </a:r>
          </a:p>
        </p:txBody>
      </p:sp>
    </p:spTree>
    <p:extLst>
      <p:ext uri="{BB962C8B-B14F-4D97-AF65-F5344CB8AC3E}">
        <p14:creationId xmlns:p14="http://schemas.microsoft.com/office/powerpoint/2010/main" val="3658685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14043-DD69-4F20-83C7-11A2958797A6}"/>
              </a:ext>
            </a:extLst>
          </p:cNvPr>
          <p:cNvSpPr>
            <a:spLocks noGrp="1"/>
          </p:cNvSpPr>
          <p:nvPr>
            <p:ph type="title"/>
          </p:nvPr>
        </p:nvSpPr>
        <p:spPr/>
        <p:txBody>
          <a:bodyPr/>
          <a:lstStyle/>
          <a:p>
            <a:r>
              <a:rPr lang="en-US" dirty="0"/>
              <a:t>Potential Advantages</a:t>
            </a:r>
          </a:p>
        </p:txBody>
      </p:sp>
      <p:sp>
        <p:nvSpPr>
          <p:cNvPr id="3" name="Content Placeholder 2">
            <a:extLst>
              <a:ext uri="{FF2B5EF4-FFF2-40B4-BE49-F238E27FC236}">
                <a16:creationId xmlns:a16="http://schemas.microsoft.com/office/drawing/2014/main" id="{CB94298F-9A25-41BF-9F9A-95EB427A8386}"/>
              </a:ext>
            </a:extLst>
          </p:cNvPr>
          <p:cNvSpPr>
            <a:spLocks noGrp="1"/>
          </p:cNvSpPr>
          <p:nvPr>
            <p:ph idx="1"/>
          </p:nvPr>
        </p:nvSpPr>
        <p:spPr/>
        <p:txBody>
          <a:bodyPr/>
          <a:lstStyle/>
          <a:p>
            <a:r>
              <a:rPr lang="en-US" dirty="0"/>
              <a:t>Anycast intends to direct clients’ traffic to a nearby replica</a:t>
            </a:r>
          </a:p>
          <a:p>
            <a:pPr marL="0" indent="0">
              <a:buNone/>
            </a:pPr>
            <a:endParaRPr lang="en-US" dirty="0"/>
          </a:p>
          <a:p>
            <a:r>
              <a:rPr lang="en-US" dirty="0"/>
              <a:t>More replicas will result in better performance</a:t>
            </a:r>
          </a:p>
          <a:p>
            <a:endParaRPr lang="en-US" dirty="0"/>
          </a:p>
          <a:p>
            <a:r>
              <a:rPr lang="en-US" dirty="0"/>
              <a:t>Get rid of additional recursive domain queries required by DNS-based CDN</a:t>
            </a:r>
          </a:p>
        </p:txBody>
      </p:sp>
    </p:spTree>
    <p:extLst>
      <p:ext uri="{BB962C8B-B14F-4D97-AF65-F5344CB8AC3E}">
        <p14:creationId xmlns:p14="http://schemas.microsoft.com/office/powerpoint/2010/main" val="26530978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2F913-B9CE-4FFD-9447-5DA03D257492}"/>
              </a:ext>
            </a:extLst>
          </p:cNvPr>
          <p:cNvSpPr>
            <a:spLocks noGrp="1"/>
          </p:cNvSpPr>
          <p:nvPr>
            <p:ph type="title"/>
          </p:nvPr>
        </p:nvSpPr>
        <p:spPr/>
        <p:txBody>
          <a:bodyPr/>
          <a:lstStyle/>
          <a:p>
            <a:r>
              <a:rPr lang="en-US" dirty="0"/>
              <a:t>Problem?</a:t>
            </a:r>
          </a:p>
        </p:txBody>
      </p:sp>
      <p:sp>
        <p:nvSpPr>
          <p:cNvPr id="3" name="Content Placeholder 2">
            <a:extLst>
              <a:ext uri="{FF2B5EF4-FFF2-40B4-BE49-F238E27FC236}">
                <a16:creationId xmlns:a16="http://schemas.microsoft.com/office/drawing/2014/main" id="{D33FCCA2-2FB5-4C2C-B162-B945F19A1F41}"/>
              </a:ext>
            </a:extLst>
          </p:cNvPr>
          <p:cNvSpPr>
            <a:spLocks noGrp="1"/>
          </p:cNvSpPr>
          <p:nvPr>
            <p:ph idx="1"/>
          </p:nvPr>
        </p:nvSpPr>
        <p:spPr/>
        <p:txBody>
          <a:bodyPr/>
          <a:lstStyle/>
          <a:p>
            <a:r>
              <a:rPr lang="en-US" dirty="0"/>
              <a:t>Unable to select shortest path</a:t>
            </a:r>
          </a:p>
          <a:p>
            <a:pPr lvl="1"/>
            <a:r>
              <a:rPr lang="en-US" dirty="0"/>
              <a:t>Routing Policy*</a:t>
            </a:r>
          </a:p>
          <a:p>
            <a:pPr lvl="1"/>
            <a:r>
              <a:rPr lang="en-US" dirty="0"/>
              <a:t>Unable to distinguish shorter one while providing several other candidates</a:t>
            </a:r>
          </a:p>
          <a:p>
            <a:endParaRPr lang="en-US" dirty="0"/>
          </a:p>
        </p:txBody>
      </p:sp>
      <p:pic>
        <p:nvPicPr>
          <p:cNvPr id="4" name="Picture 3">
            <a:extLst>
              <a:ext uri="{FF2B5EF4-FFF2-40B4-BE49-F238E27FC236}">
                <a16:creationId xmlns:a16="http://schemas.microsoft.com/office/drawing/2014/main" id="{9911D94F-35CC-49D1-BF65-E9090F5E8752}"/>
              </a:ext>
            </a:extLst>
          </p:cNvPr>
          <p:cNvPicPr>
            <a:picLocks noChangeAspect="1"/>
          </p:cNvPicPr>
          <p:nvPr/>
        </p:nvPicPr>
        <p:blipFill>
          <a:blip r:embed="rId2"/>
          <a:stretch>
            <a:fillRect/>
          </a:stretch>
        </p:blipFill>
        <p:spPr>
          <a:xfrm>
            <a:off x="2534488" y="3076015"/>
            <a:ext cx="6770619" cy="3513770"/>
          </a:xfrm>
          <a:prstGeom prst="rect">
            <a:avLst/>
          </a:prstGeom>
        </p:spPr>
      </p:pic>
    </p:spTree>
    <p:extLst>
      <p:ext uri="{BB962C8B-B14F-4D97-AF65-F5344CB8AC3E}">
        <p14:creationId xmlns:p14="http://schemas.microsoft.com/office/powerpoint/2010/main" val="14969003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C6E7C-38E6-4584-8159-0176E8D6EC4A}"/>
              </a:ext>
            </a:extLst>
          </p:cNvPr>
          <p:cNvSpPr>
            <a:spLocks noGrp="1"/>
          </p:cNvSpPr>
          <p:nvPr>
            <p:ph type="title"/>
          </p:nvPr>
        </p:nvSpPr>
        <p:spPr/>
        <p:txBody>
          <a:bodyPr/>
          <a:lstStyle/>
          <a:p>
            <a:r>
              <a:rPr lang="en-US" dirty="0"/>
              <a:t>Unicast inflation </a:t>
            </a:r>
            <a:r>
              <a:rPr lang="en-US" dirty="0" err="1"/>
              <a:t>v.s</a:t>
            </a:r>
            <a:r>
              <a:rPr lang="en-US" dirty="0"/>
              <a:t>. anycast inflation</a:t>
            </a:r>
          </a:p>
        </p:txBody>
      </p:sp>
      <p:sp>
        <p:nvSpPr>
          <p:cNvPr id="3" name="Content Placeholder 2">
            <a:extLst>
              <a:ext uri="{FF2B5EF4-FFF2-40B4-BE49-F238E27FC236}">
                <a16:creationId xmlns:a16="http://schemas.microsoft.com/office/drawing/2014/main" id="{A62E39D0-CF9A-4E89-917C-F0CE6654DAA0}"/>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D0E7DC8E-158E-4F2E-ADA9-3660E59827A6}"/>
              </a:ext>
            </a:extLst>
          </p:cNvPr>
          <p:cNvPicPr>
            <a:picLocks noChangeAspect="1"/>
          </p:cNvPicPr>
          <p:nvPr/>
        </p:nvPicPr>
        <p:blipFill>
          <a:blip r:embed="rId2"/>
          <a:stretch>
            <a:fillRect/>
          </a:stretch>
        </p:blipFill>
        <p:spPr>
          <a:xfrm>
            <a:off x="3514803" y="1790087"/>
            <a:ext cx="4470630" cy="4534133"/>
          </a:xfrm>
          <a:prstGeom prst="rect">
            <a:avLst/>
          </a:prstGeom>
        </p:spPr>
      </p:pic>
    </p:spTree>
    <p:extLst>
      <p:ext uri="{BB962C8B-B14F-4D97-AF65-F5344CB8AC3E}">
        <p14:creationId xmlns:p14="http://schemas.microsoft.com/office/powerpoint/2010/main" val="33750939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F5554-6BFB-4FFB-8D20-0773AB6948C1}"/>
              </a:ext>
            </a:extLst>
          </p:cNvPr>
          <p:cNvSpPr>
            <a:spLocks noGrp="1"/>
          </p:cNvSpPr>
          <p:nvPr>
            <p:ph type="title"/>
          </p:nvPr>
        </p:nvSpPr>
        <p:spPr/>
        <p:txBody>
          <a:bodyPr/>
          <a:lstStyle/>
          <a:p>
            <a:r>
              <a:rPr lang="en-US" dirty="0"/>
              <a:t>Reality</a:t>
            </a:r>
          </a:p>
        </p:txBody>
      </p:sp>
      <p:sp>
        <p:nvSpPr>
          <p:cNvPr id="3" name="Content Placeholder 2">
            <a:extLst>
              <a:ext uri="{FF2B5EF4-FFF2-40B4-BE49-F238E27FC236}">
                <a16:creationId xmlns:a16="http://schemas.microsoft.com/office/drawing/2014/main" id="{C207D3A8-6561-44BA-BA90-7F6E80969DD4}"/>
              </a:ext>
            </a:extLst>
          </p:cNvPr>
          <p:cNvSpPr>
            <a:spLocks noGrp="1"/>
          </p:cNvSpPr>
          <p:nvPr>
            <p:ph idx="1"/>
          </p:nvPr>
        </p:nvSpPr>
        <p:spPr/>
        <p:txBody>
          <a:bodyPr/>
          <a:lstStyle/>
          <a:p>
            <a:r>
              <a:rPr lang="en-US" dirty="0"/>
              <a:t>Anycast usually causes prolonged routing inflation (even compared with unicast routing inflation)</a:t>
            </a:r>
          </a:p>
          <a:p>
            <a:endParaRPr lang="en-US" dirty="0"/>
          </a:p>
          <a:p>
            <a:endParaRPr lang="en-US" dirty="0"/>
          </a:p>
          <a:p>
            <a:r>
              <a:rPr lang="en-US" dirty="0"/>
              <a:t>More anycast sites do not necessarily improve overall performance</a:t>
            </a:r>
          </a:p>
        </p:txBody>
      </p:sp>
    </p:spTree>
    <p:extLst>
      <p:ext uri="{BB962C8B-B14F-4D97-AF65-F5344CB8AC3E}">
        <p14:creationId xmlns:p14="http://schemas.microsoft.com/office/powerpoint/2010/main" val="32926666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175A2-3B8C-459E-83B3-F1A3403FB5DD}"/>
              </a:ext>
            </a:extLst>
          </p:cNvPr>
          <p:cNvSpPr>
            <a:spLocks noGrp="1"/>
          </p:cNvSpPr>
          <p:nvPr>
            <p:ph type="title"/>
          </p:nvPr>
        </p:nvSpPr>
        <p:spPr/>
        <p:txBody>
          <a:bodyPr/>
          <a:lstStyle/>
          <a:p>
            <a:r>
              <a:rPr lang="en-US" dirty="0"/>
              <a:t>Data source</a:t>
            </a:r>
          </a:p>
        </p:txBody>
      </p:sp>
      <p:sp>
        <p:nvSpPr>
          <p:cNvPr id="3" name="Content Placeholder 2">
            <a:extLst>
              <a:ext uri="{FF2B5EF4-FFF2-40B4-BE49-F238E27FC236}">
                <a16:creationId xmlns:a16="http://schemas.microsoft.com/office/drawing/2014/main" id="{A2CAC51F-8C2F-4588-BE98-5FB3189371B2}"/>
              </a:ext>
            </a:extLst>
          </p:cNvPr>
          <p:cNvSpPr>
            <a:spLocks noGrp="1"/>
          </p:cNvSpPr>
          <p:nvPr>
            <p:ph idx="1"/>
          </p:nvPr>
        </p:nvSpPr>
        <p:spPr/>
        <p:txBody>
          <a:bodyPr/>
          <a:lstStyle/>
          <a:p>
            <a:r>
              <a:rPr lang="en-US" dirty="0"/>
              <a:t>D-root server service logs</a:t>
            </a:r>
          </a:p>
          <a:p>
            <a:pPr lvl="1"/>
            <a:r>
              <a:rPr lang="en-US" dirty="0"/>
              <a:t>Contain the IP of clients</a:t>
            </a:r>
          </a:p>
          <a:p>
            <a:endParaRPr lang="en-US" dirty="0"/>
          </a:p>
          <a:p>
            <a:endParaRPr lang="en-US" dirty="0"/>
          </a:p>
          <a:p>
            <a:r>
              <a:rPr lang="en-US" dirty="0"/>
              <a:t>RIPE Measurement Trace</a:t>
            </a:r>
          </a:p>
          <a:p>
            <a:pPr lvl="1"/>
            <a:r>
              <a:rPr lang="en-US" dirty="0"/>
              <a:t>Use DNS CHAOS query to determine the catchment</a:t>
            </a:r>
          </a:p>
          <a:p>
            <a:pPr lvl="1"/>
            <a:r>
              <a:rPr lang="en-US" dirty="0"/>
              <a:t>CHAOS query can retrieve a unique ID text (corresponding to the replica) from each anycast address</a:t>
            </a:r>
          </a:p>
          <a:p>
            <a:pPr lvl="1"/>
            <a:r>
              <a:rPr lang="en-US" dirty="0"/>
              <a:t>9000 probes, 180 countries and 3587 </a:t>
            </a:r>
            <a:r>
              <a:rPr lang="en-US" dirty="0" err="1"/>
              <a:t>ASes</a:t>
            </a:r>
            <a:endParaRPr lang="en-US" dirty="0"/>
          </a:p>
          <a:p>
            <a:pPr lvl="1"/>
            <a:r>
              <a:rPr lang="en-US" dirty="0"/>
              <a:t>Measure 9 out of 13 DNS root servers</a:t>
            </a:r>
          </a:p>
          <a:p>
            <a:pPr lvl="1"/>
            <a:endParaRPr lang="en-US" dirty="0"/>
          </a:p>
        </p:txBody>
      </p:sp>
    </p:spTree>
    <p:extLst>
      <p:ext uri="{BB962C8B-B14F-4D97-AF65-F5344CB8AC3E}">
        <p14:creationId xmlns:p14="http://schemas.microsoft.com/office/powerpoint/2010/main" val="8514036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E8BA5-A281-4316-BCA0-C57C53EDFF8F}"/>
              </a:ext>
            </a:extLst>
          </p:cNvPr>
          <p:cNvSpPr>
            <a:spLocks noGrp="1"/>
          </p:cNvSpPr>
          <p:nvPr>
            <p:ph type="title"/>
          </p:nvPr>
        </p:nvSpPr>
        <p:spPr/>
        <p:txBody>
          <a:bodyPr/>
          <a:lstStyle/>
          <a:p>
            <a:r>
              <a:rPr lang="en-US" dirty="0"/>
              <a:t>Chaos Query</a:t>
            </a:r>
          </a:p>
        </p:txBody>
      </p:sp>
      <p:sp>
        <p:nvSpPr>
          <p:cNvPr id="3" name="Content Placeholder 2">
            <a:extLst>
              <a:ext uri="{FF2B5EF4-FFF2-40B4-BE49-F238E27FC236}">
                <a16:creationId xmlns:a16="http://schemas.microsoft.com/office/drawing/2014/main" id="{F3D94969-A83C-44A1-85E5-3492FE5F18AF}"/>
              </a:ext>
            </a:extLst>
          </p:cNvPr>
          <p:cNvSpPr>
            <a:spLocks noGrp="1"/>
          </p:cNvSpPr>
          <p:nvPr>
            <p:ph idx="1"/>
          </p:nvPr>
        </p:nvSpPr>
        <p:spPr>
          <a:xfrm>
            <a:off x="786516" y="1284936"/>
            <a:ext cx="10515600" cy="5004546"/>
          </a:xfrm>
        </p:spPr>
        <p:txBody>
          <a:bodyPr>
            <a:normAutofit fontScale="25000" lnSpcReduction="20000"/>
          </a:bodyPr>
          <a:lstStyle/>
          <a:p>
            <a:r>
              <a:rPr lang="en-US" dirty="0"/>
              <a:t>dig @199.7.91.13 CH TXT </a:t>
            </a:r>
            <a:r>
              <a:rPr lang="en-US" dirty="0" err="1"/>
              <a:t>hostname.bind</a:t>
            </a:r>
            <a:r>
              <a:rPr lang="en-US" dirty="0"/>
              <a:t>. chaos</a:t>
            </a:r>
          </a:p>
          <a:p>
            <a:r>
              <a:rPr lang="en-US" dirty="0"/>
              <a:t>;; Warning, extra class option</a:t>
            </a:r>
          </a:p>
          <a:p>
            <a:endParaRPr lang="en-US" dirty="0"/>
          </a:p>
          <a:p>
            <a:r>
              <a:rPr lang="en-US" dirty="0"/>
              <a:t>; &lt;&lt;&gt;&gt; </a:t>
            </a:r>
            <a:r>
              <a:rPr lang="en-US" dirty="0" err="1"/>
              <a:t>DiG</a:t>
            </a:r>
            <a:r>
              <a:rPr lang="en-US" dirty="0"/>
              <a:t> 9.11.3-1ubuntu1.9-Ubuntu &lt;&lt;&gt;&gt; @199.7.91.13 CH TXT </a:t>
            </a:r>
            <a:r>
              <a:rPr lang="en-US" dirty="0" err="1"/>
              <a:t>hostname.bind</a:t>
            </a:r>
            <a:r>
              <a:rPr lang="en-US" dirty="0"/>
              <a:t>. chaos</a:t>
            </a:r>
          </a:p>
          <a:p>
            <a:r>
              <a:rPr lang="en-US" dirty="0"/>
              <a:t>; (1 server found)</a:t>
            </a:r>
          </a:p>
          <a:p>
            <a:r>
              <a:rPr lang="en-US" dirty="0"/>
              <a:t>;; global options: +</a:t>
            </a:r>
            <a:r>
              <a:rPr lang="en-US" dirty="0" err="1"/>
              <a:t>cmd</a:t>
            </a:r>
            <a:endParaRPr lang="en-US" dirty="0"/>
          </a:p>
          <a:p>
            <a:r>
              <a:rPr lang="en-US" dirty="0"/>
              <a:t>;; Got answer:</a:t>
            </a:r>
          </a:p>
          <a:p>
            <a:r>
              <a:rPr lang="en-US" dirty="0"/>
              <a:t>;; -&gt;&gt;HEADER&lt;&lt;- opcode: QUERY, status: NOERROR, id: 14509</a:t>
            </a:r>
          </a:p>
          <a:p>
            <a:r>
              <a:rPr lang="en-US" dirty="0"/>
              <a:t>;; flags: </a:t>
            </a:r>
            <a:r>
              <a:rPr lang="en-US" dirty="0" err="1"/>
              <a:t>qr</a:t>
            </a:r>
            <a:r>
              <a:rPr lang="en-US" dirty="0"/>
              <a:t> </a:t>
            </a:r>
            <a:r>
              <a:rPr lang="en-US" dirty="0" err="1"/>
              <a:t>rd</a:t>
            </a:r>
            <a:r>
              <a:rPr lang="en-US" dirty="0"/>
              <a:t>; QUERY: 1, ANSWER: 1, AUTHORITY: 0, ADDITIONAL: 1</a:t>
            </a:r>
          </a:p>
          <a:p>
            <a:r>
              <a:rPr lang="en-US" dirty="0"/>
              <a:t>;; WARNING: recursion requested but not available</a:t>
            </a:r>
          </a:p>
          <a:p>
            <a:endParaRPr lang="en-US" dirty="0"/>
          </a:p>
          <a:p>
            <a:r>
              <a:rPr lang="en-US" dirty="0"/>
              <a:t>;; OPT PSEUDOSECTION:</a:t>
            </a:r>
          </a:p>
          <a:p>
            <a:r>
              <a:rPr lang="en-US" dirty="0"/>
              <a:t>; EDNS: version: 0, flags:; </a:t>
            </a:r>
            <a:r>
              <a:rPr lang="en-US" dirty="0" err="1"/>
              <a:t>udp</a:t>
            </a:r>
            <a:r>
              <a:rPr lang="en-US" dirty="0"/>
              <a:t>: 1450</a:t>
            </a:r>
          </a:p>
          <a:p>
            <a:r>
              <a:rPr lang="en-US" dirty="0"/>
              <a:t>;; QUESTION SECTION:</a:t>
            </a:r>
          </a:p>
          <a:p>
            <a:r>
              <a:rPr lang="en-US" dirty="0"/>
              <a:t>;</a:t>
            </a:r>
            <a:r>
              <a:rPr lang="en-US" dirty="0" err="1"/>
              <a:t>hostname.bind</a:t>
            </a:r>
            <a:r>
              <a:rPr lang="en-US" dirty="0"/>
              <a:t>.                 CH      TXT</a:t>
            </a:r>
          </a:p>
          <a:p>
            <a:endParaRPr lang="en-US" dirty="0"/>
          </a:p>
          <a:p>
            <a:r>
              <a:rPr lang="en-US" dirty="0"/>
              <a:t>;; ANSWER SECTION:</a:t>
            </a:r>
          </a:p>
          <a:p>
            <a:r>
              <a:rPr lang="en-US" dirty="0" err="1"/>
              <a:t>hostname.bind</a:t>
            </a:r>
            <a:r>
              <a:rPr lang="en-US" dirty="0"/>
              <a:t>.          0       CH      TXT     "</a:t>
            </a:r>
            <a:r>
              <a:rPr lang="en-US" dirty="0">
                <a:highlight>
                  <a:srgbClr val="FFFF00"/>
                </a:highlight>
              </a:rPr>
              <a:t>abva1.droot.maxgigapop.net</a:t>
            </a:r>
            <a:r>
              <a:rPr lang="en-US" dirty="0"/>
              <a:t>"</a:t>
            </a:r>
          </a:p>
          <a:p>
            <a:endParaRPr lang="en-US" dirty="0"/>
          </a:p>
          <a:p>
            <a:r>
              <a:rPr lang="en-US" dirty="0"/>
              <a:t>;; Query time: 12 </a:t>
            </a:r>
            <a:r>
              <a:rPr lang="en-US" dirty="0" err="1"/>
              <a:t>msec</a:t>
            </a:r>
            <a:endParaRPr lang="en-US" dirty="0"/>
          </a:p>
          <a:p>
            <a:r>
              <a:rPr lang="en-US" dirty="0"/>
              <a:t>;; SERVER: 199.7.91.13#53(199.7.91.13)</a:t>
            </a:r>
          </a:p>
          <a:p>
            <a:r>
              <a:rPr lang="en-US" dirty="0"/>
              <a:t>;; WHEN: Fri Oct 18 14:39:05 EDT 2019</a:t>
            </a:r>
          </a:p>
          <a:p>
            <a:r>
              <a:rPr lang="en-US" dirty="0"/>
              <a:t>;; MSG SIZE  rcvd: 81</a:t>
            </a:r>
          </a:p>
          <a:p>
            <a:endParaRPr lang="en-US" dirty="0"/>
          </a:p>
        </p:txBody>
      </p:sp>
    </p:spTree>
    <p:extLst>
      <p:ext uri="{BB962C8B-B14F-4D97-AF65-F5344CB8AC3E}">
        <p14:creationId xmlns:p14="http://schemas.microsoft.com/office/powerpoint/2010/main" val="4372155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A1209-7640-4B04-8660-3832DE762D2E}"/>
              </a:ext>
            </a:extLst>
          </p:cNvPr>
          <p:cNvSpPr>
            <a:spLocks noGrp="1"/>
          </p:cNvSpPr>
          <p:nvPr>
            <p:ph type="title"/>
          </p:nvPr>
        </p:nvSpPr>
        <p:spPr/>
        <p:txBody>
          <a:bodyPr/>
          <a:lstStyle/>
          <a:p>
            <a:r>
              <a:rPr lang="en-US" dirty="0"/>
              <a:t>Result</a:t>
            </a:r>
          </a:p>
        </p:txBody>
      </p:sp>
      <p:sp>
        <p:nvSpPr>
          <p:cNvPr id="3" name="Content Placeholder 2">
            <a:extLst>
              <a:ext uri="{FF2B5EF4-FFF2-40B4-BE49-F238E27FC236}">
                <a16:creationId xmlns:a16="http://schemas.microsoft.com/office/drawing/2014/main" id="{1566049A-6ED1-42F6-8546-40EB75F2C4EA}"/>
              </a:ext>
            </a:extLst>
          </p:cNvPr>
          <p:cNvSpPr>
            <a:spLocks noGrp="1"/>
          </p:cNvSpPr>
          <p:nvPr>
            <p:ph idx="1"/>
          </p:nvPr>
        </p:nvSpPr>
        <p:spPr>
          <a:xfrm>
            <a:off x="1266705" y="1638965"/>
            <a:ext cx="10515600" cy="5075918"/>
          </a:xfrm>
        </p:spPr>
        <p:txBody>
          <a:bodyPr>
            <a:normAutofit lnSpcReduction="10000"/>
          </a:bodyPr>
          <a:lstStyle/>
          <a:p>
            <a:r>
              <a:rPr lang="en-US" dirty="0"/>
              <a:t>Use geographical distance to evaluate the performance</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Over 1/3 D-root queries travels 1000 km further (Beijing to Shanghai 1,300km)</a:t>
            </a:r>
          </a:p>
        </p:txBody>
      </p:sp>
      <p:pic>
        <p:nvPicPr>
          <p:cNvPr id="4" name="Picture 3">
            <a:extLst>
              <a:ext uri="{FF2B5EF4-FFF2-40B4-BE49-F238E27FC236}">
                <a16:creationId xmlns:a16="http://schemas.microsoft.com/office/drawing/2014/main" id="{4E2A1D46-4D1A-4C43-8E8E-6F29E05B5685}"/>
              </a:ext>
            </a:extLst>
          </p:cNvPr>
          <p:cNvPicPr>
            <a:picLocks noChangeAspect="1"/>
          </p:cNvPicPr>
          <p:nvPr/>
        </p:nvPicPr>
        <p:blipFill>
          <a:blip r:embed="rId2"/>
          <a:stretch>
            <a:fillRect/>
          </a:stretch>
        </p:blipFill>
        <p:spPr>
          <a:xfrm>
            <a:off x="3076090" y="2052635"/>
            <a:ext cx="5939412" cy="3751207"/>
          </a:xfrm>
          <a:prstGeom prst="rect">
            <a:avLst/>
          </a:prstGeom>
        </p:spPr>
      </p:pic>
    </p:spTree>
    <p:extLst>
      <p:ext uri="{BB962C8B-B14F-4D97-AF65-F5344CB8AC3E}">
        <p14:creationId xmlns:p14="http://schemas.microsoft.com/office/powerpoint/2010/main" val="8419702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16F9FDF-932E-4205-9C56-74269230AF5F}"/>
              </a:ext>
            </a:extLst>
          </p:cNvPr>
          <p:cNvSpPr>
            <a:spLocks noGrp="1"/>
          </p:cNvSpPr>
          <p:nvPr>
            <p:ph idx="1"/>
          </p:nvPr>
        </p:nvSpPr>
        <p:spPr>
          <a:xfrm>
            <a:off x="838200" y="113211"/>
            <a:ext cx="10515600" cy="6063752"/>
          </a:xfrm>
        </p:spPr>
        <p:txBody>
          <a:bodyPr/>
          <a:lstStyle/>
          <a:p>
            <a:r>
              <a:rPr lang="en-US" dirty="0"/>
              <a:t>More replicas do not guarantee the improvement of performance</a:t>
            </a:r>
          </a:p>
        </p:txBody>
      </p:sp>
      <p:pic>
        <p:nvPicPr>
          <p:cNvPr id="4" name="Picture 3">
            <a:extLst>
              <a:ext uri="{FF2B5EF4-FFF2-40B4-BE49-F238E27FC236}">
                <a16:creationId xmlns:a16="http://schemas.microsoft.com/office/drawing/2014/main" id="{23FC1329-1879-4E1D-865D-910573F6031F}"/>
              </a:ext>
            </a:extLst>
          </p:cNvPr>
          <p:cNvPicPr>
            <a:picLocks noChangeAspect="1"/>
          </p:cNvPicPr>
          <p:nvPr/>
        </p:nvPicPr>
        <p:blipFill>
          <a:blip r:embed="rId2"/>
          <a:stretch>
            <a:fillRect/>
          </a:stretch>
        </p:blipFill>
        <p:spPr>
          <a:xfrm>
            <a:off x="2569788" y="1689629"/>
            <a:ext cx="6623813" cy="4003497"/>
          </a:xfrm>
          <a:prstGeom prst="rect">
            <a:avLst/>
          </a:prstGeom>
        </p:spPr>
      </p:pic>
      <p:cxnSp>
        <p:nvCxnSpPr>
          <p:cNvPr id="6" name="Straight Arrow Connector 5">
            <a:extLst>
              <a:ext uri="{FF2B5EF4-FFF2-40B4-BE49-F238E27FC236}">
                <a16:creationId xmlns:a16="http://schemas.microsoft.com/office/drawing/2014/main" id="{6BD29CF5-F499-421A-AE5A-24476F96B320}"/>
              </a:ext>
            </a:extLst>
          </p:cNvPr>
          <p:cNvCxnSpPr>
            <a:cxnSpLocks/>
          </p:cNvCxnSpPr>
          <p:nvPr/>
        </p:nvCxnSpPr>
        <p:spPr>
          <a:xfrm>
            <a:off x="4117640" y="3776680"/>
            <a:ext cx="2283160" cy="0"/>
          </a:xfrm>
          <a:prstGeom prst="straightConnector1">
            <a:avLst/>
          </a:prstGeom>
          <a:ln>
            <a:solidFill>
              <a:srgbClr val="FF0000"/>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3743078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B4F61-3869-4299-B9C2-0006D4DC7AF1}"/>
              </a:ext>
            </a:extLst>
          </p:cNvPr>
          <p:cNvSpPr>
            <a:spLocks noGrp="1"/>
          </p:cNvSpPr>
          <p:nvPr>
            <p:ph type="title"/>
          </p:nvPr>
        </p:nvSpPr>
        <p:spPr/>
        <p:txBody>
          <a:bodyPr/>
          <a:lstStyle/>
          <a:p>
            <a:r>
              <a:rPr lang="en-US" dirty="0"/>
              <a:t>Measurement relative Path Inflation</a:t>
            </a:r>
          </a:p>
        </p:txBody>
      </p:sp>
      <p:sp>
        <p:nvSpPr>
          <p:cNvPr id="3" name="Content Placeholder 2">
            <a:extLst>
              <a:ext uri="{FF2B5EF4-FFF2-40B4-BE49-F238E27FC236}">
                <a16:creationId xmlns:a16="http://schemas.microsoft.com/office/drawing/2014/main" id="{FCE7E6A0-3495-4D41-857A-DBD0649AF0F7}"/>
              </a:ext>
            </a:extLst>
          </p:cNvPr>
          <p:cNvSpPr>
            <a:spLocks noGrp="1"/>
          </p:cNvSpPr>
          <p:nvPr>
            <p:ph idx="1"/>
          </p:nvPr>
        </p:nvSpPr>
        <p:spPr/>
        <p:txBody>
          <a:bodyPr/>
          <a:lstStyle/>
          <a:p>
            <a:r>
              <a:rPr lang="en-US" dirty="0"/>
              <a:t>Each anycast replica also has a unicast IP</a:t>
            </a:r>
          </a:p>
          <a:p>
            <a:r>
              <a:rPr lang="en-US" dirty="0"/>
              <a:t>Use RIPE to trace the unicast IP</a:t>
            </a:r>
          </a:p>
        </p:txBody>
      </p:sp>
      <p:pic>
        <p:nvPicPr>
          <p:cNvPr id="4" name="Picture 3">
            <a:extLst>
              <a:ext uri="{FF2B5EF4-FFF2-40B4-BE49-F238E27FC236}">
                <a16:creationId xmlns:a16="http://schemas.microsoft.com/office/drawing/2014/main" id="{EB785919-22C6-419B-9554-C91F467BEC08}"/>
              </a:ext>
            </a:extLst>
          </p:cNvPr>
          <p:cNvPicPr>
            <a:picLocks noChangeAspect="1"/>
          </p:cNvPicPr>
          <p:nvPr/>
        </p:nvPicPr>
        <p:blipFill>
          <a:blip r:embed="rId2"/>
          <a:stretch>
            <a:fillRect/>
          </a:stretch>
        </p:blipFill>
        <p:spPr>
          <a:xfrm>
            <a:off x="753448" y="3130037"/>
            <a:ext cx="10480609" cy="2652453"/>
          </a:xfrm>
          <a:prstGeom prst="rect">
            <a:avLst/>
          </a:prstGeom>
        </p:spPr>
      </p:pic>
    </p:spTree>
    <p:extLst>
      <p:ext uri="{BB962C8B-B14F-4D97-AF65-F5344CB8AC3E}">
        <p14:creationId xmlns:p14="http://schemas.microsoft.com/office/powerpoint/2010/main" val="31930938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37681-07B7-4275-957A-852012DE00B9}"/>
              </a:ext>
            </a:extLst>
          </p:cNvPr>
          <p:cNvSpPr>
            <a:spLocks noGrp="1"/>
          </p:cNvSpPr>
          <p:nvPr>
            <p:ph type="title"/>
          </p:nvPr>
        </p:nvSpPr>
        <p:spPr/>
        <p:txBody>
          <a:bodyPr/>
          <a:lstStyle/>
          <a:p>
            <a:r>
              <a:rPr lang="en-US" dirty="0"/>
              <a:t>Internet Routing Schema</a:t>
            </a:r>
          </a:p>
        </p:txBody>
      </p:sp>
      <p:sp>
        <p:nvSpPr>
          <p:cNvPr id="3" name="Content Placeholder 2">
            <a:extLst>
              <a:ext uri="{FF2B5EF4-FFF2-40B4-BE49-F238E27FC236}">
                <a16:creationId xmlns:a16="http://schemas.microsoft.com/office/drawing/2014/main" id="{16AE314C-7E7A-4288-BDF4-11DE56F3F1C5}"/>
              </a:ext>
            </a:extLst>
          </p:cNvPr>
          <p:cNvSpPr>
            <a:spLocks noGrp="1"/>
          </p:cNvSpPr>
          <p:nvPr>
            <p:ph idx="1"/>
          </p:nvPr>
        </p:nvSpPr>
        <p:spPr/>
        <p:txBody>
          <a:bodyPr>
            <a:normAutofit lnSpcReduction="10000"/>
          </a:bodyPr>
          <a:lstStyle/>
          <a:p>
            <a:r>
              <a:rPr lang="en-US" dirty="0"/>
              <a:t>Unicast</a:t>
            </a:r>
          </a:p>
          <a:p>
            <a:pPr marL="0" indent="0">
              <a:buNone/>
            </a:pPr>
            <a:endParaRPr lang="en-US" dirty="0"/>
          </a:p>
          <a:p>
            <a:r>
              <a:rPr lang="en-US" dirty="0"/>
              <a:t>Broadcast</a:t>
            </a:r>
          </a:p>
          <a:p>
            <a:endParaRPr lang="en-US" dirty="0"/>
          </a:p>
          <a:p>
            <a:r>
              <a:rPr lang="en-US" dirty="0"/>
              <a:t>Multicast</a:t>
            </a:r>
          </a:p>
          <a:p>
            <a:endParaRPr lang="en-US" dirty="0"/>
          </a:p>
          <a:p>
            <a:r>
              <a:rPr lang="en-US" dirty="0" err="1"/>
              <a:t>Geocast</a:t>
            </a:r>
            <a:endParaRPr lang="en-US" dirty="0"/>
          </a:p>
          <a:p>
            <a:pPr marL="0" indent="0">
              <a:buNone/>
            </a:pPr>
            <a:endParaRPr lang="en-US" dirty="0"/>
          </a:p>
          <a:p>
            <a:r>
              <a:rPr lang="en-US" dirty="0"/>
              <a:t>Anycast</a:t>
            </a:r>
          </a:p>
        </p:txBody>
      </p:sp>
    </p:spTree>
    <p:extLst>
      <p:ext uri="{BB962C8B-B14F-4D97-AF65-F5344CB8AC3E}">
        <p14:creationId xmlns:p14="http://schemas.microsoft.com/office/powerpoint/2010/main" val="13904650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5DD1A-51F4-4B2B-8831-EDBFD8C28FF3}"/>
              </a:ext>
            </a:extLst>
          </p:cNvPr>
          <p:cNvSpPr>
            <a:spLocks noGrp="1"/>
          </p:cNvSpPr>
          <p:nvPr>
            <p:ph type="title"/>
          </p:nvPr>
        </p:nvSpPr>
        <p:spPr>
          <a:xfrm>
            <a:off x="263990" y="261825"/>
            <a:ext cx="11755464" cy="1325563"/>
          </a:xfrm>
        </p:spPr>
        <p:txBody>
          <a:bodyPr/>
          <a:lstStyle/>
          <a:p>
            <a:r>
              <a:rPr lang="en-US" dirty="0"/>
              <a:t>Proposed Solution: Add Geographical Hints to BGP</a:t>
            </a:r>
          </a:p>
        </p:txBody>
      </p:sp>
      <p:sp>
        <p:nvSpPr>
          <p:cNvPr id="3" name="Content Placeholder 2">
            <a:extLst>
              <a:ext uri="{FF2B5EF4-FFF2-40B4-BE49-F238E27FC236}">
                <a16:creationId xmlns:a16="http://schemas.microsoft.com/office/drawing/2014/main" id="{EC873813-7A2A-4931-BD83-3498AE314B91}"/>
              </a:ext>
            </a:extLst>
          </p:cNvPr>
          <p:cNvSpPr>
            <a:spLocks noGrp="1"/>
          </p:cNvSpPr>
          <p:nvPr>
            <p:ph idx="1"/>
          </p:nvPr>
        </p:nvSpPr>
        <p:spPr/>
        <p:txBody>
          <a:bodyPr/>
          <a:lstStyle/>
          <a:p>
            <a:r>
              <a:rPr lang="en-US" dirty="0"/>
              <a:t>Use Community Number (</a:t>
            </a:r>
            <a:r>
              <a:rPr lang="en-US" dirty="0" err="1"/>
              <a:t>Key:Value</a:t>
            </a:r>
            <a:r>
              <a:rPr lang="en-US" dirty="0"/>
              <a:t> like)</a:t>
            </a:r>
          </a:p>
          <a:p>
            <a:pPr lvl="1"/>
            <a:r>
              <a:rPr lang="en-US" dirty="0"/>
              <a:t>16bit:16bit</a:t>
            </a:r>
          </a:p>
          <a:p>
            <a:pPr lvl="1"/>
            <a:r>
              <a:rPr lang="en-US" dirty="0"/>
              <a:t>First 16bit usually is the AS number</a:t>
            </a:r>
          </a:p>
          <a:p>
            <a:pPr lvl="1"/>
            <a:r>
              <a:rPr lang="en-US" dirty="0"/>
              <a:t>Last 16bit 7bit(Latitude) + 9bit(Longitude)</a:t>
            </a:r>
          </a:p>
          <a:p>
            <a:endParaRPr lang="en-US" dirty="0"/>
          </a:p>
          <a:p>
            <a:r>
              <a:rPr lang="en-US" dirty="0"/>
              <a:t>Each Router Chooses the Nearest path based on:</a:t>
            </a:r>
          </a:p>
          <a:p>
            <a:pPr lvl="1"/>
            <a:r>
              <a:rPr lang="en-US" dirty="0"/>
              <a:t>BGP’s geographical hits and </a:t>
            </a:r>
          </a:p>
          <a:p>
            <a:pPr lvl="1"/>
            <a:r>
              <a:rPr lang="en-US" dirty="0"/>
              <a:t>Router’s geographical location</a:t>
            </a:r>
          </a:p>
        </p:txBody>
      </p:sp>
    </p:spTree>
    <p:extLst>
      <p:ext uri="{BB962C8B-B14F-4D97-AF65-F5344CB8AC3E}">
        <p14:creationId xmlns:p14="http://schemas.microsoft.com/office/powerpoint/2010/main" val="30156900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81F44-26CC-484D-9491-713C199892F4}"/>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id="{2D1AF9E9-2E62-448F-ABB3-8DE0C8499907}"/>
              </a:ext>
            </a:extLst>
          </p:cNvPr>
          <p:cNvSpPr>
            <a:spLocks noGrp="1"/>
          </p:cNvSpPr>
          <p:nvPr>
            <p:ph idx="1"/>
          </p:nvPr>
        </p:nvSpPr>
        <p:spPr/>
        <p:txBody>
          <a:bodyPr>
            <a:normAutofit/>
          </a:bodyPr>
          <a:lstStyle/>
          <a:p>
            <a:r>
              <a:rPr lang="en-US" dirty="0"/>
              <a:t>Using passive and active measurements, we have presented an in-depth root cause analysis of the inefficiencies of root DNS servers’ IP anycast deployments. </a:t>
            </a:r>
          </a:p>
          <a:p>
            <a:endParaRPr lang="en-US" dirty="0"/>
          </a:p>
          <a:p>
            <a:r>
              <a:rPr lang="en-US" dirty="0"/>
              <a:t>Conventional anycast deployment suffer from prolonged path inflation</a:t>
            </a:r>
          </a:p>
          <a:p>
            <a:pPr marL="0" indent="0">
              <a:buNone/>
            </a:pPr>
            <a:endParaRPr lang="en-US" dirty="0"/>
          </a:p>
          <a:p>
            <a:r>
              <a:rPr lang="en-US" dirty="0"/>
              <a:t>Encode geographical hits in the community number can greatly reduce the path inflation by breaking the tie intelligently</a:t>
            </a:r>
          </a:p>
        </p:txBody>
      </p:sp>
    </p:spTree>
    <p:extLst>
      <p:ext uri="{BB962C8B-B14F-4D97-AF65-F5344CB8AC3E}">
        <p14:creationId xmlns:p14="http://schemas.microsoft.com/office/powerpoint/2010/main" val="15169266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93D27-991F-470D-8846-FD3D9360AE11}"/>
              </a:ext>
            </a:extLst>
          </p:cNvPr>
          <p:cNvSpPr>
            <a:spLocks noGrp="1"/>
          </p:cNvSpPr>
          <p:nvPr>
            <p:ph type="title"/>
          </p:nvPr>
        </p:nvSpPr>
        <p:spPr/>
        <p:txBody>
          <a:bodyPr/>
          <a:lstStyle/>
          <a:p>
            <a:r>
              <a:rPr lang="en-US" dirty="0" err="1"/>
              <a:t>AnyOpt</a:t>
            </a:r>
            <a:endParaRPr lang="en-US" dirty="0"/>
          </a:p>
        </p:txBody>
      </p:sp>
      <p:sp>
        <p:nvSpPr>
          <p:cNvPr id="3" name="Content Placeholder 2">
            <a:extLst>
              <a:ext uri="{FF2B5EF4-FFF2-40B4-BE49-F238E27FC236}">
                <a16:creationId xmlns:a16="http://schemas.microsoft.com/office/drawing/2014/main" id="{023C96DA-AF41-42C4-9762-480D76B3AFC8}"/>
              </a:ext>
            </a:extLst>
          </p:cNvPr>
          <p:cNvSpPr>
            <a:spLocks noGrp="1"/>
          </p:cNvSpPr>
          <p:nvPr>
            <p:ph idx="1"/>
          </p:nvPr>
        </p:nvSpPr>
        <p:spPr/>
        <p:txBody>
          <a:bodyPr/>
          <a:lstStyle/>
          <a:p>
            <a:r>
              <a:rPr lang="en-US" dirty="0"/>
              <a:t>Implement a light-weight anycast performance measurement system</a:t>
            </a:r>
          </a:p>
          <a:p>
            <a:pPr lvl="1"/>
            <a:r>
              <a:rPr lang="en-US" dirty="0"/>
              <a:t>Create Virtual Replica with GRE tunnels</a:t>
            </a:r>
          </a:p>
          <a:p>
            <a:pPr lvl="1"/>
            <a:r>
              <a:rPr lang="en-US" dirty="0"/>
              <a:t>Measure the anycast network from a centralized host</a:t>
            </a:r>
          </a:p>
          <a:p>
            <a:pPr lvl="1"/>
            <a:endParaRPr lang="en-US" dirty="0"/>
          </a:p>
        </p:txBody>
      </p:sp>
      <p:pic>
        <p:nvPicPr>
          <p:cNvPr id="5" name="Picture 2">
            <a:extLst>
              <a:ext uri="{FF2B5EF4-FFF2-40B4-BE49-F238E27FC236}">
                <a16:creationId xmlns:a16="http://schemas.microsoft.com/office/drawing/2014/main" id="{43BFC0C0-D845-4110-A896-735FAA21F69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47" t="1361"/>
          <a:stretch/>
        </p:blipFill>
        <p:spPr bwMode="auto">
          <a:xfrm>
            <a:off x="1885949" y="3472962"/>
            <a:ext cx="6427179" cy="31863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38039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6CCE7-3371-4436-8F2A-46C90A81ECC2}"/>
              </a:ext>
            </a:extLst>
          </p:cNvPr>
          <p:cNvSpPr>
            <a:spLocks noGrp="1"/>
          </p:cNvSpPr>
          <p:nvPr>
            <p:ph type="title"/>
          </p:nvPr>
        </p:nvSpPr>
        <p:spPr>
          <a:xfrm>
            <a:off x="0" y="-122430"/>
            <a:ext cx="12238892" cy="1325563"/>
          </a:xfrm>
        </p:spPr>
        <p:txBody>
          <a:bodyPr/>
          <a:lstStyle/>
          <a:p>
            <a:r>
              <a:rPr lang="en-US" dirty="0" err="1"/>
              <a:t>Hecatoncheires</a:t>
            </a:r>
            <a:r>
              <a:rPr lang="en-US" dirty="0"/>
              <a:t> (Orchestrator)-Anycast Measurement</a:t>
            </a:r>
          </a:p>
        </p:txBody>
      </p:sp>
      <p:sp>
        <p:nvSpPr>
          <p:cNvPr id="5" name="Google Shape;87;p16">
            <a:extLst>
              <a:ext uri="{FF2B5EF4-FFF2-40B4-BE49-F238E27FC236}">
                <a16:creationId xmlns:a16="http://schemas.microsoft.com/office/drawing/2014/main" id="{E271BD2C-547E-4FDC-9EBB-C0588CB70C88}"/>
              </a:ext>
            </a:extLst>
          </p:cNvPr>
          <p:cNvSpPr txBox="1"/>
          <p:nvPr/>
        </p:nvSpPr>
        <p:spPr>
          <a:xfrm>
            <a:off x="7117373" y="1819282"/>
            <a:ext cx="4541227" cy="4546349"/>
          </a:xfrm>
          <a:prstGeom prst="rect">
            <a:avLst/>
          </a:prstGeom>
          <a:noFill/>
          <a:ln>
            <a:noFill/>
          </a:ln>
        </p:spPr>
        <p:txBody>
          <a:bodyPr spcFirstLastPara="1" wrap="square" lIns="121900" tIns="121900" rIns="121900" bIns="121900" anchor="t" anchorCtr="0">
            <a:noAutofit/>
          </a:bodyPr>
          <a:lstStyle/>
          <a:p>
            <a:pPr marL="342900" indent="-342900">
              <a:buFont typeface="Arial" panose="020B0604020202020204" pitchFamily="34" charset="0"/>
              <a:buChar char="•"/>
            </a:pPr>
            <a:r>
              <a:rPr lang="en" sz="2400" dirty="0"/>
              <a:t>Build tunnels between ECP and multiple edges routers</a:t>
            </a:r>
            <a:endParaRPr sz="2400" dirty="0"/>
          </a:p>
          <a:p>
            <a:pPr marL="342900" indent="-342900">
              <a:buFont typeface="Arial" panose="020B0604020202020204" pitchFamily="34" charset="0"/>
              <a:buChar char="•"/>
            </a:pPr>
            <a:endParaRPr sz="2400" dirty="0"/>
          </a:p>
          <a:p>
            <a:pPr marL="342900" indent="-342900">
              <a:buFont typeface="Arial" panose="020B0604020202020204" pitchFamily="34" charset="0"/>
              <a:buChar char="•"/>
            </a:pPr>
            <a:r>
              <a:rPr lang="en" sz="2400" dirty="0"/>
              <a:t>Routers will act as different Replicas of the anycast network</a:t>
            </a:r>
            <a:endParaRPr sz="2400" dirty="0"/>
          </a:p>
          <a:p>
            <a:pPr marL="342900" indent="-342900">
              <a:buFont typeface="Arial" panose="020B0604020202020204" pitchFamily="34" charset="0"/>
              <a:buChar char="•"/>
            </a:pPr>
            <a:endParaRPr sz="2400" dirty="0"/>
          </a:p>
          <a:p>
            <a:pPr marL="342900" indent="-342900">
              <a:buFont typeface="Arial" panose="020B0604020202020204" pitchFamily="34" charset="0"/>
              <a:buChar char="•"/>
            </a:pPr>
            <a:r>
              <a:rPr lang="en" sz="2400" dirty="0"/>
              <a:t>Advertise the Anycast Prefix from ECP and add community number to enable the router port the prefix to different transit provider</a:t>
            </a:r>
            <a:endParaRPr sz="2400" dirty="0"/>
          </a:p>
        </p:txBody>
      </p:sp>
      <p:pic>
        <p:nvPicPr>
          <p:cNvPr id="7" name="Picture 6">
            <a:extLst>
              <a:ext uri="{FF2B5EF4-FFF2-40B4-BE49-F238E27FC236}">
                <a16:creationId xmlns:a16="http://schemas.microsoft.com/office/drawing/2014/main" id="{BD6D3ABC-5C12-40A1-827D-A7D0ABF12B1F}"/>
              </a:ext>
            </a:extLst>
          </p:cNvPr>
          <p:cNvPicPr>
            <a:picLocks noChangeAspect="1"/>
          </p:cNvPicPr>
          <p:nvPr/>
        </p:nvPicPr>
        <p:blipFill>
          <a:blip r:embed="rId2"/>
          <a:stretch>
            <a:fillRect/>
          </a:stretch>
        </p:blipFill>
        <p:spPr>
          <a:xfrm>
            <a:off x="1008531" y="2517968"/>
            <a:ext cx="5562886" cy="2006703"/>
          </a:xfrm>
          <a:prstGeom prst="rect">
            <a:avLst/>
          </a:prstGeom>
        </p:spPr>
      </p:pic>
    </p:spTree>
    <p:extLst>
      <p:ext uri="{BB962C8B-B14F-4D97-AF65-F5344CB8AC3E}">
        <p14:creationId xmlns:p14="http://schemas.microsoft.com/office/powerpoint/2010/main" val="26896982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15602-A234-4A20-B38B-125B311BBD27}"/>
              </a:ext>
            </a:extLst>
          </p:cNvPr>
          <p:cNvSpPr>
            <a:spLocks noGrp="1"/>
          </p:cNvSpPr>
          <p:nvPr>
            <p:ph type="title"/>
          </p:nvPr>
        </p:nvSpPr>
        <p:spPr/>
        <p:txBody>
          <a:bodyPr/>
          <a:lstStyle/>
          <a:p>
            <a:r>
              <a:rPr lang="en" dirty="0"/>
              <a:t>Measurement methodology</a:t>
            </a:r>
            <a:endParaRPr lang="en-US" dirty="0"/>
          </a:p>
        </p:txBody>
      </p:sp>
      <p:sp>
        <p:nvSpPr>
          <p:cNvPr id="3" name="Content Placeholder 2">
            <a:extLst>
              <a:ext uri="{FF2B5EF4-FFF2-40B4-BE49-F238E27FC236}">
                <a16:creationId xmlns:a16="http://schemas.microsoft.com/office/drawing/2014/main" id="{7DE9101E-2AD1-49DB-B2E5-2FA6AAECC912}"/>
              </a:ext>
            </a:extLst>
          </p:cNvPr>
          <p:cNvSpPr>
            <a:spLocks noGrp="1"/>
          </p:cNvSpPr>
          <p:nvPr>
            <p:ph idx="1"/>
          </p:nvPr>
        </p:nvSpPr>
        <p:spPr/>
        <p:txBody>
          <a:bodyPr>
            <a:normAutofit fontScale="55000" lnSpcReduction="20000"/>
          </a:bodyPr>
          <a:lstStyle/>
          <a:p>
            <a:pPr marL="609585" indent="-423323">
              <a:lnSpc>
                <a:spcPct val="150000"/>
              </a:lnSpc>
              <a:buClr>
                <a:schemeClr val="dk2"/>
              </a:buClr>
              <a:buSzPts val="1400"/>
              <a:buChar char="●"/>
            </a:pPr>
            <a:r>
              <a:rPr lang="en-US" sz="2400" b="1" dirty="0">
                <a:solidFill>
                  <a:schemeClr val="dk2"/>
                </a:solidFill>
              </a:rPr>
              <a:t>ICMP Ping packet</a:t>
            </a:r>
          </a:p>
          <a:p>
            <a:pPr marL="1219170" lvl="1" indent="-423323">
              <a:lnSpc>
                <a:spcPct val="150000"/>
              </a:lnSpc>
              <a:buClr>
                <a:schemeClr val="dk2"/>
              </a:buClr>
              <a:buSzPts val="1400"/>
              <a:buChar char="○"/>
            </a:pPr>
            <a:r>
              <a:rPr lang="en-US" b="1" dirty="0">
                <a:solidFill>
                  <a:schemeClr val="dk2"/>
                </a:solidFill>
              </a:rPr>
              <a:t>Encode double float </a:t>
            </a:r>
            <a:r>
              <a:rPr lang="en-US" b="1" dirty="0" err="1">
                <a:solidFill>
                  <a:schemeClr val="dk2"/>
                </a:solidFill>
              </a:rPr>
              <a:t>unix</a:t>
            </a:r>
            <a:r>
              <a:rPr lang="en-US" b="1" dirty="0">
                <a:solidFill>
                  <a:schemeClr val="dk2"/>
                </a:solidFill>
              </a:rPr>
              <a:t> timestamp into the ICMP request content</a:t>
            </a:r>
          </a:p>
          <a:p>
            <a:pPr marL="1219170" lvl="1" indent="-423323">
              <a:lnSpc>
                <a:spcPct val="150000"/>
              </a:lnSpc>
              <a:buClr>
                <a:schemeClr val="dk2"/>
              </a:buClr>
              <a:buSzPts val="1400"/>
              <a:buChar char="○"/>
            </a:pPr>
            <a:r>
              <a:rPr lang="en-US" b="1" dirty="0">
                <a:solidFill>
                  <a:schemeClr val="dk2"/>
                </a:solidFill>
              </a:rPr>
              <a:t>Can extract the Round-Trip Time in a stateless manner</a:t>
            </a:r>
          </a:p>
          <a:p>
            <a:pPr marL="1219170" lvl="1" indent="-423323">
              <a:lnSpc>
                <a:spcPct val="150000"/>
              </a:lnSpc>
              <a:buClr>
                <a:schemeClr val="dk2"/>
              </a:buClr>
              <a:buSzPts val="1400"/>
              <a:buChar char="○"/>
            </a:pPr>
            <a:r>
              <a:rPr lang="en-US" b="1" dirty="0">
                <a:solidFill>
                  <a:schemeClr val="dk2"/>
                </a:solidFill>
              </a:rPr>
              <a:t>Use Seq to indicate the </a:t>
            </a:r>
            <a:r>
              <a:rPr lang="en-US" b="1" dirty="0" err="1">
                <a:solidFill>
                  <a:schemeClr val="dk2"/>
                </a:solidFill>
              </a:rPr>
              <a:t>outgress</a:t>
            </a:r>
            <a:r>
              <a:rPr lang="en-US" b="1" dirty="0">
                <a:solidFill>
                  <a:schemeClr val="dk2"/>
                </a:solidFill>
              </a:rPr>
              <a:t> router (port/tunnel)</a:t>
            </a:r>
          </a:p>
          <a:p>
            <a:pPr>
              <a:lnSpc>
                <a:spcPct val="150000"/>
              </a:lnSpc>
            </a:pPr>
            <a:endParaRPr lang="en-US" sz="2400" b="1" dirty="0">
              <a:solidFill>
                <a:schemeClr val="dk2"/>
              </a:solidFill>
            </a:endParaRPr>
          </a:p>
          <a:p>
            <a:pPr marL="609585" indent="-423323">
              <a:lnSpc>
                <a:spcPct val="150000"/>
              </a:lnSpc>
              <a:buClr>
                <a:schemeClr val="dk2"/>
              </a:buClr>
              <a:buSzPts val="1400"/>
              <a:buChar char="●"/>
            </a:pPr>
            <a:r>
              <a:rPr lang="en-US" sz="2400" b="1" dirty="0">
                <a:solidFill>
                  <a:schemeClr val="dk2"/>
                </a:solidFill>
              </a:rPr>
              <a:t>ICMP Ping with Descending TTL</a:t>
            </a:r>
          </a:p>
          <a:p>
            <a:pPr marL="1219170" lvl="1" indent="-423323">
              <a:lnSpc>
                <a:spcPct val="150000"/>
              </a:lnSpc>
              <a:buClr>
                <a:schemeClr val="dk2"/>
              </a:buClr>
              <a:buSzPts val="1400"/>
              <a:buChar char="○"/>
            </a:pPr>
            <a:r>
              <a:rPr lang="en-US" b="1" dirty="0">
                <a:solidFill>
                  <a:schemeClr val="dk2"/>
                </a:solidFill>
              </a:rPr>
              <a:t>Augment the ping data with trace</a:t>
            </a:r>
          </a:p>
          <a:p>
            <a:pPr marL="1219170" lvl="1" indent="-423323">
              <a:lnSpc>
                <a:spcPct val="150000"/>
              </a:lnSpc>
              <a:buClr>
                <a:schemeClr val="dk2"/>
              </a:buClr>
              <a:buSzPts val="1400"/>
              <a:buChar char="○"/>
            </a:pPr>
            <a:r>
              <a:rPr lang="en-US" b="1" dirty="0">
                <a:solidFill>
                  <a:schemeClr val="dk2"/>
                </a:solidFill>
              </a:rPr>
              <a:t>Get the backward trace of the anycast network</a:t>
            </a:r>
          </a:p>
          <a:p>
            <a:pPr marL="1219170" lvl="1" indent="-423323">
              <a:lnSpc>
                <a:spcPct val="150000"/>
              </a:lnSpc>
              <a:buClr>
                <a:schemeClr val="dk2"/>
              </a:buClr>
              <a:buSzPts val="1400"/>
              <a:buChar char="○"/>
            </a:pPr>
            <a:r>
              <a:rPr lang="en-US" b="1" dirty="0">
                <a:solidFill>
                  <a:schemeClr val="dk2"/>
                </a:solidFill>
              </a:rPr>
              <a:t>Observe </a:t>
            </a:r>
            <a:r>
              <a:rPr lang="en-US" b="1" dirty="0" err="1">
                <a:solidFill>
                  <a:schemeClr val="dk2"/>
                </a:solidFill>
              </a:rPr>
              <a:t>flippings</a:t>
            </a:r>
            <a:r>
              <a:rPr lang="en-US" b="1" dirty="0">
                <a:solidFill>
                  <a:schemeClr val="dk2"/>
                </a:solidFill>
              </a:rPr>
              <a:t> at different hosts</a:t>
            </a:r>
          </a:p>
          <a:p>
            <a:pPr>
              <a:lnSpc>
                <a:spcPct val="150000"/>
              </a:lnSpc>
            </a:pPr>
            <a:endParaRPr lang="en-US" sz="2400" b="1" dirty="0">
              <a:solidFill>
                <a:schemeClr val="dk2"/>
              </a:solidFill>
            </a:endParaRPr>
          </a:p>
          <a:p>
            <a:pPr marL="609585" indent="-423323">
              <a:lnSpc>
                <a:spcPct val="150000"/>
              </a:lnSpc>
              <a:buClr>
                <a:schemeClr val="dk2"/>
              </a:buClr>
              <a:buSzPts val="1400"/>
              <a:buChar char="●"/>
            </a:pPr>
            <a:r>
              <a:rPr lang="en-US" sz="2400" b="1" dirty="0">
                <a:solidFill>
                  <a:schemeClr val="dk2"/>
                </a:solidFill>
              </a:rPr>
              <a:t>ICMP with Route Record Header</a:t>
            </a:r>
          </a:p>
          <a:p>
            <a:pPr marL="1219170" lvl="1" indent="-423323">
              <a:lnSpc>
                <a:spcPct val="150000"/>
              </a:lnSpc>
              <a:buClr>
                <a:schemeClr val="dk2"/>
              </a:buClr>
              <a:buSzPts val="1400"/>
              <a:buChar char="○"/>
            </a:pPr>
            <a:r>
              <a:rPr lang="en-US" b="1" dirty="0">
                <a:solidFill>
                  <a:schemeClr val="dk2"/>
                </a:solidFill>
              </a:rPr>
              <a:t>Get forward trace to pinpoint the ramification point</a:t>
            </a:r>
          </a:p>
        </p:txBody>
      </p:sp>
    </p:spTree>
    <p:extLst>
      <p:ext uri="{BB962C8B-B14F-4D97-AF65-F5344CB8AC3E}">
        <p14:creationId xmlns:p14="http://schemas.microsoft.com/office/powerpoint/2010/main" val="12145641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D0C16-38A3-8F46-AD04-E78295910FCD}"/>
              </a:ext>
            </a:extLst>
          </p:cNvPr>
          <p:cNvSpPr>
            <a:spLocks noGrp="1"/>
          </p:cNvSpPr>
          <p:nvPr>
            <p:ph type="title"/>
          </p:nvPr>
        </p:nvSpPr>
        <p:spPr>
          <a:xfrm>
            <a:off x="0" y="14372"/>
            <a:ext cx="10515600" cy="1325563"/>
          </a:xfrm>
        </p:spPr>
        <p:txBody>
          <a:bodyPr/>
          <a:lstStyle/>
          <a:p>
            <a:r>
              <a:rPr lang="en-US" dirty="0"/>
              <a:t> Ideal anycast behavior</a:t>
            </a:r>
          </a:p>
        </p:txBody>
      </p:sp>
      <p:sp>
        <p:nvSpPr>
          <p:cNvPr id="3" name="Content Placeholder 2">
            <a:extLst>
              <a:ext uri="{FF2B5EF4-FFF2-40B4-BE49-F238E27FC236}">
                <a16:creationId xmlns:a16="http://schemas.microsoft.com/office/drawing/2014/main" id="{44CB040E-8183-C848-A051-DCEC48EA387B}"/>
              </a:ext>
            </a:extLst>
          </p:cNvPr>
          <p:cNvSpPr>
            <a:spLocks noGrp="1"/>
          </p:cNvSpPr>
          <p:nvPr>
            <p:ph idx="1"/>
          </p:nvPr>
        </p:nvSpPr>
        <p:spPr>
          <a:xfrm>
            <a:off x="1600148" y="5587055"/>
            <a:ext cx="9325327" cy="1083968"/>
          </a:xfrm>
        </p:spPr>
        <p:txBody>
          <a:bodyPr>
            <a:normAutofit/>
          </a:bodyPr>
          <a:lstStyle/>
          <a:p>
            <a:r>
              <a:rPr lang="en-US" dirty="0"/>
              <a:t>A three-site deployment: Chicago, London, and Singapore </a:t>
            </a:r>
          </a:p>
        </p:txBody>
      </p:sp>
      <p:sp>
        <p:nvSpPr>
          <p:cNvPr id="5" name="Rounded Rectangular Callout 4">
            <a:extLst>
              <a:ext uri="{FF2B5EF4-FFF2-40B4-BE49-F238E27FC236}">
                <a16:creationId xmlns:a16="http://schemas.microsoft.com/office/drawing/2014/main" id="{DE409E34-7D70-5341-9E3D-AD29EA86838E}"/>
              </a:ext>
            </a:extLst>
          </p:cNvPr>
          <p:cNvSpPr/>
          <p:nvPr/>
        </p:nvSpPr>
        <p:spPr>
          <a:xfrm>
            <a:off x="5515668" y="523604"/>
            <a:ext cx="3668617" cy="855024"/>
          </a:xfrm>
          <a:prstGeom prst="wedgeRoundRect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1">
                    <a:lumMod val="60000"/>
                    <a:lumOff val="40000"/>
                  </a:schemeClr>
                </a:solidFill>
              </a:rPr>
              <a:t>Ideal avg RTT 62 </a:t>
            </a:r>
            <a:r>
              <a:rPr lang="en-US" sz="3200" dirty="0" err="1">
                <a:solidFill>
                  <a:schemeClr val="accent1">
                    <a:lumMod val="60000"/>
                    <a:lumOff val="40000"/>
                  </a:schemeClr>
                </a:solidFill>
              </a:rPr>
              <a:t>ms</a:t>
            </a:r>
            <a:endParaRPr lang="en-US" sz="3200" dirty="0">
              <a:solidFill>
                <a:schemeClr val="accent1">
                  <a:lumMod val="60000"/>
                  <a:lumOff val="40000"/>
                </a:schemeClr>
              </a:solidFill>
            </a:endParaRPr>
          </a:p>
        </p:txBody>
      </p:sp>
      <p:pic>
        <p:nvPicPr>
          <p:cNvPr id="2052" name="Picture 4">
            <a:extLst>
              <a:ext uri="{FF2B5EF4-FFF2-40B4-BE49-F238E27FC236}">
                <a16:creationId xmlns:a16="http://schemas.microsoft.com/office/drawing/2014/main" id="{52792EA8-82DE-394A-AC22-B5BB864134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0674" y="1417320"/>
            <a:ext cx="7890641" cy="402336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63CB4ED2-988D-AA42-9EB0-00B84CBB5B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0673" y="1417320"/>
            <a:ext cx="7890641" cy="4023360"/>
          </a:xfrm>
          <a:prstGeom prst="rect">
            <a:avLst/>
          </a:prstGeom>
          <a:noFill/>
          <a:extLst>
            <a:ext uri="{909E8E84-426E-40DD-AFC4-6F175D3DCCD1}">
              <a14:hiddenFill xmlns:a14="http://schemas.microsoft.com/office/drawing/2010/main">
                <a:solidFill>
                  <a:srgbClr val="FFFFFF"/>
                </a:solidFill>
              </a14:hiddenFill>
            </a:ext>
          </a:extLst>
        </p:spPr>
      </p:pic>
      <p:pic>
        <p:nvPicPr>
          <p:cNvPr id="14" name="Graphic 13">
            <a:extLst>
              <a:ext uri="{FF2B5EF4-FFF2-40B4-BE49-F238E27FC236}">
                <a16:creationId xmlns:a16="http://schemas.microsoft.com/office/drawing/2014/main" id="{82BBAF0A-E25D-8740-8DB1-178B15A3128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984143" y="2682793"/>
            <a:ext cx="165493" cy="165493"/>
          </a:xfrm>
          <a:prstGeom prst="rect">
            <a:avLst/>
          </a:prstGeom>
        </p:spPr>
      </p:pic>
      <p:pic>
        <p:nvPicPr>
          <p:cNvPr id="19" name="Graphic 18">
            <a:extLst>
              <a:ext uri="{FF2B5EF4-FFF2-40B4-BE49-F238E27FC236}">
                <a16:creationId xmlns:a16="http://schemas.microsoft.com/office/drawing/2014/main" id="{1D48ACE9-4D82-B040-B512-0E88B7FB6F6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13249" y="2248505"/>
            <a:ext cx="165493" cy="165493"/>
          </a:xfrm>
          <a:prstGeom prst="rect">
            <a:avLst/>
          </a:prstGeom>
        </p:spPr>
      </p:pic>
      <p:pic>
        <p:nvPicPr>
          <p:cNvPr id="20" name="Graphic 19">
            <a:extLst>
              <a:ext uri="{FF2B5EF4-FFF2-40B4-BE49-F238E27FC236}">
                <a16:creationId xmlns:a16="http://schemas.microsoft.com/office/drawing/2014/main" id="{07520768-A076-B047-8D5D-AE52D92A42C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270123" y="3301976"/>
            <a:ext cx="165493" cy="165493"/>
          </a:xfrm>
          <a:prstGeom prst="rect">
            <a:avLst/>
          </a:prstGeom>
        </p:spPr>
      </p:pic>
      <p:pic>
        <p:nvPicPr>
          <p:cNvPr id="16" name="Graphic 15">
            <a:extLst>
              <a:ext uri="{FF2B5EF4-FFF2-40B4-BE49-F238E27FC236}">
                <a16:creationId xmlns:a16="http://schemas.microsoft.com/office/drawing/2014/main" id="{B2709F1C-8794-D84F-84ED-CE4BCDD3E75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48407" y="1670322"/>
            <a:ext cx="165493" cy="165493"/>
          </a:xfrm>
          <a:prstGeom prst="rect">
            <a:avLst/>
          </a:prstGeom>
        </p:spPr>
      </p:pic>
      <p:sp>
        <p:nvSpPr>
          <p:cNvPr id="4" name="TextBox 3">
            <a:extLst>
              <a:ext uri="{FF2B5EF4-FFF2-40B4-BE49-F238E27FC236}">
                <a16:creationId xmlns:a16="http://schemas.microsoft.com/office/drawing/2014/main" id="{CB232070-ACCC-C24A-BEA1-6A86353C7755}"/>
              </a:ext>
            </a:extLst>
          </p:cNvPr>
          <p:cNvSpPr txBox="1"/>
          <p:nvPr/>
        </p:nvSpPr>
        <p:spPr>
          <a:xfrm>
            <a:off x="945866" y="1568402"/>
            <a:ext cx="1308563" cy="369332"/>
          </a:xfrm>
          <a:prstGeom prst="rect">
            <a:avLst/>
          </a:prstGeom>
          <a:noFill/>
        </p:spPr>
        <p:txBody>
          <a:bodyPr wrap="none" rtlCol="0">
            <a:spAutoFit/>
          </a:bodyPr>
          <a:lstStyle/>
          <a:p>
            <a:r>
              <a:rPr lang="en-US" dirty="0"/>
              <a:t>Anycast Site</a:t>
            </a:r>
          </a:p>
        </p:txBody>
      </p:sp>
      <p:sp>
        <p:nvSpPr>
          <p:cNvPr id="7" name="Oval 6">
            <a:extLst>
              <a:ext uri="{FF2B5EF4-FFF2-40B4-BE49-F238E27FC236}">
                <a16:creationId xmlns:a16="http://schemas.microsoft.com/office/drawing/2014/main" id="{B4ED3899-97B8-2749-886F-E860B70D7884}"/>
              </a:ext>
            </a:extLst>
          </p:cNvPr>
          <p:cNvSpPr/>
          <p:nvPr/>
        </p:nvSpPr>
        <p:spPr>
          <a:xfrm>
            <a:off x="794170" y="2014380"/>
            <a:ext cx="51629" cy="51629"/>
          </a:xfrm>
          <a:prstGeom prst="ellipse">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8EC046CF-96D8-BF48-B242-2B4A56D2486E}"/>
              </a:ext>
            </a:extLst>
          </p:cNvPr>
          <p:cNvSpPr txBox="1"/>
          <p:nvPr/>
        </p:nvSpPr>
        <p:spPr>
          <a:xfrm>
            <a:off x="945865" y="1841442"/>
            <a:ext cx="725968" cy="369332"/>
          </a:xfrm>
          <a:prstGeom prst="rect">
            <a:avLst/>
          </a:prstGeom>
          <a:noFill/>
        </p:spPr>
        <p:txBody>
          <a:bodyPr wrap="none" rtlCol="0">
            <a:spAutoFit/>
          </a:bodyPr>
          <a:lstStyle/>
          <a:p>
            <a:r>
              <a:rPr lang="en-US" dirty="0"/>
              <a:t>Client</a:t>
            </a:r>
          </a:p>
        </p:txBody>
      </p:sp>
      <p:sp>
        <p:nvSpPr>
          <p:cNvPr id="10" name="Slide Number Placeholder 9">
            <a:extLst>
              <a:ext uri="{FF2B5EF4-FFF2-40B4-BE49-F238E27FC236}">
                <a16:creationId xmlns:a16="http://schemas.microsoft.com/office/drawing/2014/main" id="{32D9F635-4171-8247-9198-9E4C8D53C941}"/>
              </a:ext>
            </a:extLst>
          </p:cNvPr>
          <p:cNvSpPr>
            <a:spLocks noGrp="1"/>
          </p:cNvSpPr>
          <p:nvPr>
            <p:ph type="sldNum" sz="quarter" idx="12"/>
          </p:nvPr>
        </p:nvSpPr>
        <p:spPr/>
        <p:txBody>
          <a:bodyPr/>
          <a:lstStyle/>
          <a:p>
            <a:fld id="{2D00CA07-45C7-8142-9F4D-3A07AD48DFA1}" type="slidenum">
              <a:rPr lang="en-US" smtClean="0"/>
              <a:t>35</a:t>
            </a:fld>
            <a:endParaRPr lang="en-US"/>
          </a:p>
        </p:txBody>
      </p:sp>
    </p:spTree>
    <p:custDataLst>
      <p:tags r:id="rId1"/>
    </p:custDataLst>
    <p:extLst>
      <p:ext uri="{BB962C8B-B14F-4D97-AF65-F5344CB8AC3E}">
        <p14:creationId xmlns:p14="http://schemas.microsoft.com/office/powerpoint/2010/main" val="3786965854"/>
      </p:ext>
    </p:extLst>
  </p:cSld>
  <p:clrMapOvr>
    <a:masterClrMapping/>
  </p:clrMapOvr>
  <mc:AlternateContent xmlns:mc="http://schemas.openxmlformats.org/markup-compatibility/2006" xmlns:p14="http://schemas.microsoft.com/office/powerpoint/2010/main">
    <mc:Choice Requires="p14">
      <p:transition spd="slow" p14:dur="2000" advTm="44971"/>
    </mc:Choice>
    <mc:Fallback xmlns="">
      <p:transition spd="slow" advTm="4497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4">
            <a:extLst>
              <a:ext uri="{FF2B5EF4-FFF2-40B4-BE49-F238E27FC236}">
                <a16:creationId xmlns:a16="http://schemas.microsoft.com/office/drawing/2014/main" id="{ABC7F2B2-9D22-0240-8D5F-63FAF14AFF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0674" y="1417320"/>
            <a:ext cx="7890641" cy="402336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275817D-2CA6-8D4A-B0DE-032D736FAECB}"/>
              </a:ext>
            </a:extLst>
          </p:cNvPr>
          <p:cNvSpPr>
            <a:spLocks noGrp="1"/>
          </p:cNvSpPr>
          <p:nvPr>
            <p:ph type="title"/>
          </p:nvPr>
        </p:nvSpPr>
        <p:spPr>
          <a:xfrm>
            <a:off x="-44068" y="-208707"/>
            <a:ext cx="10515600" cy="1325563"/>
          </a:xfrm>
        </p:spPr>
        <p:txBody>
          <a:bodyPr/>
          <a:lstStyle/>
          <a:p>
            <a:r>
              <a:rPr lang="en-US" dirty="0"/>
              <a:t> IP anycast does not minimize latency</a:t>
            </a:r>
          </a:p>
        </p:txBody>
      </p:sp>
      <p:pic>
        <p:nvPicPr>
          <p:cNvPr id="3074" name="Picture 2">
            <a:extLst>
              <a:ext uri="{FF2B5EF4-FFF2-40B4-BE49-F238E27FC236}">
                <a16:creationId xmlns:a16="http://schemas.microsoft.com/office/drawing/2014/main" id="{82FB028E-070F-2A42-9DAF-ACB3A9AED3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8994" y="1426922"/>
            <a:ext cx="7890641" cy="402336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FBC010BB-1B12-1243-9A4D-4F90564FB746}"/>
              </a:ext>
            </a:extLst>
          </p:cNvPr>
          <p:cNvSpPr>
            <a:spLocks noGrp="1"/>
          </p:cNvSpPr>
          <p:nvPr>
            <p:ph idx="1"/>
          </p:nvPr>
        </p:nvSpPr>
        <p:spPr>
          <a:xfrm>
            <a:off x="2217590" y="5526483"/>
            <a:ext cx="10428714" cy="1776806"/>
          </a:xfrm>
        </p:spPr>
        <p:txBody>
          <a:bodyPr>
            <a:normAutofit/>
          </a:bodyPr>
          <a:lstStyle/>
          <a:p>
            <a:r>
              <a:rPr lang="en-US" dirty="0"/>
              <a:t>Clients reach far-away sites</a:t>
            </a:r>
          </a:p>
        </p:txBody>
      </p:sp>
      <p:pic>
        <p:nvPicPr>
          <p:cNvPr id="17" name="Graphic 16">
            <a:extLst>
              <a:ext uri="{FF2B5EF4-FFF2-40B4-BE49-F238E27FC236}">
                <a16:creationId xmlns:a16="http://schemas.microsoft.com/office/drawing/2014/main" id="{DB7A51D7-F1FA-6246-B819-4D438D0C6EE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969153" y="2633352"/>
            <a:ext cx="165493" cy="165493"/>
          </a:xfrm>
          <a:prstGeom prst="rect">
            <a:avLst/>
          </a:prstGeom>
        </p:spPr>
      </p:pic>
      <p:pic>
        <p:nvPicPr>
          <p:cNvPr id="18" name="Graphic 17">
            <a:extLst>
              <a:ext uri="{FF2B5EF4-FFF2-40B4-BE49-F238E27FC236}">
                <a16:creationId xmlns:a16="http://schemas.microsoft.com/office/drawing/2014/main" id="{34C7303E-9F23-B64F-92C2-AE2CC103B9C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1569" y="2202859"/>
            <a:ext cx="165493" cy="165493"/>
          </a:xfrm>
          <a:prstGeom prst="rect">
            <a:avLst/>
          </a:prstGeom>
        </p:spPr>
      </p:pic>
      <p:pic>
        <p:nvPicPr>
          <p:cNvPr id="19" name="Graphic 18">
            <a:extLst>
              <a:ext uri="{FF2B5EF4-FFF2-40B4-BE49-F238E27FC236}">
                <a16:creationId xmlns:a16="http://schemas.microsoft.com/office/drawing/2014/main" id="{8636E6F1-D68F-5144-9211-3893A639D93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288293" y="3330168"/>
            <a:ext cx="165493" cy="165493"/>
          </a:xfrm>
          <a:prstGeom prst="rect">
            <a:avLst/>
          </a:prstGeom>
        </p:spPr>
      </p:pic>
      <p:sp>
        <p:nvSpPr>
          <p:cNvPr id="14" name="Rounded Rectangular Callout 13">
            <a:extLst>
              <a:ext uri="{FF2B5EF4-FFF2-40B4-BE49-F238E27FC236}">
                <a16:creationId xmlns:a16="http://schemas.microsoft.com/office/drawing/2014/main" id="{5BDA501F-8523-C643-8552-0B5CF8C50D52}"/>
              </a:ext>
            </a:extLst>
          </p:cNvPr>
          <p:cNvSpPr/>
          <p:nvPr/>
        </p:nvSpPr>
        <p:spPr>
          <a:xfrm>
            <a:off x="383282" y="708210"/>
            <a:ext cx="3668617" cy="708949"/>
          </a:xfrm>
          <a:prstGeom prst="wedgeRoundRectCallout">
            <a:avLst>
              <a:gd name="adj1" fmla="val -713"/>
              <a:gd name="adj2" fmla="val 90847"/>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1">
                    <a:lumMod val="60000"/>
                    <a:lumOff val="40000"/>
                  </a:schemeClr>
                </a:solidFill>
              </a:rPr>
              <a:t>Ideal avg RTT 62 </a:t>
            </a:r>
            <a:r>
              <a:rPr lang="en-US" sz="3200" dirty="0" err="1">
                <a:solidFill>
                  <a:schemeClr val="accent1">
                    <a:lumMod val="60000"/>
                    <a:lumOff val="40000"/>
                  </a:schemeClr>
                </a:solidFill>
              </a:rPr>
              <a:t>ms</a:t>
            </a:r>
            <a:endParaRPr lang="en-US" sz="3200" dirty="0">
              <a:solidFill>
                <a:schemeClr val="accent1">
                  <a:lumMod val="60000"/>
                  <a:lumOff val="40000"/>
                </a:schemeClr>
              </a:solidFill>
            </a:endParaRPr>
          </a:p>
        </p:txBody>
      </p:sp>
      <p:sp>
        <p:nvSpPr>
          <p:cNvPr id="15" name="Rounded Rectangular Callout 14">
            <a:extLst>
              <a:ext uri="{FF2B5EF4-FFF2-40B4-BE49-F238E27FC236}">
                <a16:creationId xmlns:a16="http://schemas.microsoft.com/office/drawing/2014/main" id="{7E287E75-DCF4-2542-9815-9195C4A42361}"/>
              </a:ext>
            </a:extLst>
          </p:cNvPr>
          <p:cNvSpPr/>
          <p:nvPr/>
        </p:nvSpPr>
        <p:spPr>
          <a:xfrm>
            <a:off x="5377301" y="692439"/>
            <a:ext cx="4109291" cy="558797"/>
          </a:xfrm>
          <a:prstGeom prst="wedgeRoundRectCallout">
            <a:avLst>
              <a:gd name="adj1" fmla="val -36749"/>
              <a:gd name="adj2" fmla="val 86185"/>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E20806"/>
                </a:solidFill>
              </a:rPr>
              <a:t>Actual avg RTT 133 </a:t>
            </a:r>
            <a:r>
              <a:rPr lang="en-US" sz="3200" dirty="0" err="1">
                <a:solidFill>
                  <a:srgbClr val="E20806"/>
                </a:solidFill>
              </a:rPr>
              <a:t>ms</a:t>
            </a:r>
            <a:endParaRPr lang="en-US" sz="3200" dirty="0">
              <a:solidFill>
                <a:srgbClr val="E20806"/>
              </a:solidFill>
            </a:endParaRPr>
          </a:p>
        </p:txBody>
      </p:sp>
      <p:sp>
        <p:nvSpPr>
          <p:cNvPr id="4" name="Slide Number Placeholder 3">
            <a:extLst>
              <a:ext uri="{FF2B5EF4-FFF2-40B4-BE49-F238E27FC236}">
                <a16:creationId xmlns:a16="http://schemas.microsoft.com/office/drawing/2014/main" id="{3D9E75E3-C647-EF47-A75E-0C70E76BBDBB}"/>
              </a:ext>
            </a:extLst>
          </p:cNvPr>
          <p:cNvSpPr>
            <a:spLocks noGrp="1"/>
          </p:cNvSpPr>
          <p:nvPr>
            <p:ph type="sldNum" sz="quarter" idx="12"/>
          </p:nvPr>
        </p:nvSpPr>
        <p:spPr/>
        <p:txBody>
          <a:bodyPr/>
          <a:lstStyle/>
          <a:p>
            <a:fld id="{2D00CA07-45C7-8142-9F4D-3A07AD48DFA1}" type="slidenum">
              <a:rPr lang="en-US" smtClean="0"/>
              <a:t>36</a:t>
            </a:fld>
            <a:endParaRPr lang="en-US"/>
          </a:p>
        </p:txBody>
      </p:sp>
    </p:spTree>
    <p:custDataLst>
      <p:tags r:id="rId1"/>
    </p:custDataLst>
    <p:extLst>
      <p:ext uri="{BB962C8B-B14F-4D97-AF65-F5344CB8AC3E}">
        <p14:creationId xmlns:p14="http://schemas.microsoft.com/office/powerpoint/2010/main" val="3092355766"/>
      </p:ext>
    </p:extLst>
  </p:cSld>
  <p:clrMapOvr>
    <a:masterClrMapping/>
  </p:clrMapOvr>
  <mc:AlternateContent xmlns:mc="http://schemas.openxmlformats.org/markup-compatibility/2006" xmlns:p14="http://schemas.microsoft.com/office/powerpoint/2010/main">
    <mc:Choice Requires="p14">
      <p:transition spd="slow" p14:dur="2000" advTm="29502"/>
    </mc:Choice>
    <mc:Fallback xmlns="">
      <p:transition spd="slow" advTm="295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7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23537-E488-6847-840F-8236566305D3}"/>
              </a:ext>
            </a:extLst>
          </p:cNvPr>
          <p:cNvSpPr>
            <a:spLocks noGrp="1"/>
          </p:cNvSpPr>
          <p:nvPr>
            <p:ph type="title"/>
          </p:nvPr>
        </p:nvSpPr>
        <p:spPr>
          <a:xfrm>
            <a:off x="0" y="57946"/>
            <a:ext cx="10515600" cy="1325563"/>
          </a:xfrm>
        </p:spPr>
        <p:txBody>
          <a:bodyPr/>
          <a:lstStyle/>
          <a:p>
            <a:r>
              <a:rPr lang="en-US" dirty="0"/>
              <a:t> Challenge</a:t>
            </a:r>
          </a:p>
        </p:txBody>
      </p:sp>
      <p:sp>
        <p:nvSpPr>
          <p:cNvPr id="3" name="Content Placeholder 2">
            <a:extLst>
              <a:ext uri="{FF2B5EF4-FFF2-40B4-BE49-F238E27FC236}">
                <a16:creationId xmlns:a16="http://schemas.microsoft.com/office/drawing/2014/main" id="{E3EC5165-66B6-C940-BBF5-B6FA8B43729B}"/>
              </a:ext>
            </a:extLst>
          </p:cNvPr>
          <p:cNvSpPr>
            <a:spLocks noGrp="1"/>
          </p:cNvSpPr>
          <p:nvPr>
            <p:ph idx="1"/>
          </p:nvPr>
        </p:nvSpPr>
        <p:spPr>
          <a:xfrm>
            <a:off x="838200" y="1162452"/>
            <a:ext cx="10515600" cy="2768600"/>
          </a:xfrm>
        </p:spPr>
        <p:txBody>
          <a:bodyPr/>
          <a:lstStyle/>
          <a:p>
            <a:r>
              <a:rPr lang="en-US" dirty="0"/>
              <a:t>A service provider needs to choose anycast sites</a:t>
            </a:r>
          </a:p>
          <a:p>
            <a:r>
              <a:rPr lang="en-US" dirty="0"/>
              <a:t>BGP determines a site’s catchment</a:t>
            </a:r>
          </a:p>
          <a:p>
            <a:r>
              <a:rPr lang="en-US" dirty="0"/>
              <a:t>BGP is performance agnostic</a:t>
            </a:r>
          </a:p>
          <a:p>
            <a:r>
              <a:rPr lang="en-US" dirty="0"/>
              <a:t>Increasing # of sites does not always reduce latency</a:t>
            </a:r>
          </a:p>
          <a:p>
            <a:pPr lvl="1"/>
            <a:r>
              <a:rPr lang="en-US" dirty="0"/>
              <a:t>E.g.,  Li et al. [SIGCOMM 2018], Kyle et al. [SIGCOMM 2020]</a:t>
            </a:r>
          </a:p>
        </p:txBody>
      </p:sp>
      <p:sp>
        <p:nvSpPr>
          <p:cNvPr id="4" name="Rounded Rectangle 3">
            <a:extLst>
              <a:ext uri="{FF2B5EF4-FFF2-40B4-BE49-F238E27FC236}">
                <a16:creationId xmlns:a16="http://schemas.microsoft.com/office/drawing/2014/main" id="{C9995399-F55F-D448-B8A5-E6AFE466EAA8}"/>
              </a:ext>
            </a:extLst>
          </p:cNvPr>
          <p:cNvSpPr/>
          <p:nvPr/>
        </p:nvSpPr>
        <p:spPr>
          <a:xfrm>
            <a:off x="2095500" y="3889377"/>
            <a:ext cx="8631640" cy="1587500"/>
          </a:xfrm>
          <a:prstGeom prst="roundRect">
            <a:avLst/>
          </a:prstGeom>
          <a:solidFill>
            <a:schemeClr val="tx1">
              <a:lumMod val="25000"/>
              <a:lumOff val="7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chemeClr val="tx1">
                    <a:lumMod val="90000"/>
                    <a:lumOff val="10000"/>
                  </a:schemeClr>
                </a:solidFill>
              </a:rPr>
              <a:t>Q: How to choose a subset from potential anycast sites to minimize</a:t>
            </a:r>
            <a:r>
              <a:rPr lang="zh-CN" altLang="en-US" sz="3600" dirty="0">
                <a:solidFill>
                  <a:schemeClr val="tx1">
                    <a:lumMod val="90000"/>
                    <a:lumOff val="10000"/>
                  </a:schemeClr>
                </a:solidFill>
              </a:rPr>
              <a:t> </a:t>
            </a:r>
            <a:r>
              <a:rPr lang="en-US" sz="3600" dirty="0">
                <a:solidFill>
                  <a:schemeClr val="tx1">
                    <a:lumMod val="90000"/>
                    <a:lumOff val="10000"/>
                  </a:schemeClr>
                </a:solidFill>
              </a:rPr>
              <a:t>latency?</a:t>
            </a:r>
          </a:p>
        </p:txBody>
      </p:sp>
      <p:sp>
        <p:nvSpPr>
          <p:cNvPr id="7" name="Rounded Rectangle 6">
            <a:extLst>
              <a:ext uri="{FF2B5EF4-FFF2-40B4-BE49-F238E27FC236}">
                <a16:creationId xmlns:a16="http://schemas.microsoft.com/office/drawing/2014/main" id="{E1557CF1-DED8-1346-8994-7E082479D75F}"/>
              </a:ext>
            </a:extLst>
          </p:cNvPr>
          <p:cNvSpPr/>
          <p:nvPr/>
        </p:nvSpPr>
        <p:spPr>
          <a:xfrm>
            <a:off x="3057099" y="5603877"/>
            <a:ext cx="5659082" cy="1122365"/>
          </a:xfrm>
          <a:prstGeom prst="roundRect">
            <a:avLst/>
          </a:prstGeom>
          <a:solidFill>
            <a:schemeClr val="tx1">
              <a:lumMod val="25000"/>
              <a:lumOff val="7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chemeClr val="tx1">
                    <a:lumMod val="90000"/>
                    <a:lumOff val="10000"/>
                  </a:schemeClr>
                </a:solidFill>
              </a:rPr>
              <a:t>Estimating latency requires predicting catchment</a:t>
            </a:r>
          </a:p>
        </p:txBody>
      </p:sp>
      <p:sp>
        <p:nvSpPr>
          <p:cNvPr id="8" name="Slide Number Placeholder 7">
            <a:extLst>
              <a:ext uri="{FF2B5EF4-FFF2-40B4-BE49-F238E27FC236}">
                <a16:creationId xmlns:a16="http://schemas.microsoft.com/office/drawing/2014/main" id="{90CF64A2-6235-EE42-AD18-59340EA4D438}"/>
              </a:ext>
            </a:extLst>
          </p:cNvPr>
          <p:cNvSpPr>
            <a:spLocks noGrp="1"/>
          </p:cNvSpPr>
          <p:nvPr>
            <p:ph type="sldNum" sz="quarter" idx="12"/>
          </p:nvPr>
        </p:nvSpPr>
        <p:spPr/>
        <p:txBody>
          <a:bodyPr/>
          <a:lstStyle/>
          <a:p>
            <a:fld id="{2D00CA07-45C7-8142-9F4D-3A07AD48DFA1}" type="slidenum">
              <a:rPr lang="en-US" smtClean="0"/>
              <a:t>37</a:t>
            </a:fld>
            <a:endParaRPr lang="en-US"/>
          </a:p>
        </p:txBody>
      </p:sp>
    </p:spTree>
    <p:custDataLst>
      <p:tags r:id="rId1"/>
    </p:custDataLst>
    <p:extLst>
      <p:ext uri="{BB962C8B-B14F-4D97-AF65-F5344CB8AC3E}">
        <p14:creationId xmlns:p14="http://schemas.microsoft.com/office/powerpoint/2010/main" val="804536197"/>
      </p:ext>
    </p:extLst>
  </p:cSld>
  <p:clrMapOvr>
    <a:masterClrMapping/>
  </p:clrMapOvr>
  <mc:AlternateContent xmlns:mc="http://schemas.openxmlformats.org/markup-compatibility/2006" xmlns:p14="http://schemas.microsoft.com/office/powerpoint/2010/main">
    <mc:Choice Requires="p14">
      <p:transition spd="slow" p14:dur="2000" advTm="60453"/>
    </mc:Choice>
    <mc:Fallback xmlns="">
      <p:transition spd="slow" advTm="6045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20318-C368-D148-B234-4CCC54A63CAA}"/>
              </a:ext>
            </a:extLst>
          </p:cNvPr>
          <p:cNvSpPr>
            <a:spLocks noGrp="1"/>
          </p:cNvSpPr>
          <p:nvPr>
            <p:ph type="title"/>
          </p:nvPr>
        </p:nvSpPr>
        <p:spPr/>
        <p:txBody>
          <a:bodyPr/>
          <a:lstStyle/>
          <a:p>
            <a:r>
              <a:rPr lang="en-US" dirty="0"/>
              <a:t> A Strawman Approach</a:t>
            </a:r>
          </a:p>
        </p:txBody>
      </p:sp>
      <p:sp>
        <p:nvSpPr>
          <p:cNvPr id="3" name="Content Placeholder 2">
            <a:extLst>
              <a:ext uri="{FF2B5EF4-FFF2-40B4-BE49-F238E27FC236}">
                <a16:creationId xmlns:a16="http://schemas.microsoft.com/office/drawing/2014/main" id="{814CEA52-FF3A-1447-AC53-B11521ED6371}"/>
              </a:ext>
            </a:extLst>
          </p:cNvPr>
          <p:cNvSpPr>
            <a:spLocks noGrp="1"/>
          </p:cNvSpPr>
          <p:nvPr>
            <p:ph idx="1"/>
          </p:nvPr>
        </p:nvSpPr>
        <p:spPr/>
        <p:txBody>
          <a:bodyPr>
            <a:normAutofit/>
          </a:bodyPr>
          <a:lstStyle/>
          <a:p>
            <a:pPr marL="514350" indent="-514350">
              <a:buFont typeface="+mj-lt"/>
              <a:buAutoNum type="arabicPeriod"/>
            </a:pPr>
            <a:r>
              <a:rPr lang="en-US" dirty="0"/>
              <a:t>Experiment with all possible subsets of available sites</a:t>
            </a:r>
          </a:p>
          <a:p>
            <a:pPr marL="514350" indent="-514350">
              <a:buFont typeface="+mj-lt"/>
              <a:buAutoNum type="arabicPeriod"/>
            </a:pPr>
            <a:r>
              <a:rPr lang="en-US" dirty="0"/>
              <a:t>Measure each site’s catchment and average client latency</a:t>
            </a:r>
          </a:p>
          <a:p>
            <a:pPr marL="514350" indent="-514350">
              <a:buFont typeface="+mj-lt"/>
              <a:buAutoNum type="arabicPeriod"/>
            </a:pPr>
            <a:r>
              <a:rPr lang="en-US" dirty="0"/>
              <a:t>Choose the subset with minimum average latency</a:t>
            </a:r>
          </a:p>
          <a:p>
            <a:pPr marL="514350" indent="-514350">
              <a:buFont typeface="+mj-lt"/>
              <a:buAutoNum type="arabicPeriod"/>
            </a:pPr>
            <a:endParaRPr lang="en-US" dirty="0"/>
          </a:p>
          <a:p>
            <a:pPr>
              <a:buFont typeface="Wingdings" pitchFamily="2" charset="2"/>
              <a:buChar char="è"/>
            </a:pPr>
            <a:r>
              <a:rPr lang="en-US" dirty="0">
                <a:sym typeface="Wingdings" pitchFamily="2" charset="2"/>
              </a:rPr>
              <a:t># of experiments is exponential in # of sites</a:t>
            </a:r>
          </a:p>
          <a:p>
            <a:pPr marL="0" indent="0">
              <a:buNone/>
            </a:pPr>
            <a:endParaRPr lang="en-US" dirty="0">
              <a:sym typeface="Wingdings" pitchFamily="2" charset="2"/>
            </a:endParaRPr>
          </a:p>
          <a:p>
            <a:pPr marL="0" indent="0">
              <a:buNone/>
            </a:pPr>
            <a:endParaRPr lang="en-US" dirty="0"/>
          </a:p>
        </p:txBody>
      </p:sp>
      <p:sp>
        <p:nvSpPr>
          <p:cNvPr id="5" name="Slide Number Placeholder 4">
            <a:extLst>
              <a:ext uri="{FF2B5EF4-FFF2-40B4-BE49-F238E27FC236}">
                <a16:creationId xmlns:a16="http://schemas.microsoft.com/office/drawing/2014/main" id="{3596F435-4A31-434B-B5EF-52A2E8EEB72C}"/>
              </a:ext>
            </a:extLst>
          </p:cNvPr>
          <p:cNvSpPr>
            <a:spLocks noGrp="1"/>
          </p:cNvSpPr>
          <p:nvPr>
            <p:ph type="sldNum" sz="quarter" idx="12"/>
          </p:nvPr>
        </p:nvSpPr>
        <p:spPr/>
        <p:txBody>
          <a:bodyPr/>
          <a:lstStyle/>
          <a:p>
            <a:fld id="{2D00CA07-45C7-8142-9F4D-3A07AD48DFA1}" type="slidenum">
              <a:rPr lang="en-US" smtClean="0"/>
              <a:t>38</a:t>
            </a:fld>
            <a:endParaRPr lang="en-US"/>
          </a:p>
        </p:txBody>
      </p:sp>
    </p:spTree>
    <p:extLst>
      <p:ext uri="{BB962C8B-B14F-4D97-AF65-F5344CB8AC3E}">
        <p14:creationId xmlns:p14="http://schemas.microsoft.com/office/powerpoint/2010/main" val="1245173280"/>
      </p:ext>
    </p:extLst>
  </p:cSld>
  <p:clrMapOvr>
    <a:masterClrMapping/>
  </p:clrMapOvr>
  <mc:AlternateContent xmlns:mc="http://schemas.openxmlformats.org/markup-compatibility/2006" xmlns:p14="http://schemas.microsoft.com/office/powerpoint/2010/main">
    <mc:Choice Requires="p14">
      <p:transition spd="slow" p14:dur="2000" advTm="54163"/>
    </mc:Choice>
    <mc:Fallback xmlns="">
      <p:transition spd="slow" advTm="5416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D7952-DC09-A643-B1F9-3636F8625F6C}"/>
              </a:ext>
            </a:extLst>
          </p:cNvPr>
          <p:cNvSpPr>
            <a:spLocks noGrp="1"/>
          </p:cNvSpPr>
          <p:nvPr>
            <p:ph type="title"/>
          </p:nvPr>
        </p:nvSpPr>
        <p:spPr>
          <a:xfrm>
            <a:off x="-4002" y="-27564"/>
            <a:ext cx="10515600" cy="1325563"/>
          </a:xfrm>
        </p:spPr>
        <p:txBody>
          <a:bodyPr/>
          <a:lstStyle/>
          <a:p>
            <a:r>
              <a:rPr lang="en-US" dirty="0"/>
              <a:t> </a:t>
            </a:r>
            <a:r>
              <a:rPr lang="en-US" dirty="0" err="1"/>
              <a:t>AnyOpt’s</a:t>
            </a:r>
            <a:r>
              <a:rPr lang="en-US" dirty="0"/>
              <a:t> Approach</a:t>
            </a:r>
          </a:p>
        </p:txBody>
      </p:sp>
      <p:sp>
        <p:nvSpPr>
          <p:cNvPr id="3" name="Content Placeholder 2">
            <a:extLst>
              <a:ext uri="{FF2B5EF4-FFF2-40B4-BE49-F238E27FC236}">
                <a16:creationId xmlns:a16="http://schemas.microsoft.com/office/drawing/2014/main" id="{C36FBDF4-D426-ED4F-A633-0F8F80692220}"/>
              </a:ext>
            </a:extLst>
          </p:cNvPr>
          <p:cNvSpPr>
            <a:spLocks noGrp="1"/>
          </p:cNvSpPr>
          <p:nvPr>
            <p:ph idx="1"/>
          </p:nvPr>
        </p:nvSpPr>
        <p:spPr>
          <a:xfrm>
            <a:off x="838200" y="3806889"/>
            <a:ext cx="10515600" cy="2370073"/>
          </a:xfrm>
        </p:spPr>
        <p:txBody>
          <a:bodyPr/>
          <a:lstStyle/>
          <a:p>
            <a:r>
              <a:rPr lang="en-US" dirty="0"/>
              <a:t>Measure </a:t>
            </a:r>
            <a:r>
              <a:rPr lang="en-US" dirty="0">
                <a:sym typeface="Wingdings" pitchFamily="2" charset="2"/>
              </a:rPr>
              <a:t> </a:t>
            </a:r>
            <a:r>
              <a:rPr lang="en-US" dirty="0"/>
              <a:t>Model </a:t>
            </a:r>
            <a:r>
              <a:rPr lang="en-US" dirty="0">
                <a:sym typeface="Wingdings" pitchFamily="2" charset="2"/>
              </a:rPr>
              <a:t> </a:t>
            </a:r>
            <a:r>
              <a:rPr lang="en-US" dirty="0"/>
              <a:t>Optimize</a:t>
            </a:r>
          </a:p>
          <a:p>
            <a:pPr lvl="1"/>
            <a:r>
              <a:rPr lang="en-US" b="1" dirty="0">
                <a:solidFill>
                  <a:schemeClr val="tx1">
                    <a:lumMod val="90000"/>
                    <a:lumOff val="10000"/>
                  </a:schemeClr>
                </a:solidFill>
              </a:rPr>
              <a:t>Measure</a:t>
            </a:r>
            <a:r>
              <a:rPr lang="en-US" dirty="0"/>
              <a:t> a client’s preferences between each pair of anycast sites</a:t>
            </a:r>
          </a:p>
          <a:p>
            <a:pPr lvl="1"/>
            <a:r>
              <a:rPr lang="en-US" b="1" dirty="0">
                <a:solidFill>
                  <a:schemeClr val="tx1">
                    <a:lumMod val="90000"/>
                    <a:lumOff val="10000"/>
                  </a:schemeClr>
                </a:solidFill>
              </a:rPr>
              <a:t>Model</a:t>
            </a:r>
            <a:r>
              <a:rPr lang="en-US" dirty="0"/>
              <a:t> a client’s route selection behavior as a linear preference order</a:t>
            </a:r>
          </a:p>
          <a:p>
            <a:pPr lvl="1"/>
            <a:r>
              <a:rPr lang="en-US" b="1" dirty="0">
                <a:solidFill>
                  <a:schemeClr val="tx1">
                    <a:lumMod val="90000"/>
                    <a:lumOff val="10000"/>
                  </a:schemeClr>
                </a:solidFill>
              </a:rPr>
              <a:t>Solve</a:t>
            </a:r>
            <a:r>
              <a:rPr lang="en-US" dirty="0"/>
              <a:t> an optimization problem offline to minimize latency</a:t>
            </a:r>
          </a:p>
          <a:p>
            <a:endParaRPr lang="en-US" dirty="0"/>
          </a:p>
        </p:txBody>
      </p:sp>
      <p:grpSp>
        <p:nvGrpSpPr>
          <p:cNvPr id="4" name="Group 3">
            <a:extLst>
              <a:ext uri="{FF2B5EF4-FFF2-40B4-BE49-F238E27FC236}">
                <a16:creationId xmlns:a16="http://schemas.microsoft.com/office/drawing/2014/main" id="{3BDAC317-2998-6A44-8490-73FA29D525FE}"/>
              </a:ext>
            </a:extLst>
          </p:cNvPr>
          <p:cNvGrpSpPr/>
          <p:nvPr/>
        </p:nvGrpSpPr>
        <p:grpSpPr>
          <a:xfrm>
            <a:off x="1001867" y="1284208"/>
            <a:ext cx="2084233" cy="2061817"/>
            <a:chOff x="5452369" y="-162536"/>
            <a:chExt cx="6295733" cy="6228019"/>
          </a:xfrm>
        </p:grpSpPr>
        <p:cxnSp>
          <p:nvCxnSpPr>
            <p:cNvPr id="5" name="Straight Connector 4">
              <a:extLst>
                <a:ext uri="{FF2B5EF4-FFF2-40B4-BE49-F238E27FC236}">
                  <a16:creationId xmlns:a16="http://schemas.microsoft.com/office/drawing/2014/main" id="{C5353D35-48DF-2E4D-9D08-42E34F06601B}"/>
                </a:ext>
              </a:extLst>
            </p:cNvPr>
            <p:cNvCxnSpPr>
              <a:cxnSpLocks/>
              <a:endCxn id="6" idx="0"/>
            </p:cNvCxnSpPr>
            <p:nvPr/>
          </p:nvCxnSpPr>
          <p:spPr>
            <a:xfrm>
              <a:off x="9623100" y="4501184"/>
              <a:ext cx="960871" cy="891412"/>
            </a:xfrm>
            <a:prstGeom prst="line">
              <a:avLst/>
            </a:prstGeom>
            <a:ln w="38100">
              <a:solidFill>
                <a:srgbClr val="92D050"/>
              </a:solidFill>
              <a:prstDash val="dash"/>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8F629344-A555-304F-B2D4-7A1F9B587ADC}"/>
                </a:ext>
              </a:extLst>
            </p:cNvPr>
            <p:cNvPicPr>
              <a:picLocks noChangeAspect="1"/>
            </p:cNvPicPr>
            <p:nvPr/>
          </p:nvPicPr>
          <p:blipFill>
            <a:blip r:embed="rId4"/>
            <a:stretch>
              <a:fillRect/>
            </a:stretch>
          </p:blipFill>
          <p:spPr>
            <a:xfrm>
              <a:off x="10361721" y="5392596"/>
              <a:ext cx="444500" cy="330200"/>
            </a:xfrm>
            <a:prstGeom prst="rect">
              <a:avLst/>
            </a:prstGeom>
          </p:spPr>
        </p:pic>
        <p:pic>
          <p:nvPicPr>
            <p:cNvPr id="7" name="Picture 6">
              <a:extLst>
                <a:ext uri="{FF2B5EF4-FFF2-40B4-BE49-F238E27FC236}">
                  <a16:creationId xmlns:a16="http://schemas.microsoft.com/office/drawing/2014/main" id="{8F984193-C38F-0F4E-8DE6-1C8F3E0A7650}"/>
                </a:ext>
              </a:extLst>
            </p:cNvPr>
            <p:cNvPicPr>
              <a:picLocks noChangeAspect="1"/>
            </p:cNvPicPr>
            <p:nvPr/>
          </p:nvPicPr>
          <p:blipFill>
            <a:blip r:embed="rId4"/>
            <a:stretch>
              <a:fillRect/>
            </a:stretch>
          </p:blipFill>
          <p:spPr>
            <a:xfrm>
              <a:off x="8275091" y="5392596"/>
              <a:ext cx="444500" cy="330200"/>
            </a:xfrm>
            <a:prstGeom prst="rect">
              <a:avLst/>
            </a:prstGeom>
          </p:spPr>
        </p:pic>
        <p:pic>
          <p:nvPicPr>
            <p:cNvPr id="8" name="Picture 7">
              <a:extLst>
                <a:ext uri="{FF2B5EF4-FFF2-40B4-BE49-F238E27FC236}">
                  <a16:creationId xmlns:a16="http://schemas.microsoft.com/office/drawing/2014/main" id="{FD5C608E-0F07-B44F-9A03-1E49227690C9}"/>
                </a:ext>
              </a:extLst>
            </p:cNvPr>
            <p:cNvPicPr>
              <a:picLocks noChangeAspect="1"/>
            </p:cNvPicPr>
            <p:nvPr/>
          </p:nvPicPr>
          <p:blipFill>
            <a:blip r:embed="rId5"/>
            <a:stretch>
              <a:fillRect/>
            </a:stretch>
          </p:blipFill>
          <p:spPr>
            <a:xfrm>
              <a:off x="6331842" y="5432257"/>
              <a:ext cx="444500" cy="330200"/>
            </a:xfrm>
            <a:prstGeom prst="rect">
              <a:avLst/>
            </a:prstGeom>
          </p:spPr>
        </p:pic>
        <p:grpSp>
          <p:nvGrpSpPr>
            <p:cNvPr id="9" name="Group 8">
              <a:extLst>
                <a:ext uri="{FF2B5EF4-FFF2-40B4-BE49-F238E27FC236}">
                  <a16:creationId xmlns:a16="http://schemas.microsoft.com/office/drawing/2014/main" id="{939FADF2-7A56-CE4A-BCB7-5DDB59976AE1}"/>
                </a:ext>
              </a:extLst>
            </p:cNvPr>
            <p:cNvGrpSpPr/>
            <p:nvPr/>
          </p:nvGrpSpPr>
          <p:grpSpPr>
            <a:xfrm>
              <a:off x="6867615" y="2785135"/>
              <a:ext cx="3162300" cy="2006600"/>
              <a:chOff x="1835150" y="4038600"/>
              <a:chExt cx="3162300" cy="2006600"/>
            </a:xfrm>
          </p:grpSpPr>
          <p:pic>
            <p:nvPicPr>
              <p:cNvPr id="38" name="Picture 37">
                <a:extLst>
                  <a:ext uri="{FF2B5EF4-FFF2-40B4-BE49-F238E27FC236}">
                    <a16:creationId xmlns:a16="http://schemas.microsoft.com/office/drawing/2014/main" id="{1B189F2B-5096-4940-A6D1-39BCB7386F17}"/>
                  </a:ext>
                </a:extLst>
              </p:cNvPr>
              <p:cNvPicPr>
                <a:picLocks noChangeAspect="1"/>
              </p:cNvPicPr>
              <p:nvPr/>
            </p:nvPicPr>
            <p:blipFill>
              <a:blip r:embed="rId6"/>
              <a:stretch>
                <a:fillRect/>
              </a:stretch>
            </p:blipFill>
            <p:spPr>
              <a:xfrm>
                <a:off x="1835150" y="4038600"/>
                <a:ext cx="3162300" cy="2006600"/>
              </a:xfrm>
              <a:prstGeom prst="rect">
                <a:avLst/>
              </a:prstGeom>
            </p:spPr>
          </p:pic>
          <p:pic>
            <p:nvPicPr>
              <p:cNvPr id="39" name="Picture 38">
                <a:extLst>
                  <a:ext uri="{FF2B5EF4-FFF2-40B4-BE49-F238E27FC236}">
                    <a16:creationId xmlns:a16="http://schemas.microsoft.com/office/drawing/2014/main" id="{F3428B0C-5882-E644-B369-A6242D3F1D5F}"/>
                  </a:ext>
                </a:extLst>
              </p:cNvPr>
              <p:cNvPicPr>
                <a:picLocks noChangeAspect="1"/>
              </p:cNvPicPr>
              <p:nvPr/>
            </p:nvPicPr>
            <p:blipFill>
              <a:blip r:embed="rId7"/>
              <a:stretch>
                <a:fillRect/>
              </a:stretch>
            </p:blipFill>
            <p:spPr>
              <a:xfrm>
                <a:off x="2889250" y="4978400"/>
                <a:ext cx="1028700" cy="152400"/>
              </a:xfrm>
              <a:prstGeom prst="rect">
                <a:avLst/>
              </a:prstGeom>
            </p:spPr>
          </p:pic>
        </p:grpSp>
        <p:grpSp>
          <p:nvGrpSpPr>
            <p:cNvPr id="10" name="Group 9">
              <a:extLst>
                <a:ext uri="{FF2B5EF4-FFF2-40B4-BE49-F238E27FC236}">
                  <a16:creationId xmlns:a16="http://schemas.microsoft.com/office/drawing/2014/main" id="{16036452-B9DE-6F40-9120-DD0D83813691}"/>
                </a:ext>
              </a:extLst>
            </p:cNvPr>
            <p:cNvGrpSpPr/>
            <p:nvPr/>
          </p:nvGrpSpPr>
          <p:grpSpPr>
            <a:xfrm>
              <a:off x="5452369" y="1062509"/>
              <a:ext cx="1701800" cy="1250143"/>
              <a:chOff x="622300" y="247941"/>
              <a:chExt cx="1701800" cy="1250143"/>
            </a:xfrm>
          </p:grpSpPr>
          <p:grpSp>
            <p:nvGrpSpPr>
              <p:cNvPr id="32" name="Group 31">
                <a:extLst>
                  <a:ext uri="{FF2B5EF4-FFF2-40B4-BE49-F238E27FC236}">
                    <a16:creationId xmlns:a16="http://schemas.microsoft.com/office/drawing/2014/main" id="{E4E1B478-EFE8-3149-8029-942060625440}"/>
                  </a:ext>
                </a:extLst>
              </p:cNvPr>
              <p:cNvGrpSpPr/>
              <p:nvPr/>
            </p:nvGrpSpPr>
            <p:grpSpPr>
              <a:xfrm>
                <a:off x="647700" y="609084"/>
                <a:ext cx="1676400" cy="889000"/>
                <a:chOff x="704850" y="628650"/>
                <a:chExt cx="1676400" cy="889000"/>
              </a:xfrm>
            </p:grpSpPr>
            <p:pic>
              <p:nvPicPr>
                <p:cNvPr id="34" name="Picture 33">
                  <a:extLst>
                    <a:ext uri="{FF2B5EF4-FFF2-40B4-BE49-F238E27FC236}">
                      <a16:creationId xmlns:a16="http://schemas.microsoft.com/office/drawing/2014/main" id="{B58EBD9A-73B2-BD41-8A06-D505E5C072BC}"/>
                    </a:ext>
                  </a:extLst>
                </p:cNvPr>
                <p:cNvPicPr>
                  <a:picLocks noChangeAspect="1"/>
                </p:cNvPicPr>
                <p:nvPr/>
              </p:nvPicPr>
              <p:blipFill>
                <a:blip r:embed="rId8"/>
                <a:stretch>
                  <a:fillRect/>
                </a:stretch>
              </p:blipFill>
              <p:spPr>
                <a:xfrm>
                  <a:off x="704850" y="628650"/>
                  <a:ext cx="1676400" cy="889000"/>
                </a:xfrm>
                <a:prstGeom prst="rect">
                  <a:avLst/>
                </a:prstGeom>
              </p:spPr>
            </p:pic>
            <p:pic>
              <p:nvPicPr>
                <p:cNvPr id="35" name="Picture 34">
                  <a:extLst>
                    <a:ext uri="{FF2B5EF4-FFF2-40B4-BE49-F238E27FC236}">
                      <a16:creationId xmlns:a16="http://schemas.microsoft.com/office/drawing/2014/main" id="{1F46971D-1969-1941-91DB-D40D571A7628}"/>
                    </a:ext>
                  </a:extLst>
                </p:cNvPr>
                <p:cNvPicPr>
                  <a:picLocks noChangeAspect="1"/>
                </p:cNvPicPr>
                <p:nvPr/>
              </p:nvPicPr>
              <p:blipFill>
                <a:blip r:embed="rId9"/>
                <a:stretch>
                  <a:fillRect/>
                </a:stretch>
              </p:blipFill>
              <p:spPr>
                <a:xfrm>
                  <a:off x="927100" y="793750"/>
                  <a:ext cx="558800" cy="558800"/>
                </a:xfrm>
                <a:prstGeom prst="rect">
                  <a:avLst/>
                </a:prstGeom>
              </p:spPr>
            </p:pic>
            <p:pic>
              <p:nvPicPr>
                <p:cNvPr id="36" name="Picture 35">
                  <a:extLst>
                    <a:ext uri="{FF2B5EF4-FFF2-40B4-BE49-F238E27FC236}">
                      <a16:creationId xmlns:a16="http://schemas.microsoft.com/office/drawing/2014/main" id="{663983F4-EB3F-654C-A87F-5CCBA81E02D8}"/>
                    </a:ext>
                  </a:extLst>
                </p:cNvPr>
                <p:cNvPicPr>
                  <a:picLocks noChangeAspect="1"/>
                </p:cNvPicPr>
                <p:nvPr/>
              </p:nvPicPr>
              <p:blipFill>
                <a:blip r:embed="rId10"/>
                <a:stretch>
                  <a:fillRect/>
                </a:stretch>
              </p:blipFill>
              <p:spPr>
                <a:xfrm>
                  <a:off x="1771650" y="927100"/>
                  <a:ext cx="444500" cy="330200"/>
                </a:xfrm>
                <a:prstGeom prst="rect">
                  <a:avLst/>
                </a:prstGeom>
              </p:spPr>
            </p:pic>
            <p:cxnSp>
              <p:nvCxnSpPr>
                <p:cNvPr id="37" name="Straight Connector 36">
                  <a:extLst>
                    <a:ext uri="{FF2B5EF4-FFF2-40B4-BE49-F238E27FC236}">
                      <a16:creationId xmlns:a16="http://schemas.microsoft.com/office/drawing/2014/main" id="{8E3C1378-B851-654A-BF5A-4C48287BE21C}"/>
                    </a:ext>
                  </a:extLst>
                </p:cNvPr>
                <p:cNvCxnSpPr>
                  <a:cxnSpLocks/>
                  <a:endCxn id="36" idx="1"/>
                </p:cNvCxnSpPr>
                <p:nvPr/>
              </p:nvCxnSpPr>
              <p:spPr>
                <a:xfrm>
                  <a:off x="1485900" y="1060450"/>
                  <a:ext cx="285750" cy="31750"/>
                </a:xfrm>
                <a:prstGeom prst="line">
                  <a:avLst/>
                </a:prstGeom>
                <a:ln>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grpSp>
          <p:sp>
            <p:nvSpPr>
              <p:cNvPr id="33" name="TextBox 32">
                <a:extLst>
                  <a:ext uri="{FF2B5EF4-FFF2-40B4-BE49-F238E27FC236}">
                    <a16:creationId xmlns:a16="http://schemas.microsoft.com/office/drawing/2014/main" id="{E8D411D3-3E16-6749-8F38-F8D87BDE83ED}"/>
                  </a:ext>
                </a:extLst>
              </p:cNvPr>
              <p:cNvSpPr txBox="1"/>
              <p:nvPr/>
            </p:nvSpPr>
            <p:spPr>
              <a:xfrm>
                <a:off x="622300" y="247941"/>
                <a:ext cx="184731" cy="369332"/>
              </a:xfrm>
              <a:prstGeom prst="rect">
                <a:avLst/>
              </a:prstGeom>
              <a:noFill/>
            </p:spPr>
            <p:txBody>
              <a:bodyPr wrap="none" rtlCol="0">
                <a:spAutoFit/>
              </a:bodyPr>
              <a:lstStyle/>
              <a:p>
                <a:endParaRPr lang="en-US" dirty="0"/>
              </a:p>
            </p:txBody>
          </p:sp>
        </p:grpSp>
        <p:grpSp>
          <p:nvGrpSpPr>
            <p:cNvPr id="11" name="Group 10">
              <a:extLst>
                <a:ext uri="{FF2B5EF4-FFF2-40B4-BE49-F238E27FC236}">
                  <a16:creationId xmlns:a16="http://schemas.microsoft.com/office/drawing/2014/main" id="{60455AB7-416F-AF43-975D-FD5F22414D2B}"/>
                </a:ext>
              </a:extLst>
            </p:cNvPr>
            <p:cNvGrpSpPr/>
            <p:nvPr/>
          </p:nvGrpSpPr>
          <p:grpSpPr>
            <a:xfrm>
              <a:off x="7641304" y="1058674"/>
              <a:ext cx="1727200" cy="1245632"/>
              <a:chOff x="3416300" y="201652"/>
              <a:chExt cx="1727200" cy="1245632"/>
            </a:xfrm>
          </p:grpSpPr>
          <p:grpSp>
            <p:nvGrpSpPr>
              <p:cNvPr id="26" name="Group 25">
                <a:extLst>
                  <a:ext uri="{FF2B5EF4-FFF2-40B4-BE49-F238E27FC236}">
                    <a16:creationId xmlns:a16="http://schemas.microsoft.com/office/drawing/2014/main" id="{DE5A0806-B354-FC45-8764-D23C6EBDE4C7}"/>
                  </a:ext>
                </a:extLst>
              </p:cNvPr>
              <p:cNvGrpSpPr/>
              <p:nvPr/>
            </p:nvGrpSpPr>
            <p:grpSpPr>
              <a:xfrm>
                <a:off x="3416300" y="570984"/>
                <a:ext cx="1727200" cy="876300"/>
                <a:chOff x="3403600" y="628650"/>
                <a:chExt cx="1727200" cy="876300"/>
              </a:xfrm>
            </p:grpSpPr>
            <p:pic>
              <p:nvPicPr>
                <p:cNvPr id="28" name="Picture 27">
                  <a:extLst>
                    <a:ext uri="{FF2B5EF4-FFF2-40B4-BE49-F238E27FC236}">
                      <a16:creationId xmlns:a16="http://schemas.microsoft.com/office/drawing/2014/main" id="{26E9D7AE-14B4-6E4F-A9D7-D3EE5A382D3F}"/>
                    </a:ext>
                  </a:extLst>
                </p:cNvPr>
                <p:cNvPicPr>
                  <a:picLocks noChangeAspect="1"/>
                </p:cNvPicPr>
                <p:nvPr/>
              </p:nvPicPr>
              <p:blipFill>
                <a:blip r:embed="rId11"/>
                <a:stretch>
                  <a:fillRect/>
                </a:stretch>
              </p:blipFill>
              <p:spPr>
                <a:xfrm>
                  <a:off x="3403600" y="628650"/>
                  <a:ext cx="1727200" cy="876300"/>
                </a:xfrm>
                <a:prstGeom prst="rect">
                  <a:avLst/>
                </a:prstGeom>
              </p:spPr>
            </p:pic>
            <p:pic>
              <p:nvPicPr>
                <p:cNvPr id="29" name="Picture 28">
                  <a:extLst>
                    <a:ext uri="{FF2B5EF4-FFF2-40B4-BE49-F238E27FC236}">
                      <a16:creationId xmlns:a16="http://schemas.microsoft.com/office/drawing/2014/main" id="{07184FE9-A1F6-1B4D-988B-14F712A0234B}"/>
                    </a:ext>
                  </a:extLst>
                </p:cNvPr>
                <p:cNvPicPr>
                  <a:picLocks noChangeAspect="1"/>
                </p:cNvPicPr>
                <p:nvPr/>
              </p:nvPicPr>
              <p:blipFill>
                <a:blip r:embed="rId9"/>
                <a:stretch>
                  <a:fillRect/>
                </a:stretch>
              </p:blipFill>
              <p:spPr>
                <a:xfrm>
                  <a:off x="4394200" y="758825"/>
                  <a:ext cx="558800" cy="558800"/>
                </a:xfrm>
                <a:prstGeom prst="rect">
                  <a:avLst/>
                </a:prstGeom>
              </p:spPr>
            </p:pic>
            <p:pic>
              <p:nvPicPr>
                <p:cNvPr id="30" name="Picture 29">
                  <a:extLst>
                    <a:ext uri="{FF2B5EF4-FFF2-40B4-BE49-F238E27FC236}">
                      <a16:creationId xmlns:a16="http://schemas.microsoft.com/office/drawing/2014/main" id="{0999718F-70F2-524C-BC3F-106D0FFEBF60}"/>
                    </a:ext>
                  </a:extLst>
                </p:cNvPr>
                <p:cNvPicPr>
                  <a:picLocks noChangeAspect="1"/>
                </p:cNvPicPr>
                <p:nvPr/>
              </p:nvPicPr>
              <p:blipFill>
                <a:blip r:embed="rId10"/>
                <a:stretch>
                  <a:fillRect/>
                </a:stretch>
              </p:blipFill>
              <p:spPr>
                <a:xfrm>
                  <a:off x="3489325" y="876299"/>
                  <a:ext cx="444500" cy="330200"/>
                </a:xfrm>
                <a:prstGeom prst="rect">
                  <a:avLst/>
                </a:prstGeom>
              </p:spPr>
            </p:pic>
            <p:cxnSp>
              <p:nvCxnSpPr>
                <p:cNvPr id="31" name="Straight Connector 30">
                  <a:extLst>
                    <a:ext uri="{FF2B5EF4-FFF2-40B4-BE49-F238E27FC236}">
                      <a16:creationId xmlns:a16="http://schemas.microsoft.com/office/drawing/2014/main" id="{0BD30003-9CAB-6142-B57D-5ADC948344D8}"/>
                    </a:ext>
                  </a:extLst>
                </p:cNvPr>
                <p:cNvCxnSpPr>
                  <a:cxnSpLocks/>
                  <a:stCxn id="29" idx="1"/>
                  <a:endCxn id="30" idx="3"/>
                </p:cNvCxnSpPr>
                <p:nvPr/>
              </p:nvCxnSpPr>
              <p:spPr>
                <a:xfrm flipH="1">
                  <a:off x="3933825" y="1038225"/>
                  <a:ext cx="460375" cy="3174"/>
                </a:xfrm>
                <a:prstGeom prst="line">
                  <a:avLst/>
                </a:prstGeom>
                <a:ln>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grpSp>
          <p:sp>
            <p:nvSpPr>
              <p:cNvPr id="27" name="TextBox 26">
                <a:extLst>
                  <a:ext uri="{FF2B5EF4-FFF2-40B4-BE49-F238E27FC236}">
                    <a16:creationId xmlns:a16="http://schemas.microsoft.com/office/drawing/2014/main" id="{2D5BDF3E-FAE6-0646-AB62-0F160455B410}"/>
                  </a:ext>
                </a:extLst>
              </p:cNvPr>
              <p:cNvSpPr txBox="1"/>
              <p:nvPr/>
            </p:nvSpPr>
            <p:spPr>
              <a:xfrm>
                <a:off x="3532647" y="201652"/>
                <a:ext cx="184731" cy="369332"/>
              </a:xfrm>
              <a:prstGeom prst="rect">
                <a:avLst/>
              </a:prstGeom>
              <a:noFill/>
            </p:spPr>
            <p:txBody>
              <a:bodyPr wrap="none" rtlCol="0">
                <a:spAutoFit/>
              </a:bodyPr>
              <a:lstStyle/>
              <a:p>
                <a:endParaRPr lang="en-US" dirty="0"/>
              </a:p>
            </p:txBody>
          </p:sp>
        </p:grpSp>
        <p:sp>
          <p:nvSpPr>
            <p:cNvPr id="12" name="TextBox 11">
              <a:extLst>
                <a:ext uri="{FF2B5EF4-FFF2-40B4-BE49-F238E27FC236}">
                  <a16:creationId xmlns:a16="http://schemas.microsoft.com/office/drawing/2014/main" id="{9D664B53-5A45-1348-8AE7-51D57AD3E8B7}"/>
                </a:ext>
              </a:extLst>
            </p:cNvPr>
            <p:cNvSpPr txBox="1"/>
            <p:nvPr/>
          </p:nvSpPr>
          <p:spPr>
            <a:xfrm>
              <a:off x="10521138" y="964018"/>
              <a:ext cx="184731" cy="369332"/>
            </a:xfrm>
            <a:prstGeom prst="rect">
              <a:avLst/>
            </a:prstGeom>
            <a:noFill/>
          </p:spPr>
          <p:txBody>
            <a:bodyPr wrap="none" rtlCol="0">
              <a:spAutoFit/>
            </a:bodyPr>
            <a:lstStyle/>
            <a:p>
              <a:endParaRPr lang="en-US" dirty="0"/>
            </a:p>
          </p:txBody>
        </p:sp>
        <p:cxnSp>
          <p:nvCxnSpPr>
            <p:cNvPr id="13" name="Straight Connector 12">
              <a:extLst>
                <a:ext uri="{FF2B5EF4-FFF2-40B4-BE49-F238E27FC236}">
                  <a16:creationId xmlns:a16="http://schemas.microsoft.com/office/drawing/2014/main" id="{DC634385-88F6-FB42-93CC-5FE9819AEE3D}"/>
                </a:ext>
              </a:extLst>
            </p:cNvPr>
            <p:cNvCxnSpPr>
              <a:cxnSpLocks/>
            </p:cNvCxnSpPr>
            <p:nvPr/>
          </p:nvCxnSpPr>
          <p:spPr>
            <a:xfrm>
              <a:off x="6694470" y="2243059"/>
              <a:ext cx="573609" cy="757976"/>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B2B2F37-36E4-754D-8BCF-E99BEA02E4B2}"/>
                </a:ext>
              </a:extLst>
            </p:cNvPr>
            <p:cNvCxnSpPr>
              <a:cxnSpLocks/>
            </p:cNvCxnSpPr>
            <p:nvPr/>
          </p:nvCxnSpPr>
          <p:spPr>
            <a:xfrm flipH="1">
              <a:off x="9533377" y="2217326"/>
              <a:ext cx="1045922" cy="783709"/>
            </a:xfrm>
            <a:prstGeom prst="line">
              <a:avLst/>
            </a:prstGeom>
            <a:ln w="38100">
              <a:solidFill>
                <a:schemeClr val="bg1">
                  <a:lumMod val="75000"/>
                </a:schemeClr>
              </a:solidFill>
              <a:prstDash val="lgDash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D428794-72D8-2444-8104-50FA9FC2C56E}"/>
                </a:ext>
              </a:extLst>
            </p:cNvPr>
            <p:cNvCxnSpPr>
              <a:cxnSpLocks/>
              <a:stCxn id="28" idx="2"/>
            </p:cNvCxnSpPr>
            <p:nvPr/>
          </p:nvCxnSpPr>
          <p:spPr>
            <a:xfrm flipH="1">
              <a:off x="8484780" y="2304306"/>
              <a:ext cx="20124" cy="551746"/>
            </a:xfrm>
            <a:prstGeom prst="line">
              <a:avLst/>
            </a:prstGeom>
            <a:ln w="38100">
              <a:solidFill>
                <a:srgbClr val="92D050"/>
              </a:solidFill>
              <a:prstDash val="dash"/>
            </a:ln>
          </p:spPr>
          <p:style>
            <a:lnRef idx="1">
              <a:schemeClr val="accent1"/>
            </a:lnRef>
            <a:fillRef idx="0">
              <a:schemeClr val="accent1"/>
            </a:fillRef>
            <a:effectRef idx="0">
              <a:schemeClr val="accent1"/>
            </a:effectRef>
            <a:fontRef idx="minor">
              <a:schemeClr val="tx1"/>
            </a:fontRef>
          </p:style>
        </p:cxnSp>
        <p:pic>
          <p:nvPicPr>
            <p:cNvPr id="16" name="Picture 15" descr="A picture containing text, file&#10;&#10;Description automatically generated">
              <a:extLst>
                <a:ext uri="{FF2B5EF4-FFF2-40B4-BE49-F238E27FC236}">
                  <a16:creationId xmlns:a16="http://schemas.microsoft.com/office/drawing/2014/main" id="{B2C77DE6-A3FE-4942-A719-4CF7364ADC2E}"/>
                </a:ext>
              </a:extLst>
            </p:cNvPr>
            <p:cNvPicPr>
              <a:picLocks noChangeAspect="1"/>
            </p:cNvPicPr>
            <p:nvPr/>
          </p:nvPicPr>
          <p:blipFill>
            <a:blip r:embed="rId12"/>
            <a:stretch>
              <a:fillRect/>
            </a:stretch>
          </p:blipFill>
          <p:spPr>
            <a:xfrm>
              <a:off x="8354904" y="-162536"/>
              <a:ext cx="424498" cy="658705"/>
            </a:xfrm>
            <a:prstGeom prst="rect">
              <a:avLst/>
            </a:prstGeom>
          </p:spPr>
        </p:pic>
        <p:cxnSp>
          <p:nvCxnSpPr>
            <p:cNvPr id="17" name="Straight Connector 16">
              <a:extLst>
                <a:ext uri="{FF2B5EF4-FFF2-40B4-BE49-F238E27FC236}">
                  <a16:creationId xmlns:a16="http://schemas.microsoft.com/office/drawing/2014/main" id="{7CD3C703-19B5-8343-A499-176DBD597C7C}"/>
                </a:ext>
              </a:extLst>
            </p:cNvPr>
            <p:cNvCxnSpPr>
              <a:cxnSpLocks/>
              <a:endCxn id="28" idx="0"/>
            </p:cNvCxnSpPr>
            <p:nvPr/>
          </p:nvCxnSpPr>
          <p:spPr>
            <a:xfrm>
              <a:off x="8455469" y="427600"/>
              <a:ext cx="49435" cy="1000406"/>
            </a:xfrm>
            <a:prstGeom prst="line">
              <a:avLst/>
            </a:prstGeom>
            <a:ln w="38100">
              <a:solidFill>
                <a:srgbClr val="92D050"/>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E46B680-4566-A746-8385-C6824DE22674}"/>
                </a:ext>
              </a:extLst>
            </p:cNvPr>
            <p:cNvCxnSpPr>
              <a:cxnSpLocks/>
              <a:endCxn id="34" idx="0"/>
            </p:cNvCxnSpPr>
            <p:nvPr/>
          </p:nvCxnSpPr>
          <p:spPr>
            <a:xfrm flipH="1">
              <a:off x="6315969" y="435789"/>
              <a:ext cx="1922594" cy="987863"/>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169EE68-028A-F345-A71D-CA114ABF27DB}"/>
                </a:ext>
              </a:extLst>
            </p:cNvPr>
            <p:cNvCxnSpPr>
              <a:cxnSpLocks/>
              <a:endCxn id="12" idx="2"/>
            </p:cNvCxnSpPr>
            <p:nvPr/>
          </p:nvCxnSpPr>
          <p:spPr>
            <a:xfrm>
              <a:off x="8779402" y="401190"/>
              <a:ext cx="1834102" cy="932160"/>
            </a:xfrm>
            <a:prstGeom prst="line">
              <a:avLst/>
            </a:prstGeom>
            <a:ln w="38100">
              <a:solidFill>
                <a:schemeClr val="bg1">
                  <a:lumMod val="75000"/>
                </a:schemeClr>
              </a:solidFill>
              <a:prstDash val="lgDashDot"/>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AA38F393-155C-BD4D-A6DB-88294902D0B0}"/>
                </a:ext>
              </a:extLst>
            </p:cNvPr>
            <p:cNvSpPr txBox="1"/>
            <p:nvPr/>
          </p:nvSpPr>
          <p:spPr>
            <a:xfrm>
              <a:off x="10458584" y="5696151"/>
              <a:ext cx="184731" cy="369332"/>
            </a:xfrm>
            <a:prstGeom prst="rect">
              <a:avLst/>
            </a:prstGeom>
            <a:noFill/>
          </p:spPr>
          <p:txBody>
            <a:bodyPr wrap="none" rtlCol="0">
              <a:spAutoFit/>
            </a:bodyPr>
            <a:lstStyle/>
            <a:p>
              <a:endParaRPr lang="en-US" dirty="0"/>
            </a:p>
          </p:txBody>
        </p:sp>
        <p:sp>
          <p:nvSpPr>
            <p:cNvPr id="21" name="TextBox 20">
              <a:extLst>
                <a:ext uri="{FF2B5EF4-FFF2-40B4-BE49-F238E27FC236}">
                  <a16:creationId xmlns:a16="http://schemas.microsoft.com/office/drawing/2014/main" id="{81791C28-50D5-3C4D-B598-41A35BBD140C}"/>
                </a:ext>
              </a:extLst>
            </p:cNvPr>
            <p:cNvSpPr txBox="1"/>
            <p:nvPr/>
          </p:nvSpPr>
          <p:spPr>
            <a:xfrm>
              <a:off x="8336600" y="5695349"/>
              <a:ext cx="184731" cy="369332"/>
            </a:xfrm>
            <a:prstGeom prst="rect">
              <a:avLst/>
            </a:prstGeom>
            <a:noFill/>
          </p:spPr>
          <p:txBody>
            <a:bodyPr wrap="none" rtlCol="0">
              <a:spAutoFit/>
            </a:bodyPr>
            <a:lstStyle/>
            <a:p>
              <a:endParaRPr lang="en-US" dirty="0"/>
            </a:p>
          </p:txBody>
        </p:sp>
        <p:sp>
          <p:nvSpPr>
            <p:cNvPr id="22" name="TextBox 21">
              <a:extLst>
                <a:ext uri="{FF2B5EF4-FFF2-40B4-BE49-F238E27FC236}">
                  <a16:creationId xmlns:a16="http://schemas.microsoft.com/office/drawing/2014/main" id="{B0A2A30F-5433-1949-837F-C0D0D337CA7B}"/>
                </a:ext>
              </a:extLst>
            </p:cNvPr>
            <p:cNvSpPr txBox="1"/>
            <p:nvPr/>
          </p:nvSpPr>
          <p:spPr>
            <a:xfrm>
              <a:off x="6389578" y="5696151"/>
              <a:ext cx="184731" cy="369332"/>
            </a:xfrm>
            <a:prstGeom prst="rect">
              <a:avLst/>
            </a:prstGeom>
            <a:noFill/>
          </p:spPr>
          <p:txBody>
            <a:bodyPr wrap="none" rtlCol="0">
              <a:spAutoFit/>
            </a:bodyPr>
            <a:lstStyle/>
            <a:p>
              <a:endParaRPr lang="en-US" dirty="0"/>
            </a:p>
          </p:txBody>
        </p:sp>
        <p:cxnSp>
          <p:nvCxnSpPr>
            <p:cNvPr id="23" name="Straight Connector 22">
              <a:extLst>
                <a:ext uri="{FF2B5EF4-FFF2-40B4-BE49-F238E27FC236}">
                  <a16:creationId xmlns:a16="http://schemas.microsoft.com/office/drawing/2014/main" id="{66363E56-17F0-584B-95B2-DD413A8D57B1}"/>
                </a:ext>
              </a:extLst>
            </p:cNvPr>
            <p:cNvCxnSpPr>
              <a:cxnSpLocks/>
            </p:cNvCxnSpPr>
            <p:nvPr/>
          </p:nvCxnSpPr>
          <p:spPr>
            <a:xfrm flipH="1">
              <a:off x="6551593" y="4688834"/>
              <a:ext cx="966245" cy="746967"/>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235A52A-2096-EA47-BD6E-BE5AF98B2F25}"/>
                </a:ext>
              </a:extLst>
            </p:cNvPr>
            <p:cNvCxnSpPr>
              <a:cxnSpLocks/>
              <a:stCxn id="38" idx="2"/>
            </p:cNvCxnSpPr>
            <p:nvPr/>
          </p:nvCxnSpPr>
          <p:spPr>
            <a:xfrm>
              <a:off x="8448765" y="4791735"/>
              <a:ext cx="46077" cy="604405"/>
            </a:xfrm>
            <a:prstGeom prst="line">
              <a:avLst/>
            </a:prstGeom>
            <a:ln w="38100">
              <a:solidFill>
                <a:srgbClr val="92D050"/>
              </a:solidFill>
              <a:prstDash val="dash"/>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AF203E6F-3549-964B-B422-323F5D5EFA58}"/>
                </a:ext>
              </a:extLst>
            </p:cNvPr>
            <p:cNvPicPr>
              <a:picLocks noChangeAspect="1"/>
            </p:cNvPicPr>
            <p:nvPr/>
          </p:nvPicPr>
          <p:blipFill>
            <a:blip r:embed="rId13"/>
            <a:stretch>
              <a:fillRect/>
            </a:stretch>
          </p:blipFill>
          <p:spPr>
            <a:xfrm>
              <a:off x="10046302" y="1362801"/>
              <a:ext cx="1701800" cy="901700"/>
            </a:xfrm>
            <a:prstGeom prst="rect">
              <a:avLst/>
            </a:prstGeom>
          </p:spPr>
        </p:pic>
      </p:grpSp>
      <p:sp>
        <p:nvSpPr>
          <p:cNvPr id="42" name="Right Arrow 41">
            <a:extLst>
              <a:ext uri="{FF2B5EF4-FFF2-40B4-BE49-F238E27FC236}">
                <a16:creationId xmlns:a16="http://schemas.microsoft.com/office/drawing/2014/main" id="{27331C9A-011B-E547-9B22-8DDB3397C6E3}"/>
              </a:ext>
            </a:extLst>
          </p:cNvPr>
          <p:cNvSpPr/>
          <p:nvPr/>
        </p:nvSpPr>
        <p:spPr>
          <a:xfrm>
            <a:off x="3366649" y="1962783"/>
            <a:ext cx="952500" cy="7071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ight Arrow 85">
            <a:extLst>
              <a:ext uri="{FF2B5EF4-FFF2-40B4-BE49-F238E27FC236}">
                <a16:creationId xmlns:a16="http://schemas.microsoft.com/office/drawing/2014/main" id="{B807438C-7B65-704E-B64D-FA89F3BC52FD}"/>
              </a:ext>
            </a:extLst>
          </p:cNvPr>
          <p:cNvSpPr/>
          <p:nvPr/>
        </p:nvSpPr>
        <p:spPr>
          <a:xfrm>
            <a:off x="7341937" y="1967733"/>
            <a:ext cx="952500" cy="7071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87" name="Rectangle 86">
                <a:extLst>
                  <a:ext uri="{FF2B5EF4-FFF2-40B4-BE49-F238E27FC236}">
                    <a16:creationId xmlns:a16="http://schemas.microsoft.com/office/drawing/2014/main" id="{B5DE09C7-2DB9-0442-8A83-351D1559707E}"/>
                  </a:ext>
                </a:extLst>
              </p:cNvPr>
              <p:cNvSpPr/>
              <p:nvPr/>
            </p:nvSpPr>
            <p:spPr>
              <a:xfrm>
                <a:off x="8445921" y="2138376"/>
                <a:ext cx="3708323" cy="400879"/>
              </a:xfrm>
              <a:prstGeom prst="rect">
                <a:avLst/>
              </a:prstGeom>
            </p:spPr>
            <p:txBody>
              <a:bodyPr wrap="none">
                <a:spAutoFit/>
              </a:bodyPr>
              <a:lstStyle/>
              <a:p>
                <a:r>
                  <a:rPr lang="en-US" dirty="0"/>
                  <a:t>min </a:t>
                </a:r>
                <a14:m>
                  <m:oMath xmlns:m="http://schemas.openxmlformats.org/officeDocument/2006/math">
                    <m:nary>
                      <m:naryPr>
                        <m:chr m:val="∑"/>
                        <m:supHide m:val="on"/>
                        <m:ctrlPr>
                          <a:rPr lang="en-US" i="1">
                            <a:latin typeface="Cambria Math" panose="02040503050406030204" pitchFamily="18" charset="0"/>
                          </a:rPr>
                        </m:ctrlPr>
                      </m:naryPr>
                      <m:sub>
                        <m:r>
                          <a:rPr lang="en-US" i="1">
                            <a:latin typeface="Cambria Math" panose="02040503050406030204" pitchFamily="18" charset="0"/>
                          </a:rPr>
                          <m:t>𝑗</m:t>
                        </m:r>
                      </m:sub>
                      <m:sup/>
                      <m:e>
                        <m:nary>
                          <m:naryPr>
                            <m:chr m:val="∑"/>
                            <m:supHide m:val="on"/>
                            <m:ctrlPr>
                              <a:rPr lang="en-US" i="1">
                                <a:latin typeface="Cambria Math" panose="02040503050406030204" pitchFamily="18" charset="0"/>
                              </a:rPr>
                            </m:ctrlPr>
                          </m:naryPr>
                          <m:sub>
                            <m:r>
                              <a:rPr lang="en-US" i="1">
                                <a:latin typeface="Cambria Math" panose="02040503050406030204" pitchFamily="18" charset="0"/>
                              </a:rPr>
                              <m:t>𝑖</m:t>
                            </m:r>
                          </m:sub>
                          <m:sup/>
                          <m:e>
                            <m:sSub>
                              <m:sSubPr>
                                <m:ctrlPr>
                                  <a:rPr lang="en-US" i="1">
                                    <a:latin typeface="Cambria Math" panose="02040503050406030204" pitchFamily="18" charset="0"/>
                                  </a:rPr>
                                </m:ctrlPr>
                              </m:sSubPr>
                              <m:e>
                                <m:r>
                                  <a:rPr lang="en-US" i="1">
                                    <a:latin typeface="Cambria Math" panose="02040503050406030204" pitchFamily="18" charset="0"/>
                                  </a:rPr>
                                  <m:t>𝑅𝑇𝑇</m:t>
                                </m:r>
                              </m:e>
                              <m:sub>
                                <m:r>
                                  <a:rPr lang="en-US" i="1">
                                    <a:latin typeface="Cambria Math" panose="02040503050406030204" pitchFamily="18" charset="0"/>
                                  </a:rPr>
                                  <m:t>𝑗</m:t>
                                </m:r>
                                <m:r>
                                  <a:rPr lang="en-US" i="1">
                                    <a:latin typeface="Cambria Math" panose="02040503050406030204" pitchFamily="18" charset="0"/>
                                  </a:rPr>
                                  <m:t>,</m:t>
                                </m:r>
                                <m:r>
                                  <a:rPr lang="en-US" i="1">
                                    <a:latin typeface="Cambria Math" panose="02040503050406030204" pitchFamily="18" charset="0"/>
                                  </a:rPr>
                                  <m:t>𝑖</m:t>
                                </m:r>
                              </m:sub>
                            </m:sSub>
                            <m:r>
                              <a:rPr lang="en-US" i="1">
                                <a:latin typeface="Cambria Math" panose="02040503050406030204" pitchFamily="18" charset="0"/>
                              </a:rPr>
                              <m:t> </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rPr>
                              <m:t>(</m:t>
                            </m:r>
                            <m:r>
                              <a:rPr lang="en-US" i="1">
                                <a:latin typeface="Cambria Math" panose="02040503050406030204" pitchFamily="18" charset="0"/>
                              </a:rPr>
                              <m:t>𝑗</m:t>
                            </m:r>
                            <m:r>
                              <a:rPr lang="en-US" i="1">
                                <a:latin typeface="Cambria Math" panose="02040503050406030204" pitchFamily="18" charset="0"/>
                              </a:rPr>
                              <m:t> </m:t>
                            </m:r>
                            <m:r>
                              <a:rPr lang="en-US" i="1">
                                <a:latin typeface="Cambria Math" panose="02040503050406030204" pitchFamily="18" charset="0"/>
                              </a:rPr>
                              <m:t>𝑐h𝑜𝑜𝑠𝑒𝑠</m:t>
                            </m:r>
                            <m:r>
                              <a:rPr lang="en-US" i="1">
                                <a:latin typeface="Cambria Math" panose="02040503050406030204" pitchFamily="18" charset="0"/>
                              </a:rPr>
                              <m:t> </m:t>
                            </m:r>
                            <m:r>
                              <a:rPr lang="en-US" i="1">
                                <a:latin typeface="Cambria Math" panose="02040503050406030204" pitchFamily="18" charset="0"/>
                              </a:rPr>
                              <m:t>𝑖</m:t>
                            </m:r>
                            <m:r>
                              <a:rPr lang="en-US" i="1">
                                <a:latin typeface="Cambria Math" panose="02040503050406030204" pitchFamily="18" charset="0"/>
                              </a:rPr>
                              <m:t>?1:0)</m:t>
                            </m:r>
                          </m:e>
                        </m:nary>
                      </m:e>
                    </m:nary>
                  </m:oMath>
                </a14:m>
                <a:endParaRPr lang="en-US" dirty="0"/>
              </a:p>
            </p:txBody>
          </p:sp>
        </mc:Choice>
        <mc:Fallback xmlns="">
          <p:sp>
            <p:nvSpPr>
              <p:cNvPr id="87" name="Rectangle 86">
                <a:extLst>
                  <a:ext uri="{FF2B5EF4-FFF2-40B4-BE49-F238E27FC236}">
                    <a16:creationId xmlns:a16="http://schemas.microsoft.com/office/drawing/2014/main" id="{B5DE09C7-2DB9-0442-8A83-351D1559707E}"/>
                  </a:ext>
                </a:extLst>
              </p:cNvPr>
              <p:cNvSpPr>
                <a:spLocks noRot="1" noChangeAspect="1" noMove="1" noResize="1" noEditPoints="1" noAdjustHandles="1" noChangeArrowheads="1" noChangeShapeType="1" noTextEdit="1"/>
              </p:cNvSpPr>
              <p:nvPr/>
            </p:nvSpPr>
            <p:spPr>
              <a:xfrm>
                <a:off x="8445921" y="2138376"/>
                <a:ext cx="3708323" cy="400879"/>
              </a:xfrm>
              <a:prstGeom prst="rect">
                <a:avLst/>
              </a:prstGeom>
              <a:blipFill>
                <a:blip r:embed="rId14"/>
                <a:stretch>
                  <a:fillRect l="-1361" t="-103030" b="-142424"/>
                </a:stretch>
              </a:blipFill>
            </p:spPr>
            <p:txBody>
              <a:bodyPr/>
              <a:lstStyle/>
              <a:p>
                <a:r>
                  <a:rPr lang="en-US">
                    <a:noFill/>
                  </a:rPr>
                  <a:t> </a:t>
                </a:r>
              </a:p>
            </p:txBody>
          </p:sp>
        </mc:Fallback>
      </mc:AlternateContent>
      <p:pic>
        <p:nvPicPr>
          <p:cNvPr id="88" name="Picture 87">
            <a:extLst>
              <a:ext uri="{FF2B5EF4-FFF2-40B4-BE49-F238E27FC236}">
                <a16:creationId xmlns:a16="http://schemas.microsoft.com/office/drawing/2014/main" id="{37A8AEEB-05A9-684C-B534-C5D847676027}"/>
              </a:ext>
            </a:extLst>
          </p:cNvPr>
          <p:cNvPicPr>
            <a:picLocks noChangeAspect="1"/>
          </p:cNvPicPr>
          <p:nvPr/>
        </p:nvPicPr>
        <p:blipFill>
          <a:blip r:embed="rId15"/>
          <a:stretch>
            <a:fillRect/>
          </a:stretch>
        </p:blipFill>
        <p:spPr>
          <a:xfrm>
            <a:off x="4350162" y="1502276"/>
            <a:ext cx="2993977" cy="1950052"/>
          </a:xfrm>
          <a:prstGeom prst="rect">
            <a:avLst/>
          </a:prstGeom>
        </p:spPr>
      </p:pic>
      <p:sp>
        <p:nvSpPr>
          <p:cNvPr id="89" name="Slide Number Placeholder 88">
            <a:extLst>
              <a:ext uri="{FF2B5EF4-FFF2-40B4-BE49-F238E27FC236}">
                <a16:creationId xmlns:a16="http://schemas.microsoft.com/office/drawing/2014/main" id="{4B6B551F-80D4-2B4D-88C7-0140FD715E16}"/>
              </a:ext>
            </a:extLst>
          </p:cNvPr>
          <p:cNvSpPr>
            <a:spLocks noGrp="1"/>
          </p:cNvSpPr>
          <p:nvPr>
            <p:ph type="sldNum" sz="quarter" idx="12"/>
          </p:nvPr>
        </p:nvSpPr>
        <p:spPr/>
        <p:txBody>
          <a:bodyPr/>
          <a:lstStyle/>
          <a:p>
            <a:fld id="{2D00CA07-45C7-8142-9F4D-3A07AD48DFA1}" type="slidenum">
              <a:rPr lang="en-US" smtClean="0"/>
              <a:t>39</a:t>
            </a:fld>
            <a:endParaRPr lang="en-US"/>
          </a:p>
        </p:txBody>
      </p:sp>
    </p:spTree>
    <p:custDataLst>
      <p:tags r:id="rId1"/>
    </p:custDataLst>
    <p:extLst>
      <p:ext uri="{BB962C8B-B14F-4D97-AF65-F5344CB8AC3E}">
        <p14:creationId xmlns:p14="http://schemas.microsoft.com/office/powerpoint/2010/main" val="3761378454"/>
      </p:ext>
    </p:extLst>
  </p:cSld>
  <p:clrMapOvr>
    <a:masterClrMapping/>
  </p:clrMapOvr>
  <mc:AlternateContent xmlns:mc="http://schemas.openxmlformats.org/markup-compatibility/2006" xmlns:p14="http://schemas.microsoft.com/office/powerpoint/2010/main">
    <mc:Choice Requires="p14">
      <p:transition spd="slow" p14:dur="2000" advTm="39357"/>
    </mc:Choice>
    <mc:Fallback xmlns="">
      <p:transition spd="slow" advTm="3935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86" grpId="0" animBg="1"/>
      <p:bldP spid="8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D84AC-5911-4FEB-AA15-3B16D62612DE}"/>
              </a:ext>
            </a:extLst>
          </p:cNvPr>
          <p:cNvSpPr>
            <a:spLocks noGrp="1"/>
          </p:cNvSpPr>
          <p:nvPr>
            <p:ph type="title"/>
          </p:nvPr>
        </p:nvSpPr>
        <p:spPr/>
        <p:txBody>
          <a:bodyPr/>
          <a:lstStyle/>
          <a:p>
            <a:r>
              <a:rPr lang="en-US" dirty="0"/>
              <a:t>Unicast</a:t>
            </a:r>
          </a:p>
        </p:txBody>
      </p:sp>
      <p:sp>
        <p:nvSpPr>
          <p:cNvPr id="3" name="Content Placeholder 2">
            <a:extLst>
              <a:ext uri="{FF2B5EF4-FFF2-40B4-BE49-F238E27FC236}">
                <a16:creationId xmlns:a16="http://schemas.microsoft.com/office/drawing/2014/main" id="{8730E4D3-524B-409C-83D3-560C0894FBA9}"/>
              </a:ext>
            </a:extLst>
          </p:cNvPr>
          <p:cNvSpPr>
            <a:spLocks noGrp="1"/>
          </p:cNvSpPr>
          <p:nvPr>
            <p:ph idx="1"/>
          </p:nvPr>
        </p:nvSpPr>
        <p:spPr>
          <a:xfrm>
            <a:off x="838200" y="1825625"/>
            <a:ext cx="5087815" cy="4351338"/>
          </a:xfrm>
        </p:spPr>
        <p:txBody>
          <a:bodyPr/>
          <a:lstStyle/>
          <a:p>
            <a:r>
              <a:rPr lang="en-US" dirty="0"/>
              <a:t>The most common routing schema</a:t>
            </a:r>
          </a:p>
          <a:p>
            <a:endParaRPr lang="en-US" dirty="0"/>
          </a:p>
          <a:p>
            <a:r>
              <a:rPr lang="en-US" dirty="0"/>
              <a:t>Two endpoint entities in the communication</a:t>
            </a:r>
          </a:p>
          <a:p>
            <a:endParaRPr lang="en-US" dirty="0"/>
          </a:p>
          <a:p>
            <a:r>
              <a:rPr lang="en-US" dirty="0"/>
              <a:t>Example:</a:t>
            </a:r>
          </a:p>
          <a:p>
            <a:pPr lvl="1"/>
            <a:r>
              <a:rPr lang="en-US" dirty="0" err="1"/>
              <a:t>ssh</a:t>
            </a:r>
            <a:r>
              <a:rPr lang="en-US" dirty="0"/>
              <a:t> to a server</a:t>
            </a:r>
          </a:p>
          <a:p>
            <a:pPr lvl="1"/>
            <a:r>
              <a:rPr lang="en-US" dirty="0"/>
              <a:t>Request a web page</a:t>
            </a:r>
          </a:p>
        </p:txBody>
      </p:sp>
      <p:pic>
        <p:nvPicPr>
          <p:cNvPr id="4" name="Picture 2">
            <a:extLst>
              <a:ext uri="{FF2B5EF4-FFF2-40B4-BE49-F238E27FC236}">
                <a16:creationId xmlns:a16="http://schemas.microsoft.com/office/drawing/2014/main" id="{7DE85CC3-1D64-4BA8-A8D9-B883D24A0A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3804" y="2539922"/>
            <a:ext cx="3338462" cy="2236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85766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a:extLst>
              <a:ext uri="{FF2B5EF4-FFF2-40B4-BE49-F238E27FC236}">
                <a16:creationId xmlns:a16="http://schemas.microsoft.com/office/drawing/2014/main" id="{21D35BDB-33CB-5D4E-876F-217D8A657AEE}"/>
              </a:ext>
            </a:extLst>
          </p:cNvPr>
          <p:cNvSpPr/>
          <p:nvPr/>
        </p:nvSpPr>
        <p:spPr>
          <a:xfrm>
            <a:off x="1467779" y="4846418"/>
            <a:ext cx="5453742" cy="1389619"/>
          </a:xfrm>
          <a:prstGeom prst="roundRect">
            <a:avLst/>
          </a:prstGeom>
          <a:solidFill>
            <a:schemeClr val="tx1">
              <a:lumMod val="10000"/>
              <a:lumOff val="9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id="{B600E900-0FF1-B847-A750-243D44C8C7F1}"/>
              </a:ext>
            </a:extLst>
          </p:cNvPr>
          <p:cNvSpPr>
            <a:spLocks noGrp="1"/>
          </p:cNvSpPr>
          <p:nvPr>
            <p:ph type="title"/>
          </p:nvPr>
        </p:nvSpPr>
        <p:spPr>
          <a:xfrm>
            <a:off x="0" y="-333912"/>
            <a:ext cx="10515600" cy="1325563"/>
          </a:xfrm>
        </p:spPr>
        <p:txBody>
          <a:bodyPr/>
          <a:lstStyle/>
          <a:p>
            <a:r>
              <a:rPr lang="en-US" dirty="0"/>
              <a:t> Solving the optimization problem</a:t>
            </a:r>
          </a:p>
        </p:txBody>
      </p:sp>
      <p:sp>
        <p:nvSpPr>
          <p:cNvPr id="3" name="Content Placeholder 2">
            <a:extLst>
              <a:ext uri="{FF2B5EF4-FFF2-40B4-BE49-F238E27FC236}">
                <a16:creationId xmlns:a16="http://schemas.microsoft.com/office/drawing/2014/main" id="{856A9889-178B-FD45-A2D6-9EA6B816DCEE}"/>
              </a:ext>
            </a:extLst>
          </p:cNvPr>
          <p:cNvSpPr>
            <a:spLocks noGrp="1"/>
          </p:cNvSpPr>
          <p:nvPr>
            <p:ph idx="1"/>
          </p:nvPr>
        </p:nvSpPr>
        <p:spPr>
          <a:xfrm>
            <a:off x="7468137" y="1295262"/>
            <a:ext cx="4440554" cy="3774551"/>
          </a:xfrm>
        </p:spPr>
        <p:txBody>
          <a:bodyPr>
            <a:normAutofit fontScale="92500" lnSpcReduction="20000"/>
          </a:bodyPr>
          <a:lstStyle/>
          <a:p>
            <a:r>
              <a:rPr lang="en-US" dirty="0"/>
              <a:t>Pairwise comparison </a:t>
            </a:r>
            <a:r>
              <a:rPr lang="en-US" dirty="0">
                <a:sym typeface="Wingdings" pitchFamily="2" charset="2"/>
              </a:rPr>
              <a:t></a:t>
            </a:r>
            <a:r>
              <a:rPr lang="en-US" dirty="0"/>
              <a:t> all clients’ preference orders</a:t>
            </a:r>
          </a:p>
          <a:p>
            <a:endParaRPr lang="en-US" dirty="0"/>
          </a:p>
          <a:p>
            <a:r>
              <a:rPr lang="en-US" dirty="0"/>
              <a:t>Measure a client j’s RTT to a site </a:t>
            </a:r>
            <a:r>
              <a:rPr lang="en-US" dirty="0" err="1"/>
              <a:t>i</a:t>
            </a:r>
            <a:r>
              <a:rPr lang="en-US" dirty="0"/>
              <a:t>: </a:t>
            </a:r>
            <a:r>
              <a:rPr lang="en-US" dirty="0" err="1"/>
              <a:t>RTT</a:t>
            </a:r>
            <a:r>
              <a:rPr lang="en-US" baseline="-25000" dirty="0" err="1"/>
              <a:t>ji</a:t>
            </a:r>
            <a:endParaRPr lang="en-US" dirty="0"/>
          </a:p>
          <a:p>
            <a:pPr marL="0" indent="0">
              <a:buNone/>
            </a:pPr>
            <a:endParaRPr lang="en-US" dirty="0"/>
          </a:p>
          <a:p>
            <a:r>
              <a:rPr lang="en-US" dirty="0">
                <a:sym typeface="Wingdings" pitchFamily="2" charset="2"/>
              </a:rPr>
              <a:t> Simple </a:t>
            </a:r>
            <a:r>
              <a:rPr lang="en-US" dirty="0"/>
              <a:t>facility location problem with clients’ preference orderings [RSUE1987]</a:t>
            </a:r>
          </a:p>
        </p:txBody>
      </p:sp>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0A3140EC-EEBE-CD45-A4B3-E8BD847F6AA6}"/>
                  </a:ext>
                </a:extLst>
              </p:cNvPr>
              <p:cNvSpPr txBox="1"/>
              <p:nvPr/>
            </p:nvSpPr>
            <p:spPr>
              <a:xfrm>
                <a:off x="7383873" y="5194725"/>
                <a:ext cx="4609082" cy="308546"/>
              </a:xfrm>
              <a:prstGeom prst="rect">
                <a:avLst/>
              </a:prstGeom>
              <a:noFill/>
            </p:spPr>
            <p:txBody>
              <a:bodyPr wrap="none" lIns="0" tIns="0" rIns="0" bIns="0" rtlCol="0">
                <a:spAutoFit/>
              </a:bodyPr>
              <a:lstStyle/>
              <a:p>
                <a:r>
                  <a:rPr lang="en-US" dirty="0"/>
                  <a:t>min </a:t>
                </a:r>
                <a14:m>
                  <m:oMath xmlns:m="http://schemas.openxmlformats.org/officeDocument/2006/math">
                    <m:nary>
                      <m:naryPr>
                        <m:chr m:val="∑"/>
                        <m:supHide m:val="on"/>
                        <m:ctrlPr>
                          <a:rPr lang="en-US" i="1" smtClean="0">
                            <a:latin typeface="Cambria Math" panose="02040503050406030204" pitchFamily="18" charset="0"/>
                          </a:rPr>
                        </m:ctrlPr>
                      </m:naryPr>
                      <m:sub>
                        <m:r>
                          <a:rPr lang="en-US" b="0" i="1" smtClean="0">
                            <a:latin typeface="Cambria Math" panose="02040503050406030204" pitchFamily="18" charset="0"/>
                          </a:rPr>
                          <m:t>𝑗</m:t>
                        </m:r>
                        <m:r>
                          <a:rPr lang="en-US" b="0" i="1" smtClean="0">
                            <a:latin typeface="Cambria Math" panose="02040503050406030204" pitchFamily="18" charset="0"/>
                          </a:rPr>
                          <m:t>=</m:t>
                        </m:r>
                        <m:r>
                          <a:rPr lang="en-US" b="0" i="1" smtClean="0">
                            <a:latin typeface="Cambria Math" panose="02040503050406030204" pitchFamily="18" charset="0"/>
                          </a:rPr>
                          <m:t>𝑋</m:t>
                        </m:r>
                        <m:r>
                          <a:rPr lang="en-US" b="0" i="1" smtClean="0">
                            <a:latin typeface="Cambria Math" panose="02040503050406030204" pitchFamily="18" charset="0"/>
                          </a:rPr>
                          <m:t>,</m:t>
                        </m:r>
                        <m:r>
                          <a:rPr lang="en-US" b="0" i="1" smtClean="0">
                            <a:latin typeface="Cambria Math" panose="02040503050406030204" pitchFamily="18" charset="0"/>
                          </a:rPr>
                          <m:t>𝑌</m:t>
                        </m:r>
                        <m:r>
                          <a:rPr lang="en-US" b="0" i="1" smtClean="0">
                            <a:latin typeface="Cambria Math" panose="02040503050406030204" pitchFamily="18" charset="0"/>
                          </a:rPr>
                          <m:t>,</m:t>
                        </m:r>
                        <m:r>
                          <a:rPr lang="en-US" b="0" i="1" smtClean="0">
                            <a:latin typeface="Cambria Math" panose="02040503050406030204" pitchFamily="18" charset="0"/>
                          </a:rPr>
                          <m:t>𝑍</m:t>
                        </m:r>
                      </m:sub>
                      <m:sup/>
                      <m:e>
                        <m:nary>
                          <m:naryPr>
                            <m:chr m:val="∑"/>
                            <m:supHide m:val="on"/>
                            <m:ctrlPr>
                              <a:rPr lang="en-US" i="1">
                                <a:latin typeface="Cambria Math" panose="02040503050406030204" pitchFamily="18" charset="0"/>
                              </a:rPr>
                            </m:ctrlPr>
                          </m:naryPr>
                          <m:sub>
                            <m:r>
                              <a:rPr lang="en-US" b="0" i="1" smtClean="0">
                                <a:latin typeface="Cambria Math" panose="02040503050406030204" pitchFamily="18" charset="0"/>
                              </a:rPr>
                              <m:t>𝑖</m:t>
                            </m:r>
                            <m:r>
                              <a:rPr lang="en-US" b="0" i="1" smtClean="0">
                                <a:latin typeface="Cambria Math" panose="02040503050406030204" pitchFamily="18" charset="0"/>
                              </a:rPr>
                              <m:t>=</m:t>
                            </m:r>
                            <m:r>
                              <a:rPr lang="en-US" b="0" i="1" smtClean="0">
                                <a:latin typeface="Cambria Math" panose="02040503050406030204" pitchFamily="18" charset="0"/>
                              </a:rPr>
                              <m:t>𝐴</m:t>
                            </m:r>
                            <m:r>
                              <a:rPr lang="en-US" b="0" i="1" smtClean="0">
                                <a:latin typeface="Cambria Math" panose="02040503050406030204" pitchFamily="18" charset="0"/>
                              </a:rPr>
                              <m:t>,</m:t>
                            </m:r>
                            <m:r>
                              <a:rPr lang="en-US" b="0" i="1" smtClean="0">
                                <a:latin typeface="Cambria Math" panose="02040503050406030204" pitchFamily="18" charset="0"/>
                              </a:rPr>
                              <m:t>𝐵</m:t>
                            </m:r>
                            <m:r>
                              <a:rPr lang="en-US" b="0" i="1" smtClean="0">
                                <a:latin typeface="Cambria Math" panose="02040503050406030204" pitchFamily="18" charset="0"/>
                              </a:rPr>
                              <m:t>,</m:t>
                            </m:r>
                            <m:r>
                              <a:rPr lang="en-US" b="0" i="1" smtClean="0">
                                <a:latin typeface="Cambria Math" panose="02040503050406030204" pitchFamily="18" charset="0"/>
                              </a:rPr>
                              <m:t>𝐶</m:t>
                            </m:r>
                          </m:sub>
                          <m:sup/>
                          <m:e>
                            <m:sSub>
                              <m:sSubPr>
                                <m:ctrlPr>
                                  <a:rPr lang="en-US" b="0" i="1" smtClean="0">
                                    <a:latin typeface="Cambria Math" panose="02040503050406030204" pitchFamily="18" charset="0"/>
                                  </a:rPr>
                                </m:ctrlPr>
                              </m:sSubPr>
                              <m:e>
                                <m:r>
                                  <a:rPr lang="en-US" b="0" i="1" smtClean="0">
                                    <a:latin typeface="Cambria Math" panose="02040503050406030204" pitchFamily="18" charset="0"/>
                                  </a:rPr>
                                  <m:t>𝑅𝑇𝑇</m:t>
                                </m:r>
                              </m:e>
                              <m:sub>
                                <m:r>
                                  <a:rPr lang="en-US" b="0" i="1" smtClean="0">
                                    <a:latin typeface="Cambria Math" panose="02040503050406030204" pitchFamily="18" charset="0"/>
                                  </a:rPr>
                                  <m:t>𝑗</m:t>
                                </m:r>
                                <m:r>
                                  <a:rPr lang="en-US" b="0" i="1" smtClean="0">
                                    <a:latin typeface="Cambria Math" panose="02040503050406030204" pitchFamily="18" charset="0"/>
                                  </a:rPr>
                                  <m:t>,</m:t>
                                </m:r>
                                <m:r>
                                  <a:rPr lang="en-US" b="0" i="1" smtClean="0">
                                    <a:latin typeface="Cambria Math" panose="02040503050406030204" pitchFamily="18" charset="0"/>
                                  </a:rPr>
                                  <m:t>𝑖</m:t>
                                </m:r>
                              </m:sub>
                            </m:sSub>
                            <m:r>
                              <a:rPr lang="en-US" b="0" i="1" smtClean="0">
                                <a:latin typeface="Cambria Math" panose="02040503050406030204" pitchFamily="18" charset="0"/>
                              </a:rPr>
                              <m:t> </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rPr>
                              <m:t>(</m:t>
                            </m:r>
                            <m:r>
                              <a:rPr lang="en-US" b="0" i="1" smtClean="0">
                                <a:latin typeface="Cambria Math" panose="02040503050406030204" pitchFamily="18" charset="0"/>
                              </a:rPr>
                              <m:t>𝑗</m:t>
                            </m:r>
                            <m:r>
                              <a:rPr lang="en-US" b="0" i="1" smtClean="0">
                                <a:latin typeface="Cambria Math" panose="02040503050406030204" pitchFamily="18" charset="0"/>
                              </a:rPr>
                              <m:t> </m:t>
                            </m:r>
                            <m:r>
                              <a:rPr lang="en-US" b="0" i="1" smtClean="0">
                                <a:latin typeface="Cambria Math" panose="02040503050406030204" pitchFamily="18" charset="0"/>
                              </a:rPr>
                              <m:t>𝑐h𝑜𝑜𝑠𝑒𝑠</m:t>
                            </m:r>
                            <m:r>
                              <a:rPr lang="en-US" b="0" i="1" smtClean="0">
                                <a:latin typeface="Cambria Math" panose="02040503050406030204" pitchFamily="18" charset="0"/>
                              </a:rPr>
                              <m:t> </m:t>
                            </m:r>
                            <m:r>
                              <a:rPr lang="en-US" b="0" i="1" smtClean="0">
                                <a:latin typeface="Cambria Math" panose="02040503050406030204" pitchFamily="18" charset="0"/>
                              </a:rPr>
                              <m:t>𝑖</m:t>
                            </m:r>
                            <m:r>
                              <a:rPr lang="en-US" b="0" i="1" smtClean="0">
                                <a:latin typeface="Cambria Math" panose="02040503050406030204" pitchFamily="18" charset="0"/>
                              </a:rPr>
                              <m:t>?1:0)</m:t>
                            </m:r>
                          </m:e>
                        </m:nary>
                      </m:e>
                    </m:nary>
                  </m:oMath>
                </a14:m>
                <a:endParaRPr lang="en-US" dirty="0"/>
              </a:p>
            </p:txBody>
          </p:sp>
        </mc:Choice>
        <mc:Fallback xmlns="">
          <p:sp>
            <p:nvSpPr>
              <p:cNvPr id="54" name="TextBox 53">
                <a:extLst>
                  <a:ext uri="{FF2B5EF4-FFF2-40B4-BE49-F238E27FC236}">
                    <a16:creationId xmlns:a16="http://schemas.microsoft.com/office/drawing/2014/main" id="{0A3140EC-EEBE-CD45-A4B3-E8BD847F6AA6}"/>
                  </a:ext>
                </a:extLst>
              </p:cNvPr>
              <p:cNvSpPr txBox="1">
                <a:spLocks noRot="1" noChangeAspect="1" noMove="1" noResize="1" noEditPoints="1" noAdjustHandles="1" noChangeArrowheads="1" noChangeShapeType="1" noTextEdit="1"/>
              </p:cNvSpPr>
              <p:nvPr/>
            </p:nvSpPr>
            <p:spPr>
              <a:xfrm>
                <a:off x="7383873" y="5194725"/>
                <a:ext cx="4609082" cy="308546"/>
              </a:xfrm>
              <a:prstGeom prst="rect">
                <a:avLst/>
              </a:prstGeom>
              <a:blipFill>
                <a:blip r:embed="rId4"/>
                <a:stretch>
                  <a:fillRect l="-3022" t="-138462" r="-1099" b="-196154"/>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76FA7693-3A96-2A44-9F87-2581D4C654BC}"/>
              </a:ext>
            </a:extLst>
          </p:cNvPr>
          <p:cNvSpPr txBox="1"/>
          <p:nvPr/>
        </p:nvSpPr>
        <p:spPr>
          <a:xfrm>
            <a:off x="2042763" y="4918496"/>
            <a:ext cx="1224118" cy="1169551"/>
          </a:xfrm>
          <a:prstGeom prst="rect">
            <a:avLst/>
          </a:prstGeom>
          <a:noFill/>
        </p:spPr>
        <p:txBody>
          <a:bodyPr wrap="none" rtlCol="0">
            <a:spAutoFit/>
          </a:bodyPr>
          <a:lstStyle/>
          <a:p>
            <a:r>
              <a:rPr lang="en-US" sz="1400" dirty="0">
                <a:solidFill>
                  <a:schemeClr val="tx1">
                    <a:lumMod val="50000"/>
                    <a:lumOff val="50000"/>
                  </a:schemeClr>
                </a:solidFill>
              </a:rPr>
              <a:t>RTT</a:t>
            </a:r>
            <a:r>
              <a:rPr lang="en-US" sz="1400" baseline="-25000" dirty="0">
                <a:solidFill>
                  <a:schemeClr val="tx1">
                    <a:lumMod val="50000"/>
                    <a:lumOff val="50000"/>
                  </a:schemeClr>
                </a:solidFill>
              </a:rPr>
              <a:t>X,A </a:t>
            </a:r>
            <a:r>
              <a:rPr lang="en-US" sz="1400" dirty="0">
                <a:solidFill>
                  <a:schemeClr val="tx1">
                    <a:lumMod val="50000"/>
                    <a:lumOff val="50000"/>
                  </a:schemeClr>
                </a:solidFill>
              </a:rPr>
              <a:t>= 25 </a:t>
            </a:r>
            <a:r>
              <a:rPr lang="en-US" sz="1400" dirty="0" err="1">
                <a:solidFill>
                  <a:schemeClr val="tx1">
                    <a:lumMod val="50000"/>
                    <a:lumOff val="50000"/>
                  </a:schemeClr>
                </a:solidFill>
              </a:rPr>
              <a:t>ms</a:t>
            </a:r>
            <a:endParaRPr lang="en-US" sz="1400" dirty="0">
              <a:solidFill>
                <a:schemeClr val="tx1">
                  <a:lumMod val="50000"/>
                  <a:lumOff val="50000"/>
                </a:schemeClr>
              </a:solidFill>
            </a:endParaRPr>
          </a:p>
          <a:p>
            <a:r>
              <a:rPr lang="en-US" sz="1400" dirty="0">
                <a:solidFill>
                  <a:schemeClr val="tx1">
                    <a:lumMod val="50000"/>
                    <a:lumOff val="50000"/>
                  </a:schemeClr>
                </a:solidFill>
              </a:rPr>
              <a:t>RTT</a:t>
            </a:r>
            <a:r>
              <a:rPr lang="en-US" sz="1400" baseline="-25000" dirty="0">
                <a:solidFill>
                  <a:schemeClr val="tx1">
                    <a:lumMod val="50000"/>
                    <a:lumOff val="50000"/>
                  </a:schemeClr>
                </a:solidFill>
              </a:rPr>
              <a:t>X,B</a:t>
            </a:r>
            <a:r>
              <a:rPr lang="en-US" sz="1400" dirty="0">
                <a:solidFill>
                  <a:schemeClr val="tx1">
                    <a:lumMod val="50000"/>
                    <a:lumOff val="50000"/>
                  </a:schemeClr>
                </a:solidFill>
              </a:rPr>
              <a:t> = 35 </a:t>
            </a:r>
            <a:r>
              <a:rPr lang="en-US" sz="1400" dirty="0" err="1">
                <a:solidFill>
                  <a:schemeClr val="tx1">
                    <a:lumMod val="50000"/>
                    <a:lumOff val="50000"/>
                  </a:schemeClr>
                </a:solidFill>
              </a:rPr>
              <a:t>ms</a:t>
            </a:r>
            <a:endParaRPr lang="en-US" sz="1400" dirty="0">
              <a:solidFill>
                <a:schemeClr val="tx1">
                  <a:lumMod val="50000"/>
                  <a:lumOff val="50000"/>
                </a:schemeClr>
              </a:solidFill>
            </a:endParaRPr>
          </a:p>
          <a:p>
            <a:r>
              <a:rPr lang="en-US" sz="1400" dirty="0">
                <a:solidFill>
                  <a:schemeClr val="tx1">
                    <a:lumMod val="50000"/>
                    <a:lumOff val="50000"/>
                  </a:schemeClr>
                </a:solidFill>
              </a:rPr>
              <a:t>RTT</a:t>
            </a:r>
            <a:r>
              <a:rPr lang="en-US" sz="1400" baseline="-25000" dirty="0">
                <a:solidFill>
                  <a:schemeClr val="tx1">
                    <a:lumMod val="50000"/>
                    <a:lumOff val="50000"/>
                  </a:schemeClr>
                </a:solidFill>
              </a:rPr>
              <a:t>X,C</a:t>
            </a:r>
            <a:r>
              <a:rPr lang="en-US" sz="1400" dirty="0">
                <a:solidFill>
                  <a:schemeClr val="tx1">
                    <a:lumMod val="50000"/>
                    <a:lumOff val="50000"/>
                  </a:schemeClr>
                </a:solidFill>
              </a:rPr>
              <a:t> = 60 </a:t>
            </a:r>
            <a:r>
              <a:rPr lang="en-US" sz="1400" dirty="0" err="1">
                <a:solidFill>
                  <a:schemeClr val="tx1">
                    <a:lumMod val="50000"/>
                    <a:lumOff val="50000"/>
                  </a:schemeClr>
                </a:solidFill>
              </a:rPr>
              <a:t>ms</a:t>
            </a:r>
            <a:endParaRPr lang="en-US" sz="1400" dirty="0">
              <a:solidFill>
                <a:schemeClr val="tx1">
                  <a:lumMod val="50000"/>
                  <a:lumOff val="50000"/>
                </a:schemeClr>
              </a:solidFill>
            </a:endParaRPr>
          </a:p>
          <a:p>
            <a:endParaRPr lang="en-US" sz="1400" dirty="0">
              <a:solidFill>
                <a:schemeClr val="tx1">
                  <a:lumMod val="50000"/>
                  <a:lumOff val="50000"/>
                </a:schemeClr>
              </a:solidFill>
            </a:endParaRPr>
          </a:p>
          <a:p>
            <a:r>
              <a:rPr lang="en-US" sz="1400" dirty="0">
                <a:solidFill>
                  <a:schemeClr val="tx1">
                    <a:lumMod val="50000"/>
                    <a:lumOff val="50000"/>
                  </a:schemeClr>
                </a:solidFill>
              </a:rPr>
              <a:t>A&gt;B&gt;C</a:t>
            </a:r>
          </a:p>
        </p:txBody>
      </p:sp>
      <p:sp>
        <p:nvSpPr>
          <p:cNvPr id="42" name="TextBox 41">
            <a:extLst>
              <a:ext uri="{FF2B5EF4-FFF2-40B4-BE49-F238E27FC236}">
                <a16:creationId xmlns:a16="http://schemas.microsoft.com/office/drawing/2014/main" id="{C6BD950F-16B3-7044-A860-554EFBDC8E10}"/>
              </a:ext>
            </a:extLst>
          </p:cNvPr>
          <p:cNvSpPr txBox="1"/>
          <p:nvPr/>
        </p:nvSpPr>
        <p:spPr>
          <a:xfrm>
            <a:off x="3477850" y="4953925"/>
            <a:ext cx="1204561" cy="1169551"/>
          </a:xfrm>
          <a:prstGeom prst="rect">
            <a:avLst/>
          </a:prstGeom>
          <a:noFill/>
        </p:spPr>
        <p:txBody>
          <a:bodyPr wrap="none" rtlCol="0">
            <a:spAutoFit/>
          </a:bodyPr>
          <a:lstStyle/>
          <a:p>
            <a:r>
              <a:rPr lang="en-US" sz="1400" dirty="0">
                <a:solidFill>
                  <a:srgbClr val="00B050"/>
                </a:solidFill>
              </a:rPr>
              <a:t>RTT</a:t>
            </a:r>
            <a:r>
              <a:rPr lang="en-US" sz="1400" baseline="-25000" dirty="0">
                <a:solidFill>
                  <a:srgbClr val="00B050"/>
                </a:solidFill>
              </a:rPr>
              <a:t>Y,A </a:t>
            </a:r>
            <a:r>
              <a:rPr lang="en-US" sz="1400" dirty="0">
                <a:solidFill>
                  <a:srgbClr val="00B050"/>
                </a:solidFill>
              </a:rPr>
              <a:t>= 30 </a:t>
            </a:r>
            <a:r>
              <a:rPr lang="en-US" sz="1400" dirty="0" err="1">
                <a:solidFill>
                  <a:srgbClr val="00B050"/>
                </a:solidFill>
              </a:rPr>
              <a:t>ms</a:t>
            </a:r>
            <a:endParaRPr lang="en-US" sz="1400" dirty="0">
              <a:solidFill>
                <a:srgbClr val="00B050"/>
              </a:solidFill>
            </a:endParaRPr>
          </a:p>
          <a:p>
            <a:r>
              <a:rPr lang="en-US" sz="1400" dirty="0">
                <a:solidFill>
                  <a:srgbClr val="00B050"/>
                </a:solidFill>
              </a:rPr>
              <a:t>RTT</a:t>
            </a:r>
            <a:r>
              <a:rPr lang="en-US" sz="1400" baseline="-25000" dirty="0">
                <a:solidFill>
                  <a:srgbClr val="00B050"/>
                </a:solidFill>
              </a:rPr>
              <a:t>Y,B</a:t>
            </a:r>
            <a:r>
              <a:rPr lang="en-US" sz="1400" dirty="0">
                <a:solidFill>
                  <a:srgbClr val="00B050"/>
                </a:solidFill>
              </a:rPr>
              <a:t> = 60 </a:t>
            </a:r>
            <a:r>
              <a:rPr lang="en-US" sz="1400" dirty="0" err="1">
                <a:solidFill>
                  <a:srgbClr val="00B050"/>
                </a:solidFill>
              </a:rPr>
              <a:t>ms</a:t>
            </a:r>
            <a:endParaRPr lang="en-US" sz="1400" dirty="0">
              <a:solidFill>
                <a:srgbClr val="00B050"/>
              </a:solidFill>
            </a:endParaRPr>
          </a:p>
          <a:p>
            <a:r>
              <a:rPr lang="en-US" sz="1400" dirty="0">
                <a:solidFill>
                  <a:srgbClr val="00B050"/>
                </a:solidFill>
              </a:rPr>
              <a:t>RTT</a:t>
            </a:r>
            <a:r>
              <a:rPr lang="en-US" sz="1400" baseline="-25000" dirty="0">
                <a:solidFill>
                  <a:srgbClr val="00B050"/>
                </a:solidFill>
              </a:rPr>
              <a:t>Y,C</a:t>
            </a:r>
            <a:r>
              <a:rPr lang="en-US" sz="1400" dirty="0">
                <a:solidFill>
                  <a:srgbClr val="00B050"/>
                </a:solidFill>
              </a:rPr>
              <a:t> = 25 </a:t>
            </a:r>
            <a:r>
              <a:rPr lang="en-US" sz="1400" dirty="0" err="1">
                <a:solidFill>
                  <a:srgbClr val="00B050"/>
                </a:solidFill>
              </a:rPr>
              <a:t>ms</a:t>
            </a:r>
            <a:endParaRPr lang="en-US" sz="1400" dirty="0">
              <a:solidFill>
                <a:srgbClr val="00B050"/>
              </a:solidFill>
            </a:endParaRPr>
          </a:p>
          <a:p>
            <a:endParaRPr lang="en-US" sz="1400" dirty="0">
              <a:solidFill>
                <a:srgbClr val="00B050"/>
              </a:solidFill>
            </a:endParaRPr>
          </a:p>
          <a:p>
            <a:r>
              <a:rPr lang="en-US" sz="1400" dirty="0">
                <a:solidFill>
                  <a:srgbClr val="00B050"/>
                </a:solidFill>
              </a:rPr>
              <a:t>B&gt;A&gt;C</a:t>
            </a:r>
          </a:p>
        </p:txBody>
      </p:sp>
      <p:sp>
        <p:nvSpPr>
          <p:cNvPr id="44" name="TextBox 43">
            <a:extLst>
              <a:ext uri="{FF2B5EF4-FFF2-40B4-BE49-F238E27FC236}">
                <a16:creationId xmlns:a16="http://schemas.microsoft.com/office/drawing/2014/main" id="{193A4545-1A7C-064B-A091-A8689A74D0A5}"/>
              </a:ext>
            </a:extLst>
          </p:cNvPr>
          <p:cNvSpPr txBox="1"/>
          <p:nvPr/>
        </p:nvSpPr>
        <p:spPr>
          <a:xfrm>
            <a:off x="4936574" y="4943468"/>
            <a:ext cx="1309076" cy="1169551"/>
          </a:xfrm>
          <a:prstGeom prst="rect">
            <a:avLst/>
          </a:prstGeom>
          <a:noFill/>
        </p:spPr>
        <p:txBody>
          <a:bodyPr wrap="none" rtlCol="0">
            <a:spAutoFit/>
          </a:bodyPr>
          <a:lstStyle/>
          <a:p>
            <a:r>
              <a:rPr lang="en-US" sz="1400" dirty="0">
                <a:solidFill>
                  <a:srgbClr val="C00000"/>
                </a:solidFill>
              </a:rPr>
              <a:t>RTT</a:t>
            </a:r>
            <a:r>
              <a:rPr lang="en-US" sz="1400" baseline="-25000" dirty="0">
                <a:solidFill>
                  <a:srgbClr val="C00000"/>
                </a:solidFill>
              </a:rPr>
              <a:t>Z,A </a:t>
            </a:r>
            <a:r>
              <a:rPr lang="en-US" sz="1400" dirty="0">
                <a:solidFill>
                  <a:srgbClr val="C00000"/>
                </a:solidFill>
              </a:rPr>
              <a:t>= 90 </a:t>
            </a:r>
            <a:r>
              <a:rPr lang="en-US" sz="1400" dirty="0" err="1">
                <a:solidFill>
                  <a:srgbClr val="C00000"/>
                </a:solidFill>
              </a:rPr>
              <a:t>ms</a:t>
            </a:r>
            <a:endParaRPr lang="en-US" sz="1400" dirty="0">
              <a:solidFill>
                <a:srgbClr val="C00000"/>
              </a:solidFill>
            </a:endParaRPr>
          </a:p>
          <a:p>
            <a:r>
              <a:rPr lang="en-US" sz="1400" dirty="0">
                <a:solidFill>
                  <a:srgbClr val="C00000"/>
                </a:solidFill>
              </a:rPr>
              <a:t>RTT</a:t>
            </a:r>
            <a:r>
              <a:rPr lang="en-US" sz="1400" baseline="-25000" dirty="0">
                <a:solidFill>
                  <a:srgbClr val="C00000"/>
                </a:solidFill>
              </a:rPr>
              <a:t>Z,B</a:t>
            </a:r>
            <a:r>
              <a:rPr lang="en-US" sz="1400" dirty="0">
                <a:solidFill>
                  <a:srgbClr val="C00000"/>
                </a:solidFill>
              </a:rPr>
              <a:t> = 100 </a:t>
            </a:r>
            <a:r>
              <a:rPr lang="en-US" sz="1400" dirty="0" err="1">
                <a:solidFill>
                  <a:srgbClr val="C00000"/>
                </a:solidFill>
              </a:rPr>
              <a:t>ms</a:t>
            </a:r>
            <a:endParaRPr lang="en-US" sz="1400" dirty="0">
              <a:solidFill>
                <a:srgbClr val="C00000"/>
              </a:solidFill>
            </a:endParaRPr>
          </a:p>
          <a:p>
            <a:r>
              <a:rPr lang="en-US" sz="1400" dirty="0">
                <a:solidFill>
                  <a:srgbClr val="C00000"/>
                </a:solidFill>
              </a:rPr>
              <a:t>RTT</a:t>
            </a:r>
            <a:r>
              <a:rPr lang="en-US" sz="1400" baseline="-25000" dirty="0">
                <a:solidFill>
                  <a:srgbClr val="C00000"/>
                </a:solidFill>
              </a:rPr>
              <a:t>Z,C</a:t>
            </a:r>
            <a:r>
              <a:rPr lang="en-US" sz="1400" dirty="0">
                <a:solidFill>
                  <a:srgbClr val="C00000"/>
                </a:solidFill>
              </a:rPr>
              <a:t> = 30 </a:t>
            </a:r>
            <a:r>
              <a:rPr lang="en-US" sz="1400" dirty="0" err="1">
                <a:solidFill>
                  <a:srgbClr val="C00000"/>
                </a:solidFill>
              </a:rPr>
              <a:t>ms</a:t>
            </a:r>
            <a:endParaRPr lang="en-US" sz="1400" dirty="0">
              <a:solidFill>
                <a:srgbClr val="C00000"/>
              </a:solidFill>
            </a:endParaRPr>
          </a:p>
          <a:p>
            <a:endParaRPr lang="en-US" sz="1400" dirty="0">
              <a:solidFill>
                <a:srgbClr val="C00000"/>
              </a:solidFill>
            </a:endParaRPr>
          </a:p>
          <a:p>
            <a:r>
              <a:rPr lang="en-US" sz="1400" dirty="0">
                <a:solidFill>
                  <a:srgbClr val="C00000"/>
                </a:solidFill>
              </a:rPr>
              <a:t>C&gt;A&gt;B</a:t>
            </a:r>
          </a:p>
        </p:txBody>
      </p:sp>
      <p:grpSp>
        <p:nvGrpSpPr>
          <p:cNvPr id="19" name="Group 18">
            <a:extLst>
              <a:ext uri="{FF2B5EF4-FFF2-40B4-BE49-F238E27FC236}">
                <a16:creationId xmlns:a16="http://schemas.microsoft.com/office/drawing/2014/main" id="{16100521-1CA2-EC48-A5BB-E9DF1EC8FBBE}"/>
              </a:ext>
            </a:extLst>
          </p:cNvPr>
          <p:cNvGrpSpPr/>
          <p:nvPr/>
        </p:nvGrpSpPr>
        <p:grpSpPr>
          <a:xfrm>
            <a:off x="2697139" y="1990364"/>
            <a:ext cx="2551402" cy="1618962"/>
            <a:chOff x="1835150" y="4038600"/>
            <a:chExt cx="3162300" cy="2006600"/>
          </a:xfrm>
        </p:grpSpPr>
        <p:pic>
          <p:nvPicPr>
            <p:cNvPr id="64" name="Picture 63">
              <a:extLst>
                <a:ext uri="{FF2B5EF4-FFF2-40B4-BE49-F238E27FC236}">
                  <a16:creationId xmlns:a16="http://schemas.microsoft.com/office/drawing/2014/main" id="{85A284E4-8ACF-B242-A14C-8E9CA53AAE72}"/>
                </a:ext>
              </a:extLst>
            </p:cNvPr>
            <p:cNvPicPr>
              <a:picLocks noChangeAspect="1"/>
            </p:cNvPicPr>
            <p:nvPr/>
          </p:nvPicPr>
          <p:blipFill>
            <a:blip r:embed="rId5"/>
            <a:stretch>
              <a:fillRect/>
            </a:stretch>
          </p:blipFill>
          <p:spPr>
            <a:xfrm>
              <a:off x="1835150" y="4038600"/>
              <a:ext cx="3162300" cy="2006600"/>
            </a:xfrm>
            <a:prstGeom prst="rect">
              <a:avLst/>
            </a:prstGeom>
          </p:spPr>
        </p:pic>
        <p:pic>
          <p:nvPicPr>
            <p:cNvPr id="65" name="Picture 64">
              <a:extLst>
                <a:ext uri="{FF2B5EF4-FFF2-40B4-BE49-F238E27FC236}">
                  <a16:creationId xmlns:a16="http://schemas.microsoft.com/office/drawing/2014/main" id="{0B978D31-819D-F94B-8E2A-FD02F8B21DBE}"/>
                </a:ext>
              </a:extLst>
            </p:cNvPr>
            <p:cNvPicPr>
              <a:picLocks noChangeAspect="1"/>
            </p:cNvPicPr>
            <p:nvPr/>
          </p:nvPicPr>
          <p:blipFill>
            <a:blip r:embed="rId6"/>
            <a:stretch>
              <a:fillRect/>
            </a:stretch>
          </p:blipFill>
          <p:spPr>
            <a:xfrm>
              <a:off x="2889250" y="4978400"/>
              <a:ext cx="1028700" cy="152400"/>
            </a:xfrm>
            <a:prstGeom prst="rect">
              <a:avLst/>
            </a:prstGeom>
          </p:spPr>
        </p:pic>
      </p:grpSp>
      <p:pic>
        <p:nvPicPr>
          <p:cNvPr id="61" name="Picture 60">
            <a:extLst>
              <a:ext uri="{FF2B5EF4-FFF2-40B4-BE49-F238E27FC236}">
                <a16:creationId xmlns:a16="http://schemas.microsoft.com/office/drawing/2014/main" id="{0E0C5493-51BA-EC41-8E93-6449A1BCA836}"/>
              </a:ext>
            </a:extLst>
          </p:cNvPr>
          <p:cNvPicPr>
            <a:picLocks noChangeAspect="1"/>
          </p:cNvPicPr>
          <p:nvPr/>
        </p:nvPicPr>
        <p:blipFill>
          <a:blip r:embed="rId7"/>
          <a:stretch>
            <a:fillRect/>
          </a:stretch>
        </p:blipFill>
        <p:spPr>
          <a:xfrm>
            <a:off x="1755101" y="1025101"/>
            <a:ext cx="450850" cy="450850"/>
          </a:xfrm>
          <a:prstGeom prst="rect">
            <a:avLst/>
          </a:prstGeom>
        </p:spPr>
      </p:pic>
      <p:pic>
        <p:nvPicPr>
          <p:cNvPr id="62" name="Picture 61">
            <a:extLst>
              <a:ext uri="{FF2B5EF4-FFF2-40B4-BE49-F238E27FC236}">
                <a16:creationId xmlns:a16="http://schemas.microsoft.com/office/drawing/2014/main" id="{CF7095F6-C24C-724C-A756-28B6C1A287F5}"/>
              </a:ext>
            </a:extLst>
          </p:cNvPr>
          <p:cNvPicPr>
            <a:picLocks noChangeAspect="1"/>
          </p:cNvPicPr>
          <p:nvPr/>
        </p:nvPicPr>
        <p:blipFill>
          <a:blip r:embed="rId8"/>
          <a:stretch>
            <a:fillRect/>
          </a:stretch>
        </p:blipFill>
        <p:spPr>
          <a:xfrm>
            <a:off x="2436500" y="1132690"/>
            <a:ext cx="358631" cy="266412"/>
          </a:xfrm>
          <a:prstGeom prst="rect">
            <a:avLst/>
          </a:prstGeom>
        </p:spPr>
      </p:pic>
      <p:cxnSp>
        <p:nvCxnSpPr>
          <p:cNvPr id="63" name="Straight Connector 62">
            <a:extLst>
              <a:ext uri="{FF2B5EF4-FFF2-40B4-BE49-F238E27FC236}">
                <a16:creationId xmlns:a16="http://schemas.microsoft.com/office/drawing/2014/main" id="{4F5506ED-4974-E340-8537-972F16167692}"/>
              </a:ext>
            </a:extLst>
          </p:cNvPr>
          <p:cNvCxnSpPr>
            <a:cxnSpLocks/>
            <a:endCxn id="62" idx="1"/>
          </p:cNvCxnSpPr>
          <p:nvPr/>
        </p:nvCxnSpPr>
        <p:spPr>
          <a:xfrm>
            <a:off x="2205952" y="1240279"/>
            <a:ext cx="230548" cy="25617"/>
          </a:xfrm>
          <a:prstGeom prst="line">
            <a:avLst/>
          </a:prstGeom>
          <a:ln>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43E2C474-EF21-A646-80F0-EC3547CE394E}"/>
              </a:ext>
            </a:extLst>
          </p:cNvPr>
          <p:cNvSpPr txBox="1"/>
          <p:nvPr/>
        </p:nvSpPr>
        <p:spPr>
          <a:xfrm>
            <a:off x="1649161" y="593911"/>
            <a:ext cx="1205800" cy="297984"/>
          </a:xfrm>
          <a:prstGeom prst="rect">
            <a:avLst/>
          </a:prstGeom>
          <a:noFill/>
        </p:spPr>
        <p:txBody>
          <a:bodyPr wrap="none" rtlCol="0">
            <a:spAutoFit/>
          </a:bodyPr>
          <a:lstStyle/>
          <a:p>
            <a:r>
              <a:rPr lang="en-US" dirty="0"/>
              <a:t>Anycast Site A</a:t>
            </a:r>
          </a:p>
        </p:txBody>
      </p:sp>
      <p:pic>
        <p:nvPicPr>
          <p:cNvPr id="55" name="Picture 54">
            <a:extLst>
              <a:ext uri="{FF2B5EF4-FFF2-40B4-BE49-F238E27FC236}">
                <a16:creationId xmlns:a16="http://schemas.microsoft.com/office/drawing/2014/main" id="{36199B24-C9D4-0B44-BE88-47852FC88B6A}"/>
              </a:ext>
            </a:extLst>
          </p:cNvPr>
          <p:cNvPicPr>
            <a:picLocks noChangeAspect="1"/>
          </p:cNvPicPr>
          <p:nvPr/>
        </p:nvPicPr>
        <p:blipFill>
          <a:blip r:embed="rId7"/>
          <a:stretch>
            <a:fillRect/>
          </a:stretch>
        </p:blipFill>
        <p:spPr>
          <a:xfrm>
            <a:off x="4120600" y="1000436"/>
            <a:ext cx="450850" cy="450850"/>
          </a:xfrm>
          <a:prstGeom prst="rect">
            <a:avLst/>
          </a:prstGeom>
        </p:spPr>
      </p:pic>
      <p:pic>
        <p:nvPicPr>
          <p:cNvPr id="56" name="Picture 55">
            <a:extLst>
              <a:ext uri="{FF2B5EF4-FFF2-40B4-BE49-F238E27FC236}">
                <a16:creationId xmlns:a16="http://schemas.microsoft.com/office/drawing/2014/main" id="{BC3E0924-4549-BB40-9C15-615E0E526490}"/>
              </a:ext>
            </a:extLst>
          </p:cNvPr>
          <p:cNvPicPr>
            <a:picLocks noChangeAspect="1"/>
          </p:cNvPicPr>
          <p:nvPr/>
        </p:nvPicPr>
        <p:blipFill>
          <a:blip r:embed="rId8"/>
          <a:stretch>
            <a:fillRect/>
          </a:stretch>
        </p:blipFill>
        <p:spPr>
          <a:xfrm>
            <a:off x="3390531" y="1095216"/>
            <a:ext cx="358631" cy="266411"/>
          </a:xfrm>
          <a:prstGeom prst="rect">
            <a:avLst/>
          </a:prstGeom>
        </p:spPr>
      </p:pic>
      <p:cxnSp>
        <p:nvCxnSpPr>
          <p:cNvPr id="57" name="Straight Connector 56">
            <a:extLst>
              <a:ext uri="{FF2B5EF4-FFF2-40B4-BE49-F238E27FC236}">
                <a16:creationId xmlns:a16="http://schemas.microsoft.com/office/drawing/2014/main" id="{4D2D9A1C-176F-2042-97A1-8A4C47D65D46}"/>
              </a:ext>
            </a:extLst>
          </p:cNvPr>
          <p:cNvCxnSpPr>
            <a:cxnSpLocks/>
            <a:stCxn id="55" idx="1"/>
            <a:endCxn id="56" idx="3"/>
          </p:cNvCxnSpPr>
          <p:nvPr/>
        </p:nvCxnSpPr>
        <p:spPr>
          <a:xfrm flipH="1">
            <a:off x="3749161" y="1225861"/>
            <a:ext cx="371439" cy="2561"/>
          </a:xfrm>
          <a:prstGeom prst="line">
            <a:avLst/>
          </a:prstGeom>
          <a:ln>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4907A17A-FF07-2A4E-98AA-1132D9AD8F34}"/>
              </a:ext>
            </a:extLst>
          </p:cNvPr>
          <p:cNvSpPr txBox="1"/>
          <p:nvPr/>
        </p:nvSpPr>
        <p:spPr>
          <a:xfrm>
            <a:off x="3415234" y="597424"/>
            <a:ext cx="1205800" cy="297984"/>
          </a:xfrm>
          <a:prstGeom prst="rect">
            <a:avLst/>
          </a:prstGeom>
          <a:noFill/>
        </p:spPr>
        <p:txBody>
          <a:bodyPr wrap="none" rtlCol="0">
            <a:spAutoFit/>
          </a:bodyPr>
          <a:lstStyle/>
          <a:p>
            <a:r>
              <a:rPr lang="en-US" dirty="0"/>
              <a:t>Anycast Site B</a:t>
            </a:r>
          </a:p>
        </p:txBody>
      </p:sp>
      <p:pic>
        <p:nvPicPr>
          <p:cNvPr id="48" name="Picture 47">
            <a:extLst>
              <a:ext uri="{FF2B5EF4-FFF2-40B4-BE49-F238E27FC236}">
                <a16:creationId xmlns:a16="http://schemas.microsoft.com/office/drawing/2014/main" id="{7AB1CC5A-E025-E74D-A708-8838D06AD92C}"/>
              </a:ext>
            </a:extLst>
          </p:cNvPr>
          <p:cNvPicPr>
            <a:picLocks noChangeAspect="1"/>
          </p:cNvPicPr>
          <p:nvPr/>
        </p:nvPicPr>
        <p:blipFill>
          <a:blip r:embed="rId7"/>
          <a:stretch>
            <a:fillRect/>
          </a:stretch>
        </p:blipFill>
        <p:spPr>
          <a:xfrm>
            <a:off x="6045126" y="999060"/>
            <a:ext cx="450850" cy="450850"/>
          </a:xfrm>
          <a:prstGeom prst="rect">
            <a:avLst/>
          </a:prstGeom>
        </p:spPr>
      </p:pic>
      <p:pic>
        <p:nvPicPr>
          <p:cNvPr id="49" name="Picture 48">
            <a:extLst>
              <a:ext uri="{FF2B5EF4-FFF2-40B4-BE49-F238E27FC236}">
                <a16:creationId xmlns:a16="http://schemas.microsoft.com/office/drawing/2014/main" id="{D14D68A0-29F1-5241-A2C2-89EADE84E489}"/>
              </a:ext>
            </a:extLst>
          </p:cNvPr>
          <p:cNvPicPr>
            <a:picLocks noChangeAspect="1"/>
          </p:cNvPicPr>
          <p:nvPr/>
        </p:nvPicPr>
        <p:blipFill>
          <a:blip r:embed="rId8"/>
          <a:stretch>
            <a:fillRect/>
          </a:stretch>
        </p:blipFill>
        <p:spPr>
          <a:xfrm>
            <a:off x="5414961" y="1075909"/>
            <a:ext cx="358631" cy="266411"/>
          </a:xfrm>
          <a:prstGeom prst="rect">
            <a:avLst/>
          </a:prstGeom>
        </p:spPr>
      </p:pic>
      <p:cxnSp>
        <p:nvCxnSpPr>
          <p:cNvPr id="50" name="Straight Connector 49">
            <a:extLst>
              <a:ext uri="{FF2B5EF4-FFF2-40B4-BE49-F238E27FC236}">
                <a16:creationId xmlns:a16="http://schemas.microsoft.com/office/drawing/2014/main" id="{03779E6E-CA3B-4149-A4D0-EEB06DB159E3}"/>
              </a:ext>
            </a:extLst>
          </p:cNvPr>
          <p:cNvCxnSpPr>
            <a:cxnSpLocks/>
            <a:stCxn id="48" idx="1"/>
            <a:endCxn id="49" idx="3"/>
          </p:cNvCxnSpPr>
          <p:nvPr/>
        </p:nvCxnSpPr>
        <p:spPr>
          <a:xfrm flipH="1" flipV="1">
            <a:off x="5773591" y="1209115"/>
            <a:ext cx="271535" cy="15370"/>
          </a:xfrm>
          <a:prstGeom prst="line">
            <a:avLst/>
          </a:prstGeom>
          <a:ln>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45AA352E-9346-D24A-8E42-8AAA8B123542}"/>
              </a:ext>
            </a:extLst>
          </p:cNvPr>
          <p:cNvSpPr txBox="1"/>
          <p:nvPr/>
        </p:nvSpPr>
        <p:spPr>
          <a:xfrm>
            <a:off x="5385870" y="544815"/>
            <a:ext cx="1205800" cy="297984"/>
          </a:xfrm>
          <a:prstGeom prst="rect">
            <a:avLst/>
          </a:prstGeom>
          <a:noFill/>
        </p:spPr>
        <p:txBody>
          <a:bodyPr wrap="none" rtlCol="0">
            <a:spAutoFit/>
          </a:bodyPr>
          <a:lstStyle/>
          <a:p>
            <a:r>
              <a:rPr lang="en-US" dirty="0"/>
              <a:t>Anycast Site C</a:t>
            </a:r>
          </a:p>
        </p:txBody>
      </p:sp>
      <p:pic>
        <p:nvPicPr>
          <p:cNvPr id="23" name="Picture 22">
            <a:extLst>
              <a:ext uri="{FF2B5EF4-FFF2-40B4-BE49-F238E27FC236}">
                <a16:creationId xmlns:a16="http://schemas.microsoft.com/office/drawing/2014/main" id="{8F862760-8228-A243-9DE8-ABAB871ABB3C}"/>
              </a:ext>
            </a:extLst>
          </p:cNvPr>
          <p:cNvPicPr>
            <a:picLocks noChangeAspect="1"/>
          </p:cNvPicPr>
          <p:nvPr/>
        </p:nvPicPr>
        <p:blipFill>
          <a:blip r:embed="rId9"/>
          <a:stretch>
            <a:fillRect/>
          </a:stretch>
        </p:blipFill>
        <p:spPr>
          <a:xfrm>
            <a:off x="5520585" y="4096972"/>
            <a:ext cx="358631" cy="266411"/>
          </a:xfrm>
          <a:prstGeom prst="rect">
            <a:avLst/>
          </a:prstGeom>
        </p:spPr>
      </p:pic>
      <p:pic>
        <p:nvPicPr>
          <p:cNvPr id="24" name="Picture 23">
            <a:extLst>
              <a:ext uri="{FF2B5EF4-FFF2-40B4-BE49-F238E27FC236}">
                <a16:creationId xmlns:a16="http://schemas.microsoft.com/office/drawing/2014/main" id="{F599C201-501B-3D46-8813-E5457465F65F}"/>
              </a:ext>
            </a:extLst>
          </p:cNvPr>
          <p:cNvPicPr>
            <a:picLocks noChangeAspect="1"/>
          </p:cNvPicPr>
          <p:nvPr/>
        </p:nvPicPr>
        <p:blipFill>
          <a:blip r:embed="rId10"/>
          <a:stretch>
            <a:fillRect/>
          </a:stretch>
        </p:blipFill>
        <p:spPr>
          <a:xfrm>
            <a:off x="3830701" y="4096972"/>
            <a:ext cx="358631" cy="266411"/>
          </a:xfrm>
          <a:prstGeom prst="rect">
            <a:avLst/>
          </a:prstGeom>
        </p:spPr>
      </p:pic>
      <p:pic>
        <p:nvPicPr>
          <p:cNvPr id="25" name="Picture 24">
            <a:extLst>
              <a:ext uri="{FF2B5EF4-FFF2-40B4-BE49-F238E27FC236}">
                <a16:creationId xmlns:a16="http://schemas.microsoft.com/office/drawing/2014/main" id="{B90A1D99-26A5-4A45-9BAD-A6C60DCC2E7F}"/>
              </a:ext>
            </a:extLst>
          </p:cNvPr>
          <p:cNvPicPr>
            <a:picLocks noChangeAspect="1"/>
          </p:cNvPicPr>
          <p:nvPr/>
        </p:nvPicPr>
        <p:blipFill>
          <a:blip r:embed="rId11"/>
          <a:stretch>
            <a:fillRect/>
          </a:stretch>
        </p:blipFill>
        <p:spPr>
          <a:xfrm>
            <a:off x="2262852" y="4128971"/>
            <a:ext cx="358631" cy="266411"/>
          </a:xfrm>
          <a:prstGeom prst="rect">
            <a:avLst/>
          </a:prstGeom>
        </p:spPr>
      </p:pic>
      <p:cxnSp>
        <p:nvCxnSpPr>
          <p:cNvPr id="27" name="Straight Connector 26">
            <a:extLst>
              <a:ext uri="{FF2B5EF4-FFF2-40B4-BE49-F238E27FC236}">
                <a16:creationId xmlns:a16="http://schemas.microsoft.com/office/drawing/2014/main" id="{E627E69E-1065-3345-A3E8-7C5593ABDBEF}"/>
              </a:ext>
            </a:extLst>
          </p:cNvPr>
          <p:cNvCxnSpPr>
            <a:cxnSpLocks/>
          </p:cNvCxnSpPr>
          <p:nvPr/>
        </p:nvCxnSpPr>
        <p:spPr>
          <a:xfrm>
            <a:off x="2557443" y="1553007"/>
            <a:ext cx="462798" cy="611549"/>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4B175ADB-A6AD-3242-907C-0DC809B5A6FC}"/>
              </a:ext>
            </a:extLst>
          </p:cNvPr>
          <p:cNvSpPr txBox="1"/>
          <p:nvPr/>
        </p:nvSpPr>
        <p:spPr>
          <a:xfrm>
            <a:off x="5594400" y="4339026"/>
            <a:ext cx="235646" cy="297984"/>
          </a:xfrm>
          <a:prstGeom prst="rect">
            <a:avLst/>
          </a:prstGeom>
          <a:noFill/>
        </p:spPr>
        <p:txBody>
          <a:bodyPr wrap="none" rtlCol="0">
            <a:spAutoFit/>
          </a:bodyPr>
          <a:lstStyle/>
          <a:p>
            <a:r>
              <a:rPr lang="en-US"/>
              <a:t>Z</a:t>
            </a:r>
          </a:p>
        </p:txBody>
      </p:sp>
      <p:sp>
        <p:nvSpPr>
          <p:cNvPr id="38" name="TextBox 37">
            <a:extLst>
              <a:ext uri="{FF2B5EF4-FFF2-40B4-BE49-F238E27FC236}">
                <a16:creationId xmlns:a16="http://schemas.microsoft.com/office/drawing/2014/main" id="{B701C204-6AC4-3241-B407-904D7D0E64F3}"/>
              </a:ext>
            </a:extLst>
          </p:cNvPr>
          <p:cNvSpPr txBox="1"/>
          <p:nvPr/>
        </p:nvSpPr>
        <p:spPr>
          <a:xfrm>
            <a:off x="3882344" y="4338379"/>
            <a:ext cx="239525" cy="297984"/>
          </a:xfrm>
          <a:prstGeom prst="rect">
            <a:avLst/>
          </a:prstGeom>
          <a:noFill/>
        </p:spPr>
        <p:txBody>
          <a:bodyPr wrap="none" rtlCol="0">
            <a:spAutoFit/>
          </a:bodyPr>
          <a:lstStyle/>
          <a:p>
            <a:r>
              <a:rPr lang="en-US" dirty="0"/>
              <a:t>Y</a:t>
            </a:r>
          </a:p>
        </p:txBody>
      </p:sp>
      <p:sp>
        <p:nvSpPr>
          <p:cNvPr id="39" name="TextBox 38">
            <a:extLst>
              <a:ext uri="{FF2B5EF4-FFF2-40B4-BE49-F238E27FC236}">
                <a16:creationId xmlns:a16="http://schemas.microsoft.com/office/drawing/2014/main" id="{32F6D70F-B93A-D64D-AC68-93062FE7BB23}"/>
              </a:ext>
            </a:extLst>
          </p:cNvPr>
          <p:cNvSpPr txBox="1"/>
          <p:nvPr/>
        </p:nvSpPr>
        <p:spPr>
          <a:xfrm>
            <a:off x="2311450" y="4339026"/>
            <a:ext cx="245993" cy="297984"/>
          </a:xfrm>
          <a:prstGeom prst="rect">
            <a:avLst/>
          </a:prstGeom>
          <a:noFill/>
        </p:spPr>
        <p:txBody>
          <a:bodyPr wrap="none" rtlCol="0">
            <a:spAutoFit/>
          </a:bodyPr>
          <a:lstStyle/>
          <a:p>
            <a:r>
              <a:rPr lang="en-US" dirty="0"/>
              <a:t>X</a:t>
            </a:r>
          </a:p>
        </p:txBody>
      </p:sp>
      <p:cxnSp>
        <p:nvCxnSpPr>
          <p:cNvPr id="40" name="Straight Connector 39">
            <a:extLst>
              <a:ext uri="{FF2B5EF4-FFF2-40B4-BE49-F238E27FC236}">
                <a16:creationId xmlns:a16="http://schemas.microsoft.com/office/drawing/2014/main" id="{37D21045-B42F-BD4E-87BF-84214B2A86F2}"/>
              </a:ext>
            </a:extLst>
          </p:cNvPr>
          <p:cNvCxnSpPr>
            <a:cxnSpLocks/>
            <a:endCxn id="25" idx="0"/>
          </p:cNvCxnSpPr>
          <p:nvPr/>
        </p:nvCxnSpPr>
        <p:spPr>
          <a:xfrm flipH="1">
            <a:off x="2442167" y="3526304"/>
            <a:ext cx="779584" cy="602667"/>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2" name="Slide Number Placeholder 11">
            <a:extLst>
              <a:ext uri="{FF2B5EF4-FFF2-40B4-BE49-F238E27FC236}">
                <a16:creationId xmlns:a16="http://schemas.microsoft.com/office/drawing/2014/main" id="{2F5D5040-60DA-0147-B478-B3C209A67B80}"/>
              </a:ext>
            </a:extLst>
          </p:cNvPr>
          <p:cNvSpPr>
            <a:spLocks noGrp="1"/>
          </p:cNvSpPr>
          <p:nvPr>
            <p:ph type="sldNum" sz="quarter" idx="12"/>
          </p:nvPr>
        </p:nvSpPr>
        <p:spPr/>
        <p:txBody>
          <a:bodyPr/>
          <a:lstStyle/>
          <a:p>
            <a:fld id="{2D00CA07-45C7-8142-9F4D-3A07AD48DFA1}" type="slidenum">
              <a:rPr lang="en-US" smtClean="0"/>
              <a:t>40</a:t>
            </a:fld>
            <a:endParaRPr lang="en-US"/>
          </a:p>
        </p:txBody>
      </p:sp>
      <p:sp>
        <p:nvSpPr>
          <p:cNvPr id="69" name="TextBox 68">
            <a:extLst>
              <a:ext uri="{FF2B5EF4-FFF2-40B4-BE49-F238E27FC236}">
                <a16:creationId xmlns:a16="http://schemas.microsoft.com/office/drawing/2014/main" id="{33E7007A-EC9E-5040-A2F3-F2B3F27680C1}"/>
              </a:ext>
            </a:extLst>
          </p:cNvPr>
          <p:cNvSpPr txBox="1"/>
          <p:nvPr/>
        </p:nvSpPr>
        <p:spPr>
          <a:xfrm>
            <a:off x="103879" y="4959735"/>
            <a:ext cx="1363900" cy="923330"/>
          </a:xfrm>
          <a:prstGeom prst="rect">
            <a:avLst/>
          </a:prstGeom>
          <a:noFill/>
        </p:spPr>
        <p:txBody>
          <a:bodyPr wrap="none" rtlCol="0">
            <a:spAutoFit/>
          </a:bodyPr>
          <a:lstStyle/>
          <a:p>
            <a:pPr algn="ctr"/>
            <a:r>
              <a:rPr lang="en-US" dirty="0"/>
              <a:t>Input to the</a:t>
            </a:r>
          </a:p>
          <a:p>
            <a:pPr algn="ctr"/>
            <a:r>
              <a:rPr lang="en-US" dirty="0"/>
              <a:t>optimization</a:t>
            </a:r>
          </a:p>
          <a:p>
            <a:pPr algn="ctr"/>
            <a:r>
              <a:rPr lang="en-US" dirty="0"/>
              <a:t>problem</a:t>
            </a:r>
          </a:p>
        </p:txBody>
      </p:sp>
      <p:sp>
        <p:nvSpPr>
          <p:cNvPr id="70" name="Oval 69">
            <a:extLst>
              <a:ext uri="{FF2B5EF4-FFF2-40B4-BE49-F238E27FC236}">
                <a16:creationId xmlns:a16="http://schemas.microsoft.com/office/drawing/2014/main" id="{055DD4AA-A30F-9441-84F1-DEA9176F9DB6}"/>
              </a:ext>
            </a:extLst>
          </p:cNvPr>
          <p:cNvSpPr/>
          <p:nvPr/>
        </p:nvSpPr>
        <p:spPr>
          <a:xfrm>
            <a:off x="1605965" y="936870"/>
            <a:ext cx="1406358" cy="632311"/>
          </a:xfrm>
          <a:prstGeom prst="ellipse">
            <a:avLst/>
          </a:prstGeom>
          <a:noFill/>
          <a:ln w="254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Oval 70">
            <a:extLst>
              <a:ext uri="{FF2B5EF4-FFF2-40B4-BE49-F238E27FC236}">
                <a16:creationId xmlns:a16="http://schemas.microsoft.com/office/drawing/2014/main" id="{03C249D8-8109-A145-B0BC-1BE813A810F9}"/>
              </a:ext>
            </a:extLst>
          </p:cNvPr>
          <p:cNvSpPr/>
          <p:nvPr/>
        </p:nvSpPr>
        <p:spPr>
          <a:xfrm>
            <a:off x="3290790" y="919095"/>
            <a:ext cx="1501527" cy="662862"/>
          </a:xfrm>
          <a:prstGeom prst="ellipse">
            <a:avLst/>
          </a:prstGeom>
          <a:noFill/>
          <a:ln w="254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Oval 71">
            <a:extLst>
              <a:ext uri="{FF2B5EF4-FFF2-40B4-BE49-F238E27FC236}">
                <a16:creationId xmlns:a16="http://schemas.microsoft.com/office/drawing/2014/main" id="{FB14D6FA-4A97-5E43-BFAD-1D720FA26715}"/>
              </a:ext>
            </a:extLst>
          </p:cNvPr>
          <p:cNvSpPr/>
          <p:nvPr/>
        </p:nvSpPr>
        <p:spPr>
          <a:xfrm>
            <a:off x="5331420" y="873927"/>
            <a:ext cx="1340280" cy="670373"/>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3" name="Straight Connector 72">
            <a:extLst>
              <a:ext uri="{FF2B5EF4-FFF2-40B4-BE49-F238E27FC236}">
                <a16:creationId xmlns:a16="http://schemas.microsoft.com/office/drawing/2014/main" id="{326490D3-2078-7E4F-A5A2-46B684A59588}"/>
              </a:ext>
            </a:extLst>
          </p:cNvPr>
          <p:cNvCxnSpPr>
            <a:cxnSpLocks/>
            <a:stCxn id="71" idx="4"/>
            <a:endCxn id="64" idx="0"/>
          </p:cNvCxnSpPr>
          <p:nvPr/>
        </p:nvCxnSpPr>
        <p:spPr>
          <a:xfrm flipH="1">
            <a:off x="3972840" y="1581957"/>
            <a:ext cx="68714" cy="408407"/>
          </a:xfrm>
          <a:prstGeom prst="line">
            <a:avLst/>
          </a:prstGeom>
          <a:ln w="38100">
            <a:solidFill>
              <a:srgbClr val="92D050"/>
            </a:solidFill>
            <a:prstDash val="solid"/>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A30DFD72-C854-5A40-8416-3A360D29C537}"/>
              </a:ext>
            </a:extLst>
          </p:cNvPr>
          <p:cNvCxnSpPr>
            <a:cxnSpLocks/>
            <a:stCxn id="64" idx="2"/>
          </p:cNvCxnSpPr>
          <p:nvPr/>
        </p:nvCxnSpPr>
        <p:spPr>
          <a:xfrm>
            <a:off x="3972840" y="3609326"/>
            <a:ext cx="50800" cy="489238"/>
          </a:xfrm>
          <a:prstGeom prst="line">
            <a:avLst/>
          </a:prstGeom>
          <a:ln w="38100">
            <a:solidFill>
              <a:srgbClr val="92D050"/>
            </a:solidFill>
            <a:prstDash val="solid"/>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64A7CBE4-BEEC-7949-ACF3-263F740A16F5}"/>
              </a:ext>
            </a:extLst>
          </p:cNvPr>
          <p:cNvCxnSpPr>
            <a:cxnSpLocks/>
          </p:cNvCxnSpPr>
          <p:nvPr/>
        </p:nvCxnSpPr>
        <p:spPr>
          <a:xfrm flipH="1">
            <a:off x="4909352" y="1527067"/>
            <a:ext cx="766340" cy="644066"/>
          </a:xfrm>
          <a:prstGeom prst="line">
            <a:avLst/>
          </a:prstGeom>
          <a:ln w="381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0516FACF-1652-2D45-9949-5537F69C3A9A}"/>
              </a:ext>
            </a:extLst>
          </p:cNvPr>
          <p:cNvCxnSpPr>
            <a:cxnSpLocks/>
          </p:cNvCxnSpPr>
          <p:nvPr/>
        </p:nvCxnSpPr>
        <p:spPr>
          <a:xfrm>
            <a:off x="4936574" y="3426843"/>
            <a:ext cx="780658" cy="714528"/>
          </a:xfrm>
          <a:prstGeom prst="line">
            <a:avLst/>
          </a:prstGeom>
          <a:ln w="38100">
            <a:solidFill>
              <a:srgbClr val="FF0000"/>
            </a:solidFill>
            <a:prstDash val="solid"/>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720580602"/>
      </p:ext>
    </p:extLst>
  </p:cSld>
  <p:clrMapOvr>
    <a:masterClrMapping/>
  </p:clrMapOvr>
  <mc:AlternateContent xmlns:mc="http://schemas.openxmlformats.org/markup-compatibility/2006" xmlns:p14="http://schemas.microsoft.com/office/powerpoint/2010/main">
    <mc:Choice Requires="p14">
      <p:transition spd="slow" p14:dur="2000" advTm="67961"/>
    </mc:Choice>
    <mc:Fallback xmlns="">
      <p:transition spd="slow" advTm="6796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4">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2">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2">
                                            <p:txEl>
                                              <p:pRg st="1" end="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2">
                                            <p:txEl>
                                              <p:pRg st="2" end="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4">
                                            <p:txEl>
                                              <p:pRg st="0" end="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4">
                                            <p:txEl>
                                              <p:pRg st="1" end="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4">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54" grpId="0"/>
      <p:bldP spid="6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75A99-AB27-BD44-92C2-37D551CD1B91}"/>
              </a:ext>
            </a:extLst>
          </p:cNvPr>
          <p:cNvSpPr>
            <a:spLocks noGrp="1"/>
          </p:cNvSpPr>
          <p:nvPr>
            <p:ph type="title"/>
          </p:nvPr>
        </p:nvSpPr>
        <p:spPr>
          <a:xfrm>
            <a:off x="0" y="18255"/>
            <a:ext cx="11021291" cy="1325563"/>
          </a:xfrm>
        </p:spPr>
        <p:txBody>
          <a:bodyPr/>
          <a:lstStyle/>
          <a:p>
            <a:r>
              <a:rPr lang="en-US"/>
              <a:t>BGP Implementation tie breaks with arrival time</a:t>
            </a:r>
          </a:p>
        </p:txBody>
      </p:sp>
      <p:sp>
        <p:nvSpPr>
          <p:cNvPr id="3" name="Content Placeholder 2">
            <a:extLst>
              <a:ext uri="{FF2B5EF4-FFF2-40B4-BE49-F238E27FC236}">
                <a16:creationId xmlns:a16="http://schemas.microsoft.com/office/drawing/2014/main" id="{ADE0BD91-80C0-5144-8A5C-153BA0A98BB2}"/>
              </a:ext>
            </a:extLst>
          </p:cNvPr>
          <p:cNvSpPr>
            <a:spLocks noGrp="1"/>
          </p:cNvSpPr>
          <p:nvPr>
            <p:ph idx="1"/>
          </p:nvPr>
        </p:nvSpPr>
        <p:spPr>
          <a:xfrm>
            <a:off x="838200" y="1825625"/>
            <a:ext cx="5026152" cy="4351338"/>
          </a:xfrm>
        </p:spPr>
        <p:txBody>
          <a:bodyPr>
            <a:normAutofit/>
          </a:bodyPr>
          <a:lstStyle/>
          <a:p>
            <a:r>
              <a:rPr lang="en-US" dirty="0"/>
              <a:t>BGP specification [RFC 4271]</a:t>
            </a:r>
          </a:p>
          <a:p>
            <a:pPr lvl="1"/>
            <a:r>
              <a:rPr lang="en-US" dirty="0"/>
              <a:t>Local preference</a:t>
            </a:r>
          </a:p>
          <a:p>
            <a:pPr lvl="1"/>
            <a:r>
              <a:rPr lang="en-US" dirty="0"/>
              <a:t>AS_PATH</a:t>
            </a:r>
          </a:p>
          <a:p>
            <a:pPr lvl="1"/>
            <a:r>
              <a:rPr lang="en-US" dirty="0"/>
              <a:t>Origin of prefix</a:t>
            </a:r>
          </a:p>
          <a:p>
            <a:pPr lvl="1"/>
            <a:r>
              <a:rPr lang="en-US" dirty="0"/>
              <a:t>MED</a:t>
            </a:r>
          </a:p>
          <a:p>
            <a:pPr lvl="1"/>
            <a:r>
              <a:rPr lang="en-US" dirty="0"/>
              <a:t>Type of BGP session</a:t>
            </a:r>
          </a:p>
          <a:p>
            <a:pPr lvl="1"/>
            <a:r>
              <a:rPr lang="en-US" dirty="0"/>
              <a:t>Interior cost</a:t>
            </a:r>
          </a:p>
          <a:p>
            <a:pPr lvl="1"/>
            <a:r>
              <a:rPr lang="en-US" dirty="0"/>
              <a:t>Router id</a:t>
            </a:r>
          </a:p>
          <a:p>
            <a:pPr lvl="1"/>
            <a:r>
              <a:rPr lang="en-US" dirty="0"/>
              <a:t>Neighbor address</a:t>
            </a:r>
          </a:p>
          <a:p>
            <a:endParaRPr lang="en-US" dirty="0"/>
          </a:p>
        </p:txBody>
      </p:sp>
      <p:sp>
        <p:nvSpPr>
          <p:cNvPr id="4" name="Content Placeholder 2">
            <a:extLst>
              <a:ext uri="{FF2B5EF4-FFF2-40B4-BE49-F238E27FC236}">
                <a16:creationId xmlns:a16="http://schemas.microsoft.com/office/drawing/2014/main" id="{97B7819A-DD38-FC4B-BF76-1D3FC0542F0F}"/>
              </a:ext>
            </a:extLst>
          </p:cNvPr>
          <p:cNvSpPr txBox="1">
            <a:spLocks/>
          </p:cNvSpPr>
          <p:nvPr/>
        </p:nvSpPr>
        <p:spPr>
          <a:xfrm>
            <a:off x="5864352" y="1475230"/>
            <a:ext cx="5026152"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Cisco &amp; Juniper Implementation</a:t>
            </a:r>
          </a:p>
          <a:p>
            <a:pPr lvl="1"/>
            <a:r>
              <a:rPr lang="en-US" dirty="0"/>
              <a:t>Local preference</a:t>
            </a:r>
          </a:p>
          <a:p>
            <a:pPr lvl="1"/>
            <a:r>
              <a:rPr lang="en-US" dirty="0"/>
              <a:t>AS_PATH</a:t>
            </a:r>
          </a:p>
          <a:p>
            <a:pPr lvl="1"/>
            <a:r>
              <a:rPr lang="en-US" dirty="0"/>
              <a:t>Origin of prefix</a:t>
            </a:r>
          </a:p>
          <a:p>
            <a:pPr lvl="1"/>
            <a:r>
              <a:rPr lang="en-US" dirty="0"/>
              <a:t>MED</a:t>
            </a:r>
          </a:p>
          <a:p>
            <a:pPr lvl="1"/>
            <a:r>
              <a:rPr lang="en-US" dirty="0"/>
              <a:t>Type of BGP session</a:t>
            </a:r>
          </a:p>
          <a:p>
            <a:pPr lvl="1"/>
            <a:r>
              <a:rPr lang="en-US" dirty="0"/>
              <a:t>Interior cost</a:t>
            </a:r>
          </a:p>
          <a:p>
            <a:pPr lvl="1"/>
            <a:r>
              <a:rPr lang="en-US" dirty="0">
                <a:solidFill>
                  <a:schemeClr val="tx1">
                    <a:lumMod val="50000"/>
                    <a:lumOff val="50000"/>
                  </a:schemeClr>
                </a:solidFill>
              </a:rPr>
              <a:t>Arrival time</a:t>
            </a:r>
          </a:p>
          <a:p>
            <a:pPr lvl="1"/>
            <a:r>
              <a:rPr lang="en-US" dirty="0"/>
              <a:t>Router id</a:t>
            </a:r>
          </a:p>
          <a:p>
            <a:pPr lvl="1"/>
            <a:r>
              <a:rPr lang="en-US" dirty="0"/>
              <a:t>Neighbor address</a:t>
            </a:r>
          </a:p>
          <a:p>
            <a:endParaRPr lang="en-US" dirty="0"/>
          </a:p>
        </p:txBody>
      </p:sp>
      <p:sp>
        <p:nvSpPr>
          <p:cNvPr id="5" name="Slide Number Placeholder 4">
            <a:extLst>
              <a:ext uri="{FF2B5EF4-FFF2-40B4-BE49-F238E27FC236}">
                <a16:creationId xmlns:a16="http://schemas.microsoft.com/office/drawing/2014/main" id="{F135E261-28FD-A74A-BF51-3C87CBF717DB}"/>
              </a:ext>
            </a:extLst>
          </p:cNvPr>
          <p:cNvSpPr>
            <a:spLocks noGrp="1"/>
          </p:cNvSpPr>
          <p:nvPr>
            <p:ph type="sldNum" sz="quarter" idx="12"/>
          </p:nvPr>
        </p:nvSpPr>
        <p:spPr/>
        <p:txBody>
          <a:bodyPr/>
          <a:lstStyle/>
          <a:p>
            <a:fld id="{2D00CA07-45C7-8142-9F4D-3A07AD48DFA1}" type="slidenum">
              <a:rPr lang="en-US" smtClean="0"/>
              <a:t>41</a:t>
            </a:fld>
            <a:endParaRPr lang="en-US"/>
          </a:p>
        </p:txBody>
      </p:sp>
      <p:sp>
        <p:nvSpPr>
          <p:cNvPr id="9" name="Rounded Rectangle 8">
            <a:extLst>
              <a:ext uri="{FF2B5EF4-FFF2-40B4-BE49-F238E27FC236}">
                <a16:creationId xmlns:a16="http://schemas.microsoft.com/office/drawing/2014/main" id="{485D3FA1-DD1D-1041-B20E-3329C55022DD}"/>
              </a:ext>
            </a:extLst>
          </p:cNvPr>
          <p:cNvSpPr/>
          <p:nvPr/>
        </p:nvSpPr>
        <p:spPr>
          <a:xfrm>
            <a:off x="2554650" y="5607238"/>
            <a:ext cx="6375400" cy="1202048"/>
          </a:xfrm>
          <a:prstGeom prst="roundRect">
            <a:avLst/>
          </a:prstGeom>
          <a:solidFill>
            <a:schemeClr val="tx1">
              <a:lumMod val="25000"/>
              <a:lumOff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5213E0A-1C71-164C-B3E2-5D008011D191}"/>
              </a:ext>
            </a:extLst>
          </p:cNvPr>
          <p:cNvSpPr/>
          <p:nvPr/>
        </p:nvSpPr>
        <p:spPr>
          <a:xfrm>
            <a:off x="2670900" y="5977430"/>
            <a:ext cx="6142900" cy="461665"/>
          </a:xfrm>
          <a:prstGeom prst="rect">
            <a:avLst/>
          </a:prstGeom>
        </p:spPr>
        <p:txBody>
          <a:bodyPr wrap="none">
            <a:spAutoFit/>
          </a:bodyPr>
          <a:lstStyle/>
          <a:p>
            <a:r>
              <a:rPr lang="en-US" sz="2400" dirty="0"/>
              <a:t>Announce a prefix from two sites in both orders</a:t>
            </a:r>
          </a:p>
        </p:txBody>
      </p:sp>
    </p:spTree>
    <p:extLst>
      <p:ext uri="{BB962C8B-B14F-4D97-AF65-F5344CB8AC3E}">
        <p14:creationId xmlns:p14="http://schemas.microsoft.com/office/powerpoint/2010/main" val="743671046"/>
      </p:ext>
    </p:extLst>
  </p:cSld>
  <p:clrMapOvr>
    <a:masterClrMapping/>
  </p:clrMapOvr>
  <mc:AlternateContent xmlns:mc="http://schemas.openxmlformats.org/markup-compatibility/2006" xmlns:p14="http://schemas.microsoft.com/office/powerpoint/2010/main">
    <mc:Choice Requires="p14">
      <p:transition spd="slow" p14:dur="2000" advTm="38001"/>
    </mc:Choice>
    <mc:Fallback xmlns="">
      <p:transition spd="slow" advTm="3800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57FCB-D85A-C941-95A6-5C9C50EC186C}"/>
              </a:ext>
            </a:extLst>
          </p:cNvPr>
          <p:cNvSpPr>
            <a:spLocks noGrp="1"/>
          </p:cNvSpPr>
          <p:nvPr>
            <p:ph type="title"/>
          </p:nvPr>
        </p:nvSpPr>
        <p:spPr>
          <a:xfrm>
            <a:off x="0" y="18255"/>
            <a:ext cx="10515600" cy="1325563"/>
          </a:xfrm>
        </p:spPr>
        <p:txBody>
          <a:bodyPr/>
          <a:lstStyle/>
          <a:p>
            <a:r>
              <a:rPr lang="en-US" dirty="0"/>
              <a:t> Total Order Preserving</a:t>
            </a:r>
          </a:p>
        </p:txBody>
      </p:sp>
      <p:cxnSp>
        <p:nvCxnSpPr>
          <p:cNvPr id="5" name="Straight Arrow Connector 4">
            <a:extLst>
              <a:ext uri="{FF2B5EF4-FFF2-40B4-BE49-F238E27FC236}">
                <a16:creationId xmlns:a16="http://schemas.microsoft.com/office/drawing/2014/main" id="{7F99848A-901D-6344-A872-5FCF4428209A}"/>
              </a:ext>
            </a:extLst>
          </p:cNvPr>
          <p:cNvCxnSpPr>
            <a:cxnSpLocks/>
            <a:endCxn id="11" idx="1"/>
          </p:cNvCxnSpPr>
          <p:nvPr/>
        </p:nvCxnSpPr>
        <p:spPr>
          <a:xfrm>
            <a:off x="8587081" y="2117417"/>
            <a:ext cx="1299294" cy="443244"/>
          </a:xfrm>
          <a:prstGeom prst="straightConnector1">
            <a:avLst/>
          </a:prstGeom>
          <a:ln w="127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5A6AB9C1-1E4A-CE4F-8C0E-8F9D615F2EBB}"/>
              </a:ext>
            </a:extLst>
          </p:cNvPr>
          <p:cNvSpPr txBox="1"/>
          <p:nvPr/>
        </p:nvSpPr>
        <p:spPr>
          <a:xfrm>
            <a:off x="9886375" y="2237495"/>
            <a:ext cx="2152641" cy="646331"/>
          </a:xfrm>
          <a:prstGeom prst="rect">
            <a:avLst/>
          </a:prstGeom>
          <a:noFill/>
        </p:spPr>
        <p:txBody>
          <a:bodyPr wrap="none" rtlCol="0">
            <a:spAutoFit/>
          </a:bodyPr>
          <a:lstStyle/>
          <a:p>
            <a:r>
              <a:rPr lang="en-US" dirty="0"/>
              <a:t>Nearly </a:t>
            </a:r>
            <a:r>
              <a:rPr lang="en-US" dirty="0">
                <a:solidFill>
                  <a:schemeClr val="tx1">
                    <a:lumMod val="50000"/>
                    <a:lumOff val="50000"/>
                  </a:schemeClr>
                </a:solidFill>
              </a:rPr>
              <a:t>90% </a:t>
            </a:r>
            <a:r>
              <a:rPr lang="en-US" dirty="0"/>
              <a:t>of clients</a:t>
            </a:r>
          </a:p>
          <a:p>
            <a:r>
              <a:rPr lang="en-US" dirty="0"/>
              <a:t>even for 15 sites</a:t>
            </a:r>
          </a:p>
        </p:txBody>
      </p:sp>
      <p:cxnSp>
        <p:nvCxnSpPr>
          <p:cNvPr id="16" name="Straight Arrow Connector 15">
            <a:extLst>
              <a:ext uri="{FF2B5EF4-FFF2-40B4-BE49-F238E27FC236}">
                <a16:creationId xmlns:a16="http://schemas.microsoft.com/office/drawing/2014/main" id="{96DA106A-F3D4-6140-8737-62C990C63FEE}"/>
              </a:ext>
            </a:extLst>
          </p:cNvPr>
          <p:cNvCxnSpPr>
            <a:cxnSpLocks/>
            <a:endCxn id="19" idx="2"/>
          </p:cNvCxnSpPr>
          <p:nvPr/>
        </p:nvCxnSpPr>
        <p:spPr>
          <a:xfrm flipV="1">
            <a:off x="8587081" y="3825463"/>
            <a:ext cx="1849708" cy="618471"/>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FCC099C4-53F9-0246-ADF9-C84898A7D8E9}"/>
              </a:ext>
            </a:extLst>
          </p:cNvPr>
          <p:cNvSpPr txBox="1"/>
          <p:nvPr/>
        </p:nvSpPr>
        <p:spPr>
          <a:xfrm>
            <a:off x="9553021" y="3179132"/>
            <a:ext cx="1767535" cy="646331"/>
          </a:xfrm>
          <a:prstGeom prst="rect">
            <a:avLst/>
          </a:prstGeom>
          <a:noFill/>
        </p:spPr>
        <p:txBody>
          <a:bodyPr wrap="none" rtlCol="0">
            <a:spAutoFit/>
          </a:bodyPr>
          <a:lstStyle/>
          <a:p>
            <a:pPr algn="ctr"/>
            <a:r>
              <a:rPr lang="en-US" dirty="0"/>
              <a:t>Only </a:t>
            </a:r>
            <a:r>
              <a:rPr lang="en-US" dirty="0">
                <a:solidFill>
                  <a:schemeClr val="tx1">
                    <a:lumMod val="50000"/>
                    <a:lumOff val="50000"/>
                  </a:schemeClr>
                </a:solidFill>
              </a:rPr>
              <a:t>15%</a:t>
            </a:r>
            <a:r>
              <a:rPr lang="en-US" dirty="0"/>
              <a:t> </a:t>
            </a:r>
          </a:p>
          <a:p>
            <a:pPr algn="ctr"/>
            <a:r>
              <a:rPr lang="en-US" dirty="0"/>
              <a:t>w/o arrival order</a:t>
            </a:r>
          </a:p>
        </p:txBody>
      </p:sp>
      <p:sp>
        <p:nvSpPr>
          <p:cNvPr id="3" name="Slide Number Placeholder 2">
            <a:extLst>
              <a:ext uri="{FF2B5EF4-FFF2-40B4-BE49-F238E27FC236}">
                <a16:creationId xmlns:a16="http://schemas.microsoft.com/office/drawing/2014/main" id="{389C3B6F-15C2-484A-8F7D-91038FBDB8EC}"/>
              </a:ext>
            </a:extLst>
          </p:cNvPr>
          <p:cNvSpPr>
            <a:spLocks noGrp="1"/>
          </p:cNvSpPr>
          <p:nvPr>
            <p:ph type="sldNum" sz="quarter" idx="12"/>
          </p:nvPr>
        </p:nvSpPr>
        <p:spPr/>
        <p:txBody>
          <a:bodyPr/>
          <a:lstStyle/>
          <a:p>
            <a:fld id="{2D00CA07-45C7-8142-9F4D-3A07AD48DFA1}" type="slidenum">
              <a:rPr lang="en-US" smtClean="0"/>
              <a:t>42</a:t>
            </a:fld>
            <a:endParaRPr lang="en-US"/>
          </a:p>
        </p:txBody>
      </p:sp>
      <p:pic>
        <p:nvPicPr>
          <p:cNvPr id="7" name="Picture 6">
            <a:extLst>
              <a:ext uri="{FF2B5EF4-FFF2-40B4-BE49-F238E27FC236}">
                <a16:creationId xmlns:a16="http://schemas.microsoft.com/office/drawing/2014/main" id="{70403327-083C-B84F-B285-C88FB44D9390}"/>
              </a:ext>
            </a:extLst>
          </p:cNvPr>
          <p:cNvPicPr>
            <a:picLocks noChangeAspect="1"/>
          </p:cNvPicPr>
          <p:nvPr/>
        </p:nvPicPr>
        <p:blipFill>
          <a:blip r:embed="rId4"/>
          <a:stretch>
            <a:fillRect/>
          </a:stretch>
        </p:blipFill>
        <p:spPr>
          <a:xfrm>
            <a:off x="1661424" y="1458118"/>
            <a:ext cx="7394020" cy="4436412"/>
          </a:xfrm>
          <a:prstGeom prst="rect">
            <a:avLst/>
          </a:prstGeom>
        </p:spPr>
      </p:pic>
    </p:spTree>
    <p:custDataLst>
      <p:tags r:id="rId1"/>
    </p:custDataLst>
    <p:extLst>
      <p:ext uri="{BB962C8B-B14F-4D97-AF65-F5344CB8AC3E}">
        <p14:creationId xmlns:p14="http://schemas.microsoft.com/office/powerpoint/2010/main" val="3723179984"/>
      </p:ext>
    </p:extLst>
  </p:cSld>
  <p:clrMapOvr>
    <a:masterClrMapping/>
  </p:clrMapOvr>
  <mc:AlternateContent xmlns:mc="http://schemas.openxmlformats.org/markup-compatibility/2006" xmlns:p14="http://schemas.microsoft.com/office/powerpoint/2010/main">
    <mc:Choice Requires="p14">
      <p:transition spd="slow" p14:dur="2000" advTm="61146"/>
    </mc:Choice>
    <mc:Fallback xmlns="">
      <p:transition spd="slow" advTm="6114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A783BCE-2CC1-264B-8369-29DF4CB93845}"/>
              </a:ext>
            </a:extLst>
          </p:cNvPr>
          <p:cNvPicPr>
            <a:picLocks noChangeAspect="1"/>
          </p:cNvPicPr>
          <p:nvPr/>
        </p:nvPicPr>
        <p:blipFill>
          <a:blip r:embed="rId4"/>
          <a:stretch>
            <a:fillRect/>
          </a:stretch>
        </p:blipFill>
        <p:spPr>
          <a:xfrm>
            <a:off x="1066133" y="990259"/>
            <a:ext cx="8793480" cy="5276088"/>
          </a:xfrm>
          <a:prstGeom prst="rect">
            <a:avLst/>
          </a:prstGeom>
        </p:spPr>
      </p:pic>
      <p:sp>
        <p:nvSpPr>
          <p:cNvPr id="2" name="Title 1">
            <a:extLst>
              <a:ext uri="{FF2B5EF4-FFF2-40B4-BE49-F238E27FC236}">
                <a16:creationId xmlns:a16="http://schemas.microsoft.com/office/drawing/2014/main" id="{9508D39C-D4F0-0B4C-B4FD-7976BA6687D5}"/>
              </a:ext>
            </a:extLst>
          </p:cNvPr>
          <p:cNvSpPr>
            <a:spLocks noGrp="1"/>
          </p:cNvSpPr>
          <p:nvPr>
            <p:ph type="title"/>
          </p:nvPr>
        </p:nvSpPr>
        <p:spPr>
          <a:xfrm>
            <a:off x="0" y="0"/>
            <a:ext cx="10515600" cy="1325563"/>
          </a:xfrm>
        </p:spPr>
        <p:txBody>
          <a:bodyPr/>
          <a:lstStyle/>
          <a:p>
            <a:r>
              <a:rPr lang="en-US"/>
              <a:t> Performance Comparison</a:t>
            </a:r>
          </a:p>
        </p:txBody>
      </p:sp>
      <p:cxnSp>
        <p:nvCxnSpPr>
          <p:cNvPr id="8" name="Straight Connector 7">
            <a:extLst>
              <a:ext uri="{FF2B5EF4-FFF2-40B4-BE49-F238E27FC236}">
                <a16:creationId xmlns:a16="http://schemas.microsoft.com/office/drawing/2014/main" id="{98C78716-F74F-384A-B8C8-0BF538C02723}"/>
              </a:ext>
            </a:extLst>
          </p:cNvPr>
          <p:cNvCxnSpPr>
            <a:cxnSpLocks/>
          </p:cNvCxnSpPr>
          <p:nvPr/>
        </p:nvCxnSpPr>
        <p:spPr>
          <a:xfrm>
            <a:off x="3852523" y="3242532"/>
            <a:ext cx="695991" cy="0"/>
          </a:xfrm>
          <a:prstGeom prst="line">
            <a:avLst/>
          </a:prstGeom>
          <a:ln w="254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B89F4A6D-0A39-8F49-A22B-8BCD34DD0743}"/>
              </a:ext>
            </a:extLst>
          </p:cNvPr>
          <p:cNvSpPr txBox="1"/>
          <p:nvPr/>
        </p:nvSpPr>
        <p:spPr>
          <a:xfrm>
            <a:off x="3703763" y="2274798"/>
            <a:ext cx="816249" cy="369332"/>
          </a:xfrm>
          <a:prstGeom prst="rect">
            <a:avLst/>
          </a:prstGeom>
          <a:noFill/>
        </p:spPr>
        <p:txBody>
          <a:bodyPr wrap="none" rtlCol="0">
            <a:spAutoFit/>
          </a:bodyPr>
          <a:lstStyle/>
          <a:p>
            <a:r>
              <a:rPr lang="en-US">
                <a:solidFill>
                  <a:schemeClr val="tx1">
                    <a:lumMod val="75000"/>
                    <a:lumOff val="25000"/>
                  </a:schemeClr>
                </a:solidFill>
              </a:rPr>
              <a:t>-32 </a:t>
            </a:r>
            <a:r>
              <a:rPr lang="en-US" err="1">
                <a:solidFill>
                  <a:schemeClr val="tx1">
                    <a:lumMod val="75000"/>
                    <a:lumOff val="25000"/>
                  </a:schemeClr>
                </a:solidFill>
              </a:rPr>
              <a:t>ms</a:t>
            </a:r>
            <a:endParaRPr lang="en-US">
              <a:solidFill>
                <a:schemeClr val="tx1">
                  <a:lumMod val="75000"/>
                  <a:lumOff val="25000"/>
                </a:schemeClr>
              </a:solidFill>
            </a:endParaRPr>
          </a:p>
        </p:txBody>
      </p:sp>
      <p:cxnSp>
        <p:nvCxnSpPr>
          <p:cNvPr id="14" name="Straight Arrow Connector 13">
            <a:extLst>
              <a:ext uri="{FF2B5EF4-FFF2-40B4-BE49-F238E27FC236}">
                <a16:creationId xmlns:a16="http://schemas.microsoft.com/office/drawing/2014/main" id="{2A99BDA4-8561-3C4A-86AC-38F316F6AADE}"/>
              </a:ext>
            </a:extLst>
          </p:cNvPr>
          <p:cNvCxnSpPr/>
          <p:nvPr/>
        </p:nvCxnSpPr>
        <p:spPr>
          <a:xfrm flipH="1" flipV="1">
            <a:off x="4111888" y="2562650"/>
            <a:ext cx="113570" cy="687256"/>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47290B9-D972-4742-9F4A-C56A77AD7D62}"/>
              </a:ext>
            </a:extLst>
          </p:cNvPr>
          <p:cNvCxnSpPr>
            <a:cxnSpLocks/>
          </p:cNvCxnSpPr>
          <p:nvPr/>
        </p:nvCxnSpPr>
        <p:spPr>
          <a:xfrm>
            <a:off x="3837775" y="3264654"/>
            <a:ext cx="313790" cy="0"/>
          </a:xfrm>
          <a:prstGeom prst="line">
            <a:avLst/>
          </a:prstGeom>
          <a:ln w="254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C18E7F7-320D-E746-B51A-A837BD1BC16C}"/>
              </a:ext>
            </a:extLst>
          </p:cNvPr>
          <p:cNvSpPr txBox="1"/>
          <p:nvPr/>
        </p:nvSpPr>
        <p:spPr>
          <a:xfrm>
            <a:off x="4111888" y="4128767"/>
            <a:ext cx="816249" cy="369332"/>
          </a:xfrm>
          <a:prstGeom prst="rect">
            <a:avLst/>
          </a:prstGeom>
          <a:noFill/>
        </p:spPr>
        <p:txBody>
          <a:bodyPr wrap="none" rtlCol="0">
            <a:spAutoFit/>
          </a:bodyPr>
          <a:lstStyle/>
          <a:p>
            <a:r>
              <a:rPr lang="en-US">
                <a:solidFill>
                  <a:schemeClr val="accent4">
                    <a:lumMod val="60000"/>
                    <a:lumOff val="40000"/>
                  </a:schemeClr>
                </a:solidFill>
              </a:rPr>
              <a:t>-14 </a:t>
            </a:r>
            <a:r>
              <a:rPr lang="en-US" err="1">
                <a:solidFill>
                  <a:schemeClr val="accent4">
                    <a:lumMod val="60000"/>
                    <a:lumOff val="40000"/>
                  </a:schemeClr>
                </a:solidFill>
              </a:rPr>
              <a:t>ms</a:t>
            </a:r>
            <a:endParaRPr lang="en-US">
              <a:solidFill>
                <a:schemeClr val="accent4">
                  <a:lumMod val="60000"/>
                  <a:lumOff val="40000"/>
                </a:schemeClr>
              </a:solidFill>
            </a:endParaRPr>
          </a:p>
        </p:txBody>
      </p:sp>
      <p:cxnSp>
        <p:nvCxnSpPr>
          <p:cNvPr id="11" name="Straight Arrow Connector 10">
            <a:extLst>
              <a:ext uri="{FF2B5EF4-FFF2-40B4-BE49-F238E27FC236}">
                <a16:creationId xmlns:a16="http://schemas.microsoft.com/office/drawing/2014/main" id="{BD46C61D-6C69-584C-B008-4C8FB456DE89}"/>
              </a:ext>
            </a:extLst>
          </p:cNvPr>
          <p:cNvCxnSpPr>
            <a:cxnSpLocks/>
          </p:cNvCxnSpPr>
          <p:nvPr/>
        </p:nvCxnSpPr>
        <p:spPr>
          <a:xfrm>
            <a:off x="4018279" y="3338089"/>
            <a:ext cx="501733" cy="878861"/>
          </a:xfrm>
          <a:prstGeom prst="straightConnector1">
            <a:avLst/>
          </a:prstGeom>
          <a:ln w="25400">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DD7C3874-362A-3A42-AA40-8814B107D54B}"/>
              </a:ext>
            </a:extLst>
          </p:cNvPr>
          <p:cNvSpPr>
            <a:spLocks noGrp="1"/>
          </p:cNvSpPr>
          <p:nvPr>
            <p:ph type="sldNum" sz="quarter" idx="12"/>
          </p:nvPr>
        </p:nvSpPr>
        <p:spPr/>
        <p:txBody>
          <a:bodyPr/>
          <a:lstStyle/>
          <a:p>
            <a:fld id="{2D00CA07-45C7-8142-9F4D-3A07AD48DFA1}" type="slidenum">
              <a:rPr lang="en-US" smtClean="0"/>
              <a:t>43</a:t>
            </a:fld>
            <a:endParaRPr lang="en-US"/>
          </a:p>
        </p:txBody>
      </p:sp>
    </p:spTree>
    <p:custDataLst>
      <p:tags r:id="rId1"/>
    </p:custDataLst>
    <p:extLst>
      <p:ext uri="{BB962C8B-B14F-4D97-AF65-F5344CB8AC3E}">
        <p14:creationId xmlns:p14="http://schemas.microsoft.com/office/powerpoint/2010/main" val="2539843006"/>
      </p:ext>
    </p:extLst>
  </p:cSld>
  <p:clrMapOvr>
    <a:masterClrMapping/>
  </p:clrMapOvr>
  <mc:AlternateContent xmlns:mc="http://schemas.openxmlformats.org/markup-compatibility/2006" xmlns:p14="http://schemas.microsoft.com/office/powerpoint/2010/main">
    <mc:Choice Requires="p14">
      <p:transition spd="slow" p14:dur="2000" advTm="57403"/>
    </mc:Choice>
    <mc:Fallback xmlns="">
      <p:transition spd="slow" advTm="5740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F48F3-CAF7-6949-80E0-8F6FEA24CC72}"/>
              </a:ext>
            </a:extLst>
          </p:cNvPr>
          <p:cNvSpPr>
            <a:spLocks noGrp="1"/>
          </p:cNvSpPr>
          <p:nvPr>
            <p:ph type="title"/>
          </p:nvPr>
        </p:nvSpPr>
        <p:spPr/>
        <p:txBody>
          <a:bodyPr/>
          <a:lstStyle/>
          <a:p>
            <a:r>
              <a:rPr lang="en-US" dirty="0"/>
              <a:t>Incorporating Peering Links</a:t>
            </a:r>
          </a:p>
        </p:txBody>
      </p:sp>
      <p:sp>
        <p:nvSpPr>
          <p:cNvPr id="8" name="Content Placeholder 7">
            <a:extLst>
              <a:ext uri="{FF2B5EF4-FFF2-40B4-BE49-F238E27FC236}">
                <a16:creationId xmlns:a16="http://schemas.microsoft.com/office/drawing/2014/main" id="{A5372779-038A-784C-A3E7-10EF53364DF4}"/>
              </a:ext>
            </a:extLst>
          </p:cNvPr>
          <p:cNvSpPr>
            <a:spLocks noGrp="1"/>
          </p:cNvSpPr>
          <p:nvPr>
            <p:ph idx="1"/>
          </p:nvPr>
        </p:nvSpPr>
        <p:spPr>
          <a:xfrm>
            <a:off x="838200" y="1690688"/>
            <a:ext cx="3947840" cy="4351338"/>
          </a:xfrm>
        </p:spPr>
        <p:txBody>
          <a:bodyPr/>
          <a:lstStyle/>
          <a:p>
            <a:pPr marL="0" indent="0">
              <a:buNone/>
            </a:pPr>
            <a:endParaRPr lang="en-US" dirty="0"/>
          </a:p>
          <a:p>
            <a:r>
              <a:rPr lang="en-US" dirty="0"/>
              <a:t>Adding peering links can reduce the median RTT by 7ms compared to the </a:t>
            </a:r>
            <a:r>
              <a:rPr lang="en-US" dirty="0" err="1"/>
              <a:t>AnyOpt</a:t>
            </a:r>
            <a:r>
              <a:rPr lang="en-US" dirty="0"/>
              <a:t> conf in our setting</a:t>
            </a:r>
          </a:p>
        </p:txBody>
      </p:sp>
      <p:pic>
        <p:nvPicPr>
          <p:cNvPr id="10" name="Picture 9">
            <a:extLst>
              <a:ext uri="{FF2B5EF4-FFF2-40B4-BE49-F238E27FC236}">
                <a16:creationId xmlns:a16="http://schemas.microsoft.com/office/drawing/2014/main" id="{B2CFCDFE-778E-7A44-AA9B-4F60E4EBAD7B}"/>
              </a:ext>
            </a:extLst>
          </p:cNvPr>
          <p:cNvPicPr>
            <a:picLocks noChangeAspect="1"/>
          </p:cNvPicPr>
          <p:nvPr/>
        </p:nvPicPr>
        <p:blipFill>
          <a:blip r:embed="rId3"/>
          <a:stretch>
            <a:fillRect/>
          </a:stretch>
        </p:blipFill>
        <p:spPr>
          <a:xfrm>
            <a:off x="5202630" y="1690688"/>
            <a:ext cx="6516687" cy="3910012"/>
          </a:xfrm>
          <a:prstGeom prst="rect">
            <a:avLst/>
          </a:prstGeom>
        </p:spPr>
      </p:pic>
      <p:sp>
        <p:nvSpPr>
          <p:cNvPr id="3" name="Slide Number Placeholder 2">
            <a:extLst>
              <a:ext uri="{FF2B5EF4-FFF2-40B4-BE49-F238E27FC236}">
                <a16:creationId xmlns:a16="http://schemas.microsoft.com/office/drawing/2014/main" id="{5278E0AC-60F4-7942-9FB9-44DCF1E7E55E}"/>
              </a:ext>
            </a:extLst>
          </p:cNvPr>
          <p:cNvSpPr>
            <a:spLocks noGrp="1"/>
          </p:cNvSpPr>
          <p:nvPr>
            <p:ph type="sldNum" sz="quarter" idx="12"/>
          </p:nvPr>
        </p:nvSpPr>
        <p:spPr/>
        <p:txBody>
          <a:bodyPr/>
          <a:lstStyle/>
          <a:p>
            <a:fld id="{2D00CA07-45C7-8142-9F4D-3A07AD48DFA1}" type="slidenum">
              <a:rPr lang="en-US" smtClean="0"/>
              <a:t>44</a:t>
            </a:fld>
            <a:endParaRPr lang="en-US"/>
          </a:p>
        </p:txBody>
      </p:sp>
    </p:spTree>
    <p:extLst>
      <p:ext uri="{BB962C8B-B14F-4D97-AF65-F5344CB8AC3E}">
        <p14:creationId xmlns:p14="http://schemas.microsoft.com/office/powerpoint/2010/main" val="27069269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8A78F-CD8F-4846-B56C-31DF596BD7A6}"/>
              </a:ext>
            </a:extLst>
          </p:cNvPr>
          <p:cNvSpPr>
            <a:spLocks noGrp="1"/>
          </p:cNvSpPr>
          <p:nvPr>
            <p:ph type="title"/>
          </p:nvPr>
        </p:nvSpPr>
        <p:spPr/>
        <p:txBody>
          <a:bodyPr/>
          <a:lstStyle/>
          <a:p>
            <a:r>
              <a:rPr lang="en" dirty="0"/>
              <a:t>Network Trace</a:t>
            </a:r>
            <a:endParaRPr lang="en-US" dirty="0"/>
          </a:p>
        </p:txBody>
      </p:sp>
      <p:sp>
        <p:nvSpPr>
          <p:cNvPr id="4" name="Google Shape;120;p21">
            <a:extLst>
              <a:ext uri="{FF2B5EF4-FFF2-40B4-BE49-F238E27FC236}">
                <a16:creationId xmlns:a16="http://schemas.microsoft.com/office/drawing/2014/main" id="{841A05BB-036E-4753-9C93-C261A44B51D7}"/>
              </a:ext>
            </a:extLst>
          </p:cNvPr>
          <p:cNvSpPr txBox="1"/>
          <p:nvPr/>
        </p:nvSpPr>
        <p:spPr>
          <a:xfrm>
            <a:off x="54600" y="1769767"/>
            <a:ext cx="4861600" cy="4053200"/>
          </a:xfrm>
          <a:prstGeom prst="rect">
            <a:avLst/>
          </a:prstGeom>
          <a:noFill/>
          <a:ln>
            <a:noFill/>
          </a:ln>
        </p:spPr>
        <p:txBody>
          <a:bodyPr spcFirstLastPara="1" wrap="square" lIns="121900" tIns="121900" rIns="121900" bIns="121900" anchor="t" anchorCtr="0">
            <a:noAutofit/>
          </a:bodyPr>
          <a:lstStyle/>
          <a:p>
            <a:pPr marL="609585" indent="-423323">
              <a:buSzPts val="1400"/>
              <a:buChar char="●"/>
            </a:pPr>
            <a:r>
              <a:rPr lang="en-US" sz="2400" dirty="0"/>
              <a:t>Trace Graph G(V,E) describes the Backward Trace (from client’s perspective)</a:t>
            </a:r>
          </a:p>
          <a:p>
            <a:pPr marL="609585"/>
            <a:endParaRPr lang="en-US" sz="2400" dirty="0"/>
          </a:p>
          <a:p>
            <a:pPr marL="1219170" lvl="1" indent="-423323">
              <a:buSzPts val="1400"/>
              <a:buChar char="○"/>
            </a:pPr>
            <a:r>
              <a:rPr lang="en-US" sz="2400" dirty="0"/>
              <a:t>Each V stands for the routers along the route</a:t>
            </a:r>
          </a:p>
          <a:p>
            <a:pPr marL="609585"/>
            <a:endParaRPr lang="en-US" sz="2400" dirty="0"/>
          </a:p>
          <a:p>
            <a:pPr marL="1219170" lvl="1" indent="-423323">
              <a:buSzPts val="1400"/>
              <a:buChar char="○"/>
            </a:pPr>
            <a:r>
              <a:rPr lang="en-US" sz="2400" dirty="0"/>
              <a:t>And E stand for the hop along the trace</a:t>
            </a:r>
          </a:p>
          <a:p>
            <a:pPr marL="1219170"/>
            <a:r>
              <a:rPr lang="en-US" sz="2400" dirty="0"/>
              <a:t> </a:t>
            </a:r>
          </a:p>
          <a:p>
            <a:pPr marL="1219170" lvl="1" indent="-423323">
              <a:buSzPts val="1400"/>
              <a:buChar char="○"/>
            </a:pPr>
            <a:r>
              <a:rPr lang="en-US" sz="2400" dirty="0"/>
              <a:t>The large ring stands for the parallel edges shared by multiple routes</a:t>
            </a:r>
          </a:p>
        </p:txBody>
      </p:sp>
      <p:pic>
        <p:nvPicPr>
          <p:cNvPr id="5" name="Google Shape;118;p21">
            <a:extLst>
              <a:ext uri="{FF2B5EF4-FFF2-40B4-BE49-F238E27FC236}">
                <a16:creationId xmlns:a16="http://schemas.microsoft.com/office/drawing/2014/main" id="{105F6817-F752-4EFE-9559-086CA0DF75AE}"/>
              </a:ext>
            </a:extLst>
          </p:cNvPr>
          <p:cNvPicPr preferRelativeResize="0"/>
          <p:nvPr/>
        </p:nvPicPr>
        <p:blipFill>
          <a:blip r:embed="rId2">
            <a:alphaModFix/>
          </a:blip>
          <a:stretch>
            <a:fillRect/>
          </a:stretch>
        </p:blipFill>
        <p:spPr>
          <a:xfrm>
            <a:off x="5063324" y="0"/>
            <a:ext cx="6957839" cy="6858001"/>
          </a:xfrm>
          <a:prstGeom prst="rect">
            <a:avLst/>
          </a:prstGeom>
          <a:noFill/>
          <a:ln>
            <a:noFill/>
          </a:ln>
        </p:spPr>
      </p:pic>
    </p:spTree>
    <p:extLst>
      <p:ext uri="{BB962C8B-B14F-4D97-AF65-F5344CB8AC3E}">
        <p14:creationId xmlns:p14="http://schemas.microsoft.com/office/powerpoint/2010/main" val="39737101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52;p26">
            <a:extLst>
              <a:ext uri="{FF2B5EF4-FFF2-40B4-BE49-F238E27FC236}">
                <a16:creationId xmlns:a16="http://schemas.microsoft.com/office/drawing/2014/main" id="{F3A20835-EE92-421B-BDBC-B682B8426283}"/>
              </a:ext>
            </a:extLst>
          </p:cNvPr>
          <p:cNvPicPr preferRelativeResize="0"/>
          <p:nvPr/>
        </p:nvPicPr>
        <p:blipFill>
          <a:blip r:embed="rId3">
            <a:alphaModFix/>
          </a:blip>
          <a:stretch>
            <a:fillRect/>
          </a:stretch>
        </p:blipFill>
        <p:spPr>
          <a:xfrm>
            <a:off x="4240693" y="-1"/>
            <a:ext cx="7951307" cy="6858001"/>
          </a:xfrm>
          <a:prstGeom prst="rect">
            <a:avLst/>
          </a:prstGeom>
          <a:noFill/>
          <a:ln>
            <a:noFill/>
          </a:ln>
        </p:spPr>
      </p:pic>
      <p:sp>
        <p:nvSpPr>
          <p:cNvPr id="2" name="Title 1">
            <a:extLst>
              <a:ext uri="{FF2B5EF4-FFF2-40B4-BE49-F238E27FC236}">
                <a16:creationId xmlns:a16="http://schemas.microsoft.com/office/drawing/2014/main" id="{4207E8A5-5526-40B8-A4D2-900048725703}"/>
              </a:ext>
            </a:extLst>
          </p:cNvPr>
          <p:cNvSpPr>
            <a:spLocks noGrp="1"/>
          </p:cNvSpPr>
          <p:nvPr>
            <p:ph type="title"/>
          </p:nvPr>
        </p:nvSpPr>
        <p:spPr/>
        <p:txBody>
          <a:bodyPr/>
          <a:lstStyle/>
          <a:p>
            <a:r>
              <a:rPr lang="en" dirty="0"/>
              <a:t>Traces from two </a:t>
            </a:r>
            <a:r>
              <a:rPr lang="en-US" dirty="0"/>
              <a:t>Replicas</a:t>
            </a:r>
          </a:p>
        </p:txBody>
      </p:sp>
      <p:sp>
        <p:nvSpPr>
          <p:cNvPr id="4" name="Google Shape;133;p23">
            <a:extLst>
              <a:ext uri="{FF2B5EF4-FFF2-40B4-BE49-F238E27FC236}">
                <a16:creationId xmlns:a16="http://schemas.microsoft.com/office/drawing/2014/main" id="{424381FF-7382-4ED7-9409-E1F519F52989}"/>
              </a:ext>
            </a:extLst>
          </p:cNvPr>
          <p:cNvSpPr txBox="1"/>
          <p:nvPr/>
        </p:nvSpPr>
        <p:spPr>
          <a:xfrm>
            <a:off x="54600" y="1769767"/>
            <a:ext cx="4861600" cy="4053200"/>
          </a:xfrm>
          <a:prstGeom prst="rect">
            <a:avLst/>
          </a:prstGeom>
          <a:noFill/>
          <a:ln>
            <a:noFill/>
          </a:ln>
        </p:spPr>
        <p:txBody>
          <a:bodyPr spcFirstLastPara="1" wrap="square" lIns="121900" tIns="121900" rIns="121900" bIns="121900" anchor="t" anchorCtr="0">
            <a:noAutofit/>
          </a:bodyPr>
          <a:lstStyle/>
          <a:p>
            <a:pPr marL="609585" indent="-423323">
              <a:buSzPts val="1400"/>
              <a:buChar char="●"/>
            </a:pPr>
            <a:r>
              <a:rPr lang="en-US" sz="2400" dirty="0"/>
              <a:t>Trace Graph G(V,E) describes the Backward Trace (from client’s perspective)</a:t>
            </a:r>
          </a:p>
          <a:p>
            <a:pPr marL="609585"/>
            <a:endParaRPr lang="en-US" sz="2400" dirty="0"/>
          </a:p>
          <a:p>
            <a:pPr marL="1219170" lvl="1" indent="-423323">
              <a:buSzPts val="1400"/>
              <a:buChar char="○"/>
            </a:pPr>
            <a:r>
              <a:rPr lang="en-US" sz="2400" dirty="0"/>
              <a:t>Each V stands for the routers along the route</a:t>
            </a:r>
          </a:p>
          <a:p>
            <a:pPr marL="609585"/>
            <a:endParaRPr lang="en-US" sz="2400" dirty="0"/>
          </a:p>
          <a:p>
            <a:pPr marL="1219170" lvl="1" indent="-423323">
              <a:buSzPts val="1400"/>
              <a:buChar char="○"/>
            </a:pPr>
            <a:r>
              <a:rPr lang="en-US" sz="2400" dirty="0"/>
              <a:t>And E stand for the hop along the trace</a:t>
            </a:r>
          </a:p>
          <a:p>
            <a:pPr marL="1219170"/>
            <a:r>
              <a:rPr lang="en-US" sz="2400" dirty="0"/>
              <a:t> </a:t>
            </a:r>
          </a:p>
          <a:p>
            <a:pPr marL="1219170" lvl="1" indent="-423323">
              <a:buSzPts val="1400"/>
              <a:buChar char="○"/>
            </a:pPr>
            <a:r>
              <a:rPr lang="en-US" sz="2400" dirty="0"/>
              <a:t>Different color stands for different catchment</a:t>
            </a:r>
          </a:p>
          <a:p>
            <a:pPr marL="609585" indent="-423323">
              <a:buClr>
                <a:srgbClr val="000000"/>
              </a:buClr>
              <a:buSzPts val="1400"/>
              <a:buFont typeface="Arial"/>
              <a:buChar char="●"/>
            </a:pPr>
            <a:endParaRPr lang="en-US" sz="2400" dirty="0"/>
          </a:p>
        </p:txBody>
      </p:sp>
    </p:spTree>
    <p:extLst>
      <p:ext uri="{BB962C8B-B14F-4D97-AF65-F5344CB8AC3E}">
        <p14:creationId xmlns:p14="http://schemas.microsoft.com/office/powerpoint/2010/main" val="235574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5388E-72A5-47FB-86D0-FCDC6502724B}"/>
              </a:ext>
            </a:extLst>
          </p:cNvPr>
          <p:cNvSpPr>
            <a:spLocks noGrp="1"/>
          </p:cNvSpPr>
          <p:nvPr>
            <p:ph type="title"/>
          </p:nvPr>
        </p:nvSpPr>
        <p:spPr/>
        <p:txBody>
          <a:bodyPr/>
          <a:lstStyle/>
          <a:p>
            <a:r>
              <a:rPr lang="en-US" dirty="0"/>
              <a:t>Broadcast</a:t>
            </a:r>
          </a:p>
        </p:txBody>
      </p:sp>
      <p:sp>
        <p:nvSpPr>
          <p:cNvPr id="3" name="Content Placeholder 2">
            <a:extLst>
              <a:ext uri="{FF2B5EF4-FFF2-40B4-BE49-F238E27FC236}">
                <a16:creationId xmlns:a16="http://schemas.microsoft.com/office/drawing/2014/main" id="{9AEE684D-2BA2-47CD-8B73-7F6682B318F4}"/>
              </a:ext>
            </a:extLst>
          </p:cNvPr>
          <p:cNvSpPr>
            <a:spLocks noGrp="1"/>
          </p:cNvSpPr>
          <p:nvPr>
            <p:ph idx="1"/>
          </p:nvPr>
        </p:nvSpPr>
        <p:spPr>
          <a:xfrm>
            <a:off x="838200" y="1825625"/>
            <a:ext cx="4463562" cy="4351338"/>
          </a:xfrm>
        </p:spPr>
        <p:txBody>
          <a:bodyPr/>
          <a:lstStyle/>
          <a:p>
            <a:r>
              <a:rPr lang="en-US" dirty="0"/>
              <a:t>Usually happens within a network</a:t>
            </a:r>
          </a:p>
          <a:p>
            <a:endParaRPr lang="en-US" dirty="0"/>
          </a:p>
          <a:p>
            <a:r>
              <a:rPr lang="en-US" dirty="0"/>
              <a:t>To capture group reply</a:t>
            </a:r>
          </a:p>
          <a:p>
            <a:endParaRPr lang="en-US" dirty="0"/>
          </a:p>
          <a:p>
            <a:r>
              <a:rPr lang="en-US" dirty="0"/>
              <a:t>Example</a:t>
            </a:r>
          </a:p>
          <a:p>
            <a:pPr lvl="1"/>
            <a:r>
              <a:rPr lang="en-US" dirty="0"/>
              <a:t>Broadcast ping with –b</a:t>
            </a:r>
          </a:p>
          <a:p>
            <a:pPr lvl="1"/>
            <a:r>
              <a:rPr lang="en-US" dirty="0"/>
              <a:t>DHCP</a:t>
            </a:r>
          </a:p>
        </p:txBody>
      </p:sp>
      <p:pic>
        <p:nvPicPr>
          <p:cNvPr id="4" name="Picture 4">
            <a:extLst>
              <a:ext uri="{FF2B5EF4-FFF2-40B4-BE49-F238E27FC236}">
                <a16:creationId xmlns:a16="http://schemas.microsoft.com/office/drawing/2014/main" id="{2E737A1C-0E41-4B9D-9E17-5B03108098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8853" y="572294"/>
            <a:ext cx="3065540" cy="205391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7C7F273-D8C5-45CC-A8D4-ADF17135CBFE}"/>
              </a:ext>
            </a:extLst>
          </p:cNvPr>
          <p:cNvPicPr>
            <a:picLocks noChangeAspect="1"/>
          </p:cNvPicPr>
          <p:nvPr/>
        </p:nvPicPr>
        <p:blipFill>
          <a:blip r:embed="rId3"/>
          <a:stretch>
            <a:fillRect/>
          </a:stretch>
        </p:blipFill>
        <p:spPr>
          <a:xfrm>
            <a:off x="6604569" y="3122797"/>
            <a:ext cx="5340624" cy="3537132"/>
          </a:xfrm>
          <a:prstGeom prst="rect">
            <a:avLst/>
          </a:prstGeom>
        </p:spPr>
      </p:pic>
    </p:spTree>
    <p:extLst>
      <p:ext uri="{BB962C8B-B14F-4D97-AF65-F5344CB8AC3E}">
        <p14:creationId xmlns:p14="http://schemas.microsoft.com/office/powerpoint/2010/main" val="15864385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321CB-DE8E-431C-9DEC-6EF55DFF5376}"/>
              </a:ext>
            </a:extLst>
          </p:cNvPr>
          <p:cNvSpPr>
            <a:spLocks noGrp="1"/>
          </p:cNvSpPr>
          <p:nvPr>
            <p:ph type="title"/>
          </p:nvPr>
        </p:nvSpPr>
        <p:spPr/>
        <p:txBody>
          <a:bodyPr/>
          <a:lstStyle/>
          <a:p>
            <a:r>
              <a:rPr lang="en-US" dirty="0"/>
              <a:t>Multicast</a:t>
            </a:r>
          </a:p>
        </p:txBody>
      </p:sp>
      <p:sp>
        <p:nvSpPr>
          <p:cNvPr id="3" name="Content Placeholder 2">
            <a:extLst>
              <a:ext uri="{FF2B5EF4-FFF2-40B4-BE49-F238E27FC236}">
                <a16:creationId xmlns:a16="http://schemas.microsoft.com/office/drawing/2014/main" id="{4DF15BAA-1BE4-4545-94E0-0A0209A333E7}"/>
              </a:ext>
            </a:extLst>
          </p:cNvPr>
          <p:cNvSpPr>
            <a:spLocks noGrp="1"/>
          </p:cNvSpPr>
          <p:nvPr>
            <p:ph idx="1"/>
          </p:nvPr>
        </p:nvSpPr>
        <p:spPr>
          <a:xfrm>
            <a:off x="838200" y="1825625"/>
            <a:ext cx="5364773" cy="4351338"/>
          </a:xfrm>
        </p:spPr>
        <p:txBody>
          <a:bodyPr>
            <a:normAutofit lnSpcReduction="10000"/>
          </a:bodyPr>
          <a:lstStyle/>
          <a:p>
            <a:r>
              <a:rPr lang="en-US" dirty="0"/>
              <a:t>Send message to a specific group of hosts</a:t>
            </a:r>
          </a:p>
          <a:p>
            <a:endParaRPr lang="en-US" dirty="0"/>
          </a:p>
          <a:p>
            <a:r>
              <a:rPr lang="en-US" dirty="0"/>
              <a:t>The intermediate hosts will replicate the packet to multiple destinations</a:t>
            </a:r>
          </a:p>
          <a:p>
            <a:endParaRPr lang="en-US" dirty="0"/>
          </a:p>
          <a:p>
            <a:r>
              <a:rPr lang="en-US" dirty="0"/>
              <a:t>Example</a:t>
            </a:r>
          </a:p>
          <a:p>
            <a:pPr lvl="1"/>
            <a:r>
              <a:rPr lang="en-US" dirty="0"/>
              <a:t>IPTV</a:t>
            </a:r>
          </a:p>
          <a:p>
            <a:pPr lvl="1"/>
            <a:r>
              <a:rPr lang="en-US" dirty="0"/>
              <a:t>OSPF</a:t>
            </a:r>
          </a:p>
          <a:p>
            <a:pPr lvl="1"/>
            <a:endParaRPr lang="en-US" dirty="0"/>
          </a:p>
        </p:txBody>
      </p:sp>
      <p:pic>
        <p:nvPicPr>
          <p:cNvPr id="4" name="Picture 6">
            <a:extLst>
              <a:ext uri="{FF2B5EF4-FFF2-40B4-BE49-F238E27FC236}">
                <a16:creationId xmlns:a16="http://schemas.microsoft.com/office/drawing/2014/main" id="{5C9ADC6C-780C-43F5-B801-95C3F10B0C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50740" y="2606552"/>
            <a:ext cx="2787951" cy="18679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71099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5589C-919A-4F6E-8384-7D9B85357581}"/>
              </a:ext>
            </a:extLst>
          </p:cNvPr>
          <p:cNvSpPr>
            <a:spLocks noGrp="1"/>
          </p:cNvSpPr>
          <p:nvPr>
            <p:ph type="title"/>
          </p:nvPr>
        </p:nvSpPr>
        <p:spPr/>
        <p:txBody>
          <a:bodyPr/>
          <a:lstStyle/>
          <a:p>
            <a:r>
              <a:rPr lang="en-US" dirty="0" err="1"/>
              <a:t>Geocast</a:t>
            </a:r>
            <a:endParaRPr lang="en-US" dirty="0"/>
          </a:p>
        </p:txBody>
      </p:sp>
      <p:sp>
        <p:nvSpPr>
          <p:cNvPr id="3" name="Content Placeholder 2">
            <a:extLst>
              <a:ext uri="{FF2B5EF4-FFF2-40B4-BE49-F238E27FC236}">
                <a16:creationId xmlns:a16="http://schemas.microsoft.com/office/drawing/2014/main" id="{90C375D0-DA33-4440-AAB0-ABD02D274336}"/>
              </a:ext>
            </a:extLst>
          </p:cNvPr>
          <p:cNvSpPr>
            <a:spLocks noGrp="1"/>
          </p:cNvSpPr>
          <p:nvPr>
            <p:ph idx="1"/>
          </p:nvPr>
        </p:nvSpPr>
        <p:spPr>
          <a:xfrm>
            <a:off x="838200" y="1825625"/>
            <a:ext cx="3795346" cy="4351338"/>
          </a:xfrm>
        </p:spPr>
        <p:txBody>
          <a:bodyPr/>
          <a:lstStyle/>
          <a:p>
            <a:r>
              <a:rPr lang="en-US" dirty="0"/>
              <a:t>Send notification to the user in a specific district</a:t>
            </a:r>
          </a:p>
          <a:p>
            <a:endParaRPr lang="en-US" dirty="0"/>
          </a:p>
          <a:p>
            <a:r>
              <a:rPr lang="en-US" dirty="0"/>
              <a:t>Amber Alert</a:t>
            </a:r>
          </a:p>
        </p:txBody>
      </p:sp>
      <p:pic>
        <p:nvPicPr>
          <p:cNvPr id="4" name="Picture 10">
            <a:extLst>
              <a:ext uri="{FF2B5EF4-FFF2-40B4-BE49-F238E27FC236}">
                <a16:creationId xmlns:a16="http://schemas.microsoft.com/office/drawing/2014/main" id="{6328C607-9069-406B-A3C1-76A678AEDE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933941"/>
            <a:ext cx="4199858" cy="28139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32507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74909-625B-47FF-9782-DD9843CBA692}"/>
              </a:ext>
            </a:extLst>
          </p:cNvPr>
          <p:cNvSpPr>
            <a:spLocks noGrp="1"/>
          </p:cNvSpPr>
          <p:nvPr>
            <p:ph type="title"/>
          </p:nvPr>
        </p:nvSpPr>
        <p:spPr/>
        <p:txBody>
          <a:bodyPr/>
          <a:lstStyle/>
          <a:p>
            <a:r>
              <a:rPr lang="en-US" dirty="0"/>
              <a:t>Anycast</a:t>
            </a:r>
          </a:p>
        </p:txBody>
      </p:sp>
      <p:sp>
        <p:nvSpPr>
          <p:cNvPr id="3" name="Content Placeholder 2">
            <a:extLst>
              <a:ext uri="{FF2B5EF4-FFF2-40B4-BE49-F238E27FC236}">
                <a16:creationId xmlns:a16="http://schemas.microsoft.com/office/drawing/2014/main" id="{6F68B8EF-6385-4BB7-817C-0F3B84C80BEF}"/>
              </a:ext>
            </a:extLst>
          </p:cNvPr>
          <p:cNvSpPr>
            <a:spLocks noGrp="1"/>
          </p:cNvSpPr>
          <p:nvPr>
            <p:ph idx="1"/>
          </p:nvPr>
        </p:nvSpPr>
        <p:spPr>
          <a:xfrm>
            <a:off x="838200" y="1825625"/>
            <a:ext cx="4916365" cy="4351338"/>
          </a:xfrm>
        </p:spPr>
        <p:txBody>
          <a:bodyPr>
            <a:normAutofit lnSpcReduction="10000"/>
          </a:bodyPr>
          <a:lstStyle/>
          <a:p>
            <a:r>
              <a:rPr lang="en-US" dirty="0"/>
              <a:t>All Sites have the identical IP*</a:t>
            </a:r>
          </a:p>
          <a:p>
            <a:endParaRPr lang="en-US" dirty="0"/>
          </a:p>
          <a:p>
            <a:r>
              <a:rPr lang="en-US" dirty="0"/>
              <a:t>The client’s request is routed to one of a group of hosts</a:t>
            </a:r>
          </a:p>
          <a:p>
            <a:endParaRPr lang="en-US" dirty="0"/>
          </a:p>
          <a:p>
            <a:r>
              <a:rPr lang="en-US" dirty="0"/>
              <a:t>Only two entities are involved in the communication</a:t>
            </a:r>
          </a:p>
          <a:p>
            <a:endParaRPr lang="en-US" dirty="0"/>
          </a:p>
          <a:p>
            <a:r>
              <a:rPr lang="en-US" dirty="0"/>
              <a:t>Route selected by BGP tie breaking</a:t>
            </a:r>
          </a:p>
        </p:txBody>
      </p:sp>
      <p:pic>
        <p:nvPicPr>
          <p:cNvPr id="1026" name="Picture 2">
            <a:extLst>
              <a:ext uri="{FF2B5EF4-FFF2-40B4-BE49-F238E27FC236}">
                <a16:creationId xmlns:a16="http://schemas.microsoft.com/office/drawing/2014/main" id="{F7DD9473-A466-425E-A7CC-7B82447241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4565" y="2057400"/>
            <a:ext cx="5734050"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20456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4E952-498E-4916-B709-6633E67890CB}"/>
              </a:ext>
            </a:extLst>
          </p:cNvPr>
          <p:cNvSpPr>
            <a:spLocks noGrp="1"/>
          </p:cNvSpPr>
          <p:nvPr>
            <p:ph type="title"/>
          </p:nvPr>
        </p:nvSpPr>
        <p:spPr/>
        <p:txBody>
          <a:bodyPr/>
          <a:lstStyle/>
          <a:p>
            <a:r>
              <a:rPr lang="en-US" dirty="0"/>
              <a:t>Several terminologies</a:t>
            </a:r>
          </a:p>
        </p:txBody>
      </p:sp>
      <p:sp>
        <p:nvSpPr>
          <p:cNvPr id="3" name="Content Placeholder 2">
            <a:extLst>
              <a:ext uri="{FF2B5EF4-FFF2-40B4-BE49-F238E27FC236}">
                <a16:creationId xmlns:a16="http://schemas.microsoft.com/office/drawing/2014/main" id="{0EF23F45-FB40-45FE-B7A3-C738A3FBAF02}"/>
              </a:ext>
            </a:extLst>
          </p:cNvPr>
          <p:cNvSpPr>
            <a:spLocks noGrp="1"/>
          </p:cNvSpPr>
          <p:nvPr>
            <p:ph idx="1"/>
          </p:nvPr>
        </p:nvSpPr>
        <p:spPr/>
        <p:txBody>
          <a:bodyPr/>
          <a:lstStyle/>
          <a:p>
            <a:r>
              <a:rPr lang="en-US" dirty="0"/>
              <a:t>Sites (Replicas)</a:t>
            </a:r>
          </a:p>
          <a:p>
            <a:endParaRPr lang="en-US" dirty="0"/>
          </a:p>
          <a:p>
            <a:r>
              <a:rPr lang="en-US" dirty="0"/>
              <a:t>Catchment</a:t>
            </a:r>
          </a:p>
          <a:p>
            <a:pPr marL="0" indent="0">
              <a:buNone/>
            </a:pPr>
            <a:endParaRPr lang="en-US" dirty="0"/>
          </a:p>
        </p:txBody>
      </p:sp>
    </p:spTree>
    <p:extLst>
      <p:ext uri="{BB962C8B-B14F-4D97-AF65-F5344CB8AC3E}">
        <p14:creationId xmlns:p14="http://schemas.microsoft.com/office/powerpoint/2010/main" val="26279388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6.1|10.4|15.1"/>
</p:tagLst>
</file>

<file path=ppt/tags/tag2.xml><?xml version="1.0" encoding="utf-8"?>
<p:tagLst xmlns:a="http://schemas.openxmlformats.org/drawingml/2006/main" xmlns:r="http://schemas.openxmlformats.org/officeDocument/2006/relationships" xmlns:p="http://schemas.openxmlformats.org/presentationml/2006/main">
  <p:tag name="TIMING" val="|1.2|1.6|2.9|19.1|1.1"/>
</p:tagLst>
</file>

<file path=ppt/tags/tag3.xml><?xml version="1.0" encoding="utf-8"?>
<p:tagLst xmlns:a="http://schemas.openxmlformats.org/drawingml/2006/main" xmlns:r="http://schemas.openxmlformats.org/officeDocument/2006/relationships" xmlns:p="http://schemas.openxmlformats.org/presentationml/2006/main">
  <p:tag name="TIMING" val="|44.8|7.4"/>
</p:tagLst>
</file>

<file path=ppt/tags/tag4.xml><?xml version="1.0" encoding="utf-8"?>
<p:tagLst xmlns:a="http://schemas.openxmlformats.org/drawingml/2006/main" xmlns:r="http://schemas.openxmlformats.org/officeDocument/2006/relationships" xmlns:p="http://schemas.openxmlformats.org/presentationml/2006/main">
  <p:tag name="TIMING" val="|10|5.4|9.7"/>
</p:tagLst>
</file>

<file path=ppt/tags/tag5.xml><?xml version="1.0" encoding="utf-8"?>
<p:tagLst xmlns:a="http://schemas.openxmlformats.org/drawingml/2006/main" xmlns:r="http://schemas.openxmlformats.org/officeDocument/2006/relationships" xmlns:p="http://schemas.openxmlformats.org/presentationml/2006/main">
  <p:tag name="TIMING" val="|5.2|4.1|12.1|10.8|4.8|12.4|10"/>
</p:tagLst>
</file>

<file path=ppt/tags/tag6.xml><?xml version="1.0" encoding="utf-8"?>
<p:tagLst xmlns:a="http://schemas.openxmlformats.org/drawingml/2006/main" xmlns:r="http://schemas.openxmlformats.org/officeDocument/2006/relationships" xmlns:p="http://schemas.openxmlformats.org/presentationml/2006/main">
  <p:tag name="TIMING" val="|36.6|18.6"/>
</p:tagLst>
</file>

<file path=ppt/tags/tag7.xml><?xml version="1.0" encoding="utf-8"?>
<p:tagLst xmlns:a="http://schemas.openxmlformats.org/drawingml/2006/main" xmlns:r="http://schemas.openxmlformats.org/officeDocument/2006/relationships" xmlns:p="http://schemas.openxmlformats.org/presentationml/2006/main">
  <p:tag name="TIMING" val="|9.9|29.4|7.5|4.7"/>
</p:tagLst>
</file>

<file path=ppt/theme/theme1.xml><?xml version="1.0" encoding="utf-8"?>
<a:theme xmlns:a="http://schemas.openxmlformats.org/drawingml/2006/main" name="Office Theme">
  <a:themeElements>
    <a:clrScheme name="Duke Light">
      <a:dk1>
        <a:srgbClr val="001A57"/>
      </a:dk1>
      <a:lt1>
        <a:srgbClr val="FFFFFF"/>
      </a:lt1>
      <a:dk2>
        <a:srgbClr val="666666"/>
      </a:dk2>
      <a:lt2>
        <a:srgbClr val="E2E6ED"/>
      </a:lt2>
      <a:accent1>
        <a:srgbClr val="005587"/>
      </a:accent1>
      <a:accent2>
        <a:srgbClr val="0577B1"/>
      </a:accent2>
      <a:accent3>
        <a:srgbClr val="FFD960"/>
      </a:accent3>
      <a:accent4>
        <a:srgbClr val="C84E00"/>
      </a:accent4>
      <a:accent5>
        <a:srgbClr val="993399"/>
      </a:accent5>
      <a:accent6>
        <a:srgbClr val="339898"/>
      </a:accent6>
      <a:hlink>
        <a:srgbClr val="E89923"/>
      </a:hlink>
      <a:folHlink>
        <a:srgbClr val="E8992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0B8E47FC-7D2F-7D45-A160-C4814F959E98}" vid="{464B59C9-4F8E-C946-84FB-E3EE7BB86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38DC53FFA9A7C49971AE9951AE39BCD" ma:contentTypeVersion="7" ma:contentTypeDescription="Create a new document." ma:contentTypeScope="" ma:versionID="99ee356be3b548880ea6ea45d1882122">
  <xsd:schema xmlns:xsd="http://www.w3.org/2001/XMLSchema" xmlns:xs="http://www.w3.org/2001/XMLSchema" xmlns:p="http://schemas.microsoft.com/office/2006/metadata/properties" xmlns:ns3="39849c89-b1e2-4e3f-a1dd-a02ee00584c3" xmlns:ns4="25c9b689-57a7-4aba-a9e1-cf7d54414c27" targetNamespace="http://schemas.microsoft.com/office/2006/metadata/properties" ma:root="true" ma:fieldsID="de4a9aa0aedd20479471f12540dd6a52" ns3:_="" ns4:_="">
    <xsd:import namespace="39849c89-b1e2-4e3f-a1dd-a02ee00584c3"/>
    <xsd:import namespace="25c9b689-57a7-4aba-a9e1-cf7d54414c27"/>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9849c89-b1e2-4e3f-a1dd-a02ee00584c3"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5c9b689-57a7-4aba-a9e1-cf7d54414c27"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0AA2184-E365-4724-BD40-689EE94F463D}">
  <ds:schemaRefs>
    <ds:schemaRef ds:uri="http://www.w3.org/XML/1998/namespace"/>
    <ds:schemaRef ds:uri="http://schemas.microsoft.com/office/2006/documentManagement/types"/>
    <ds:schemaRef ds:uri="http://purl.org/dc/elements/1.1/"/>
    <ds:schemaRef ds:uri="25c9b689-57a7-4aba-a9e1-cf7d54414c27"/>
    <ds:schemaRef ds:uri="39849c89-b1e2-4e3f-a1dd-a02ee00584c3"/>
    <ds:schemaRef ds:uri="http://schemas.microsoft.com/office/infopath/2007/PartnerControls"/>
    <ds:schemaRef ds:uri="http://schemas.openxmlformats.org/package/2006/metadata/core-properties"/>
    <ds:schemaRef ds:uri="http://schemas.microsoft.com/office/2006/metadata/properties"/>
    <ds:schemaRef ds:uri="http://purl.org/dc/dcmitype/"/>
    <ds:schemaRef ds:uri="http://purl.org/dc/terms/"/>
  </ds:schemaRefs>
</ds:datastoreItem>
</file>

<file path=customXml/itemProps2.xml><?xml version="1.0" encoding="utf-8"?>
<ds:datastoreItem xmlns:ds="http://schemas.openxmlformats.org/officeDocument/2006/customXml" ds:itemID="{1F0BF434-E3B7-44AA-8977-D7777E44790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9849c89-b1e2-4e3f-a1dd-a02ee00584c3"/>
    <ds:schemaRef ds:uri="25c9b689-57a7-4aba-a9e1-cf7d54414c2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93EE217-A8BA-4CA9-954B-83C934B5CD2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duke_light_b_l</Template>
  <TotalTime>20</TotalTime>
  <Words>2804</Words>
  <Application>Microsoft Office PowerPoint</Application>
  <PresentationFormat>Widescreen</PresentationFormat>
  <Paragraphs>474</Paragraphs>
  <Slides>46</Slides>
  <Notes>12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46</vt:i4>
      </vt:variant>
    </vt:vector>
  </HeadingPairs>
  <TitlesOfParts>
    <vt:vector size="52" baseType="lpstr">
      <vt:lpstr>Arial</vt:lpstr>
      <vt:lpstr>Calibri</vt:lpstr>
      <vt:lpstr>Calibri Light</vt:lpstr>
      <vt:lpstr>Cambria Math</vt:lpstr>
      <vt:lpstr>Wingdings</vt:lpstr>
      <vt:lpstr>Office Theme</vt:lpstr>
      <vt:lpstr>Anycast Networks</vt:lpstr>
      <vt:lpstr>Outline</vt:lpstr>
      <vt:lpstr>Internet Routing Schema</vt:lpstr>
      <vt:lpstr>Unicast</vt:lpstr>
      <vt:lpstr>Broadcast</vt:lpstr>
      <vt:lpstr>Multicast</vt:lpstr>
      <vt:lpstr>Geocast</vt:lpstr>
      <vt:lpstr>Anycast</vt:lpstr>
      <vt:lpstr>Several terminologies</vt:lpstr>
      <vt:lpstr>Sites (Replicas)</vt:lpstr>
      <vt:lpstr>Catchment</vt:lpstr>
      <vt:lpstr>How to build an Anycast System</vt:lpstr>
      <vt:lpstr>Anycast Configuration and Route Propagation</vt:lpstr>
      <vt:lpstr>Related Research</vt:lpstr>
      <vt:lpstr>Anycast Applications</vt:lpstr>
      <vt:lpstr>Root nameserver’s replicas</vt:lpstr>
      <vt:lpstr>Different Scale of Anycast Systems</vt:lpstr>
      <vt:lpstr>Prolexic-Anycast DDoS Mitigation System</vt:lpstr>
      <vt:lpstr>PowerPoint Presentation</vt:lpstr>
      <vt:lpstr>PowerPoint Presentation</vt:lpstr>
      <vt:lpstr>Potential Advantages</vt:lpstr>
      <vt:lpstr>Problem?</vt:lpstr>
      <vt:lpstr>Unicast inflation v.s. anycast inflation</vt:lpstr>
      <vt:lpstr>Reality</vt:lpstr>
      <vt:lpstr>Data source</vt:lpstr>
      <vt:lpstr>Chaos Query</vt:lpstr>
      <vt:lpstr>Result</vt:lpstr>
      <vt:lpstr>PowerPoint Presentation</vt:lpstr>
      <vt:lpstr>Measurement relative Path Inflation</vt:lpstr>
      <vt:lpstr>Proposed Solution: Add Geographical Hints to BGP</vt:lpstr>
      <vt:lpstr>Conclusion</vt:lpstr>
      <vt:lpstr>AnyOpt</vt:lpstr>
      <vt:lpstr>Hecatoncheires (Orchestrator)-Anycast Measurement</vt:lpstr>
      <vt:lpstr>Measurement methodology</vt:lpstr>
      <vt:lpstr> Ideal anycast behavior</vt:lpstr>
      <vt:lpstr> IP anycast does not minimize latency</vt:lpstr>
      <vt:lpstr> Challenge</vt:lpstr>
      <vt:lpstr> A Strawman Approach</vt:lpstr>
      <vt:lpstr> AnyOpt’s Approach</vt:lpstr>
      <vt:lpstr> Solving the optimization problem</vt:lpstr>
      <vt:lpstr>BGP Implementation tie breaks with arrival time</vt:lpstr>
      <vt:lpstr> Total Order Preserving</vt:lpstr>
      <vt:lpstr> Performance Comparison</vt:lpstr>
      <vt:lpstr>Incorporating Peering Links</vt:lpstr>
      <vt:lpstr>Network Trace</vt:lpstr>
      <vt:lpstr>Traces from two Replicas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Anycast Networks</dc:title>
  <dc:creator>Shane Zhang</dc:creator>
  <cp:lastModifiedBy>Xiao Zhang</cp:lastModifiedBy>
  <cp:revision>2</cp:revision>
  <dcterms:created xsi:type="dcterms:W3CDTF">2021-09-27T16:54:13Z</dcterms:created>
  <dcterms:modified xsi:type="dcterms:W3CDTF">2021-09-27T19:10:06Z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0x010100B38DC53FFA9A7C49971AE9951AE39BCD</vt:lpwstr>
  </property>
</Properties>
</file>