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31" r:id="rId1"/>
  </p:sldMasterIdLst>
  <p:notesMasterIdLst>
    <p:notesMasterId r:id="rId45"/>
  </p:notesMasterIdLst>
  <p:handoutMasterIdLst>
    <p:handoutMasterId r:id="rId46"/>
  </p:handoutMasterIdLst>
  <p:sldIdLst>
    <p:sldId id="256" r:id="rId2"/>
    <p:sldId id="1367" r:id="rId3"/>
    <p:sldId id="1368" r:id="rId4"/>
    <p:sldId id="1363" r:id="rId5"/>
    <p:sldId id="1364" r:id="rId6"/>
    <p:sldId id="1365" r:id="rId7"/>
    <p:sldId id="1366" r:id="rId8"/>
    <p:sldId id="1371" r:id="rId9"/>
    <p:sldId id="1372" r:id="rId10"/>
    <p:sldId id="1374" r:id="rId11"/>
    <p:sldId id="1375" r:id="rId12"/>
    <p:sldId id="1356" r:id="rId13"/>
    <p:sldId id="1352" r:id="rId14"/>
    <p:sldId id="1353" r:id="rId15"/>
    <p:sldId id="1354" r:id="rId16"/>
    <p:sldId id="1355" r:id="rId17"/>
    <p:sldId id="1410" r:id="rId18"/>
    <p:sldId id="1379" r:id="rId19"/>
    <p:sldId id="1380" r:id="rId20"/>
    <p:sldId id="1381" r:id="rId21"/>
    <p:sldId id="1406" r:id="rId22"/>
    <p:sldId id="1408" r:id="rId23"/>
    <p:sldId id="1407" r:id="rId24"/>
    <p:sldId id="1411" r:id="rId25"/>
    <p:sldId id="1383" r:id="rId26"/>
    <p:sldId id="1384" r:id="rId27"/>
    <p:sldId id="1385" r:id="rId28"/>
    <p:sldId id="1386" r:id="rId29"/>
    <p:sldId id="1387" r:id="rId30"/>
    <p:sldId id="1388" r:id="rId31"/>
    <p:sldId id="1389" r:id="rId32"/>
    <p:sldId id="1390" r:id="rId33"/>
    <p:sldId id="1391" r:id="rId34"/>
    <p:sldId id="1392" r:id="rId35"/>
    <p:sldId id="1393" r:id="rId36"/>
    <p:sldId id="1394" r:id="rId37"/>
    <p:sldId id="1409" r:id="rId38"/>
    <p:sldId id="1395" r:id="rId39"/>
    <p:sldId id="1397" r:id="rId40"/>
    <p:sldId id="1398" r:id="rId41"/>
    <p:sldId id="1400" r:id="rId42"/>
    <p:sldId id="1402" r:id="rId43"/>
    <p:sldId id="1403" r:id="rId44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5887E"/>
    <a:srgbClr val="30887E"/>
    <a:srgbClr val="135A8F"/>
    <a:srgbClr val="40B6C4"/>
    <a:srgbClr val="1666A2"/>
    <a:srgbClr val="40B6A8"/>
    <a:srgbClr val="369A8E"/>
    <a:srgbClr val="0F456E"/>
    <a:srgbClr val="0A2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55"/>
    <p:restoredTop sz="94701"/>
  </p:normalViewPr>
  <p:slideViewPr>
    <p:cSldViewPr snapToGrid="0">
      <p:cViewPr>
        <p:scale>
          <a:sx n="79" d="100"/>
          <a:sy n="79" d="100"/>
        </p:scale>
        <p:origin x="989" y="7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63A4524-3960-4141-BC43-884574B835FE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16B342C5-8460-4991-B2B9-6AE2FC6CA134}" type="slidenum">
              <a:rPr lang="en-US" altLang="de-DE"/>
              <a:pPr/>
              <a:t>‹#›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F9ADFB6-B961-4909-9259-AF445CC954C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PMingLiU"/>
              </a:rPr>
              <a:t>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en-US" sz="29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429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PlaceHolder 1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560" cy="3960000"/>
          </a:xfrm>
          <a:prstGeom prst="rect">
            <a:avLst/>
          </a:prstGeom>
        </p:spPr>
        <p:txBody>
          <a:bodyPr/>
          <a:lstStyle/>
          <a:p>
            <a:endParaRPr lang="en-US" sz="291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3" name="TextShape 2"/>
          <p:cNvSpPr txBox="1"/>
          <p:nvPr/>
        </p:nvSpPr>
        <p:spPr>
          <a:xfrm>
            <a:off x="4402440" y="9553680"/>
            <a:ext cx="3367800" cy="504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B913CB7-CC52-400F-9033-34087AD8BC9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3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711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itchFamily="18" charset="0"/>
                <a:ea typeface="ＭＳ Ｐゴシック" pitchFamily="34" charset="-128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61FF1-E86A-43BB-9EE0-681F2ADA64DD}" type="slidenum">
              <a:rPr lang="en-US" altLang="en-US" sz="130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09935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itchFamily="18" charset="0"/>
                <a:ea typeface="ＭＳ Ｐゴシック" pitchFamily="34" charset="-128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65F2D4-0530-4260-A0E3-089C1E80B4E1}" type="slidenum">
              <a:rPr lang="en-US" altLang="en-US" sz="130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43083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itchFamily="18" charset="0"/>
                <a:ea typeface="ＭＳ Ｐゴシック" pitchFamily="34" charset="-128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3B6579-B58E-4B62-A291-F426B4A3D932}" type="slidenum">
              <a:rPr lang="en-US" altLang="en-US" sz="130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771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37931725" indent="-37474525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EFF809-E49B-4544-9F38-7093170DEBA9}" type="slidenum">
              <a:rPr lang="en-US" altLang="en-US" sz="130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1242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018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3236"/>
            <a:ext cx="9144000" cy="1330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9D0D-CA65-4593-B2BD-018367D8793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2A71F1-68B4-FF43-913A-05E1459875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527675"/>
            <a:ext cx="9144000" cy="441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Reference/Acknowledgement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10970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4F8F-70AF-4432-81D9-4F48803DC1CD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67815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18DEEC-A365-F840-A2A5-43A7E6F5A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739EF05-4224-D344-B8F5-A0F5EDB72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7F0C548-C535-0849-A8C6-89DBDE8C5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5231F-4066-2D49-81D3-F655E3D46A2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518B15B-7315-2A45-8778-F53AE1CE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D6744DF-18AB-A64F-848B-E38BF64F59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62075"/>
            <a:ext cx="6530975" cy="48228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9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E86AAA-C9EC-B046-8799-A37F4A20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7E821F-1DEA-2140-A393-64D462705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5DD13BF-F2DD-0646-99FE-E280AD430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DD54C-2EFC-1744-9DEC-50A113771C1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77EFC5-BAD1-E942-A50A-29F38A50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6C783CB-A9E8-3C4F-974E-164E046B14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2200" y="1385888"/>
            <a:ext cx="5181600" cy="4791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048CDD6-F02B-374E-8B34-52AD877A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385888"/>
            <a:ext cx="5181600" cy="4791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60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enter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1A50-F34D-DB41-B80F-F1840FDC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0ED28F-A707-3249-9688-5C169699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0B2EB-0D0A-0B4D-A7FE-42D857DE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CED07-3B02-1346-A5A3-18AAD52A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3C1D7F0-72C1-8642-8C95-D6605E9E4A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3772" y="1380955"/>
            <a:ext cx="9744456" cy="4270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F6FC55-7528-B54C-A0CD-459046F30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3772" y="5706364"/>
            <a:ext cx="9744456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115900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385455"/>
            <a:ext cx="10515600" cy="4791508"/>
          </a:xfrm>
          <a:prstGeom prst="rect">
            <a:avLst/>
          </a:prstGeom>
        </p:spPr>
        <p:txBody>
          <a:bodyPr vert="eaVert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7E78-E689-466D-BA24-EDCDD9608F78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652809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E86AAA-C9EC-B046-8799-A37F4A20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7E821F-1DEA-2140-A393-64D462705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5DD13BF-F2DD-0646-99FE-E280AD430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DD54C-2EFC-1744-9DEC-50A113771C1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77EFC5-BAD1-E942-A50A-29F38A50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2" name="Table Placeholder 2">
            <a:extLst>
              <a:ext uri="{FF2B5EF4-FFF2-40B4-BE49-F238E27FC236}">
                <a16:creationId xmlns:a16="http://schemas.microsoft.com/office/drawing/2014/main" id="{37AEDF7F-C9D7-9148-B3BA-3995682E8DC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172200" y="1385888"/>
            <a:ext cx="5181600" cy="4791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BCE8D6-840A-374A-9ACC-6336FC82C2E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1385888"/>
            <a:ext cx="5181600" cy="4791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922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1C3F0F-74EF-FF49-A025-4A9E755D5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Data Networks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61E020F-1BBC-0748-9537-AA0064938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21FC2DB-0787-4C42-9E80-2F0AE6A69A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FBF44-748E-E246-B284-436E6FFBDE8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26088C-94BE-324D-91F0-F92C6177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92A35D-9E47-C547-9C20-769E9E195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033838"/>
            <a:ext cx="10515600" cy="1900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D3F2C95-5211-F94C-BEDC-7E51A79C38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362075"/>
            <a:ext cx="10515600" cy="2474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9972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867A7C5-2F40-2346-B8BE-A1F29F12A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62075"/>
            <a:ext cx="10515600" cy="48053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2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ief Content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867A7C5-2F40-2346-B8BE-A1F29F12A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62076"/>
            <a:ext cx="10515600" cy="165821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607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rief Content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D867A7C5-2F40-2346-B8BE-A1F29F12A2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4353470"/>
            <a:ext cx="10515600" cy="165821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28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59734-5686-A04F-8EFE-1197B9CE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011F2-1C4F-3B42-9C2C-9841ACB8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CAE9D-AC0F-F944-BD0C-C546981A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9FB84-3E1C-7044-8AFC-F4932DAA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44864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1682D-2EC2-42E6-A78B-723BCD4E35CB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1612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84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AF90639-9749-014E-A1B0-4824FD281A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85888"/>
            <a:ext cx="5181600" cy="47910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AD74D7D-AEF1-EF4C-8120-1D86D5AF9D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1385888"/>
            <a:ext cx="5181600" cy="479107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1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84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51675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0" i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7334"/>
            <a:ext cx="5157787" cy="401232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51675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0" i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7334"/>
            <a:ext cx="5183188" cy="401232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B559-D233-446A-94E6-A0AE6E007A0B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F3AF15F-4C2C-D243-AB6E-2578D7080A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6613" y="2178050"/>
            <a:ext cx="5160962" cy="4011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4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Datacenters &amp; SDN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CCA1-2413-4F4E-B668-9EEC8D17E91A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183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30BAA45-22EE-0C44-B393-6101AF759FBD}"/>
              </a:ext>
            </a:extLst>
          </p:cNvPr>
          <p:cNvGrpSpPr/>
          <p:nvPr/>
        </p:nvGrpSpPr>
        <p:grpSpPr>
          <a:xfrm>
            <a:off x="816429" y="365125"/>
            <a:ext cx="11351982" cy="6356350"/>
            <a:chOff x="816429" y="365125"/>
            <a:chExt cx="11351982" cy="6356350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 flipV="1">
              <a:off x="816429" y="1213149"/>
              <a:ext cx="10702968" cy="17959"/>
            </a:xfrm>
            <a:prstGeom prst="line">
              <a:avLst/>
            </a:prstGeom>
            <a:ln w="101600">
              <a:solidFill>
                <a:srgbClr val="30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11596911" y="365125"/>
              <a:ext cx="42223" cy="6356350"/>
            </a:xfrm>
            <a:prstGeom prst="line">
              <a:avLst/>
            </a:prstGeom>
            <a:ln w="254000">
              <a:solidFill>
                <a:srgbClr val="35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5411" y="365125"/>
              <a:ext cx="1143000" cy="1123950"/>
            </a:xfrm>
            <a:prstGeom prst="ellipse">
              <a:avLst/>
            </a:prstGeom>
          </p:spPr>
        </p:pic>
      </p:grpSp>
      <p:pic>
        <p:nvPicPr>
          <p:cNvPr id="9" name="Picture 8" descr="INET @ MPII">
            <a:extLst>
              <a:ext uri="{FF2B5EF4-FFF2-40B4-BE49-F238E27FC236}">
                <a16:creationId xmlns:a16="http://schemas.microsoft.com/office/drawing/2014/main" id="{0877896B-B8C1-E44A-949D-4E912A270AC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" y="5880282"/>
            <a:ext cx="1229477" cy="9443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85455"/>
            <a:ext cx="10515600" cy="4791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Fifth level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Datacenters &amp; SDN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fld id="{AEAB8ED8-6FAB-47D9-931D-28EC6ED55673}" type="slidenum">
              <a:rPr lang="en-US" altLang="de-DE" smtClean="0"/>
              <a:pPr/>
              <a:t>‹#›</a:t>
            </a:fld>
            <a:endParaRPr lang="en-US" altLang="de-D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0BAA45-22EE-0C44-B393-6101AF759FBD}"/>
              </a:ext>
            </a:extLst>
          </p:cNvPr>
          <p:cNvGrpSpPr/>
          <p:nvPr userDrawn="1"/>
        </p:nvGrpSpPr>
        <p:grpSpPr>
          <a:xfrm>
            <a:off x="816429" y="352425"/>
            <a:ext cx="11351982" cy="6369050"/>
            <a:chOff x="816429" y="352425"/>
            <a:chExt cx="11351982" cy="636905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H="1" flipV="1">
              <a:off x="816429" y="1213149"/>
              <a:ext cx="10702968" cy="17959"/>
            </a:xfrm>
            <a:prstGeom prst="line">
              <a:avLst/>
            </a:prstGeom>
            <a:ln w="101600">
              <a:solidFill>
                <a:srgbClr val="30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 userDrawn="1"/>
          </p:nvCxnSpPr>
          <p:spPr>
            <a:xfrm>
              <a:off x="11596911" y="533400"/>
              <a:ext cx="42223" cy="6188075"/>
            </a:xfrm>
            <a:prstGeom prst="line">
              <a:avLst/>
            </a:prstGeom>
            <a:ln w="254000">
              <a:solidFill>
                <a:srgbClr val="358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5411" y="352425"/>
              <a:ext cx="1143000" cy="1123950"/>
            </a:xfrm>
            <a:prstGeom prst="ellipse">
              <a:avLst/>
            </a:prstGeom>
          </p:spPr>
        </p:pic>
      </p:grpSp>
      <p:pic>
        <p:nvPicPr>
          <p:cNvPr id="17" name="Picture 16" descr="INET @ MPII">
            <a:extLst>
              <a:ext uri="{FF2B5EF4-FFF2-40B4-BE49-F238E27FC236}">
                <a16:creationId xmlns:a16="http://schemas.microsoft.com/office/drawing/2014/main" id="{0877896B-B8C1-E44A-949D-4E912A270AC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" y="5880282"/>
            <a:ext cx="1229477" cy="94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2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49" r:id="rId3"/>
    <p:sldLayoutId id="2147484150" r:id="rId4"/>
    <p:sldLayoutId id="2147484147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1" r:id="rId11"/>
    <p:sldLayoutId id="2147484142" r:id="rId12"/>
    <p:sldLayoutId id="2147484134" r:id="rId13"/>
    <p:sldLayoutId id="2147484140" r:id="rId14"/>
    <p:sldLayoutId id="2147484143" r:id="rId15"/>
    <p:sldLayoutId id="2147484148" r:id="rId16"/>
    <p:sldLayoutId id="2147484151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135A8F"/>
          </a:solidFill>
          <a:latin typeface="+mj-lt"/>
          <a:ea typeface="Tahoma" panose="020B0604030504040204" pitchFamily="34" charset="0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6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86ACB-9135-A54F-AC04-A015C6FE1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Software-defined Networking (SDN)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E87EAD-C279-C946-A2D1-30F70707C1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Slides from </a:t>
            </a:r>
            <a:r>
              <a:rPr lang="en-US" dirty="0" err="1" smtClean="0"/>
              <a:t>Anja</a:t>
            </a:r>
            <a:r>
              <a:rPr lang="en-US" dirty="0" smtClean="0"/>
              <a:t> </a:t>
            </a:r>
            <a:r>
              <a:rPr lang="en-US" dirty="0" err="1" smtClean="0"/>
              <a:t>Feldmann</a:t>
            </a:r>
            <a:r>
              <a:rPr lang="en-US" dirty="0" smtClean="0"/>
              <a:t> and </a:t>
            </a:r>
            <a:r>
              <a:rPr lang="en-US" dirty="0" err="1" smtClean="0"/>
              <a:t>Bala</a:t>
            </a:r>
            <a:r>
              <a:rPr lang="en-US" dirty="0" smtClean="0"/>
              <a:t> </a:t>
            </a:r>
            <a:r>
              <a:rPr lang="en-US" dirty="0" err="1" smtClean="0"/>
              <a:t>Chandrasekaran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0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/>
              <a:t>Why? A look at network elements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de-DE" dirty="0"/>
              <a:t>On a more serious note</a:t>
            </a:r>
          </a:p>
          <a:p>
            <a:pPr lvl="1"/>
            <a:r>
              <a:rPr lang="en-US" altLang="de-DE" dirty="0"/>
              <a:t>Closed HW/SW stack hurts innovation</a:t>
            </a:r>
          </a:p>
          <a:p>
            <a:pPr lvl="1"/>
            <a:r>
              <a:rPr lang="en-US" altLang="de-DE" dirty="0"/>
              <a:t>Researchers can't </a:t>
            </a:r>
            <a:r>
              <a:rPr lang="en-US" altLang="de-DE" dirty="0" smtClean="0"/>
              <a:t>try </a:t>
            </a:r>
            <a:r>
              <a:rPr lang="en-US" altLang="de-DE" dirty="0"/>
              <a:t>ideas </a:t>
            </a:r>
            <a:r>
              <a:rPr lang="en-US" altLang="de-DE" dirty="0" smtClean="0"/>
              <a:t>at</a:t>
            </a:r>
            <a:r>
              <a:rPr lang="en-US" altLang="de-DE" dirty="0" smtClean="0"/>
              <a:t> </a:t>
            </a:r>
            <a:r>
              <a:rPr lang="en-US" altLang="de-DE" dirty="0"/>
              <a:t>scale </a:t>
            </a:r>
            <a:endParaRPr lang="en-US" altLang="de-DE" dirty="0"/>
          </a:p>
          <a:p>
            <a:pPr lvl="1"/>
            <a:r>
              <a:rPr lang="en-US" altLang="de-DE" dirty="0" smtClean="0"/>
              <a:t>Data </a:t>
            </a:r>
            <a:r>
              <a:rPr lang="en-US" altLang="de-DE" dirty="0"/>
              <a:t>center </a:t>
            </a:r>
            <a:r>
              <a:rPr lang="en-US" altLang="de-DE" dirty="0" smtClean="0"/>
              <a:t>operators </a:t>
            </a:r>
            <a:r>
              <a:rPr lang="en-US" altLang="de-DE" dirty="0"/>
              <a:t>can't differentiate by building customized </a:t>
            </a:r>
            <a:r>
              <a:rPr lang="en-US" altLang="de-DE" dirty="0" smtClean="0"/>
              <a:t>networks</a:t>
            </a:r>
            <a:endParaRPr lang="en-US" altLang="de-DE" dirty="0"/>
          </a:p>
          <a:p>
            <a:pPr lvl="1"/>
            <a:endParaRPr lang="en-US" altLang="de-DE" dirty="0"/>
          </a:p>
          <a:p>
            <a:pPr marL="0" indent="0">
              <a:buNone/>
            </a:pPr>
            <a:r>
              <a:rPr lang="en-US" altLang="de-DE" dirty="0"/>
              <a:t>Solution?</a:t>
            </a:r>
          </a:p>
          <a:p>
            <a:pPr lvl="1"/>
            <a:r>
              <a:rPr lang="en-US" altLang="de-DE" b="1" dirty="0">
                <a:solidFill>
                  <a:srgbClr val="FF0000"/>
                </a:solidFill>
              </a:rPr>
              <a:t>Open HW/SW interfaces</a:t>
            </a:r>
          </a:p>
          <a:p>
            <a:pPr lvl="1"/>
            <a:r>
              <a:rPr lang="en-US" altLang="de-DE" b="1" dirty="0">
                <a:solidFill>
                  <a:srgbClr val="FF0000"/>
                </a:solidFill>
              </a:rPr>
              <a:t>B</a:t>
            </a:r>
            <a:r>
              <a:rPr lang="en-US" altLang="de-DE" b="1" dirty="0" smtClean="0">
                <a:solidFill>
                  <a:srgbClr val="FF0000"/>
                </a:solidFill>
              </a:rPr>
              <a:t>uild </a:t>
            </a:r>
            <a:r>
              <a:rPr lang="en-US" altLang="de-DE" b="1" dirty="0">
                <a:solidFill>
                  <a:srgbClr val="FF0000"/>
                </a:solidFill>
              </a:rPr>
              <a:t>a Network Operating System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Data Networks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SDN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28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861E-2D41-DC4E-9990-A278FEB8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networking (SDN)?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BCE41-8F11-154C-ADBD-07D319A8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0BBAF-0945-0143-BFEB-C73CA6D2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762B8-5012-CE47-B24D-A2075FE2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11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1BC23-058F-264C-879F-1735F4E69B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dirty="0"/>
              <a:t>Simple and elegant idea:</a:t>
            </a:r>
          </a:p>
          <a:p>
            <a:pPr marL="0" indent="0">
              <a:buNone/>
            </a:pPr>
            <a:r>
              <a:rPr lang="en-US" sz="2800" i="1" dirty="0"/>
              <a:t>	Decoupling</a:t>
            </a:r>
            <a:r>
              <a:rPr lang="en-US" sz="2800" dirty="0"/>
              <a:t> of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control</a:t>
            </a:r>
            <a:r>
              <a:rPr lang="en-US" sz="2800" dirty="0"/>
              <a:t> and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data</a:t>
            </a:r>
            <a:r>
              <a:rPr lang="en-US" sz="2800" dirty="0"/>
              <a:t> planes</a:t>
            </a:r>
          </a:p>
          <a:p>
            <a:pPr marL="0" indent="0">
              <a:buNone/>
            </a:pPr>
            <a:r>
              <a:rPr lang="en-US" sz="2800" dirty="0"/>
              <a:t>	Provide an </a:t>
            </a:r>
            <a:r>
              <a:rPr lang="en-US" sz="2800" b="1" i="1" dirty="0">
                <a:solidFill>
                  <a:srgbClr val="00B050"/>
                </a:solidFill>
              </a:rPr>
              <a:t>open standard API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346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F7AD-FF74-0440-B2D1-B905DEE1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stack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26325-23C9-5246-A2E9-989CFBC7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C93AF-FF68-D248-9D5F-57F14689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78618-1E4F-F247-9FBE-659B3CBB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CCA1-2413-4F4E-B668-9EEC8D17E91A}" type="slidenum">
              <a:rPr lang="en-US" altLang="de-DE" smtClean="0"/>
              <a:pPr/>
              <a:t>12</a:t>
            </a:fld>
            <a:endParaRPr lang="en-US" alt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872C1-3FAE-954E-8D01-02F3B842EE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Separated into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en-US" dirty="0"/>
              <a:t>,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control</a:t>
            </a:r>
            <a:r>
              <a:rPr lang="en-US" dirty="0"/>
              <a:t>, and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management</a:t>
            </a:r>
            <a:r>
              <a:rPr lang="en-US" dirty="0"/>
              <a:t> planes</a:t>
            </a:r>
          </a:p>
        </p:txBody>
      </p:sp>
    </p:spTree>
    <p:extLst>
      <p:ext uri="{BB962C8B-B14F-4D97-AF65-F5344CB8AC3E}">
        <p14:creationId xmlns:p14="http://schemas.microsoft.com/office/powerpoint/2010/main" val="127034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4948-0080-264B-A58B-6328C040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Timescales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4CC35-F79A-1A44-B8E7-91AC64B1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6D570-8AEA-EA40-9BBE-7712CA5B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A9C1A-51A8-D84E-89A0-6CDDEBC0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CCA1-2413-4F4E-B668-9EEC8D17E91A}" type="slidenum">
              <a:rPr lang="en-US" altLang="de-DE" smtClean="0"/>
              <a:pPr/>
              <a:t>13</a:t>
            </a:fld>
            <a:endParaRPr lang="en-US" altLang="de-DE" dirty="0"/>
          </a:p>
        </p:txBody>
      </p:sp>
      <p:graphicFrame>
        <p:nvGraphicFramePr>
          <p:cNvPr id="6" name="Group 41">
            <a:extLst>
              <a:ext uri="{FF2B5EF4-FFF2-40B4-BE49-F238E27FC236}">
                <a16:creationId xmlns:a16="http://schemas.microsoft.com/office/drawing/2014/main" id="{1DD774FB-F079-174E-88AE-09654917A333}"/>
              </a:ext>
            </a:extLst>
          </p:cNvPr>
          <p:cNvGraphicFramePr>
            <a:graphicFrameLocks noGrp="1"/>
          </p:cNvGraphicFramePr>
          <p:nvPr/>
        </p:nvGraphicFramePr>
        <p:xfrm>
          <a:off x="1215058" y="1544886"/>
          <a:ext cx="9761883" cy="4430360"/>
        </p:xfrm>
        <a:graphic>
          <a:graphicData uri="http://schemas.openxmlformats.org/drawingml/2006/table">
            <a:tbl>
              <a:tblPr/>
              <a:tblGrid>
                <a:gridCol w="1853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4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Control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Management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Time-scale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Tasks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51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4948-0080-264B-A58B-6328C040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Timescales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4CC35-F79A-1A44-B8E7-91AC64B1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6D570-8AEA-EA40-9BBE-7712CA5B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A9C1A-51A8-D84E-89A0-6CDDEBC0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CCA1-2413-4F4E-B668-9EEC8D17E91A}" type="slidenum">
              <a:rPr lang="en-US" altLang="de-DE" smtClean="0"/>
              <a:pPr/>
              <a:t>14</a:t>
            </a:fld>
            <a:endParaRPr lang="en-US" altLang="de-DE" dirty="0"/>
          </a:p>
        </p:txBody>
      </p:sp>
      <p:graphicFrame>
        <p:nvGraphicFramePr>
          <p:cNvPr id="6" name="Group 41">
            <a:extLst>
              <a:ext uri="{FF2B5EF4-FFF2-40B4-BE49-F238E27FC236}">
                <a16:creationId xmlns:a16="http://schemas.microsoft.com/office/drawing/2014/main" id="{1DD774FB-F079-174E-88AE-09654917A333}"/>
              </a:ext>
            </a:extLst>
          </p:cNvPr>
          <p:cNvGraphicFramePr>
            <a:graphicFrameLocks noGrp="1"/>
          </p:cNvGraphicFramePr>
          <p:nvPr/>
        </p:nvGraphicFramePr>
        <p:xfrm>
          <a:off x="1215058" y="1544886"/>
          <a:ext cx="9761883" cy="4430360"/>
        </p:xfrm>
        <a:graphic>
          <a:graphicData uri="http://schemas.openxmlformats.org/drawingml/2006/table">
            <a:tbl>
              <a:tblPr/>
              <a:tblGrid>
                <a:gridCol w="1853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4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Control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Management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Time-scale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Packet (ns)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Event (10 </a:t>
                      </a:r>
                      <a:r>
                        <a:rPr kumimoji="0" lang="en-US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ms</a:t>
                      </a: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to 1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Human (min. to hours)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Tasks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48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4948-0080-264B-A58B-6328C040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Timescales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4CC35-F79A-1A44-B8E7-91AC64B1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6D570-8AEA-EA40-9BBE-7712CA5B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A9C1A-51A8-D84E-89A0-6CDDEBC0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CCA1-2413-4F4E-B668-9EEC8D17E91A}" type="slidenum">
              <a:rPr lang="en-US" altLang="de-DE" smtClean="0"/>
              <a:pPr/>
              <a:t>15</a:t>
            </a:fld>
            <a:endParaRPr lang="en-US" altLang="de-DE" dirty="0"/>
          </a:p>
        </p:txBody>
      </p:sp>
      <p:graphicFrame>
        <p:nvGraphicFramePr>
          <p:cNvPr id="6" name="Group 41">
            <a:extLst>
              <a:ext uri="{FF2B5EF4-FFF2-40B4-BE49-F238E27FC236}">
                <a16:creationId xmlns:a16="http://schemas.microsoft.com/office/drawing/2014/main" id="{1DD774FB-F079-174E-88AE-09654917A333}"/>
              </a:ext>
            </a:extLst>
          </p:cNvPr>
          <p:cNvGraphicFramePr>
            <a:graphicFrameLocks noGrp="1"/>
          </p:cNvGraphicFramePr>
          <p:nvPr/>
        </p:nvGraphicFramePr>
        <p:xfrm>
          <a:off x="1215058" y="1544886"/>
          <a:ext cx="9761883" cy="4430360"/>
        </p:xfrm>
        <a:graphic>
          <a:graphicData uri="http://schemas.openxmlformats.org/drawingml/2006/table">
            <a:tbl>
              <a:tblPr/>
              <a:tblGrid>
                <a:gridCol w="1853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4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Control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Management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Time-scale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Packet (ns)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Event (10 </a:t>
                      </a:r>
                      <a:r>
                        <a:rPr kumimoji="0" lang="en-US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ms</a:t>
                      </a: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to 1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Human (min. to hours)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Tasks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Forwarding, buffering, filtering, scheduling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Routing, circuit set-up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Analysis, configuration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61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4948-0080-264B-A58B-6328C040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Timescales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4CC35-F79A-1A44-B8E7-91AC64B1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6D570-8AEA-EA40-9BBE-7712CA5B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A9C1A-51A8-D84E-89A0-6CDDEBC0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CCA1-2413-4F4E-B668-9EEC8D17E91A}" type="slidenum">
              <a:rPr lang="en-US" altLang="de-DE" smtClean="0"/>
              <a:pPr/>
              <a:t>16</a:t>
            </a:fld>
            <a:endParaRPr lang="en-US" altLang="de-DE" dirty="0"/>
          </a:p>
        </p:txBody>
      </p:sp>
      <p:graphicFrame>
        <p:nvGraphicFramePr>
          <p:cNvPr id="6" name="Group 41">
            <a:extLst>
              <a:ext uri="{FF2B5EF4-FFF2-40B4-BE49-F238E27FC236}">
                <a16:creationId xmlns:a16="http://schemas.microsoft.com/office/drawing/2014/main" id="{1DD774FB-F079-174E-88AE-09654917A333}"/>
              </a:ext>
            </a:extLst>
          </p:cNvPr>
          <p:cNvGraphicFramePr>
            <a:graphicFrameLocks noGrp="1"/>
          </p:cNvGraphicFramePr>
          <p:nvPr/>
        </p:nvGraphicFramePr>
        <p:xfrm>
          <a:off x="1215058" y="1544886"/>
          <a:ext cx="9761883" cy="4430360"/>
        </p:xfrm>
        <a:graphic>
          <a:graphicData uri="http://schemas.openxmlformats.org/drawingml/2006/table">
            <a:tbl>
              <a:tblPr/>
              <a:tblGrid>
                <a:gridCol w="1853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7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4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Data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Control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Management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Time-scale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Packet (ns)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Event (10 </a:t>
                      </a:r>
                      <a:r>
                        <a:rPr kumimoji="0" lang="en-US" sz="2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ms</a:t>
                      </a: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 to 1 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Human (min. to hours)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1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Tasks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Forwarding, buffering, filtering, scheduling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Routing, circuit set-up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Analysis, configuration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Line-card hardware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Router software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Humans or scripts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354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Datacenters &amp; SDN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17</a:t>
            </a:fld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SDN </a:t>
            </a:r>
            <a:r>
              <a:rPr lang="en-US" dirty="0"/>
              <a:t>s</a:t>
            </a:r>
            <a:r>
              <a:rPr lang="en-US" dirty="0" smtClean="0"/>
              <a:t>tandard managed by the Open Network Foundation</a:t>
            </a:r>
          </a:p>
          <a:p>
            <a:r>
              <a:rPr lang="en-US" dirty="0" smtClean="0"/>
              <a:t>Version 1.1 released in 2011</a:t>
            </a:r>
          </a:p>
          <a:p>
            <a:r>
              <a:rPr lang="en-US" dirty="0" smtClean="0"/>
              <a:t>Supported by major switch vendors</a:t>
            </a:r>
          </a:p>
          <a:p>
            <a:r>
              <a:rPr lang="en-US" dirty="0" smtClean="0"/>
              <a:t>Canonical example of SDN, but not widely used now</a:t>
            </a:r>
          </a:p>
          <a:p>
            <a:r>
              <a:rPr lang="en-US" dirty="0" smtClean="0"/>
              <a:t>Scalability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7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E28C-7B32-0340-B48A-AE239840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Network 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30F60-BF24-C940-8754-2B1BE96F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6E7BA-A6A0-AF40-9E65-7DCBE6F4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78926-02AE-364F-8919-9522F3F2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59B3DBDC-1CE2-5D43-9D55-3F55687415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04" r="-35404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85A1AD-80BB-7A4E-808D-4F2AA4F821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[http://</a:t>
            </a:r>
            <a:r>
              <a:rPr lang="en-US" dirty="0" err="1"/>
              <a:t>www.cs.princeton.edu</a:t>
            </a:r>
            <a:r>
              <a:rPr lang="en-US" dirty="0"/>
              <a:t>/courses/archive/fall13/cos597E/docs/03API.pdf]</a:t>
            </a:r>
          </a:p>
        </p:txBody>
      </p:sp>
    </p:spTree>
    <p:extLst>
      <p:ext uri="{BB962C8B-B14F-4D97-AF65-F5344CB8AC3E}">
        <p14:creationId xmlns:p14="http://schemas.microsoft.com/office/powerpoint/2010/main" val="3599806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E28C-7B32-0340-B48A-AE239840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Network OS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30F60-BF24-C940-8754-2B1BE96F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6E7BA-A6A0-AF40-9E65-7DCBE6F4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78926-02AE-364F-8919-9522F3F2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59B3DBDC-1CE2-5D43-9D55-3F55687415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04" r="-35404"/>
          <a:stretch/>
        </p:blipFill>
        <p:spPr>
          <a:xfrm>
            <a:off x="1223772" y="1380955"/>
            <a:ext cx="9744456" cy="427067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85A1AD-80BB-7A4E-808D-4F2AA4F821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[http://</a:t>
            </a:r>
            <a:r>
              <a:rPr lang="en-US" dirty="0" err="1"/>
              <a:t>www.cs.princeton.edu</a:t>
            </a:r>
            <a:r>
              <a:rPr lang="en-US" dirty="0"/>
              <a:t>/courses/archive/fall13/cos597E/docs/03API.pdf]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1249C6-0DA7-F04E-8F09-E476771DC037}"/>
              </a:ext>
            </a:extLst>
          </p:cNvPr>
          <p:cNvGrpSpPr/>
          <p:nvPr/>
        </p:nvGrpSpPr>
        <p:grpSpPr>
          <a:xfrm>
            <a:off x="1223772" y="3668761"/>
            <a:ext cx="2743200" cy="832087"/>
            <a:chOff x="967947" y="3915716"/>
            <a:chExt cx="2743200" cy="83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9EE04B-542A-8E4B-951A-7842D6681A6E}"/>
                </a:ext>
              </a:extLst>
            </p:cNvPr>
            <p:cNvSpPr txBox="1"/>
            <p:nvPr/>
          </p:nvSpPr>
          <p:spPr>
            <a:xfrm>
              <a:off x="967947" y="4100382"/>
              <a:ext cx="2743200" cy="6474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lIns="180000" rIns="180000" bIns="468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Something happened …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55A68D-2AD7-1741-BCF5-552726D7E7CD}"/>
                </a:ext>
              </a:extLst>
            </p:cNvPr>
            <p:cNvSpPr txBox="1"/>
            <p:nvPr/>
          </p:nvSpPr>
          <p:spPr>
            <a:xfrm>
              <a:off x="1116318" y="3915716"/>
              <a:ext cx="73250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Event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703336-D24C-7D45-BFC3-5F10BEDBF2C4}"/>
              </a:ext>
            </a:extLst>
          </p:cNvPr>
          <p:cNvGrpSpPr/>
          <p:nvPr/>
        </p:nvGrpSpPr>
        <p:grpSpPr>
          <a:xfrm>
            <a:off x="3751598" y="2286604"/>
            <a:ext cx="2743200" cy="832087"/>
            <a:chOff x="967947" y="3915716"/>
            <a:chExt cx="2743200" cy="83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0BE091-66DE-5241-BEB6-14D87E982A9A}"/>
                </a:ext>
              </a:extLst>
            </p:cNvPr>
            <p:cNvSpPr txBox="1"/>
            <p:nvPr/>
          </p:nvSpPr>
          <p:spPr>
            <a:xfrm>
              <a:off x="967947" y="4100382"/>
              <a:ext cx="2743200" cy="6474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lIns="180000" rIns="180000" bIns="468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Here’s what you do …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3F6951-A8E0-C741-88A4-BFA4B1CD46F8}"/>
                </a:ext>
              </a:extLst>
            </p:cNvPr>
            <p:cNvSpPr txBox="1"/>
            <p:nvPr/>
          </p:nvSpPr>
          <p:spPr>
            <a:xfrm>
              <a:off x="1116318" y="3915716"/>
              <a:ext cx="117261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Command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32F933F-E634-6C40-945A-C924CA844915}"/>
              </a:ext>
            </a:extLst>
          </p:cNvPr>
          <p:cNvSpPr txBox="1"/>
          <p:nvPr/>
        </p:nvSpPr>
        <p:spPr>
          <a:xfrm>
            <a:off x="7370280" y="1609709"/>
            <a:ext cx="3695961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The controller or the application can generate the command.</a:t>
            </a:r>
          </a:p>
        </p:txBody>
      </p:sp>
    </p:spTree>
    <p:extLst>
      <p:ext uri="{BB962C8B-B14F-4D97-AF65-F5344CB8AC3E}">
        <p14:creationId xmlns:p14="http://schemas.microsoft.com/office/powerpoint/2010/main" val="3596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18945 -0.2016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100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1.48148E-6 L -0.20729 0.2016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5927880" y="2068560"/>
            <a:ext cx="304560" cy="1482480"/>
          </a:xfrm>
          <a:prstGeom prst="rightBrace">
            <a:avLst>
              <a:gd name="adj1" fmla="val 45306"/>
              <a:gd name="adj2" fmla="val 48514"/>
            </a:avLst>
          </a:prstGeom>
          <a:noFill/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2"/>
          <p:cNvSpPr/>
          <p:nvPr/>
        </p:nvSpPr>
        <p:spPr>
          <a:xfrm>
            <a:off x="6308760" y="2399400"/>
            <a:ext cx="1684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Million of lines</a:t>
            </a:r>
            <a:r>
              <a:t/>
            </a:r>
            <a:br/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of source code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3"/>
          <p:cNvSpPr/>
          <p:nvPr/>
        </p:nvSpPr>
        <p:spPr>
          <a:xfrm>
            <a:off x="7998600" y="2486160"/>
            <a:ext cx="2214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Specified</a:t>
            </a:r>
            <a:r>
              <a: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by 5400 RFCs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CustomShape 4"/>
          <p:cNvSpPr/>
          <p:nvPr/>
        </p:nvSpPr>
        <p:spPr>
          <a:xfrm>
            <a:off x="5927880" y="3654360"/>
            <a:ext cx="304560" cy="952200"/>
          </a:xfrm>
          <a:prstGeom prst="rightBrace">
            <a:avLst>
              <a:gd name="adj1" fmla="val 45306"/>
              <a:gd name="adj2" fmla="val 48514"/>
            </a:avLst>
          </a:prstGeom>
          <a:noFill/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CustomShape 5"/>
          <p:cNvSpPr/>
          <p:nvPr/>
        </p:nvSpPr>
        <p:spPr>
          <a:xfrm>
            <a:off x="6308760" y="3790440"/>
            <a:ext cx="1733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500M gates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10Gbytes RAM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6"/>
          <p:cNvSpPr/>
          <p:nvPr/>
        </p:nvSpPr>
        <p:spPr>
          <a:xfrm>
            <a:off x="8003640" y="3908880"/>
            <a:ext cx="1491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Power Hungry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CustomShape 7"/>
          <p:cNvSpPr/>
          <p:nvPr/>
        </p:nvSpPr>
        <p:spPr>
          <a:xfrm>
            <a:off x="3261360" y="4804200"/>
            <a:ext cx="6920280" cy="205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80000"/>
              </a:lnSpc>
              <a:spcBef>
                <a:spcPts val="479"/>
              </a:spcBef>
            </a:pP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Many complex functions baked into the infrastructure</a:t>
            </a:r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80000"/>
              </a:lnSpc>
              <a:spcBef>
                <a:spcPts val="400"/>
              </a:spcBef>
            </a:pPr>
            <a:r>
              <a:rPr lang="en-US" sz="2000" i="1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OSPF, BGP, multicast, differentiated services,</a:t>
            </a:r>
            <a:r>
              <a:t/>
            </a:r>
            <a:br/>
            <a:r>
              <a:rPr lang="en-US" sz="2000" i="1" spc="-1">
                <a:solidFill>
                  <a:srgbClr val="44546A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Traffic Engineering, NAT, firewalls, MPLS, redundant layers, …</a:t>
            </a:r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lang="en-US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An industry with a “mainframe-mentality”</a:t>
            </a:r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lang="en-US" sz="2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1" name="Picture 24"/>
          <p:cNvPicPr/>
          <p:nvPr/>
        </p:nvPicPr>
        <p:blipFill>
          <a:blip r:embed="rId3"/>
          <a:stretch/>
        </p:blipFill>
        <p:spPr>
          <a:xfrm>
            <a:off x="1052400" y="1451700"/>
            <a:ext cx="2261880" cy="1809360"/>
          </a:xfrm>
          <a:prstGeom prst="rect">
            <a:avLst/>
          </a:prstGeom>
          <a:ln>
            <a:noFill/>
          </a:ln>
        </p:spPr>
      </p:pic>
      <p:sp>
        <p:nvSpPr>
          <p:cNvPr id="472" name="CustomShape 9"/>
          <p:cNvSpPr/>
          <p:nvPr/>
        </p:nvSpPr>
        <p:spPr>
          <a:xfrm>
            <a:off x="3505080" y="3654360"/>
            <a:ext cx="2366640" cy="952200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b="1" spc="-1">
                <a:solidFill>
                  <a:srgbClr val="C3D69B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Specialized Packet Forwarding Hardware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CustomShape 10"/>
          <p:cNvSpPr/>
          <p:nvPr/>
        </p:nvSpPr>
        <p:spPr>
          <a:xfrm>
            <a:off x="3505080" y="2763000"/>
            <a:ext cx="2366640" cy="7876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  <a:lin ang="5400000"/>
          </a:gra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6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Operating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System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11"/>
          <p:cNvSpPr/>
          <p:nvPr/>
        </p:nvSpPr>
        <p:spPr>
          <a:xfrm>
            <a:off x="3505080" y="2068920"/>
            <a:ext cx="591480" cy="5932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BB38"/>
              </a:gs>
              <a:gs pos="100000">
                <a:srgbClr val="BAFD9E"/>
              </a:gs>
            </a:gsLst>
            <a:lin ang="5400000"/>
          </a:gra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6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12"/>
          <p:cNvSpPr/>
          <p:nvPr/>
        </p:nvSpPr>
        <p:spPr>
          <a:xfrm>
            <a:off x="4096920" y="2068920"/>
            <a:ext cx="591480" cy="5932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BB38"/>
              </a:gs>
              <a:gs pos="100000">
                <a:srgbClr val="BAFD9E"/>
              </a:gs>
            </a:gsLst>
            <a:lin ang="5400000"/>
          </a:gra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6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13"/>
          <p:cNvSpPr/>
          <p:nvPr/>
        </p:nvSpPr>
        <p:spPr>
          <a:xfrm>
            <a:off x="5280600" y="2068920"/>
            <a:ext cx="591480" cy="5932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BB38"/>
              </a:gs>
              <a:gs pos="100000">
                <a:srgbClr val="BAFD9E"/>
              </a:gs>
            </a:gsLst>
            <a:lin ang="5400000"/>
          </a:gra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6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</a:t>
            </a:r>
            <a:endParaRPr lang="en-US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Line 14"/>
          <p:cNvSpPr/>
          <p:nvPr/>
        </p:nvSpPr>
        <p:spPr>
          <a:xfrm>
            <a:off x="4689120" y="2365200"/>
            <a:ext cx="590760" cy="1440"/>
          </a:xfrm>
          <a:prstGeom prst="line">
            <a:avLst/>
          </a:prstGeom>
          <a:ln w="25560" cap="rnd">
            <a:solidFill>
              <a:srgbClr val="5B9BD5"/>
            </a:solidFill>
            <a:custDash>
              <a:ds d="1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15"/>
          <p:cNvSpPr/>
          <p:nvPr/>
        </p:nvSpPr>
        <p:spPr>
          <a:xfrm>
            <a:off x="6235380" y="1299111"/>
            <a:ext cx="4497120" cy="639000"/>
          </a:xfrm>
          <a:prstGeom prst="rect">
            <a:avLst/>
          </a:prstGeom>
          <a:solidFill>
            <a:srgbClr val="ADB9C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Routing, management, mobility management, </a:t>
            </a:r>
            <a:r>
              <a:rPr dirty="0"/>
              <a:t/>
            </a:r>
            <a:br>
              <a:rPr dirty="0"/>
            </a:b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PMingLiU"/>
              </a:rPr>
              <a:t>access control, VPNs, …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16"/>
          <p:cNvSpPr/>
          <p:nvPr/>
        </p:nvSpPr>
        <p:spPr>
          <a:xfrm flipH="1">
            <a:off x="5546280" y="1695960"/>
            <a:ext cx="686160" cy="407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5B9BD5"/>
            </a:solidFill>
            <a:round/>
            <a:tailEnd type="arrow" w="med" len="med"/>
          </a:ln>
          <a:effectLst>
            <a:outerShdw dist="20160" dir="5400000">
              <a:srgbClr val="80808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Networking Industry (2007)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31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/>
      <p:bldP spid="465" grpId="0"/>
      <p:bldP spid="467" grpId="0"/>
      <p:bldP spid="468" grpId="0"/>
      <p:bldP spid="4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close up of a sign&#10;&#10;Description automatically generated">
            <a:extLst>
              <a:ext uri="{FF2B5EF4-FFF2-40B4-BE49-F238E27FC236}">
                <a16:creationId xmlns:a16="http://schemas.microsoft.com/office/drawing/2014/main" id="{59B3DBDC-1CE2-5D43-9D55-3F55687415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404" r="-35404"/>
          <a:stretch/>
        </p:blipFill>
        <p:spPr/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9C8431C6-3DF0-674A-A3E6-35C48254E695}"/>
              </a:ext>
            </a:extLst>
          </p:cNvPr>
          <p:cNvGrpSpPr/>
          <p:nvPr/>
        </p:nvGrpSpPr>
        <p:grpSpPr>
          <a:xfrm>
            <a:off x="496632" y="4230686"/>
            <a:ext cx="6645031" cy="1467241"/>
            <a:chOff x="496632" y="4230686"/>
            <a:chExt cx="6645031" cy="146724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D891C6D-26B1-774E-BE5D-A5AC06C625DD}"/>
                </a:ext>
              </a:extLst>
            </p:cNvPr>
            <p:cNvGrpSpPr/>
            <p:nvPr/>
          </p:nvGrpSpPr>
          <p:grpSpPr>
            <a:xfrm>
              <a:off x="496632" y="4230686"/>
              <a:ext cx="6645031" cy="1467241"/>
              <a:chOff x="496632" y="4230686"/>
              <a:chExt cx="6645031" cy="146724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4F6062EB-41F2-2849-AE68-B2D0D9F2912D}"/>
                  </a:ext>
                </a:extLst>
              </p:cNvPr>
              <p:cNvGrpSpPr/>
              <p:nvPr/>
            </p:nvGrpSpPr>
            <p:grpSpPr>
              <a:xfrm>
                <a:off x="496632" y="4419570"/>
                <a:ext cx="6645031" cy="1278357"/>
                <a:chOff x="674119" y="4373269"/>
                <a:chExt cx="6645031" cy="1278357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042ADAF-B800-534A-823A-6EB956133D53}"/>
                    </a:ext>
                  </a:extLst>
                </p:cNvPr>
                <p:cNvSpPr/>
                <p:nvPr/>
              </p:nvSpPr>
              <p:spPr>
                <a:xfrm>
                  <a:off x="674119" y="4373269"/>
                  <a:ext cx="6645031" cy="12783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2EAE3700-9F95-794C-9153-F07A9FF1F7B1}"/>
                    </a:ext>
                  </a:extLst>
                </p:cNvPr>
                <p:cNvGrpSpPr/>
                <p:nvPr/>
              </p:nvGrpSpPr>
              <p:grpSpPr>
                <a:xfrm>
                  <a:off x="780910" y="4569222"/>
                  <a:ext cx="5526450" cy="900171"/>
                  <a:chOff x="780910" y="4569222"/>
                  <a:chExt cx="5526450" cy="900171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70D57BB2-59F7-2F4D-92F9-65D6BD338937}"/>
                      </a:ext>
                    </a:extLst>
                  </p:cNvPr>
                  <p:cNvGrpSpPr/>
                  <p:nvPr/>
                </p:nvGrpSpPr>
                <p:grpSpPr>
                  <a:xfrm>
                    <a:off x="780910" y="4569222"/>
                    <a:ext cx="5526450" cy="300679"/>
                    <a:chOff x="780910" y="4569222"/>
                    <a:chExt cx="5526450" cy="300679"/>
                  </a:xfrm>
                </p:grpSpPr>
                <p:grpSp>
                  <p:nvGrpSpPr>
                    <p:cNvPr id="7" name="Group 6">
                      <a:extLst>
                        <a:ext uri="{FF2B5EF4-FFF2-40B4-BE49-F238E27FC236}">
                          <a16:creationId xmlns:a16="http://schemas.microsoft.com/office/drawing/2014/main" id="{E81BAEEA-B411-A747-A351-EFC463B81B8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0910" y="4569222"/>
                      <a:ext cx="1842150" cy="300679"/>
                      <a:chOff x="8563322" y="4207146"/>
                      <a:chExt cx="1842150" cy="300679"/>
                    </a:xfrm>
                  </p:grpSpPr>
                  <p:sp>
                    <p:nvSpPr>
                      <p:cNvPr id="14" name="Rectangle 13">
                        <a:extLst>
                          <a:ext uri="{FF2B5EF4-FFF2-40B4-BE49-F238E27FC236}">
                            <a16:creationId xmlns:a16="http://schemas.microsoft.com/office/drawing/2014/main" id="{968CA1AA-D2B2-EC4A-A598-5F120A01D2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3322" y="4207768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src</a:t>
                        </a: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. MAC</a:t>
                        </a:r>
                      </a:p>
                    </p:txBody>
                  </p:sp>
                  <p:sp>
                    <p:nvSpPr>
                      <p:cNvPr id="15" name="Rectangle 14">
                        <a:extLst>
                          <a:ext uri="{FF2B5EF4-FFF2-40B4-BE49-F238E27FC236}">
                            <a16:creationId xmlns:a16="http://schemas.microsoft.com/office/drawing/2014/main" id="{63B25C92-8D41-F743-96BC-671D749F17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84397" y="4207146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dst. MAC</a:t>
                        </a:r>
                      </a:p>
                    </p:txBody>
                  </p:sp>
                </p:grp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4D45D3B6-254F-3749-9C00-2844543D2C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23060" y="4569222"/>
                      <a:ext cx="1842150" cy="300679"/>
                      <a:chOff x="10405472" y="4197371"/>
                      <a:chExt cx="1842150" cy="300679"/>
                    </a:xfrm>
                  </p:grpSpPr>
                  <p:sp>
                    <p:nvSpPr>
                      <p:cNvPr id="16" name="Rectangle 15">
                        <a:extLst>
                          <a:ext uri="{FF2B5EF4-FFF2-40B4-BE49-F238E27FC236}">
                            <a16:creationId xmlns:a16="http://schemas.microsoft.com/office/drawing/2014/main" id="{A07976E9-96F6-4E4E-9FD4-CEAE0AE2F9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05472" y="4197993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src</a:t>
                        </a: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. IP</a:t>
                        </a:r>
                      </a:p>
                    </p:txBody>
                  </p:sp>
                  <p:sp>
                    <p:nvSpPr>
                      <p:cNvPr id="17" name="Rectangle 16">
                        <a:extLst>
                          <a:ext uri="{FF2B5EF4-FFF2-40B4-BE49-F238E27FC236}">
                            <a16:creationId xmlns:a16="http://schemas.microsoft.com/office/drawing/2014/main" id="{98B1A1F1-0808-E849-B759-B7C45EBD33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26547" y="4197371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dst. IP</a:t>
                        </a:r>
                      </a:p>
                    </p:txBody>
                  </p:sp>
                </p:grp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D6F12177-6B1F-2648-A44D-DFCCB73A77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210" y="4569222"/>
                      <a:ext cx="1842150" cy="300679"/>
                      <a:chOff x="4465210" y="4569222"/>
                      <a:chExt cx="1842150" cy="300679"/>
                    </a:xfrm>
                  </p:grpSpPr>
                  <p:sp>
                    <p:nvSpPr>
                      <p:cNvPr id="18" name="Rectangle 17">
                        <a:extLst>
                          <a:ext uri="{FF2B5EF4-FFF2-40B4-BE49-F238E27FC236}">
                            <a16:creationId xmlns:a16="http://schemas.microsoft.com/office/drawing/2014/main" id="{793C0A2C-A344-3E48-8CD1-E7E5BB220A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210" y="4569844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src</a:t>
                        </a: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. port</a:t>
                        </a:r>
                      </a:p>
                    </p:txBody>
                  </p:sp>
                  <p:sp>
                    <p:nvSpPr>
                      <p:cNvPr id="19" name="Rectangle 18">
                        <a:extLst>
                          <a:ext uri="{FF2B5EF4-FFF2-40B4-BE49-F238E27FC236}">
                            <a16:creationId xmlns:a16="http://schemas.microsoft.com/office/drawing/2014/main" id="{41688169-1D86-2F4F-A3E0-BBD25937EA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86285" y="4569222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dst. port</a:t>
                        </a:r>
                      </a:p>
                    </p:txBody>
                  </p:sp>
                </p:grpSp>
              </p:grp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517FFFB-2527-484E-8EE7-14F1C2648219}"/>
                      </a:ext>
                    </a:extLst>
                  </p:cNvPr>
                  <p:cNvGrpSpPr/>
                  <p:nvPr/>
                </p:nvGrpSpPr>
                <p:grpSpPr>
                  <a:xfrm>
                    <a:off x="780910" y="4869279"/>
                    <a:ext cx="5526450" cy="300679"/>
                    <a:chOff x="780910" y="4569222"/>
                    <a:chExt cx="5526450" cy="300679"/>
                  </a:xfrm>
                </p:grpSpPr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CDB70CA0-72C2-C441-A88C-331C84A5BD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0910" y="4569222"/>
                      <a:ext cx="1842150" cy="300679"/>
                      <a:chOff x="8563322" y="4207146"/>
                      <a:chExt cx="1842150" cy="300679"/>
                    </a:xfrm>
                  </p:grpSpPr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9A3B1D35-4F8E-DA4D-80D8-EF23971BFB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3322" y="4207768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32" name="Rectangle 31">
                        <a:extLst>
                          <a:ext uri="{FF2B5EF4-FFF2-40B4-BE49-F238E27FC236}">
                            <a16:creationId xmlns:a16="http://schemas.microsoft.com/office/drawing/2014/main" id="{FD7E44E4-57EF-7043-92D1-E2FF2D9DCA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84397" y="4207146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</p:grpSp>
                <p:grpSp>
                  <p:nvGrpSpPr>
                    <p:cNvPr id="25" name="Group 24">
                      <a:extLst>
                        <a:ext uri="{FF2B5EF4-FFF2-40B4-BE49-F238E27FC236}">
                          <a16:creationId xmlns:a16="http://schemas.microsoft.com/office/drawing/2014/main" id="{601A8BEA-F68C-C541-BF35-2AFD5849C6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23060" y="4569222"/>
                      <a:ext cx="1842150" cy="300679"/>
                      <a:chOff x="10405472" y="4197371"/>
                      <a:chExt cx="1842150" cy="300679"/>
                    </a:xfrm>
                  </p:grpSpPr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5A558149-C442-7345-998C-63C92A4ACF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05472" y="4197993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30" name="Rectangle 29">
                        <a:extLst>
                          <a:ext uri="{FF2B5EF4-FFF2-40B4-BE49-F238E27FC236}">
                            <a16:creationId xmlns:a16="http://schemas.microsoft.com/office/drawing/2014/main" id="{EE790A98-1712-7C40-BCAB-F0C0AED559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26547" y="4197371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</p:grpSp>
                <p:grpSp>
                  <p:nvGrpSpPr>
                    <p:cNvPr id="26" name="Group 25">
                      <a:extLst>
                        <a:ext uri="{FF2B5EF4-FFF2-40B4-BE49-F238E27FC236}">
                          <a16:creationId xmlns:a16="http://schemas.microsoft.com/office/drawing/2014/main" id="{1BDDBB43-75C8-7941-881C-0C3994F4D6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210" y="4569222"/>
                      <a:ext cx="1842150" cy="300679"/>
                      <a:chOff x="4465210" y="4569222"/>
                      <a:chExt cx="1842150" cy="300679"/>
                    </a:xfrm>
                  </p:grpSpPr>
                  <p:sp>
                    <p:nvSpPr>
                      <p:cNvPr id="27" name="Rectangle 26">
                        <a:extLst>
                          <a:ext uri="{FF2B5EF4-FFF2-40B4-BE49-F238E27FC236}">
                            <a16:creationId xmlns:a16="http://schemas.microsoft.com/office/drawing/2014/main" id="{FE959D6D-9ED4-6F4B-8EC3-44FBD9900A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210" y="4569844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17339987-F9C7-6C4F-9412-1E9875414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86285" y="4569222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</p:grp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B219E4C-A49C-644D-9344-EECEF58E4611}"/>
                      </a:ext>
                    </a:extLst>
                  </p:cNvPr>
                  <p:cNvGrpSpPr/>
                  <p:nvPr/>
                </p:nvGrpSpPr>
                <p:grpSpPr>
                  <a:xfrm>
                    <a:off x="780910" y="5168714"/>
                    <a:ext cx="5526450" cy="300679"/>
                    <a:chOff x="780910" y="4569222"/>
                    <a:chExt cx="5526450" cy="300679"/>
                  </a:xfrm>
                </p:grpSpPr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8E0AB284-7F3D-F543-AC2E-58B44FCDA0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0910" y="4569222"/>
                      <a:ext cx="1842150" cy="300679"/>
                      <a:chOff x="8563322" y="4207146"/>
                      <a:chExt cx="1842150" cy="300679"/>
                    </a:xfrm>
                  </p:grpSpPr>
                  <p:sp>
                    <p:nvSpPr>
                      <p:cNvPr id="41" name="Rectangle 40">
                        <a:extLst>
                          <a:ext uri="{FF2B5EF4-FFF2-40B4-BE49-F238E27FC236}">
                            <a16:creationId xmlns:a16="http://schemas.microsoft.com/office/drawing/2014/main" id="{E5010297-DAC9-4F40-B247-569EAFCB84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63322" y="4207768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42" name="Rectangle 41">
                        <a:extLst>
                          <a:ext uri="{FF2B5EF4-FFF2-40B4-BE49-F238E27FC236}">
                            <a16:creationId xmlns:a16="http://schemas.microsoft.com/office/drawing/2014/main" id="{A1A50E6F-25A1-EC43-B83B-DF968AEF53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84397" y="4207146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</p:grpSp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94EC60FF-C31B-4541-895F-467469EDD4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23060" y="4569222"/>
                      <a:ext cx="1842150" cy="300679"/>
                      <a:chOff x="10405472" y="4197371"/>
                      <a:chExt cx="1842150" cy="300679"/>
                    </a:xfrm>
                  </p:grpSpPr>
                  <p:sp>
                    <p:nvSpPr>
                      <p:cNvPr id="39" name="Rectangle 38">
                        <a:extLst>
                          <a:ext uri="{FF2B5EF4-FFF2-40B4-BE49-F238E27FC236}">
                            <a16:creationId xmlns:a16="http://schemas.microsoft.com/office/drawing/2014/main" id="{BC1BACA4-5B90-1948-AA4E-F08326D57B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05472" y="4197993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1E9011CC-E1C5-FD40-A95F-5352433F88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326547" y="4197371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</p:grpSp>
                <p:grpSp>
                  <p:nvGrpSpPr>
                    <p:cNvPr id="36" name="Group 35">
                      <a:extLst>
                        <a:ext uri="{FF2B5EF4-FFF2-40B4-BE49-F238E27FC236}">
                          <a16:creationId xmlns:a16="http://schemas.microsoft.com/office/drawing/2014/main" id="{88547CC2-9AEF-0541-BCDD-9B641B1FFB6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65210" y="4569222"/>
                      <a:ext cx="1842150" cy="300679"/>
                      <a:chOff x="4465210" y="4569222"/>
                      <a:chExt cx="1842150" cy="300679"/>
                    </a:xfrm>
                  </p:grpSpPr>
                  <p:sp>
                    <p:nvSpPr>
                      <p:cNvPr id="37" name="Rectangle 36">
                        <a:extLst>
                          <a:ext uri="{FF2B5EF4-FFF2-40B4-BE49-F238E27FC236}">
                            <a16:creationId xmlns:a16="http://schemas.microsoft.com/office/drawing/2014/main" id="{693206FE-D30F-4F45-8830-35D6A5CF77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65210" y="4569844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CF03E6BF-E216-B94C-B89B-167904E115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86285" y="4569222"/>
                        <a:ext cx="921075" cy="30005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effectLst/>
                            <a:uLnTx/>
                            <a:uFillTx/>
                            <a:latin typeface="Candara" panose="020E0502030303020204"/>
                            <a:ea typeface="+mn-ea"/>
                            <a:cs typeface="+mn-cs"/>
                          </a:rPr>
                          <a:t>…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98530E2-A9D7-BD4F-B695-B0E6C71279E6}"/>
                  </a:ext>
                </a:extLst>
              </p:cNvPr>
              <p:cNvSpPr txBox="1"/>
              <p:nvPr/>
            </p:nvSpPr>
            <p:spPr>
              <a:xfrm>
                <a:off x="603423" y="4230686"/>
                <a:ext cx="1717588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Flow Table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0E10DCF-8311-3B43-911F-221DFE7BBEBD}"/>
                </a:ext>
              </a:extLst>
            </p:cNvPr>
            <p:cNvGrpSpPr/>
            <p:nvPr/>
          </p:nvGrpSpPr>
          <p:grpSpPr>
            <a:xfrm>
              <a:off x="6129873" y="4618980"/>
              <a:ext cx="921075" cy="895470"/>
              <a:chOff x="6129873" y="4618980"/>
              <a:chExt cx="921075" cy="89547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3B518D4-E711-0B49-B643-3295FCAFF081}"/>
                  </a:ext>
                </a:extLst>
              </p:cNvPr>
              <p:cNvSpPr/>
              <p:nvPr/>
            </p:nvSpPr>
            <p:spPr>
              <a:xfrm>
                <a:off x="6129873" y="4618980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action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9C906BE-0525-A24E-9EAD-11CAC8FD04B2}"/>
                  </a:ext>
                </a:extLst>
              </p:cNvPr>
              <p:cNvSpPr/>
              <p:nvPr/>
            </p:nvSpPr>
            <p:spPr>
              <a:xfrm>
                <a:off x="6129873" y="4914958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1991243-0AF5-3646-808D-51AC35F950BB}"/>
                  </a:ext>
                </a:extLst>
              </p:cNvPr>
              <p:cNvSpPr/>
              <p:nvPr/>
            </p:nvSpPr>
            <p:spPr>
              <a:xfrm>
                <a:off x="6129873" y="521439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8BE28C-7B32-0340-B48A-AE239840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Network OS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85A1AD-80BB-7A4E-808D-4F2AA4F821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[http://</a:t>
            </a:r>
            <a:r>
              <a:rPr lang="en-US" dirty="0" err="1"/>
              <a:t>www.cs.princeton.edu</a:t>
            </a:r>
            <a:r>
              <a:rPr lang="en-US" dirty="0"/>
              <a:t>/courses/archive/fall13/cos597E/docs/03API.pdf]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FC040-DBA2-C644-BFD8-D99B90B49DBD}"/>
              </a:ext>
            </a:extLst>
          </p:cNvPr>
          <p:cNvSpPr txBox="1"/>
          <p:nvPr/>
        </p:nvSpPr>
        <p:spPr>
          <a:xfrm>
            <a:off x="838200" y="1456372"/>
            <a:ext cx="171758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OpenFlow v1.0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A8CB87-2347-7E45-B630-B8AA0BC5F6EF}"/>
              </a:ext>
            </a:extLst>
          </p:cNvPr>
          <p:cNvGrpSpPr/>
          <p:nvPr/>
        </p:nvGrpSpPr>
        <p:grpSpPr>
          <a:xfrm>
            <a:off x="3751598" y="2286604"/>
            <a:ext cx="2743200" cy="832087"/>
            <a:chOff x="967947" y="3915716"/>
            <a:chExt cx="2743200" cy="83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74E9980-0370-214F-BF9B-FC5C474538E9}"/>
                </a:ext>
              </a:extLst>
            </p:cNvPr>
            <p:cNvSpPr txBox="1"/>
            <p:nvPr/>
          </p:nvSpPr>
          <p:spPr>
            <a:xfrm>
              <a:off x="967947" y="4100382"/>
              <a:ext cx="2743200" cy="6474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lIns="180000" rIns="180000" bIns="468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OFPacketOut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C1DECE8-A39E-7849-9530-2660B6A71E35}"/>
                </a:ext>
              </a:extLst>
            </p:cNvPr>
            <p:cNvSpPr txBox="1"/>
            <p:nvPr/>
          </p:nvSpPr>
          <p:spPr>
            <a:xfrm>
              <a:off x="1116318" y="3915716"/>
              <a:ext cx="117261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Command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CBF7471-BC0F-B048-8E3B-5D2502BCB454}"/>
              </a:ext>
            </a:extLst>
          </p:cNvPr>
          <p:cNvGrpSpPr/>
          <p:nvPr/>
        </p:nvGrpSpPr>
        <p:grpSpPr>
          <a:xfrm>
            <a:off x="1223772" y="3668761"/>
            <a:ext cx="2743200" cy="832087"/>
            <a:chOff x="967947" y="3915716"/>
            <a:chExt cx="2743200" cy="83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C07F4CA-A2F6-D74B-A1CC-8D63D22DD2B9}"/>
                </a:ext>
              </a:extLst>
            </p:cNvPr>
            <p:cNvSpPr txBox="1"/>
            <p:nvPr/>
          </p:nvSpPr>
          <p:spPr>
            <a:xfrm>
              <a:off x="967947" y="4100382"/>
              <a:ext cx="2743200" cy="6474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lIns="180000" rIns="180000" bIns="468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OFPacketIn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F12B6E-738E-974B-BFD9-FC14C9BE822C}"/>
                </a:ext>
              </a:extLst>
            </p:cNvPr>
            <p:cNvSpPr txBox="1"/>
            <p:nvPr/>
          </p:nvSpPr>
          <p:spPr>
            <a:xfrm>
              <a:off x="1116318" y="3915716"/>
              <a:ext cx="73250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Event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1C32106-9748-CD4F-8681-B6FB088FDCD0}"/>
              </a:ext>
            </a:extLst>
          </p:cNvPr>
          <p:cNvSpPr txBox="1"/>
          <p:nvPr/>
        </p:nvSpPr>
        <p:spPr>
          <a:xfrm>
            <a:off x="492212" y="3770908"/>
            <a:ext cx="171758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Inbound packet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4724F5-DF7E-944E-951A-49ADA5A76499}"/>
              </a:ext>
            </a:extLst>
          </p:cNvPr>
          <p:cNvSpPr txBox="1"/>
          <p:nvPr/>
        </p:nvSpPr>
        <p:spPr>
          <a:xfrm>
            <a:off x="792516" y="4879346"/>
            <a:ext cx="171758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Inbound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EFC935-D1DC-1D42-AD96-FB2D61417758}"/>
              </a:ext>
            </a:extLst>
          </p:cNvPr>
          <p:cNvSpPr txBox="1"/>
          <p:nvPr/>
        </p:nvSpPr>
        <p:spPr>
          <a:xfrm>
            <a:off x="792516" y="4878576"/>
            <a:ext cx="1717588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Inbound packet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AB26F2-48C7-AB41-A18C-9E53C7647636}"/>
              </a:ext>
            </a:extLst>
          </p:cNvPr>
          <p:cNvSpPr txBox="1"/>
          <p:nvPr/>
        </p:nvSpPr>
        <p:spPr>
          <a:xfrm>
            <a:off x="792516" y="4877806"/>
            <a:ext cx="1717588" cy="33855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Inbound packet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A30F60-BF24-C940-8754-2B1BE96F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6E7BA-A6A0-AF40-9E65-7DCBE6F4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78926-02AE-364F-8919-9522F3F2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2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025 0.16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18945 -0.20162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100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1.48148E-6 L -0.20729 0.2016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10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8" grpId="0" animBg="1"/>
      <p:bldP spid="48" grpId="1" animBg="1"/>
      <p:bldP spid="49" grpId="0" animBg="1"/>
      <p:bldP spid="50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Datacenters &amp; SDN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21</a:t>
            </a:fld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How does a switch communicate with the controller?</a:t>
            </a:r>
          </a:p>
          <a:p>
            <a:r>
              <a:rPr lang="en-US" dirty="0" err="1" smtClean="0"/>
              <a:t>OpenFlow</a:t>
            </a:r>
            <a:r>
              <a:rPr lang="en-US" dirty="0" smtClean="0"/>
              <a:t>  uses TCP and (preferably) TLS</a:t>
            </a:r>
          </a:p>
          <a:p>
            <a:r>
              <a:rPr lang="en-US" dirty="0" smtClean="0"/>
              <a:t>Assumes existing IP connectivity</a:t>
            </a:r>
          </a:p>
        </p:txBody>
      </p:sp>
    </p:spTree>
    <p:extLst>
      <p:ext uri="{BB962C8B-B14F-4D97-AF65-F5344CB8AC3E}">
        <p14:creationId xmlns:p14="http://schemas.microsoft.com/office/powerpoint/2010/main" val="867812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Out-of-band Mode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Datacenters &amp; SDN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22</a:t>
            </a:fld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38200" y="4557946"/>
            <a:ext cx="10515600" cy="1377724"/>
          </a:xfrm>
        </p:spPr>
        <p:txBody>
          <a:bodyPr/>
          <a:lstStyle/>
          <a:p>
            <a:r>
              <a:rPr lang="en-US" dirty="0" smtClean="0"/>
              <a:t>Switches connect to controller using separate control network, e.g., Ethernet broadcast domain.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2282" t="47121" r="11591" b="26364"/>
          <a:stretch/>
        </p:blipFill>
        <p:spPr>
          <a:xfrm>
            <a:off x="4152550" y="1534374"/>
            <a:ext cx="3204976" cy="29640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8600" y="1593908"/>
            <a:ext cx="1070295" cy="897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12466" y="2346080"/>
            <a:ext cx="4241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err="1" smtClean="0"/>
              <a:t>from``Automatic</a:t>
            </a:r>
            <a:r>
              <a:rPr lang="en-US" dirty="0" smtClean="0"/>
              <a:t> bootstrapping of </a:t>
            </a:r>
            <a:r>
              <a:rPr lang="en-US" dirty="0" err="1" smtClean="0"/>
              <a:t>OpenFlow</a:t>
            </a:r>
            <a:r>
              <a:rPr lang="en-US" dirty="0"/>
              <a:t> networks,” </a:t>
            </a:r>
            <a:r>
              <a:rPr lang="en-US" dirty="0" smtClean="0"/>
              <a:t>S. </a:t>
            </a:r>
            <a:r>
              <a:rPr lang="en-US" dirty="0"/>
              <a:t>Sharma, </a:t>
            </a:r>
            <a:r>
              <a:rPr lang="en-US" dirty="0" smtClean="0"/>
              <a:t>D. </a:t>
            </a:r>
            <a:r>
              <a:rPr lang="en-US" dirty="0" err="1"/>
              <a:t>Staessens</a:t>
            </a:r>
            <a:r>
              <a:rPr lang="en-US" dirty="0"/>
              <a:t>, </a:t>
            </a:r>
            <a:r>
              <a:rPr lang="en-US" dirty="0" smtClean="0"/>
              <a:t>D. </a:t>
            </a:r>
            <a:r>
              <a:rPr lang="en-US" dirty="0"/>
              <a:t>Colle, </a:t>
            </a:r>
            <a:r>
              <a:rPr lang="en-US" dirty="0" smtClean="0"/>
              <a:t>M. </a:t>
            </a:r>
            <a:r>
              <a:rPr lang="en-US" dirty="0" err="1"/>
              <a:t>Pickavet</a:t>
            </a:r>
            <a:r>
              <a:rPr lang="en-US" dirty="0"/>
              <a:t> and </a:t>
            </a:r>
            <a:r>
              <a:rPr lang="en-US" dirty="0" smtClean="0"/>
              <a:t>P. </a:t>
            </a:r>
            <a:r>
              <a:rPr lang="en-US" dirty="0" err="1" smtClean="0"/>
              <a:t>Demeester</a:t>
            </a:r>
            <a:r>
              <a:rPr lang="en-US" dirty="0" smtClean="0"/>
              <a:t>, 19</a:t>
            </a:r>
            <a:r>
              <a:rPr lang="en-US" baseline="30000" dirty="0" smtClean="0"/>
              <a:t>th</a:t>
            </a:r>
            <a:r>
              <a:rPr lang="en-US" dirty="0" smtClean="0"/>
              <a:t> IEEE Workshop on Local &amp; Metropolitan Area Networks, 2013.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43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In-Band Mode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Datacenters &amp; SDN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23</a:t>
            </a:fld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922634" y="4897366"/>
            <a:ext cx="8979497" cy="1631891"/>
          </a:xfrm>
        </p:spPr>
        <p:txBody>
          <a:bodyPr>
            <a:noAutofit/>
          </a:bodyPr>
          <a:lstStyle/>
          <a:p>
            <a:r>
              <a:rPr lang="en-US" sz="1800" dirty="0" smtClean="0"/>
              <a:t>Switches use same network to send control messages and data messages.</a:t>
            </a:r>
          </a:p>
          <a:p>
            <a:r>
              <a:rPr lang="en-US" sz="1800" dirty="0" smtClean="0"/>
              <a:t>A switch must recognize control traffic</a:t>
            </a:r>
          </a:p>
          <a:p>
            <a:r>
              <a:rPr lang="en-US" sz="1800" dirty="0" smtClean="0"/>
              <a:t>Forwarding of control messages must override flows set up by the controller.</a:t>
            </a:r>
            <a:endParaRPr lang="en-US" dirty="0" smtClean="0"/>
          </a:p>
          <a:p>
            <a:r>
              <a:rPr lang="en-US" sz="1800" dirty="0" smtClean="0"/>
              <a:t>Could preconfigure VLAN or MPLS, or use a more complicated bootstrapping process.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2573" t="41863" r="28313" b="42581"/>
          <a:stretch/>
        </p:blipFill>
        <p:spPr>
          <a:xfrm>
            <a:off x="2876882" y="1588080"/>
            <a:ext cx="3535502" cy="33945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88639" y="1367279"/>
            <a:ext cx="1070295" cy="897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7236" y="1493073"/>
            <a:ext cx="1070295" cy="897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79620" y="3464653"/>
            <a:ext cx="1070295" cy="1149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12466" y="2346080"/>
            <a:ext cx="4241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err="1" smtClean="0"/>
              <a:t>from``Automatic</a:t>
            </a:r>
            <a:r>
              <a:rPr lang="en-US" dirty="0" smtClean="0"/>
              <a:t> bootstrapping of </a:t>
            </a:r>
            <a:r>
              <a:rPr lang="en-US" dirty="0" err="1" smtClean="0"/>
              <a:t>OpenFlow</a:t>
            </a:r>
            <a:r>
              <a:rPr lang="en-US" dirty="0"/>
              <a:t> networks,” </a:t>
            </a:r>
            <a:r>
              <a:rPr lang="en-US" dirty="0" smtClean="0"/>
              <a:t>S. </a:t>
            </a:r>
            <a:r>
              <a:rPr lang="en-US" dirty="0"/>
              <a:t>Sharma, </a:t>
            </a:r>
            <a:r>
              <a:rPr lang="en-US" dirty="0" smtClean="0"/>
              <a:t>D. </a:t>
            </a:r>
            <a:r>
              <a:rPr lang="en-US" dirty="0" err="1"/>
              <a:t>Staessens</a:t>
            </a:r>
            <a:r>
              <a:rPr lang="en-US" dirty="0"/>
              <a:t>, </a:t>
            </a:r>
            <a:r>
              <a:rPr lang="en-US" dirty="0" smtClean="0"/>
              <a:t>D. </a:t>
            </a:r>
            <a:r>
              <a:rPr lang="en-US" dirty="0"/>
              <a:t>Colle, </a:t>
            </a:r>
            <a:r>
              <a:rPr lang="en-US" dirty="0" smtClean="0"/>
              <a:t>M. </a:t>
            </a:r>
            <a:r>
              <a:rPr lang="en-US" dirty="0" err="1"/>
              <a:t>Pickavet</a:t>
            </a:r>
            <a:r>
              <a:rPr lang="en-US" dirty="0"/>
              <a:t> and </a:t>
            </a:r>
            <a:r>
              <a:rPr lang="en-US" dirty="0" smtClean="0"/>
              <a:t>P. </a:t>
            </a:r>
            <a:r>
              <a:rPr lang="en-US" dirty="0" err="1" smtClean="0"/>
              <a:t>Demeester</a:t>
            </a:r>
            <a:r>
              <a:rPr lang="en-US" dirty="0" smtClean="0"/>
              <a:t>, 19</a:t>
            </a:r>
            <a:r>
              <a:rPr lang="en-US" baseline="30000" dirty="0" smtClean="0"/>
              <a:t>th</a:t>
            </a:r>
            <a:r>
              <a:rPr lang="en-US" dirty="0" smtClean="0"/>
              <a:t> IEEE Workshop on Local &amp; Metropolitan Area Networks, 2013.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11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Discovery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Datacenters &amp; SDN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24</a:t>
            </a:fld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38200" y="1362077"/>
            <a:ext cx="10659894" cy="2552002"/>
          </a:xfrm>
        </p:spPr>
        <p:txBody>
          <a:bodyPr>
            <a:normAutofit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Discover Protocol (OFDP)</a:t>
            </a:r>
          </a:p>
          <a:p>
            <a:r>
              <a:rPr lang="en-US" dirty="0" smtClean="0"/>
              <a:t>Controller sends link-layer discovery protocol (LLDP) messages to switches at fixed intervals (e.g., 10s)</a:t>
            </a:r>
          </a:p>
          <a:p>
            <a:r>
              <a:rPr lang="en-US" dirty="0" smtClean="0"/>
              <a:t>Switches respond by returning LLDP messages to controller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7573" t="45653" r="35588" b="30425"/>
          <a:stretch/>
        </p:blipFill>
        <p:spPr>
          <a:xfrm>
            <a:off x="1420238" y="3739350"/>
            <a:ext cx="4580965" cy="2296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1" y="4112374"/>
            <a:ext cx="4361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from ``Limitations </a:t>
            </a:r>
            <a:r>
              <a:rPr lang="en-US" dirty="0"/>
              <a:t>of </a:t>
            </a:r>
            <a:r>
              <a:rPr lang="en-US" dirty="0" err="1"/>
              <a:t>OpenFlow</a:t>
            </a:r>
            <a:r>
              <a:rPr lang="en-US" dirty="0"/>
              <a:t> Topology Discovery </a:t>
            </a:r>
            <a:r>
              <a:rPr lang="en-US" dirty="0" smtClean="0"/>
              <a:t>Protocol,’’ A </a:t>
            </a:r>
            <a:r>
              <a:rPr lang="en-US" dirty="0" err="1" smtClean="0"/>
              <a:t>Azzouni</a:t>
            </a:r>
            <a:r>
              <a:rPr lang="en-US" dirty="0" smtClean="0"/>
              <a:t>, N. T. M.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/>
              <a:t>, </a:t>
            </a:r>
            <a:r>
              <a:rPr lang="en-US" dirty="0" smtClean="0"/>
              <a:t>R. </a:t>
            </a:r>
            <a:r>
              <a:rPr lang="en-US" dirty="0" err="1" smtClean="0"/>
              <a:t>Boutaba</a:t>
            </a:r>
            <a:r>
              <a:rPr lang="en-US" dirty="0" smtClean="0"/>
              <a:t> </a:t>
            </a:r>
            <a:r>
              <a:rPr lang="en-US" dirty="0"/>
              <a:t>, and </a:t>
            </a:r>
            <a:r>
              <a:rPr lang="en-US" dirty="0" smtClean="0"/>
              <a:t>G. </a:t>
            </a:r>
            <a:r>
              <a:rPr lang="en-US" dirty="0" err="1" smtClean="0"/>
              <a:t>Pujolle</a:t>
            </a:r>
            <a:r>
              <a:rPr lang="en-US" dirty="0"/>
              <a:t>,</a:t>
            </a:r>
            <a:r>
              <a:rPr lang="en-US" dirty="0" smtClean="0"/>
              <a:t> 16th </a:t>
            </a:r>
            <a:r>
              <a:rPr lang="en-US" dirty="0"/>
              <a:t>A</a:t>
            </a:r>
            <a:r>
              <a:rPr lang="en-US" dirty="0" smtClean="0"/>
              <a:t>nnual </a:t>
            </a:r>
            <a:r>
              <a:rPr lang="en-US" dirty="0"/>
              <a:t>M</a:t>
            </a:r>
            <a:r>
              <a:rPr lang="en-US" dirty="0" smtClean="0"/>
              <a:t>editerranean </a:t>
            </a:r>
            <a:r>
              <a:rPr lang="en-US" dirty="0"/>
              <a:t>Ad </a:t>
            </a:r>
            <a:r>
              <a:rPr lang="en-US" dirty="0" smtClean="0"/>
              <a:t>Hoc Networking </a:t>
            </a:r>
            <a:r>
              <a:rPr lang="en-US" dirty="0"/>
              <a:t>W</a:t>
            </a:r>
            <a:r>
              <a:rPr lang="en-US" dirty="0" smtClean="0"/>
              <a:t>orkshop, 2017.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97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CA7FB12-4F1A-7D41-B66B-EA03B5DA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Events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6CD8E-0156-3C49-A814-CC321664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5451F-0485-174C-9323-CD322BC1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7057B-5A24-5846-8521-A61B425D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B8ED8-6FAB-47D9-931D-28EC6ED55673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15FFF9-35BA-5344-B749-E13A776DFE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err="1">
                <a:solidFill>
                  <a:schemeClr val="accent4">
                    <a:lumMod val="75000"/>
                  </a:schemeClr>
                </a:solidFill>
              </a:rPr>
              <a:t>OFPacketIn</a:t>
            </a:r>
            <a:endParaRPr lang="en-US" sz="28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400" i="1" dirty="0"/>
              <a:t>When first packet of a flow (with no matching rule in the flow table) arrives at an OF switch</a:t>
            </a:r>
            <a:endParaRPr lang="en-US" sz="2400" dirty="0"/>
          </a:p>
          <a:p>
            <a:pPr lvl="1"/>
            <a:r>
              <a:rPr lang="en-US" sz="2400" dirty="0"/>
              <a:t>Attributes: Details to help the controller/application decide</a:t>
            </a:r>
          </a:p>
          <a:p>
            <a:pPr lvl="2"/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Switch ID, incoming port, headers, …</a:t>
            </a:r>
          </a:p>
        </p:txBody>
      </p:sp>
    </p:spTree>
    <p:extLst>
      <p:ext uri="{BB962C8B-B14F-4D97-AF65-F5344CB8AC3E}">
        <p14:creationId xmlns:p14="http://schemas.microsoft.com/office/powerpoint/2010/main" val="407653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CA7FB12-4F1A-7D41-B66B-EA03B5DAB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Output/Command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6CD8E-0156-3C49-A814-CC321664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5451F-0485-174C-9323-CD322BC1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7057B-5A24-5846-8521-A61B425D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B8ED8-6FAB-47D9-931D-28EC6ED55673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15FFF9-35BA-5344-B749-E13A776DFE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err="1">
                <a:solidFill>
                  <a:schemeClr val="accent4">
                    <a:lumMod val="75000"/>
                  </a:schemeClr>
                </a:solidFill>
              </a:rPr>
              <a:t>OFPacketOut</a:t>
            </a:r>
            <a:endParaRPr lang="en-US" sz="28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400" i="1" dirty="0"/>
              <a:t>Instruction for the switch on what to do with the packet</a:t>
            </a:r>
          </a:p>
          <a:p>
            <a:pPr lvl="2"/>
            <a:r>
              <a:rPr lang="en-US" sz="2000" i="1" dirty="0"/>
              <a:t>What to do?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Forward, Drop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400" dirty="0"/>
              <a:t>Attributes: Details to help the switch carry out the action</a:t>
            </a:r>
          </a:p>
          <a:p>
            <a:pPr lvl="2"/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Action, buffer ID, …</a:t>
            </a:r>
          </a:p>
          <a:p>
            <a:pPr lvl="2"/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15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9654-C0B6-2F47-89F3-D38D4CCC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Application 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3007C3-B38C-FE43-B493-0CB4249F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5B34E-B73B-2E45-989C-8DE19BC5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540D8-4EAB-7D48-92D3-B007DCE1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B20816-ADD5-3E46-89A9-17F8620847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OFPacketIn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2"/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Switch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ID: </a:t>
            </a:r>
            <a:r>
              <a:rPr lang="en-US" sz="1800" b="1" i="1" dirty="0">
                <a:solidFill>
                  <a:srgbClr val="7030A0"/>
                </a:solidFill>
              </a:rPr>
              <a:t>A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incoming port: </a:t>
            </a:r>
            <a:r>
              <a:rPr lang="en-US" sz="1800" b="1" i="1" dirty="0">
                <a:solidFill>
                  <a:srgbClr val="7030A0"/>
                </a:solidFill>
              </a:rPr>
              <a:t>1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headers, …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OFPacketOut</a:t>
            </a:r>
            <a:endParaRPr lang="en-US" sz="2000" dirty="0"/>
          </a:p>
          <a:p>
            <a:pPr lvl="2"/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Switch ID: </a:t>
            </a:r>
            <a:r>
              <a:rPr lang="en-US" sz="1800" b="1" i="1" dirty="0">
                <a:solidFill>
                  <a:srgbClr val="7030A0"/>
                </a:solidFill>
              </a:rPr>
              <a:t>A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outgoing port: </a:t>
            </a:r>
            <a:r>
              <a:rPr lang="en-US" sz="1800" b="1" i="1" dirty="0">
                <a:solidFill>
                  <a:srgbClr val="7030A0"/>
                </a:solidFill>
              </a:rPr>
              <a:t>*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headers, 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i="1" dirty="0">
                <a:solidFill>
                  <a:schemeClr val="accent5"/>
                </a:solidFill>
              </a:rPr>
              <a:t>Application?</a:t>
            </a:r>
          </a:p>
          <a:p>
            <a:pPr lvl="1"/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Hub</a:t>
            </a:r>
          </a:p>
        </p:txBody>
      </p:sp>
    </p:spTree>
    <p:extLst>
      <p:ext uri="{BB962C8B-B14F-4D97-AF65-F5344CB8AC3E}">
        <p14:creationId xmlns:p14="http://schemas.microsoft.com/office/powerpoint/2010/main" val="314959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8FDD-2984-7E41-BF5C-52F6BF95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SDNApplication</a:t>
            </a:r>
            <a:r>
              <a:rPr lang="en-US" dirty="0"/>
              <a:t>: It can’t be that simple 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79D416-2525-1F45-8C7E-4C784513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5F181-AB53-6745-87FA-31CE3D17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BE8F2-C022-5941-9412-6DA13CAF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DAB61-0216-E040-8C56-46EA587389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Well, here’s an example implementation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ourier" pitchFamily="2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# Create packet out message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msg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of.ofp_packet_out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()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# Use the incoming packet as the data for the packet out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msg.buffer_id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event.ofp.buffer_id</a:t>
            </a:r>
            <a:endParaRPr lang="en-US" sz="1600" dirty="0">
              <a:solidFill>
                <a:schemeClr val="accent1"/>
              </a:solidFill>
              <a:latin typeface="Courier" pitchFamily="2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# Set the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in_port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 so that the switch knows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msg.in_port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packet_in.in_port</a:t>
            </a:r>
            <a:endParaRPr lang="en-US" sz="1600" dirty="0">
              <a:solidFill>
                <a:schemeClr val="accent1"/>
              </a:solidFill>
              <a:latin typeface="Courier" pitchFamily="2" charset="0"/>
            </a:endParaRPr>
          </a:p>
          <a:p>
            <a:pPr marL="457200" lvl="1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# Add an action to send to the specified port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msg.match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 = 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of.ofp_match.from_packet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(packet)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action = 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of.ofp_action_output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(port = 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of.OFPP_FLOOD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msg.actions.append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(action)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# Send message to switch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self.connection.send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urier" pitchFamily="2" charset="0"/>
              </a:rPr>
              <a:t>msg</a:t>
            </a:r>
            <a:r>
              <a:rPr lang="en-US" sz="1600" dirty="0">
                <a:solidFill>
                  <a:schemeClr val="accent1"/>
                </a:solidFill>
                <a:latin typeface="Courier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46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E770-98F2-0341-A9CA-B4EBCD34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Flow rules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518D7-0204-7E46-B87C-CB64FBAE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6D77C-F547-BA43-B224-B1E5D347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CE4D5-E901-1E4C-AB56-C97BB41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F27C8-7237-B24D-8F21-BC5F551116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chemeClr val="accent4">
                    <a:lumMod val="75000"/>
                  </a:schemeClr>
                </a:solidFill>
              </a:rPr>
              <a:t>Flow rules</a:t>
            </a:r>
          </a:p>
          <a:p>
            <a:pPr lvl="1"/>
            <a:r>
              <a:rPr lang="en-US" sz="2400" dirty="0"/>
              <a:t>Rather than </a:t>
            </a:r>
            <a:r>
              <a:rPr lang="en-US" sz="2400" i="1" dirty="0"/>
              <a:t>react</a:t>
            </a:r>
            <a:r>
              <a:rPr lang="en-US" sz="2400" dirty="0"/>
              <a:t> to every packet from the switch, can install a rule that </a:t>
            </a:r>
            <a:r>
              <a:rPr lang="en-US" sz="2400" i="1" dirty="0"/>
              <a:t>matches</a:t>
            </a:r>
            <a:r>
              <a:rPr lang="en-US" sz="2400" dirty="0"/>
              <a:t> on certain packet headers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Flow rules are </a:t>
            </a:r>
            <a:r>
              <a:rPr lang="en-US" sz="2400" i="1" dirty="0"/>
              <a:t>installed</a:t>
            </a:r>
            <a:r>
              <a:rPr lang="en-US" sz="2400" dirty="0"/>
              <a:t> by the </a:t>
            </a:r>
            <a:r>
              <a:rPr lang="en-US" sz="2400" i="1" dirty="0"/>
              <a:t>controller</a:t>
            </a:r>
            <a:r>
              <a:rPr lang="en-US" sz="2400" dirty="0"/>
              <a:t> and maintained in the </a:t>
            </a:r>
            <a:r>
              <a:rPr lang="en-US" sz="2400" i="1" dirty="0"/>
              <a:t>flow table</a:t>
            </a:r>
          </a:p>
          <a:p>
            <a:pPr lvl="2"/>
            <a:r>
              <a:rPr lang="en-US" sz="2000" dirty="0"/>
              <a:t>Flow rules are generated by applications (either bundled with the controller or running on top of the controller)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237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3"/>
          <p:cNvSpPr/>
          <p:nvPr/>
        </p:nvSpPr>
        <p:spPr>
          <a:xfrm>
            <a:off x="2952840" y="5978520"/>
            <a:ext cx="137880" cy="36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CustomShape 15"/>
          <p:cNvSpPr/>
          <p:nvPr/>
        </p:nvSpPr>
        <p:spPr>
          <a:xfrm>
            <a:off x="838199" y="1661532"/>
            <a:ext cx="5384181" cy="3869473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Closed equipment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Software bundled with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hardware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Vendor-specific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interfaces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/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Over specified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: Slow protocol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standardization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Few people can innovate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Equipment vendors write the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code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480"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Long delays to introduce new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features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CustomShape 16"/>
          <p:cNvSpPr/>
          <p:nvPr/>
        </p:nvSpPr>
        <p:spPr>
          <a:xfrm>
            <a:off x="6444288" y="2393060"/>
            <a:ext cx="4777200" cy="19587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Operating a network is expensive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More than half the cost of a </a:t>
            </a: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network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Yet, operator error causes most </a:t>
            </a: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outages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/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Buggy software in the equipment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Routers with 20+ million lines of code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240">
              <a:buClr>
                <a:srgbClr val="000000"/>
              </a:buClr>
              <a:buFont typeface="Arial"/>
              <a:buChar char="•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Cascading failures, vulnerabilities, etc.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6" name="Picture 4"/>
          <p:cNvPicPr/>
          <p:nvPr/>
        </p:nvPicPr>
        <p:blipFill>
          <a:blip r:embed="rId3"/>
          <a:stretch/>
        </p:blipFill>
        <p:spPr>
          <a:xfrm>
            <a:off x="10621999" y="2639120"/>
            <a:ext cx="469080" cy="733320"/>
          </a:xfrm>
          <a:prstGeom prst="rect">
            <a:avLst/>
          </a:prstGeom>
          <a:ln>
            <a:noFill/>
          </a:ln>
        </p:spPr>
      </p:pic>
      <p:pic>
        <p:nvPicPr>
          <p:cNvPr id="497" name="Picture 5"/>
          <p:cNvPicPr/>
          <p:nvPr/>
        </p:nvPicPr>
        <p:blipFill>
          <a:blip r:embed="rId4"/>
          <a:stretch/>
        </p:blipFill>
        <p:spPr>
          <a:xfrm>
            <a:off x="10594639" y="3531110"/>
            <a:ext cx="496440" cy="662040"/>
          </a:xfrm>
          <a:prstGeom prst="rect">
            <a:avLst/>
          </a:prstGeom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the Monolithic </a:t>
            </a:r>
            <a:r>
              <a:rPr lang="en-US" dirty="0"/>
              <a:t>A</a:t>
            </a:r>
            <a:r>
              <a:rPr lang="en-US" dirty="0" smtClean="0"/>
              <a:t>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5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E770-98F2-0341-A9CA-B4EBCD34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More commands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518D7-0204-7E46-B87C-CB64FBAE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6D77C-F547-BA43-B224-B1E5D347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CE4D5-E901-1E4C-AB56-C97BB41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F27C8-7237-B24D-8F21-BC5F551116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OFFlowAdd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/>
              <a:t>Add a new rule that matches on certain headers (or attributes)</a:t>
            </a:r>
          </a:p>
          <a:p>
            <a:pPr marL="914400" lvl="2" indent="0">
              <a:buNone/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e.g., all packets from </a:t>
            </a:r>
            <a:r>
              <a:rPr lang="en-US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src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 1.2.3.4 and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destined for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4.3.2.1 (regardless of other attributes)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should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 dropped (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Think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firewall!)</a:t>
            </a:r>
          </a:p>
          <a:p>
            <a:pPr marL="0" indent="0">
              <a:buNone/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OFFlowMod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/>
              <a:t>Modify an existing rule in the switch</a:t>
            </a:r>
          </a:p>
          <a:p>
            <a:pPr marL="914400" lvl="2" indent="0">
              <a:buNone/>
            </a:pPr>
            <a:r>
              <a:rPr lang="en-US" sz="1800" i="1" dirty="0"/>
              <a:t>e.g., Change the above rule to not drop such packets</a:t>
            </a:r>
          </a:p>
          <a:p>
            <a:pPr marL="0" indent="0">
              <a:buNone/>
            </a:pPr>
            <a:endParaRPr lang="en-US" sz="1100" b="1" i="1" dirty="0"/>
          </a:p>
          <a:p>
            <a:pPr marL="0" indent="0">
              <a:buNone/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OFStatisticsRequest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/>
              <a:t>Instructs Switch to reply with an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</a:rPr>
              <a:t>OFStatisticsResponse</a:t>
            </a:r>
            <a:r>
              <a:rPr lang="en-US" sz="2000" dirty="0"/>
              <a:t> containing some statistics on traffic received by this switch</a:t>
            </a:r>
          </a:p>
          <a:p>
            <a:pPr lvl="1"/>
            <a:r>
              <a:rPr lang="en-US" sz="2000" i="1" dirty="0"/>
              <a:t>How? </a:t>
            </a:r>
            <a:r>
              <a:rPr lang="en-US" sz="2000" i="1" dirty="0">
                <a:solidFill>
                  <a:schemeClr val="accent5"/>
                </a:solidFill>
              </a:rPr>
              <a:t>Switches also have counters/meters to gather metrics!</a:t>
            </a:r>
          </a:p>
        </p:txBody>
      </p:sp>
    </p:spTree>
    <p:extLst>
      <p:ext uri="{BB962C8B-B14F-4D97-AF65-F5344CB8AC3E}">
        <p14:creationId xmlns:p14="http://schemas.microsoft.com/office/powerpoint/2010/main" val="37750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FE770-98F2-0341-A9CA-B4EBCD34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Controller: More events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518D7-0204-7E46-B87C-CB64FBAE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6D77C-F547-BA43-B224-B1E5D347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CE4D5-E901-1E4C-AB56-C97BB41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F27C8-7237-B24D-8F21-BC5F551116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OFFlowRemoved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/>
              <a:t>Tells a controller that a flow rule was removed</a:t>
            </a:r>
          </a:p>
          <a:p>
            <a:pPr lvl="1"/>
            <a:r>
              <a:rPr lang="en-US" sz="2000" dirty="0"/>
              <a:t>Flow rules can have (hard/soft) timeouts!</a:t>
            </a:r>
          </a:p>
          <a:p>
            <a:pPr marL="0" indent="0">
              <a:buNone/>
            </a:pP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</a:rPr>
              <a:t>OFStatisticsResponse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sz="2000" dirty="0"/>
              <a:t>Statistics on traffic observed by the switch (could be useful for traffic engineering)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360472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1859-0D7C-4F4A-A218-547BAD6B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Controller: Event-driven paradigm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B8335-F0C3-A048-8776-7AE31DDE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71DC3-4A4D-924D-9EB0-765D95FE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302D1-8240-D54C-82B3-F7171CF5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CC822-A1E8-F24C-BC79-76F48E11F3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Switch </a:t>
            </a:r>
            <a:r>
              <a:rPr lang="en-US" sz="2800" i="1" dirty="0" smtClean="0">
                <a:solidFill>
                  <a:schemeClr val="accent5"/>
                </a:solidFill>
              </a:rPr>
              <a:t>generates</a:t>
            </a:r>
            <a:r>
              <a:rPr lang="en-US" sz="2800" dirty="0" smtClean="0"/>
              <a:t> </a:t>
            </a:r>
            <a:r>
              <a:rPr lang="en-US" sz="2800" dirty="0"/>
              <a:t>events and sends </a:t>
            </a:r>
            <a:r>
              <a:rPr lang="en-US" sz="2800" dirty="0" smtClean="0"/>
              <a:t>them</a:t>
            </a:r>
            <a:r>
              <a:rPr lang="en-US" sz="2800" dirty="0" smtClean="0"/>
              <a:t> </a:t>
            </a:r>
            <a:r>
              <a:rPr lang="en-US" sz="2800" dirty="0"/>
              <a:t>to controller</a:t>
            </a:r>
          </a:p>
          <a:p>
            <a:endParaRPr lang="en-US" sz="2800" dirty="0"/>
          </a:p>
          <a:p>
            <a:r>
              <a:rPr lang="en-US" sz="2800" dirty="0"/>
              <a:t>Application(s) </a:t>
            </a:r>
            <a:r>
              <a:rPr lang="en-US" sz="2800" i="1" dirty="0">
                <a:solidFill>
                  <a:schemeClr val="accent5"/>
                </a:solidFill>
              </a:rPr>
              <a:t>responds</a:t>
            </a:r>
            <a:r>
              <a:rPr lang="en-US" sz="2800" dirty="0"/>
              <a:t> to the events</a:t>
            </a:r>
          </a:p>
          <a:p>
            <a:pPr lvl="1"/>
            <a:r>
              <a:rPr lang="en-US" sz="2400" dirty="0"/>
              <a:t>Controller has (or interacts with) one or more applications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Application </a:t>
            </a:r>
            <a:r>
              <a:rPr lang="en-US" sz="2400" i="1" dirty="0">
                <a:solidFill>
                  <a:schemeClr val="accent5"/>
                </a:solidFill>
              </a:rPr>
              <a:t>subscribes</a:t>
            </a:r>
            <a:r>
              <a:rPr lang="en-US" sz="2400" dirty="0"/>
              <a:t> to (a subset of) events</a:t>
            </a:r>
          </a:p>
          <a:p>
            <a:pPr lvl="1"/>
            <a:r>
              <a:rPr lang="en-US" sz="2400" dirty="0"/>
              <a:t>When application receives an event, it responds with an output (command)</a:t>
            </a:r>
          </a:p>
          <a:p>
            <a:pPr lvl="1"/>
            <a:r>
              <a:rPr lang="en-US" sz="2400" dirty="0"/>
              <a:t>Controller sends this command to the switch</a:t>
            </a:r>
          </a:p>
        </p:txBody>
      </p:sp>
    </p:spTree>
    <p:extLst>
      <p:ext uri="{BB962C8B-B14F-4D97-AF65-F5344CB8AC3E}">
        <p14:creationId xmlns:p14="http://schemas.microsoft.com/office/powerpoint/2010/main" val="2864880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0064-B4A4-EC49-881F-535A4302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Controllers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CB8B4-5803-6D4E-A324-14A0FED4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4876C-F9CE-774C-AD8A-26133545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927F6-3AB5-A544-9963-3413B91E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787028-EED5-394B-9F4E-C3D0CA0FD9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exist!</a:t>
            </a:r>
          </a:p>
          <a:p>
            <a:pPr lvl="1"/>
            <a:r>
              <a:rPr lang="en-US" sz="2400" dirty="0"/>
              <a:t>NOX (C++)</a:t>
            </a:r>
          </a:p>
          <a:p>
            <a:pPr lvl="1"/>
            <a:r>
              <a:rPr lang="en-US" sz="2400" dirty="0"/>
              <a:t>POX (Python)</a:t>
            </a:r>
          </a:p>
          <a:p>
            <a:pPr lvl="1"/>
            <a:r>
              <a:rPr lang="en-US" sz="2400" dirty="0"/>
              <a:t>Floodlight (Java)</a:t>
            </a:r>
          </a:p>
          <a:p>
            <a:pPr lvl="1"/>
            <a:r>
              <a:rPr lang="en-US" sz="2400" dirty="0" err="1"/>
              <a:t>OpenDaylight</a:t>
            </a:r>
            <a:r>
              <a:rPr lang="en-US" sz="2400" dirty="0"/>
              <a:t> (Java)</a:t>
            </a:r>
          </a:p>
          <a:p>
            <a:pPr lvl="1"/>
            <a:r>
              <a:rPr lang="en-US" sz="2400" dirty="0" err="1"/>
              <a:t>Onix</a:t>
            </a:r>
            <a:endParaRPr lang="en-US" sz="2400" dirty="0"/>
          </a:p>
          <a:p>
            <a:pPr lvl="1"/>
            <a:r>
              <a:rPr lang="en-US" sz="2400" dirty="0"/>
              <a:t>ONOS</a:t>
            </a:r>
          </a:p>
          <a:p>
            <a:pPr lvl="1"/>
            <a:r>
              <a:rPr lang="en-US" sz="2400" dirty="0"/>
              <a:t>Pyretic</a:t>
            </a:r>
          </a:p>
          <a:p>
            <a:pPr lvl="1"/>
            <a:endParaRPr lang="en-US" sz="2400" dirty="0"/>
          </a:p>
          <a:p>
            <a:r>
              <a:rPr lang="en-US" sz="2000" i="1" dirty="0"/>
              <a:t>Different Implementations offer different services, applications, benefits, …</a:t>
            </a:r>
          </a:p>
        </p:txBody>
      </p:sp>
    </p:spTree>
    <p:extLst>
      <p:ext uri="{BB962C8B-B14F-4D97-AF65-F5344CB8AC3E}">
        <p14:creationId xmlns:p14="http://schemas.microsoft.com/office/powerpoint/2010/main" val="3192329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96661-F9C5-2746-A56F-0304D0B0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F342D-BA1D-3344-865A-A901DA24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F3A67-31DB-2443-9D10-4CC60DF4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3C1E8F7-B48C-EA41-BC42-1B1EBC6E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Controllers: Applications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338793-17FD-AA49-A1B0-3DC2A69FB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362075"/>
            <a:ext cx="6530975" cy="4822825"/>
          </a:xfrm>
        </p:spPr>
        <p:txBody>
          <a:bodyPr>
            <a:normAutofit/>
          </a:bodyPr>
          <a:lstStyle/>
          <a:p>
            <a:r>
              <a:rPr lang="en-US" sz="2000" dirty="0"/>
              <a:t>Controllers may come bundled with one or more applications</a:t>
            </a:r>
          </a:p>
          <a:p>
            <a:pPr lvl="1"/>
            <a:r>
              <a:rPr lang="en-US" sz="1800" i="1" dirty="0"/>
              <a:t>Floodlight</a:t>
            </a:r>
            <a:r>
              <a:rPr lang="en-US" sz="1800" dirty="0"/>
              <a:t>, for instance, comes bundled with </a:t>
            </a:r>
            <a:r>
              <a:rPr lang="en-US" sz="1800" i="1" dirty="0"/>
              <a:t>Hub, Switch, …</a:t>
            </a:r>
            <a:endParaRPr lang="en-US" sz="1800" dirty="0"/>
          </a:p>
          <a:p>
            <a:endParaRPr lang="en-US" sz="2000" dirty="0"/>
          </a:p>
          <a:p>
            <a:r>
              <a:rPr lang="en-US" sz="2000" dirty="0"/>
              <a:t>We can also </a:t>
            </a:r>
            <a:r>
              <a:rPr lang="en-US" sz="2000" i="1" dirty="0"/>
              <a:t>deploy</a:t>
            </a:r>
            <a:r>
              <a:rPr lang="en-US" sz="2000" dirty="0"/>
              <a:t> custom applications with the controller …</a:t>
            </a:r>
          </a:p>
          <a:p>
            <a:pPr lvl="1"/>
            <a:r>
              <a:rPr lang="en-US" sz="1800" dirty="0"/>
              <a:t>A traffic engineering application that performs “smart” routing by gathering details about traffic conditions in the network (through </a:t>
            </a:r>
            <a:r>
              <a:rPr lang="en-US" sz="1800" i="1" dirty="0" err="1"/>
              <a:t>OFStatisticsRequest</a:t>
            </a:r>
            <a:r>
              <a:rPr lang="en-US" sz="1800" dirty="0"/>
              <a:t>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No need to reinvent the wheel</a:t>
            </a:r>
          </a:p>
          <a:p>
            <a:pPr lvl="2"/>
            <a:r>
              <a:rPr lang="en-US" sz="1400" dirty="0"/>
              <a:t>There are </a:t>
            </a:r>
            <a:r>
              <a:rPr lang="en-US" sz="1400" i="1" dirty="0">
                <a:solidFill>
                  <a:schemeClr val="accent5"/>
                </a:solidFill>
              </a:rPr>
              <a:t>SDN </a:t>
            </a:r>
            <a:r>
              <a:rPr lang="en-US" sz="1400" i="1" dirty="0" err="1">
                <a:solidFill>
                  <a:schemeClr val="accent5"/>
                </a:solidFill>
              </a:rPr>
              <a:t>AppStores</a:t>
            </a:r>
            <a:endParaRPr lang="en-US" sz="1400" dirty="0">
              <a:solidFill>
                <a:schemeClr val="accent5"/>
              </a:solidFill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6944C5-A7CD-5647-9151-66F4A0CD8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060" y="2222170"/>
            <a:ext cx="2865070" cy="24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5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DADEC8-A039-0945-8B81-E7622819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Applications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19B94-03D8-F44E-806B-2FDEA83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D1C29-F146-074E-AF83-347BB6F6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37DD1-8C0B-8441-B94C-D57018B5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5231F-4066-2D49-81D3-F655E3D46A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60D1C3C8-1ADE-044B-B6C5-1358EBF002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Different applications can install rules that perform different actions for different matches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720BCB1-621E-B840-A1A7-656356051790}"/>
              </a:ext>
            </a:extLst>
          </p:cNvPr>
          <p:cNvGrpSpPr/>
          <p:nvPr/>
        </p:nvGrpSpPr>
        <p:grpSpPr>
          <a:xfrm>
            <a:off x="2773484" y="2695379"/>
            <a:ext cx="6645031" cy="1467241"/>
            <a:chOff x="2773484" y="2695379"/>
            <a:chExt cx="6645031" cy="14672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6A52B9-F1A0-2B4F-B3C7-FF35BEE219A6}"/>
                </a:ext>
              </a:extLst>
            </p:cNvPr>
            <p:cNvSpPr/>
            <p:nvPr/>
          </p:nvSpPr>
          <p:spPr>
            <a:xfrm>
              <a:off x="2773484" y="2884263"/>
              <a:ext cx="6645031" cy="12783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76D4ED-FFD3-8140-A409-CA2FEA41EA0F}"/>
                </a:ext>
              </a:extLst>
            </p:cNvPr>
            <p:cNvSpPr txBox="1"/>
            <p:nvPr/>
          </p:nvSpPr>
          <p:spPr>
            <a:xfrm>
              <a:off x="2880275" y="2695379"/>
              <a:ext cx="171758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Flow Table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AEE9EA1-982F-B749-9205-4AC77865811A}"/>
                </a:ext>
              </a:extLst>
            </p:cNvPr>
            <p:cNvGrpSpPr/>
            <p:nvPr/>
          </p:nvGrpSpPr>
          <p:grpSpPr>
            <a:xfrm>
              <a:off x="2880275" y="3083051"/>
              <a:ext cx="6447525" cy="300679"/>
              <a:chOff x="2880275" y="3083051"/>
              <a:chExt cx="6447525" cy="300679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8E6A21B-65B8-6D44-B460-F70585E4B0D3}"/>
                  </a:ext>
                </a:extLst>
              </p:cNvPr>
              <p:cNvGrpSpPr/>
              <p:nvPr/>
            </p:nvGrpSpPr>
            <p:grpSpPr>
              <a:xfrm>
                <a:off x="2880275" y="3083051"/>
                <a:ext cx="1842150" cy="300679"/>
                <a:chOff x="8563322" y="4207146"/>
                <a:chExt cx="1842150" cy="300679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A6C1656-B561-6A40-9D9D-56E04D6D86AD}"/>
                    </a:ext>
                  </a:extLst>
                </p:cNvPr>
                <p:cNvSpPr/>
                <p:nvPr/>
              </p:nvSpPr>
              <p:spPr>
                <a:xfrm>
                  <a:off x="8563322" y="4207768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src</a:t>
                  </a: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. MAC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C749534-D7AC-1E48-801D-9DD5D12F2B9F}"/>
                    </a:ext>
                  </a:extLst>
                </p:cNvPr>
                <p:cNvSpPr/>
                <p:nvPr/>
              </p:nvSpPr>
              <p:spPr>
                <a:xfrm>
                  <a:off x="9484397" y="4207146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dst. MAC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0EA0265-E438-1B41-A23C-D9BA7E987C49}"/>
                  </a:ext>
                </a:extLst>
              </p:cNvPr>
              <p:cNvGrpSpPr/>
              <p:nvPr/>
            </p:nvGrpSpPr>
            <p:grpSpPr>
              <a:xfrm>
                <a:off x="4722425" y="3083051"/>
                <a:ext cx="1842150" cy="300679"/>
                <a:chOff x="10405472" y="4197371"/>
                <a:chExt cx="1842150" cy="300679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827323B8-5DB7-9542-99A7-1EDC3F3945AE}"/>
                    </a:ext>
                  </a:extLst>
                </p:cNvPr>
                <p:cNvSpPr/>
                <p:nvPr/>
              </p:nvSpPr>
              <p:spPr>
                <a:xfrm>
                  <a:off x="10405472" y="4197993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src</a:t>
                  </a: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. IP</a:t>
                  </a: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F88AF5A-492C-8D4C-937D-2D74EC490412}"/>
                    </a:ext>
                  </a:extLst>
                </p:cNvPr>
                <p:cNvSpPr/>
                <p:nvPr/>
              </p:nvSpPr>
              <p:spPr>
                <a:xfrm>
                  <a:off x="11326547" y="4197371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dst. IP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567810F-A2B6-1C4C-A141-71330367F806}"/>
                  </a:ext>
                </a:extLst>
              </p:cNvPr>
              <p:cNvGrpSpPr/>
              <p:nvPr/>
            </p:nvGrpSpPr>
            <p:grpSpPr>
              <a:xfrm>
                <a:off x="6564575" y="3083051"/>
                <a:ext cx="1842150" cy="300679"/>
                <a:chOff x="4465210" y="4569222"/>
                <a:chExt cx="1842150" cy="300679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33438C0-9804-704A-8133-4E326A45C088}"/>
                    </a:ext>
                  </a:extLst>
                </p:cNvPr>
                <p:cNvSpPr/>
                <p:nvPr/>
              </p:nvSpPr>
              <p:spPr>
                <a:xfrm>
                  <a:off x="4465210" y="4569844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src</a:t>
                  </a: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. port</a:t>
                  </a: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1E45EA3-E1B1-9F4E-AD68-45BB7D3FBBF4}"/>
                    </a:ext>
                  </a:extLst>
                </p:cNvPr>
                <p:cNvSpPr/>
                <p:nvPr/>
              </p:nvSpPr>
              <p:spPr>
                <a:xfrm>
                  <a:off x="5386285" y="4569222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dst. port</a:t>
                  </a: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991CB4E-D125-D544-A6C9-8861157EA464}"/>
                  </a:ext>
                </a:extLst>
              </p:cNvPr>
              <p:cNvSpPr/>
              <p:nvPr/>
            </p:nvSpPr>
            <p:spPr>
              <a:xfrm>
                <a:off x="8406725" y="308367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action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F258B26-DEE7-654E-A5B2-49739CE6192C}"/>
                </a:ext>
              </a:extLst>
            </p:cNvPr>
            <p:cNvGrpSpPr/>
            <p:nvPr/>
          </p:nvGrpSpPr>
          <p:grpSpPr>
            <a:xfrm>
              <a:off x="2880275" y="3379651"/>
              <a:ext cx="6447525" cy="300679"/>
              <a:chOff x="2880275" y="3379651"/>
              <a:chExt cx="6447525" cy="30067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B672565-2CB4-274B-9BF7-C2C865AD08EC}"/>
                  </a:ext>
                </a:extLst>
              </p:cNvPr>
              <p:cNvGrpSpPr/>
              <p:nvPr/>
            </p:nvGrpSpPr>
            <p:grpSpPr>
              <a:xfrm>
                <a:off x="2880275" y="3379651"/>
                <a:ext cx="1842150" cy="300679"/>
                <a:chOff x="8563322" y="4207146"/>
                <a:chExt cx="1842150" cy="300679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9D9072A-4143-1347-A3EB-F70EBCB86A8D}"/>
                    </a:ext>
                  </a:extLst>
                </p:cNvPr>
                <p:cNvSpPr/>
                <p:nvPr/>
              </p:nvSpPr>
              <p:spPr>
                <a:xfrm>
                  <a:off x="8563322" y="4207768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C5E97364-79F9-BC40-B1FC-DAC0D333FD0F}"/>
                    </a:ext>
                  </a:extLst>
                </p:cNvPr>
                <p:cNvSpPr/>
                <p:nvPr/>
              </p:nvSpPr>
              <p:spPr>
                <a:xfrm>
                  <a:off x="9484397" y="4207146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855FC44-CE7A-3841-BEDD-635E382CC1D4}"/>
                  </a:ext>
                </a:extLst>
              </p:cNvPr>
              <p:cNvGrpSpPr/>
              <p:nvPr/>
            </p:nvGrpSpPr>
            <p:grpSpPr>
              <a:xfrm>
                <a:off x="4722425" y="3379651"/>
                <a:ext cx="1842150" cy="300679"/>
                <a:chOff x="10405472" y="4197371"/>
                <a:chExt cx="1842150" cy="300679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9ACFFD-07D3-644D-B505-14E09077DF87}"/>
                    </a:ext>
                  </a:extLst>
                </p:cNvPr>
                <p:cNvSpPr/>
                <p:nvPr/>
              </p:nvSpPr>
              <p:spPr>
                <a:xfrm>
                  <a:off x="10405472" y="4197993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13616AF-6F9C-604C-8105-075402E5F266}"/>
                    </a:ext>
                  </a:extLst>
                </p:cNvPr>
                <p:cNvSpPr/>
                <p:nvPr/>
              </p:nvSpPr>
              <p:spPr>
                <a:xfrm>
                  <a:off x="11326547" y="4197371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B6DD164-9354-B24F-A6F4-2C26AC65144A}"/>
                  </a:ext>
                </a:extLst>
              </p:cNvPr>
              <p:cNvGrpSpPr/>
              <p:nvPr/>
            </p:nvGrpSpPr>
            <p:grpSpPr>
              <a:xfrm>
                <a:off x="6564575" y="3379651"/>
                <a:ext cx="1842150" cy="300679"/>
                <a:chOff x="4465210" y="4569222"/>
                <a:chExt cx="1842150" cy="300679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7081F09-C8D2-AA46-B385-C4679ABBB719}"/>
                    </a:ext>
                  </a:extLst>
                </p:cNvPr>
                <p:cNvSpPr/>
                <p:nvPr/>
              </p:nvSpPr>
              <p:spPr>
                <a:xfrm>
                  <a:off x="4465210" y="4569844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04EAB42-1A0E-9748-986B-E06070CD8014}"/>
                    </a:ext>
                  </a:extLst>
                </p:cNvPr>
                <p:cNvSpPr/>
                <p:nvPr/>
              </p:nvSpPr>
              <p:spPr>
                <a:xfrm>
                  <a:off x="5386285" y="4569222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D70468-63FD-C242-8C1A-6285D895396E}"/>
                  </a:ext>
                </a:extLst>
              </p:cNvPr>
              <p:cNvSpPr/>
              <p:nvPr/>
            </p:nvSpPr>
            <p:spPr>
              <a:xfrm>
                <a:off x="8406725" y="3379651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068991-655C-9A4B-8E19-E517C4BF824C}"/>
                </a:ext>
              </a:extLst>
            </p:cNvPr>
            <p:cNvGrpSpPr/>
            <p:nvPr/>
          </p:nvGrpSpPr>
          <p:grpSpPr>
            <a:xfrm>
              <a:off x="2880275" y="3679086"/>
              <a:ext cx="6447525" cy="300679"/>
              <a:chOff x="2880275" y="3679086"/>
              <a:chExt cx="6447525" cy="30067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CDDBFE0-BAEA-6A47-B08C-94A5F06DA05C}"/>
                  </a:ext>
                </a:extLst>
              </p:cNvPr>
              <p:cNvGrpSpPr/>
              <p:nvPr/>
            </p:nvGrpSpPr>
            <p:grpSpPr>
              <a:xfrm>
                <a:off x="2880275" y="3679086"/>
                <a:ext cx="1842150" cy="300679"/>
                <a:chOff x="8563322" y="4207146"/>
                <a:chExt cx="1842150" cy="300679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426D307-35D9-9C48-8601-8CBC8387E6AA}"/>
                    </a:ext>
                  </a:extLst>
                </p:cNvPr>
                <p:cNvSpPr/>
                <p:nvPr/>
              </p:nvSpPr>
              <p:spPr>
                <a:xfrm>
                  <a:off x="8563322" y="4207768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1A0CD8E-7BE2-1247-A0AA-DE02A26F4E39}"/>
                    </a:ext>
                  </a:extLst>
                </p:cNvPr>
                <p:cNvSpPr/>
                <p:nvPr/>
              </p:nvSpPr>
              <p:spPr>
                <a:xfrm>
                  <a:off x="9484397" y="4207146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93812BA-93B4-804A-BBFC-EF0B9EA9A107}"/>
                  </a:ext>
                </a:extLst>
              </p:cNvPr>
              <p:cNvGrpSpPr/>
              <p:nvPr/>
            </p:nvGrpSpPr>
            <p:grpSpPr>
              <a:xfrm>
                <a:off x="4722425" y="3679086"/>
                <a:ext cx="1842150" cy="300679"/>
                <a:chOff x="10405472" y="4197371"/>
                <a:chExt cx="1842150" cy="300679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1432977-CC37-464F-BFA1-E31011279897}"/>
                    </a:ext>
                  </a:extLst>
                </p:cNvPr>
                <p:cNvSpPr/>
                <p:nvPr/>
              </p:nvSpPr>
              <p:spPr>
                <a:xfrm>
                  <a:off x="10405472" y="4197993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B932CCA1-1172-3E4D-BC17-3DBCC0DFC83A}"/>
                    </a:ext>
                  </a:extLst>
                </p:cNvPr>
                <p:cNvSpPr/>
                <p:nvPr/>
              </p:nvSpPr>
              <p:spPr>
                <a:xfrm>
                  <a:off x="11326547" y="4197371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BE4D7BE-D99E-5042-B51A-363B14059BA3}"/>
                  </a:ext>
                </a:extLst>
              </p:cNvPr>
              <p:cNvGrpSpPr/>
              <p:nvPr/>
            </p:nvGrpSpPr>
            <p:grpSpPr>
              <a:xfrm>
                <a:off x="6564575" y="3679086"/>
                <a:ext cx="1842150" cy="300679"/>
                <a:chOff x="4465210" y="4569222"/>
                <a:chExt cx="1842150" cy="300679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AE2CB36-71F7-BA4C-BF9D-0A404B70ADF0}"/>
                    </a:ext>
                  </a:extLst>
                </p:cNvPr>
                <p:cNvSpPr/>
                <p:nvPr/>
              </p:nvSpPr>
              <p:spPr>
                <a:xfrm>
                  <a:off x="4465210" y="4569844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8E4C7EF-9AB7-8048-A54F-02BFBBB6D1CB}"/>
                    </a:ext>
                  </a:extLst>
                </p:cNvPr>
                <p:cNvSpPr/>
                <p:nvPr/>
              </p:nvSpPr>
              <p:spPr>
                <a:xfrm>
                  <a:off x="5386285" y="4569222"/>
                  <a:ext cx="921075" cy="300057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ndara" panose="020E0502030303020204"/>
                      <a:ea typeface="+mn-ea"/>
                      <a:cs typeface="+mn-cs"/>
                    </a:rPr>
                    <a:t>…</a:t>
                  </a: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175064-E094-9D47-8666-3AC20BF8F803}"/>
                  </a:ext>
                </a:extLst>
              </p:cNvPr>
              <p:cNvSpPr/>
              <p:nvPr/>
            </p:nvSpPr>
            <p:spPr>
              <a:xfrm>
                <a:off x="8406725" y="3679086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3294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ADADEC8-A039-0945-8B81-E7622819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Applications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19B94-03D8-F44E-806B-2FDEA83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D1C29-F146-074E-AF83-347BB6F6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37DD1-8C0B-8441-B94C-D57018B5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5231F-4066-2D49-81D3-F655E3D46A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60D1C3C8-1ADE-044B-B6C5-1358EBF002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Different applications can install rules that perform different actions for different matches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6A52B9-F1A0-2B4F-B3C7-FF35BEE219A6}"/>
              </a:ext>
            </a:extLst>
          </p:cNvPr>
          <p:cNvSpPr/>
          <p:nvPr/>
        </p:nvSpPr>
        <p:spPr>
          <a:xfrm>
            <a:off x="2773484" y="2884263"/>
            <a:ext cx="6645031" cy="2134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76D4ED-FFD3-8140-A409-CA2FEA41EA0F}"/>
              </a:ext>
            </a:extLst>
          </p:cNvPr>
          <p:cNvSpPr txBox="1"/>
          <p:nvPr/>
        </p:nvSpPr>
        <p:spPr>
          <a:xfrm>
            <a:off x="2880275" y="2695379"/>
            <a:ext cx="1717588" cy="33855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Flow Table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EE9EA1-982F-B749-9205-4AC77865811A}"/>
              </a:ext>
            </a:extLst>
          </p:cNvPr>
          <p:cNvGrpSpPr/>
          <p:nvPr/>
        </p:nvGrpSpPr>
        <p:grpSpPr>
          <a:xfrm>
            <a:off x="2880275" y="3083051"/>
            <a:ext cx="6447525" cy="300679"/>
            <a:chOff x="2880275" y="3083051"/>
            <a:chExt cx="6447525" cy="30067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8E6A21B-65B8-6D44-B460-F70585E4B0D3}"/>
                </a:ext>
              </a:extLst>
            </p:cNvPr>
            <p:cNvGrpSpPr/>
            <p:nvPr/>
          </p:nvGrpSpPr>
          <p:grpSpPr>
            <a:xfrm>
              <a:off x="2880275" y="3083051"/>
              <a:ext cx="1842150" cy="300679"/>
              <a:chOff x="8563322" y="4207146"/>
              <a:chExt cx="1842150" cy="30067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A6C1656-B561-6A40-9D9D-56E04D6D86AD}"/>
                  </a:ext>
                </a:extLst>
              </p:cNvPr>
              <p:cNvSpPr/>
              <p:nvPr/>
            </p:nvSpPr>
            <p:spPr>
              <a:xfrm>
                <a:off x="8563322" y="4207768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src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. MAC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C749534-D7AC-1E48-801D-9DD5D12F2B9F}"/>
                  </a:ext>
                </a:extLst>
              </p:cNvPr>
              <p:cNvSpPr/>
              <p:nvPr/>
            </p:nvSpPr>
            <p:spPr>
              <a:xfrm>
                <a:off x="9484397" y="4207146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dst. MAC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0EA0265-E438-1B41-A23C-D9BA7E987C49}"/>
                </a:ext>
              </a:extLst>
            </p:cNvPr>
            <p:cNvGrpSpPr/>
            <p:nvPr/>
          </p:nvGrpSpPr>
          <p:grpSpPr>
            <a:xfrm>
              <a:off x="4722425" y="3083051"/>
              <a:ext cx="1842150" cy="300679"/>
              <a:chOff x="10405472" y="4197371"/>
              <a:chExt cx="1842150" cy="30067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27323B8-5DB7-9542-99A7-1EDC3F3945AE}"/>
                  </a:ext>
                </a:extLst>
              </p:cNvPr>
              <p:cNvSpPr/>
              <p:nvPr/>
            </p:nvSpPr>
            <p:spPr>
              <a:xfrm>
                <a:off x="10405472" y="419799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src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. IP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F88AF5A-492C-8D4C-937D-2D74EC490412}"/>
                  </a:ext>
                </a:extLst>
              </p:cNvPr>
              <p:cNvSpPr/>
              <p:nvPr/>
            </p:nvSpPr>
            <p:spPr>
              <a:xfrm>
                <a:off x="11326547" y="4197371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dst. IP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567810F-A2B6-1C4C-A141-71330367F806}"/>
                </a:ext>
              </a:extLst>
            </p:cNvPr>
            <p:cNvGrpSpPr/>
            <p:nvPr/>
          </p:nvGrpSpPr>
          <p:grpSpPr>
            <a:xfrm>
              <a:off x="6564575" y="3083051"/>
              <a:ext cx="1842150" cy="300679"/>
              <a:chOff x="4465210" y="4569222"/>
              <a:chExt cx="1842150" cy="30067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33438C0-9804-704A-8133-4E326A45C088}"/>
                  </a:ext>
                </a:extLst>
              </p:cNvPr>
              <p:cNvSpPr/>
              <p:nvPr/>
            </p:nvSpPr>
            <p:spPr>
              <a:xfrm>
                <a:off x="4465210" y="4569844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src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. port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1E45EA3-E1B1-9F4E-AD68-45BB7D3FBBF4}"/>
                  </a:ext>
                </a:extLst>
              </p:cNvPr>
              <p:cNvSpPr/>
              <p:nvPr/>
            </p:nvSpPr>
            <p:spPr>
              <a:xfrm>
                <a:off x="5386285" y="4569222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dst. port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91CB4E-D125-D544-A6C9-8861157EA464}"/>
                </a:ext>
              </a:extLst>
            </p:cNvPr>
            <p:cNvSpPr/>
            <p:nvPr/>
          </p:nvSpPr>
          <p:spPr>
            <a:xfrm>
              <a:off x="8406725" y="3083673"/>
              <a:ext cx="921075" cy="3000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action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258B26-DEE7-654E-A5B2-49739CE6192C}"/>
              </a:ext>
            </a:extLst>
          </p:cNvPr>
          <p:cNvGrpSpPr/>
          <p:nvPr/>
        </p:nvGrpSpPr>
        <p:grpSpPr>
          <a:xfrm>
            <a:off x="2880275" y="3379651"/>
            <a:ext cx="6447525" cy="300679"/>
            <a:chOff x="2880275" y="3379651"/>
            <a:chExt cx="6447525" cy="30067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B672565-2CB4-274B-9BF7-C2C865AD08EC}"/>
                </a:ext>
              </a:extLst>
            </p:cNvPr>
            <p:cNvGrpSpPr/>
            <p:nvPr/>
          </p:nvGrpSpPr>
          <p:grpSpPr>
            <a:xfrm>
              <a:off x="2880275" y="3379651"/>
              <a:ext cx="1842150" cy="300679"/>
              <a:chOff x="8563322" y="4207146"/>
              <a:chExt cx="1842150" cy="300679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9D9072A-4143-1347-A3EB-F70EBCB86A8D}"/>
                  </a:ext>
                </a:extLst>
              </p:cNvPr>
              <p:cNvSpPr/>
              <p:nvPr/>
            </p:nvSpPr>
            <p:spPr>
              <a:xfrm>
                <a:off x="8563322" y="4207768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*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5E97364-79F9-BC40-B1FC-DAC0D333FD0F}"/>
                  </a:ext>
                </a:extLst>
              </p:cNvPr>
              <p:cNvSpPr/>
              <p:nvPr/>
            </p:nvSpPr>
            <p:spPr>
              <a:xfrm>
                <a:off x="9484397" y="4207146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H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855FC44-CE7A-3841-BEDD-635E382CC1D4}"/>
                </a:ext>
              </a:extLst>
            </p:cNvPr>
            <p:cNvGrpSpPr/>
            <p:nvPr/>
          </p:nvGrpSpPr>
          <p:grpSpPr>
            <a:xfrm>
              <a:off x="4722425" y="3379651"/>
              <a:ext cx="1842150" cy="300679"/>
              <a:chOff x="10405472" y="4197371"/>
              <a:chExt cx="1842150" cy="30067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49ACFFD-07D3-644D-B505-14E09077DF87}"/>
                  </a:ext>
                </a:extLst>
              </p:cNvPr>
              <p:cNvSpPr/>
              <p:nvPr/>
            </p:nvSpPr>
            <p:spPr>
              <a:xfrm>
                <a:off x="10405472" y="419799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13616AF-6F9C-604C-8105-075402E5F266}"/>
                  </a:ext>
                </a:extLst>
              </p:cNvPr>
              <p:cNvSpPr/>
              <p:nvPr/>
            </p:nvSpPr>
            <p:spPr>
              <a:xfrm>
                <a:off x="11326547" y="4197371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6DD164-9354-B24F-A6F4-2C26AC65144A}"/>
                </a:ext>
              </a:extLst>
            </p:cNvPr>
            <p:cNvGrpSpPr/>
            <p:nvPr/>
          </p:nvGrpSpPr>
          <p:grpSpPr>
            <a:xfrm>
              <a:off x="6564575" y="3379651"/>
              <a:ext cx="1842150" cy="300679"/>
              <a:chOff x="4465210" y="4569222"/>
              <a:chExt cx="1842150" cy="30067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7081F09-C8D2-AA46-B385-C4679ABBB719}"/>
                  </a:ext>
                </a:extLst>
              </p:cNvPr>
              <p:cNvSpPr/>
              <p:nvPr/>
            </p:nvSpPr>
            <p:spPr>
              <a:xfrm>
                <a:off x="4465210" y="4569844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04EAB42-1A0E-9748-986B-E06070CD8014}"/>
                  </a:ext>
                </a:extLst>
              </p:cNvPr>
              <p:cNvSpPr/>
              <p:nvPr/>
            </p:nvSpPr>
            <p:spPr>
              <a:xfrm>
                <a:off x="5386285" y="4569222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D70468-63FD-C242-8C1A-6285D895396E}"/>
                </a:ext>
              </a:extLst>
            </p:cNvPr>
            <p:cNvSpPr/>
            <p:nvPr/>
          </p:nvSpPr>
          <p:spPr>
            <a:xfrm>
              <a:off x="8406725" y="3379651"/>
              <a:ext cx="921075" cy="3000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port 8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068991-655C-9A4B-8E19-E517C4BF824C}"/>
              </a:ext>
            </a:extLst>
          </p:cNvPr>
          <p:cNvGrpSpPr/>
          <p:nvPr/>
        </p:nvGrpSpPr>
        <p:grpSpPr>
          <a:xfrm>
            <a:off x="2880275" y="3679086"/>
            <a:ext cx="6447525" cy="300679"/>
            <a:chOff x="2880275" y="3679086"/>
            <a:chExt cx="6447525" cy="30067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CDDBFE0-BAEA-6A47-B08C-94A5F06DA05C}"/>
                </a:ext>
              </a:extLst>
            </p:cNvPr>
            <p:cNvGrpSpPr/>
            <p:nvPr/>
          </p:nvGrpSpPr>
          <p:grpSpPr>
            <a:xfrm>
              <a:off x="2880275" y="3679086"/>
              <a:ext cx="1842150" cy="300679"/>
              <a:chOff x="8563322" y="4207146"/>
              <a:chExt cx="1842150" cy="30067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426D307-35D9-9C48-8601-8CBC8387E6AA}"/>
                  </a:ext>
                </a:extLst>
              </p:cNvPr>
              <p:cNvSpPr/>
              <p:nvPr/>
            </p:nvSpPr>
            <p:spPr>
              <a:xfrm>
                <a:off x="8563322" y="4207768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1A0CD8E-7BE2-1247-A0AA-DE02A26F4E39}"/>
                  </a:ext>
                </a:extLst>
              </p:cNvPr>
              <p:cNvSpPr/>
              <p:nvPr/>
            </p:nvSpPr>
            <p:spPr>
              <a:xfrm>
                <a:off x="9484397" y="4207146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93812BA-93B4-804A-BBFC-EF0B9EA9A107}"/>
                </a:ext>
              </a:extLst>
            </p:cNvPr>
            <p:cNvGrpSpPr/>
            <p:nvPr/>
          </p:nvGrpSpPr>
          <p:grpSpPr>
            <a:xfrm>
              <a:off x="4722425" y="3679086"/>
              <a:ext cx="1842150" cy="300679"/>
              <a:chOff x="10405472" y="4197371"/>
              <a:chExt cx="1842150" cy="30067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1432977-CC37-464F-BFA1-E31011279897}"/>
                  </a:ext>
                </a:extLst>
              </p:cNvPr>
              <p:cNvSpPr/>
              <p:nvPr/>
            </p:nvSpPr>
            <p:spPr>
              <a:xfrm>
                <a:off x="10405472" y="419799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932CCA1-1172-3E4D-BC17-3DBCC0DFC83A}"/>
                  </a:ext>
                </a:extLst>
              </p:cNvPr>
              <p:cNvSpPr/>
              <p:nvPr/>
            </p:nvSpPr>
            <p:spPr>
              <a:xfrm>
                <a:off x="11326547" y="4197371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Y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BE4D7BE-D99E-5042-B51A-363B14059BA3}"/>
                </a:ext>
              </a:extLst>
            </p:cNvPr>
            <p:cNvGrpSpPr/>
            <p:nvPr/>
          </p:nvGrpSpPr>
          <p:grpSpPr>
            <a:xfrm>
              <a:off x="6564575" y="3679086"/>
              <a:ext cx="1842150" cy="300679"/>
              <a:chOff x="4465210" y="4569222"/>
              <a:chExt cx="1842150" cy="30067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2CB36-71F7-BA4C-BF9D-0A404B70ADF0}"/>
                  </a:ext>
                </a:extLst>
              </p:cNvPr>
              <p:cNvSpPr/>
              <p:nvPr/>
            </p:nvSpPr>
            <p:spPr>
              <a:xfrm>
                <a:off x="4465210" y="4569844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E4C7EF-9AB7-8048-A54F-02BFBBB6D1CB}"/>
                  </a:ext>
                </a:extLst>
              </p:cNvPr>
              <p:cNvSpPr/>
              <p:nvPr/>
            </p:nvSpPr>
            <p:spPr>
              <a:xfrm>
                <a:off x="5386285" y="4569222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80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175064-E094-9D47-8666-3AC20BF8F803}"/>
                </a:ext>
              </a:extLst>
            </p:cNvPr>
            <p:cNvSpPr/>
            <p:nvPr/>
          </p:nvSpPr>
          <p:spPr>
            <a:xfrm>
              <a:off x="8406725" y="3679086"/>
              <a:ext cx="921075" cy="3000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port 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A75D928-F110-2942-A01C-FD09A3CF9963}"/>
              </a:ext>
            </a:extLst>
          </p:cNvPr>
          <p:cNvGrpSpPr/>
          <p:nvPr/>
        </p:nvGrpSpPr>
        <p:grpSpPr>
          <a:xfrm>
            <a:off x="2881136" y="3975064"/>
            <a:ext cx="6447525" cy="300679"/>
            <a:chOff x="2880275" y="3679086"/>
            <a:chExt cx="6447525" cy="30067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FB2E495-AFDD-4C4D-838D-FAC78A587513}"/>
                </a:ext>
              </a:extLst>
            </p:cNvPr>
            <p:cNvGrpSpPr/>
            <p:nvPr/>
          </p:nvGrpSpPr>
          <p:grpSpPr>
            <a:xfrm>
              <a:off x="2880275" y="3679086"/>
              <a:ext cx="1842150" cy="300679"/>
              <a:chOff x="8563322" y="4207146"/>
              <a:chExt cx="1842150" cy="30067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5E4AD38-71E6-744E-A6F8-14419FA06C5D}"/>
                  </a:ext>
                </a:extLst>
              </p:cNvPr>
              <p:cNvSpPr/>
              <p:nvPr/>
            </p:nvSpPr>
            <p:spPr>
              <a:xfrm>
                <a:off x="8563322" y="4207768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7B2802B-9295-7D4B-9F40-CF455D63BAE5}"/>
                  </a:ext>
                </a:extLst>
              </p:cNvPr>
              <p:cNvSpPr/>
              <p:nvPr/>
            </p:nvSpPr>
            <p:spPr>
              <a:xfrm>
                <a:off x="9484397" y="4207146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F584EC8-6AB3-634A-8C36-9007C76CA99C}"/>
                </a:ext>
              </a:extLst>
            </p:cNvPr>
            <p:cNvGrpSpPr/>
            <p:nvPr/>
          </p:nvGrpSpPr>
          <p:grpSpPr>
            <a:xfrm>
              <a:off x="4722425" y="3679086"/>
              <a:ext cx="1842150" cy="300679"/>
              <a:chOff x="10405472" y="4197371"/>
              <a:chExt cx="1842150" cy="30067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31CCC8D-CF01-7F42-900A-9257BD303320}"/>
                  </a:ext>
                </a:extLst>
              </p:cNvPr>
              <p:cNvSpPr/>
              <p:nvPr/>
            </p:nvSpPr>
            <p:spPr>
              <a:xfrm>
                <a:off x="10405472" y="419799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BE3AC97-484B-CA49-8640-3E81F4F8835C}"/>
                  </a:ext>
                </a:extLst>
              </p:cNvPr>
              <p:cNvSpPr/>
              <p:nvPr/>
            </p:nvSpPr>
            <p:spPr>
              <a:xfrm>
                <a:off x="11326547" y="4197371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Y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154ED93-8C18-C94F-93FC-604947665BD4}"/>
                </a:ext>
              </a:extLst>
            </p:cNvPr>
            <p:cNvGrpSpPr/>
            <p:nvPr/>
          </p:nvGrpSpPr>
          <p:grpSpPr>
            <a:xfrm>
              <a:off x="6564575" y="3679086"/>
              <a:ext cx="1842150" cy="300679"/>
              <a:chOff x="4465210" y="4569222"/>
              <a:chExt cx="1842150" cy="30067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7A7B78E-F49C-EE40-9243-2579FA30E579}"/>
                  </a:ext>
                </a:extLst>
              </p:cNvPr>
              <p:cNvSpPr/>
              <p:nvPr/>
            </p:nvSpPr>
            <p:spPr>
              <a:xfrm>
                <a:off x="4465210" y="4569844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*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B868564-C2B7-D548-8069-89BF9FA7F7F5}"/>
                  </a:ext>
                </a:extLst>
              </p:cNvPr>
              <p:cNvSpPr/>
              <p:nvPr/>
            </p:nvSpPr>
            <p:spPr>
              <a:xfrm>
                <a:off x="5386285" y="4569222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443</a:t>
                </a:r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FAF7AEF-3AAD-8F40-84DD-A52E78DB51DC}"/>
                </a:ext>
              </a:extLst>
            </p:cNvPr>
            <p:cNvSpPr/>
            <p:nvPr/>
          </p:nvSpPr>
          <p:spPr>
            <a:xfrm>
              <a:off x="8406725" y="3679086"/>
              <a:ext cx="921075" cy="3000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port 4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73197A9-A998-7845-AE49-DD27EDBAA637}"/>
              </a:ext>
            </a:extLst>
          </p:cNvPr>
          <p:cNvGrpSpPr/>
          <p:nvPr/>
        </p:nvGrpSpPr>
        <p:grpSpPr>
          <a:xfrm>
            <a:off x="2880275" y="4271042"/>
            <a:ext cx="6447525" cy="300679"/>
            <a:chOff x="2880275" y="3679086"/>
            <a:chExt cx="6447525" cy="300679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09F19A2-984A-EA4B-A9F6-87E36BFF89E2}"/>
                </a:ext>
              </a:extLst>
            </p:cNvPr>
            <p:cNvGrpSpPr/>
            <p:nvPr/>
          </p:nvGrpSpPr>
          <p:grpSpPr>
            <a:xfrm>
              <a:off x="2880275" y="3679086"/>
              <a:ext cx="1842150" cy="300679"/>
              <a:chOff x="8563322" y="4207146"/>
              <a:chExt cx="1842150" cy="30067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6158D0A-177C-2F42-97AE-FF5B74614B53}"/>
                  </a:ext>
                </a:extLst>
              </p:cNvPr>
              <p:cNvSpPr/>
              <p:nvPr/>
            </p:nvSpPr>
            <p:spPr>
              <a:xfrm>
                <a:off x="8563322" y="4207768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E11E888-8C21-6048-93FC-6DE890423147}"/>
                  </a:ext>
                </a:extLst>
              </p:cNvPr>
              <p:cNvSpPr/>
              <p:nvPr/>
            </p:nvSpPr>
            <p:spPr>
              <a:xfrm>
                <a:off x="9484397" y="4207146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…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30C61FD-F36E-F942-AF81-3E9FEEDEE82B}"/>
                </a:ext>
              </a:extLst>
            </p:cNvPr>
            <p:cNvGrpSpPr/>
            <p:nvPr/>
          </p:nvGrpSpPr>
          <p:grpSpPr>
            <a:xfrm>
              <a:off x="4722425" y="3679086"/>
              <a:ext cx="1842150" cy="300679"/>
              <a:chOff x="10405472" y="4197371"/>
              <a:chExt cx="1842150" cy="300679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3B2813-11F0-5D4A-817C-3B9533A06541}"/>
                  </a:ext>
                </a:extLst>
              </p:cNvPr>
              <p:cNvSpPr/>
              <p:nvPr/>
            </p:nvSpPr>
            <p:spPr>
              <a:xfrm>
                <a:off x="10405472" y="4197993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B8E7EE2-A752-D14F-86E9-7CAF194BDB43}"/>
                  </a:ext>
                </a:extLst>
              </p:cNvPr>
              <p:cNvSpPr/>
              <p:nvPr/>
            </p:nvSpPr>
            <p:spPr>
              <a:xfrm>
                <a:off x="11326547" y="4197371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Y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4AFFC57-D65C-6249-A856-89B2E39FA7F0}"/>
                </a:ext>
              </a:extLst>
            </p:cNvPr>
            <p:cNvGrpSpPr/>
            <p:nvPr/>
          </p:nvGrpSpPr>
          <p:grpSpPr>
            <a:xfrm>
              <a:off x="6564575" y="3679086"/>
              <a:ext cx="1842150" cy="300679"/>
              <a:chOff x="4465210" y="4569222"/>
              <a:chExt cx="1842150" cy="300679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E39C44E-C4BE-5547-861F-9275C6C65AF4}"/>
                  </a:ext>
                </a:extLst>
              </p:cNvPr>
              <p:cNvSpPr/>
              <p:nvPr/>
            </p:nvSpPr>
            <p:spPr>
              <a:xfrm>
                <a:off x="4465210" y="4569844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*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5A03A90-30E8-6542-A18D-34E6E7BA8E1D}"/>
                  </a:ext>
                </a:extLst>
              </p:cNvPr>
              <p:cNvSpPr/>
              <p:nvPr/>
            </p:nvSpPr>
            <p:spPr>
              <a:xfrm>
                <a:off x="5386285" y="4569222"/>
                <a:ext cx="921075" cy="30005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ndara" panose="020E0502030303020204"/>
                    <a:ea typeface="+mn-ea"/>
                    <a:cs typeface="+mn-cs"/>
                  </a:rPr>
                  <a:t>22</a:t>
                </a:r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F5A95BE-84F5-274B-BDDC-90C57C533366}"/>
                </a:ext>
              </a:extLst>
            </p:cNvPr>
            <p:cNvSpPr/>
            <p:nvPr/>
          </p:nvSpPr>
          <p:spPr>
            <a:xfrm>
              <a:off x="8406725" y="3679086"/>
              <a:ext cx="921075" cy="3000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drop</a:t>
              </a: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01C5D361-4900-6F42-B074-978255B35FCB}"/>
              </a:ext>
            </a:extLst>
          </p:cNvPr>
          <p:cNvSpPr/>
          <p:nvPr/>
        </p:nvSpPr>
        <p:spPr>
          <a:xfrm>
            <a:off x="9525306" y="3379029"/>
            <a:ext cx="921075" cy="300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Switching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E9986EF-4F42-CC4D-B194-C7A01393408D}"/>
              </a:ext>
            </a:extLst>
          </p:cNvPr>
          <p:cNvSpPr/>
          <p:nvPr/>
        </p:nvSpPr>
        <p:spPr>
          <a:xfrm>
            <a:off x="9525306" y="3823527"/>
            <a:ext cx="921075" cy="300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Routing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48B2E5-E889-6E44-8CDA-2354B235A49D}"/>
              </a:ext>
            </a:extLst>
          </p:cNvPr>
          <p:cNvSpPr/>
          <p:nvPr/>
        </p:nvSpPr>
        <p:spPr>
          <a:xfrm>
            <a:off x="9525306" y="4271042"/>
            <a:ext cx="921075" cy="300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94823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SND Applications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Datacenters &amp; SDN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0D03-08AB-4DC8-AEDF-EA110026FDC0}" type="slidenum">
              <a:rPr lang="en-US" altLang="de-DE" smtClean="0"/>
              <a:pPr/>
              <a:t>37</a:t>
            </a:fld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38200" y="1362076"/>
            <a:ext cx="10515600" cy="2563153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</a:t>
            </a:r>
          </a:p>
          <a:p>
            <a:r>
              <a:rPr lang="en-US" dirty="0" smtClean="0"/>
              <a:t>Traffic engineering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Virtualization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8078" y="4215161"/>
            <a:ext cx="836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see https</a:t>
            </a:r>
            <a:r>
              <a:rPr lang="en-US" dirty="0"/>
              <a:t>://opennetworking.org/sdn-resources/sdn-reading-list/sdn-applications/</a:t>
            </a:r>
          </a:p>
        </p:txBody>
      </p:sp>
    </p:spTree>
    <p:extLst>
      <p:ext uri="{BB962C8B-B14F-4D97-AF65-F5344CB8AC3E}">
        <p14:creationId xmlns:p14="http://schemas.microsoft.com/office/powerpoint/2010/main" val="3324987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E764-93FF-2340-BC38-D6873298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Table Entries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F5108-ED1C-A244-9DFE-7BF670F3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54964-FCEA-EB41-AB8E-DE5D25E9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1CB47-2E56-0240-9DDA-9A872351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02924A-85CE-A84F-95FF-490FED3AD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1472756"/>
            <a:ext cx="1447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Rule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6D1F3B-A882-6248-B7EF-EC09BDD20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1472756"/>
            <a:ext cx="1447800" cy="685800"/>
          </a:xfrm>
          <a:prstGeom prst="rect">
            <a:avLst/>
          </a:prstGeom>
          <a:solidFill>
            <a:srgbClr val="C9E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Action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E2C080-057A-F845-AF20-2E9671A05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472756"/>
            <a:ext cx="1447800" cy="685800"/>
          </a:xfrm>
          <a:prstGeom prst="rect">
            <a:avLst/>
          </a:prstGeom>
          <a:solidFill>
            <a:srgbClr val="F9EC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Stats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0C16E1-B561-1D45-A7F5-5B6168B467FA}"/>
              </a:ext>
            </a:extLst>
          </p:cNvPr>
          <p:cNvGrpSpPr/>
          <p:nvPr/>
        </p:nvGrpSpPr>
        <p:grpSpPr>
          <a:xfrm>
            <a:off x="2247900" y="5144644"/>
            <a:ext cx="7696200" cy="902732"/>
            <a:chOff x="2247900" y="5144644"/>
            <a:chExt cx="7696200" cy="9027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94C52E-2F4E-364B-960A-11995958E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Switch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Port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7CB70F-758D-4041-9C54-F44F0F95E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MAC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src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6DC73B-04C4-B440-9DA1-56CE86009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MAC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dst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B46BD5-B19E-804C-875E-4A0565A4B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Eth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type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E6355B-9B55-7E48-B919-C991C1122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VLAN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ID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C46E5D-49CB-3044-8496-9EFD12F91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4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IP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Src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2C1A048-E8DE-6E41-B0AD-911C4C6D9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IP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Dst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DBF056-0E4A-8242-A7F4-9A22805A3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8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IP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Prot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EAD22B-628F-E249-9ABE-1FE30AA49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0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TCP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sport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936EAC-5929-7D49-9337-BD3EEB8BA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2100" y="5144644"/>
              <a:ext cx="762000" cy="533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TCP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dport</a:t>
              </a: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D197EB21-273A-2847-A2E2-C1F042184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5678044"/>
              <a:ext cx="8627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ndara" panose="020E0502030303020204"/>
                  <a:ea typeface="+mn-ea"/>
                  <a:cs typeface="+mn-cs"/>
                </a:rPr>
                <a:t>+ mask</a:t>
              </a:r>
            </a:p>
          </p:txBody>
        </p:sp>
      </p:grpSp>
      <p:sp>
        <p:nvSpPr>
          <p:cNvPr id="21" name="Line 20">
            <a:extLst>
              <a:ext uri="{FF2B5EF4-FFF2-40B4-BE49-F238E27FC236}">
                <a16:creationId xmlns:a16="http://schemas.microsoft.com/office/drawing/2014/main" id="{FF461C14-2415-EB49-B68F-E70B9BC2B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4122" y="2214734"/>
            <a:ext cx="0" cy="2895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id="{ADF7C394-D3E6-6847-B188-7F33B6A94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4701" y="2205274"/>
            <a:ext cx="0" cy="1371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D5E71-0E23-0044-9D9F-274CEC24E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9172" y="2615756"/>
            <a:ext cx="3048000" cy="381000"/>
          </a:xfrm>
          <a:prstGeom prst="rect">
            <a:avLst/>
          </a:prstGeom>
          <a:solidFill>
            <a:srgbClr val="F9ECD2"/>
          </a:solidFill>
          <a:ln>
            <a:noFill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Packet + byte counters</a:t>
            </a:r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1678E71A-6FC6-3C40-8B0D-E586FEF3D6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9172" y="2158556"/>
            <a:ext cx="0" cy="381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/>
              <a:ea typeface="+mn-ea"/>
              <a:cs typeface="+mn-cs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B3BE3138-B449-1345-A270-BAB96022F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31" y="3301556"/>
            <a:ext cx="3517438" cy="1323439"/>
          </a:xfrm>
          <a:prstGeom prst="rect">
            <a:avLst/>
          </a:prstGeom>
          <a:solidFill>
            <a:srgbClr val="C9E7A7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Forward packet to port(s)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Encapsulate and forward to controller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Drop packet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Send to normal processing pipeline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74660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5B602E-5C92-2343-94CD-DDD0DC5B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great power comes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7C73E-093F-DE46-AB5A-4C7D079E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E355D-4DCA-1D49-8F90-0E722D68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3A067-231A-5941-886B-63C33F26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1682D-2EC2-42E6-A78B-723BCD4E35CB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C508A3-3AC0-424C-962C-5D0FBDF66D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C00000"/>
                </a:solidFill>
              </a:rPr>
              <a:t>… many great challenges!</a:t>
            </a:r>
          </a:p>
          <a:p>
            <a:endParaRPr lang="en-US" sz="2400" dirty="0"/>
          </a:p>
          <a:p>
            <a:r>
              <a:rPr lang="en-US" sz="2400" dirty="0"/>
              <a:t>SDN offers network-wide visibility, (programmable) control over switches, and a simple data-plane abstraction. Now, …</a:t>
            </a:r>
          </a:p>
          <a:p>
            <a:endParaRPr lang="en-US" sz="2400" dirty="0"/>
          </a:p>
          <a:p>
            <a:pPr lvl="1"/>
            <a:r>
              <a:rPr lang="en-US" sz="2000" i="1" dirty="0">
                <a:solidFill>
                  <a:schemeClr val="accent5"/>
                </a:solidFill>
              </a:rPr>
              <a:t>Need to map policies to the low-level API</a:t>
            </a:r>
          </a:p>
          <a:p>
            <a:pPr lvl="2"/>
            <a:r>
              <a:rPr lang="en-US" sz="1800" dirty="0"/>
              <a:t>Ensure traffic from network A always is </a:t>
            </a:r>
            <a:r>
              <a:rPr lang="en-US" sz="1800" i="1" dirty="0"/>
              <a:t>screened/scrubbed</a:t>
            </a:r>
          </a:p>
          <a:p>
            <a:pPr lvl="2"/>
            <a:r>
              <a:rPr lang="en-US" sz="1800" dirty="0"/>
              <a:t>Rules for identifying traffic from A, direct them to scrubber, ensure that this rule is always applied; how to ensure that the implementation matches policy?</a:t>
            </a:r>
          </a:p>
          <a:p>
            <a:pPr lvl="1"/>
            <a:endParaRPr lang="en-US" sz="2000" dirty="0"/>
          </a:p>
          <a:p>
            <a:pPr lvl="1"/>
            <a:r>
              <a:rPr lang="en-US" sz="2000" i="1" dirty="0">
                <a:solidFill>
                  <a:schemeClr val="accent5"/>
                </a:solidFill>
              </a:rPr>
              <a:t>Need to compose modular applications, debug, and verify</a:t>
            </a:r>
          </a:p>
          <a:p>
            <a:pPr lvl="2"/>
            <a:r>
              <a:rPr lang="en-US" sz="1800" dirty="0"/>
              <a:t>Diff. apps for load balancing, routing, traffic engineering, scrubbing (firewall)</a:t>
            </a:r>
          </a:p>
          <a:p>
            <a:pPr lvl="2"/>
            <a:r>
              <a:rPr lang="en-US" sz="1800" dirty="0"/>
              <a:t>How to compose or combine? How to debug and verify?</a:t>
            </a:r>
          </a:p>
        </p:txBody>
      </p:sp>
    </p:spTree>
    <p:extLst>
      <p:ext uri="{BB962C8B-B14F-4D97-AF65-F5344CB8AC3E}">
        <p14:creationId xmlns:p14="http://schemas.microsoft.com/office/powerpoint/2010/main" val="260807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Traditional </a:t>
            </a:r>
            <a:r>
              <a:rPr lang="en-US" altLang="en-US" dirty="0" smtClean="0">
                <a:ea typeface="ＭＳ Ｐゴシック" pitchFamily="34" charset="-128"/>
              </a:rPr>
              <a:t>Networks</a:t>
            </a:r>
            <a:r>
              <a:rPr lang="en-US" altLang="en-US" dirty="0">
                <a:ea typeface="ＭＳ Ｐゴシック" pitchFamily="34" charset="-128"/>
              </a:rPr>
              <a:t>: Data Plane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3990976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1946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962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200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724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37338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4892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892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6148388" y="3986213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797676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7635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9" name="TextBox 31"/>
          <p:cNvSpPr txBox="1">
            <a:spLocks noChangeArrowheads="1"/>
          </p:cNvSpPr>
          <p:nvPr/>
        </p:nvSpPr>
        <p:spPr bwMode="auto">
          <a:xfrm>
            <a:off x="1752600" y="4114800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Helvetica" pitchFamily="1" charset="0"/>
              </a:rPr>
              <a:t>Packet </a:t>
            </a:r>
            <a:r>
              <a:rPr lang="en-US" altLang="en-US" sz="2400" dirty="0">
                <a:solidFill>
                  <a:schemeClr val="tx1"/>
                </a:solidFill>
                <a:latin typeface="Helvetica" pitchFamily="1" charset="0"/>
              </a:rPr>
              <a:t>streaming</a:t>
            </a:r>
          </a:p>
        </p:txBody>
      </p:sp>
      <p:sp>
        <p:nvSpPr>
          <p:cNvPr id="19470" name="Rectangle 50"/>
          <p:cNvSpPr>
            <a:spLocks noChangeArrowheads="1"/>
          </p:cNvSpPr>
          <p:nvPr/>
        </p:nvSpPr>
        <p:spPr bwMode="auto">
          <a:xfrm>
            <a:off x="2819400" y="5751514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Helvetica" pitchFamily="1" charset="0"/>
              </a:rPr>
              <a:t>Forward, filter, buffer, mark,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Helvetica" pitchFamily="1" charset="0"/>
              </a:rPr>
              <a:t>rate-limit, and measure packets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63292" y="5058511"/>
            <a:ext cx="1864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Helvetica" pitchFamily="1" charset="0"/>
              </a:rPr>
              <a:t>Fast but </a:t>
            </a:r>
            <a:r>
              <a:rPr lang="en-US" altLang="en-US" sz="2000" dirty="0" smtClean="0">
                <a:solidFill>
                  <a:srgbClr val="0000FF"/>
                </a:solidFill>
                <a:latin typeface="Helvetica" pitchFamily="1" charset="0"/>
              </a:rPr>
              <a:t>stupid</a:t>
            </a:r>
            <a:endParaRPr lang="en-US" altLang="en-US" sz="2000" dirty="0">
              <a:solidFill>
                <a:srgbClr val="0000FF"/>
              </a:solidFill>
              <a:latin typeface="Helvetica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5807" y="1715869"/>
            <a:ext cx="711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Responsible for forwarding packets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56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3EF28-75BB-E64A-A132-001ED784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Policies/Intents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53083-93F4-3642-A859-70F78DCA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DA011-0294-A246-941E-3087EA0E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DCDF2-26A2-EC47-A9C8-F7FABF61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270F9C-A7B9-1440-9C79-6C21B6324E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5"/>
                </a:solidFill>
              </a:rPr>
              <a:t>How to specify policy/intent?</a:t>
            </a:r>
          </a:p>
          <a:p>
            <a:pPr lvl="1"/>
            <a:r>
              <a:rPr lang="en-US" sz="2400" dirty="0"/>
              <a:t>Policies may constitute rules across …</a:t>
            </a:r>
          </a:p>
          <a:p>
            <a:pPr lvl="2"/>
            <a:r>
              <a:rPr lang="en-US" sz="2000" dirty="0"/>
              <a:t>many switches</a:t>
            </a:r>
          </a:p>
          <a:p>
            <a:pPr lvl="2"/>
            <a:r>
              <a:rPr lang="en-US" sz="2000" dirty="0"/>
              <a:t>multiple applications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i="1" dirty="0">
                <a:solidFill>
                  <a:schemeClr val="accent5"/>
                </a:solidFill>
              </a:rPr>
              <a:t>How to handle policy changes?</a:t>
            </a:r>
          </a:p>
          <a:p>
            <a:pPr lvl="1"/>
            <a:r>
              <a:rPr lang="en-US" sz="2400" dirty="0"/>
              <a:t>Applying policies without disrupting traffic in the network is hard</a:t>
            </a:r>
          </a:p>
          <a:p>
            <a:pPr lvl="2"/>
            <a:r>
              <a:rPr lang="en-US" sz="2000" dirty="0"/>
              <a:t>May have to change rules across many switches</a:t>
            </a:r>
          </a:p>
          <a:p>
            <a:pPr lvl="2"/>
            <a:r>
              <a:rPr lang="en-US" sz="2000" dirty="0"/>
              <a:t>… while handling traffic in the network (cannot stop traffic for changes: impractical!)</a:t>
            </a:r>
          </a:p>
          <a:p>
            <a:pPr lvl="2"/>
            <a:endParaRPr lang="en-US" i="1" dirty="0"/>
          </a:p>
          <a:p>
            <a:pPr marL="0" indent="0">
              <a:buNone/>
            </a:pPr>
            <a:r>
              <a:rPr lang="en-US" sz="2800" i="1" dirty="0">
                <a:solidFill>
                  <a:schemeClr val="accent5"/>
                </a:solidFill>
              </a:rPr>
              <a:t>How to realize policies?</a:t>
            </a:r>
          </a:p>
          <a:p>
            <a:pPr lvl="1"/>
            <a:r>
              <a:rPr lang="en-US" sz="2400" dirty="0"/>
              <a:t>Hard for developers to handle all the complexities</a:t>
            </a:r>
          </a:p>
          <a:p>
            <a:pPr lvl="1"/>
            <a:r>
              <a:rPr lang="en-US" sz="2400" dirty="0"/>
              <a:t>Need abstractions to simplify development</a:t>
            </a:r>
          </a:p>
        </p:txBody>
      </p:sp>
    </p:spTree>
    <p:extLst>
      <p:ext uri="{BB962C8B-B14F-4D97-AF65-F5344CB8AC3E}">
        <p14:creationId xmlns:p14="http://schemas.microsoft.com/office/powerpoint/2010/main" val="41578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5EB3B-A27B-4F42-8FFB-E97D528B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&amp; verification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AB7614-2C1E-4E41-8DC9-AAF85BCE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5309C-2D56-4347-98A1-56A3F8D8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F6AD5-6157-7F45-B90E-BE0DA6C6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AC0F9-FBCE-CF48-BC65-4B0C828F26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5"/>
                </a:solidFill>
              </a:rPr>
              <a:t>Why bother?</a:t>
            </a:r>
          </a:p>
          <a:p>
            <a:pPr lvl="1"/>
            <a:r>
              <a:rPr lang="en-US" sz="2400" dirty="0"/>
              <a:t>We are good at programming!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400" dirty="0"/>
              <a:t>Fact</a:t>
            </a:r>
          </a:p>
          <a:p>
            <a:pPr lvl="2"/>
            <a:r>
              <a:rPr lang="en-US" sz="2000" i="1" dirty="0">
                <a:solidFill>
                  <a:schemeClr val="accent5"/>
                </a:solidFill>
              </a:rPr>
              <a:t>Up to 80% of network engineer’s time is spent performing manual configuration</a:t>
            </a:r>
            <a:r>
              <a:rPr lang="en-US" sz="2000" i="1" baseline="30000" dirty="0">
                <a:solidFill>
                  <a:schemeClr val="accent5"/>
                </a:solidFill>
              </a:rPr>
              <a:t>§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Also a fact!</a:t>
            </a:r>
          </a:p>
          <a:p>
            <a:pPr lvl="2"/>
            <a:r>
              <a:rPr lang="en-US" sz="2000" i="1" dirty="0">
                <a:solidFill>
                  <a:schemeClr val="accent5"/>
                </a:solidFill>
              </a:rPr>
              <a:t>Developers spend 49% of their time debugging software</a:t>
            </a:r>
            <a:r>
              <a:rPr lang="en-US" sz="2000" i="1" baseline="30000" dirty="0">
                <a:solidFill>
                  <a:schemeClr val="accent5"/>
                </a:solidFill>
              </a:rPr>
              <a:t>*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 algn="r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1600" i="1" baseline="30000" dirty="0">
                <a:solidFill>
                  <a:schemeClr val="bg1">
                    <a:lumMod val="65000"/>
                  </a:schemeClr>
                </a:solidFill>
              </a:rPr>
              <a:t>§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ONUG, Open Networking Challenges and Opportunities, July 2014.</a:t>
            </a:r>
          </a:p>
          <a:p>
            <a:pPr marL="0" indent="0" algn="r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1600" i="1" baseline="30000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US" sz="1600" i="1" dirty="0" err="1">
                <a:solidFill>
                  <a:schemeClr val="bg1">
                    <a:lumMod val="65000"/>
                  </a:schemeClr>
                </a:solidFill>
              </a:rPr>
              <a:t>Latoza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 et al., Maintaining Mental Models: a Study of Developer Work Habits. ICSE ’06.</a:t>
            </a:r>
          </a:p>
        </p:txBody>
      </p:sp>
    </p:spTree>
    <p:extLst>
      <p:ext uri="{BB962C8B-B14F-4D97-AF65-F5344CB8AC3E}">
        <p14:creationId xmlns:p14="http://schemas.microsoft.com/office/powerpoint/2010/main" val="34712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105B-9FA3-3E4F-8AB5-969E9B26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Debugging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24677-D495-9B4A-A9B6-FECA42A4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3AEBD-2D4B-C64D-8058-CDA39285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422C3-B6AB-D54E-AC9C-B42786C3E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F190A-314B-1F4C-8ACA-60F708A535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5"/>
                </a:solidFill>
              </a:rPr>
              <a:t>When disaster strikes, how to debug?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Debugging network applications is hard!</a:t>
            </a:r>
          </a:p>
          <a:p>
            <a:pPr lvl="2"/>
            <a:r>
              <a:rPr lang="en-US" sz="2000" dirty="0"/>
              <a:t>Inputs to the SDN application are events/packets from the data plane</a:t>
            </a:r>
          </a:p>
          <a:p>
            <a:pPr lvl="2"/>
            <a:r>
              <a:rPr lang="en-US" sz="2000" dirty="0"/>
              <a:t>Outputs are policies spread across the entire network!</a:t>
            </a:r>
          </a:p>
          <a:p>
            <a:pPr marL="914400" lvl="2" indent="0">
              <a:buNone/>
            </a:pPr>
            <a:endParaRPr lang="en-US" sz="2000" dirty="0"/>
          </a:p>
          <a:p>
            <a:pPr lvl="1"/>
            <a:r>
              <a:rPr lang="en-US" sz="2400" dirty="0"/>
              <a:t>Many interesting projects in this space ...</a:t>
            </a:r>
          </a:p>
          <a:p>
            <a:pPr lvl="2"/>
            <a:r>
              <a:rPr lang="en-US" sz="2000" i="1" dirty="0" err="1">
                <a:solidFill>
                  <a:schemeClr val="accent5"/>
                </a:solidFill>
              </a:rPr>
              <a:t>OFRewind</a:t>
            </a:r>
            <a:r>
              <a:rPr lang="en-US" sz="2000" i="1" dirty="0">
                <a:solidFill>
                  <a:schemeClr val="accent5"/>
                </a:solidFill>
              </a:rPr>
              <a:t>, STS, ...</a:t>
            </a:r>
          </a:p>
        </p:txBody>
      </p:sp>
    </p:spTree>
    <p:extLst>
      <p:ext uri="{BB962C8B-B14F-4D97-AF65-F5344CB8AC3E}">
        <p14:creationId xmlns:p14="http://schemas.microsoft.com/office/powerpoint/2010/main" val="36267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CF43-0CC4-FD4F-9B1E-DA641AFC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Verification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F2818-F2A8-0348-92DE-7DD0E17B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 Networks</a:t>
            </a:r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1E0EF-3840-0743-83EF-B8FF4DE1D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t>Datacenters &amp; SDN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10621-FFF3-CD40-B84F-67EAE048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6D0D03-08AB-4DC8-AEDF-EA110026FDC0}" type="slidenum">
              <a:rPr kumimoji="0" lang="en-US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ndara" panose="020E0502030303020204"/>
                <a:ea typeface="Tahoma" panose="020B0604030504040204" pitchFamily="34" charset="0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ndara" panose="020E050203030302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06C43-4D3C-B046-A945-6BF114EA34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accent5"/>
                </a:solidFill>
              </a:rPr>
              <a:t>How to verify that policies are implemented correctly?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Leverage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network invariants</a:t>
            </a:r>
          </a:p>
          <a:p>
            <a:pPr lvl="2"/>
            <a:r>
              <a:rPr lang="en-US" sz="2000" i="1" dirty="0">
                <a:solidFill>
                  <a:schemeClr val="accent5"/>
                </a:solidFill>
              </a:rPr>
              <a:t>Invariant?</a:t>
            </a:r>
          </a:p>
          <a:p>
            <a:pPr lvl="3"/>
            <a:r>
              <a:rPr lang="en-US" sz="1800" i="1" dirty="0">
                <a:solidFill>
                  <a:schemeClr val="accent5"/>
                </a:solidFill>
              </a:rPr>
              <a:t>Never changing; a property that always holds!</a:t>
            </a:r>
          </a:p>
          <a:p>
            <a:pPr lvl="3"/>
            <a:r>
              <a:rPr lang="en-US" sz="1800" i="1" dirty="0"/>
              <a:t>No route loops, no blackholes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Specify the invariants, for instance, to the controller</a:t>
            </a:r>
          </a:p>
          <a:p>
            <a:pPr lvl="2"/>
            <a:r>
              <a:rPr lang="en-US" sz="2000" dirty="0"/>
              <a:t>When the output of an application </a:t>
            </a:r>
            <a:r>
              <a:rPr lang="en-US" sz="2000" i="1" dirty="0">
                <a:solidFill>
                  <a:srgbClr val="C00000"/>
                </a:solidFill>
              </a:rPr>
              <a:t>violates</a:t>
            </a:r>
            <a:r>
              <a:rPr lang="en-US" sz="2000" dirty="0"/>
              <a:t> an invariant, flag it!</a:t>
            </a:r>
          </a:p>
          <a:p>
            <a:pPr lvl="2"/>
            <a:r>
              <a:rPr lang="en-US" sz="2000" dirty="0"/>
              <a:t>State of the art research efforts: </a:t>
            </a:r>
            <a:r>
              <a:rPr lang="en-US" sz="2000" i="1" dirty="0"/>
              <a:t>Header space analysis, </a:t>
            </a:r>
            <a:r>
              <a:rPr lang="en-US" sz="2000" i="1" dirty="0" err="1"/>
              <a:t>Veriflow</a:t>
            </a:r>
            <a:r>
              <a:rPr lang="en-US" sz="2000" i="1" dirty="0"/>
              <a:t>, …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25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Traditional Networks</a:t>
            </a:r>
            <a:r>
              <a:rPr lang="en-US" altLang="en-US" dirty="0">
                <a:ea typeface="ＭＳ Ｐゴシック" pitchFamily="34" charset="-128"/>
              </a:rPr>
              <a:t>: Control Plane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3990976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2048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962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200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724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37338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4892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892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6148388" y="3986213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797676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7635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  <a:endCxn id="20499" idx="1"/>
          </p:cNvCxnSpPr>
          <p:nvPr/>
        </p:nvCxnSpPr>
        <p:spPr bwMode="auto">
          <a:xfrm flipV="1">
            <a:off x="4648200" y="3048000"/>
            <a:ext cx="15240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6629400" y="3048000"/>
            <a:ext cx="2895600" cy="387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4648200" y="3886200"/>
            <a:ext cx="2286000" cy="698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7467600" y="3594100"/>
            <a:ext cx="1981200" cy="901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  <a:endCxn id="20501" idx="0"/>
          </p:cNvCxnSpPr>
          <p:nvPr/>
        </p:nvCxnSpPr>
        <p:spPr bwMode="auto">
          <a:xfrm rot="16200000" flipH="1">
            <a:off x="6134100" y="3390900"/>
            <a:ext cx="1371600" cy="685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8" name="Rounded Rectangle 28"/>
          <p:cNvSpPr>
            <a:spLocks noChangeArrowheads="1"/>
          </p:cNvSpPr>
          <p:nvPr/>
        </p:nvSpPr>
        <p:spPr bwMode="auto">
          <a:xfrm>
            <a:off x="4267200" y="3657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0499" name="Rounded Rectangle 29"/>
          <p:cNvSpPr>
            <a:spLocks noChangeArrowheads="1"/>
          </p:cNvSpPr>
          <p:nvPr/>
        </p:nvSpPr>
        <p:spPr bwMode="auto">
          <a:xfrm>
            <a:off x="6172200" y="2895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0500" name="Rounded Rectangle 30"/>
          <p:cNvSpPr>
            <a:spLocks noChangeArrowheads="1"/>
          </p:cNvSpPr>
          <p:nvPr/>
        </p:nvSpPr>
        <p:spPr bwMode="auto">
          <a:xfrm>
            <a:off x="9448800" y="34290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0501" name="Rounded Rectangle 32"/>
          <p:cNvSpPr>
            <a:spLocks noChangeArrowheads="1"/>
          </p:cNvSpPr>
          <p:nvPr/>
        </p:nvSpPr>
        <p:spPr bwMode="auto">
          <a:xfrm>
            <a:off x="6934200" y="4419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0502" name="Rectangle 50"/>
          <p:cNvSpPr>
            <a:spLocks noChangeArrowheads="1"/>
          </p:cNvSpPr>
          <p:nvPr/>
        </p:nvSpPr>
        <p:spPr bwMode="auto">
          <a:xfrm>
            <a:off x="2819400" y="5751514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Helvetica" pitchFamily="1" charset="0"/>
              </a:rPr>
              <a:t>Track topology changes, compute routes, install forwarding rules</a:t>
            </a:r>
          </a:p>
        </p:txBody>
      </p:sp>
      <p:sp>
        <p:nvSpPr>
          <p:cNvPr id="20503" name="TextBox 28"/>
          <p:cNvSpPr txBox="1">
            <a:spLocks noChangeArrowheads="1"/>
          </p:cNvSpPr>
          <p:nvPr/>
        </p:nvSpPr>
        <p:spPr bwMode="auto">
          <a:xfrm>
            <a:off x="1676399" y="2317455"/>
            <a:ext cx="396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Helvetica" pitchFamily="1" charset="0"/>
              </a:rPr>
              <a:t>Distributed algorithms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Helvetica" pitchFamily="1" charset="0"/>
              </a:rPr>
              <a:t>(e.g., OSPF, BGP)</a:t>
            </a:r>
            <a:endParaRPr lang="en-US" altLang="en-US" sz="2400" dirty="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85021" y="3105090"/>
            <a:ext cx="187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  <a:t>Slow but </a:t>
            </a:r>
            <a:r>
              <a:rPr lang="en-US" altLang="en-US" sz="2000" dirty="0" smtClean="0">
                <a:solidFill>
                  <a:srgbClr val="FF0000"/>
                </a:solidFill>
                <a:latin typeface="Helvetica" pitchFamily="1" charset="0"/>
              </a:rPr>
              <a:t>smart</a:t>
            </a:r>
            <a:endParaRPr lang="en-US" altLang="en-US" sz="2000" dirty="0">
              <a:solidFill>
                <a:srgbClr val="FF0000"/>
              </a:solidFill>
              <a:latin typeface="Helvetica" pitchFamily="1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3342" y="1437372"/>
            <a:ext cx="7710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Responsible for building routing tables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74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Traditional Networks</a:t>
            </a:r>
            <a:r>
              <a:rPr lang="en-US" altLang="en-US" dirty="0">
                <a:ea typeface="ＭＳ Ｐゴシック" pitchFamily="34" charset="-128"/>
              </a:rPr>
              <a:t>: Management Plane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3990976" y="3136900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2150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3962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200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7244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37338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4892675" y="3505200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892675" y="4171950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6148388" y="3986213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797676" y="3409950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7635875" y="4114800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  <a:endCxn id="21524" idx="1"/>
          </p:cNvCxnSpPr>
          <p:nvPr/>
        </p:nvCxnSpPr>
        <p:spPr bwMode="auto">
          <a:xfrm flipV="1">
            <a:off x="4648200" y="3048000"/>
            <a:ext cx="15240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6629400" y="3048000"/>
            <a:ext cx="2895600" cy="387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4648200" y="3886200"/>
            <a:ext cx="2286000" cy="698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7467600" y="3594100"/>
            <a:ext cx="1981200" cy="901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  <a:endCxn id="21526" idx="0"/>
          </p:cNvCxnSpPr>
          <p:nvPr/>
        </p:nvCxnSpPr>
        <p:spPr bwMode="auto">
          <a:xfrm rot="16200000" flipH="1">
            <a:off x="6134100" y="3390900"/>
            <a:ext cx="1371600" cy="685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22" name="Picture 10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1" y="1447800"/>
            <a:ext cx="13573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Rounded Rectangle 28"/>
          <p:cNvSpPr>
            <a:spLocks noChangeArrowheads="1"/>
          </p:cNvSpPr>
          <p:nvPr/>
        </p:nvSpPr>
        <p:spPr bwMode="auto">
          <a:xfrm>
            <a:off x="4267200" y="3657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1524" name="Rounded Rectangle 29"/>
          <p:cNvSpPr>
            <a:spLocks noChangeArrowheads="1"/>
          </p:cNvSpPr>
          <p:nvPr/>
        </p:nvSpPr>
        <p:spPr bwMode="auto">
          <a:xfrm>
            <a:off x="6172200" y="2895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1525" name="Rounded Rectangle 30"/>
          <p:cNvSpPr>
            <a:spLocks noChangeArrowheads="1"/>
          </p:cNvSpPr>
          <p:nvPr/>
        </p:nvSpPr>
        <p:spPr bwMode="auto">
          <a:xfrm>
            <a:off x="9448800" y="34290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1526" name="Rounded Rectangle 32"/>
          <p:cNvSpPr>
            <a:spLocks noChangeArrowheads="1"/>
          </p:cNvSpPr>
          <p:nvPr/>
        </p:nvSpPr>
        <p:spPr bwMode="auto">
          <a:xfrm>
            <a:off x="6934200" y="44196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rot="10800000" flipV="1">
            <a:off x="6553200" y="2046288"/>
            <a:ext cx="1371600" cy="849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endCxn id="21526" idx="0"/>
          </p:cNvCxnSpPr>
          <p:nvPr/>
        </p:nvCxnSpPr>
        <p:spPr bwMode="auto">
          <a:xfrm rot="10800000" flipV="1">
            <a:off x="7162800" y="2046288"/>
            <a:ext cx="762000" cy="2373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1525" idx="0"/>
          </p:cNvCxnSpPr>
          <p:nvPr/>
        </p:nvCxnSpPr>
        <p:spPr bwMode="auto">
          <a:xfrm rot="10800000" flipH="1" flipV="1">
            <a:off x="7924800" y="2046288"/>
            <a:ext cx="1752600" cy="13827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21523" idx="0"/>
          </p:cNvCxnSpPr>
          <p:nvPr/>
        </p:nvCxnSpPr>
        <p:spPr bwMode="auto">
          <a:xfrm rot="10800000" flipV="1">
            <a:off x="4495800" y="2046288"/>
            <a:ext cx="3429000" cy="1611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2819399" y="5751514"/>
            <a:ext cx="8755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Collect measurements and configure the equipment</a:t>
            </a:r>
          </a:p>
        </p:txBody>
      </p:sp>
      <p:sp>
        <p:nvSpPr>
          <p:cNvPr id="21532" name="TextBox 28"/>
          <p:cNvSpPr txBox="1">
            <a:spLocks noChangeArrowheads="1"/>
          </p:cNvSpPr>
          <p:nvPr/>
        </p:nvSpPr>
        <p:spPr bwMode="auto">
          <a:xfrm>
            <a:off x="1447800" y="1600201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B7141"/>
                </a:solidFill>
                <a:latin typeface="Helvetica" pitchFamily="1" charset="0"/>
              </a:rPr>
              <a:t>Management plane: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Helvetica" pitchFamily="1" charset="0"/>
              </a:rPr>
              <a:t>     Human time scale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75109" y="2537589"/>
            <a:ext cx="27077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  <a:t>Slow but Really Smart</a:t>
            </a:r>
          </a:p>
        </p:txBody>
      </p:sp>
    </p:spTree>
    <p:extLst>
      <p:ext uri="{BB962C8B-B14F-4D97-AF65-F5344CB8AC3E}">
        <p14:creationId xmlns:p14="http://schemas.microsoft.com/office/powerpoint/2010/main" val="353973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ea typeface="ＭＳ Ｐゴシック" pitchFamily="34" charset="-128"/>
              </a:rPr>
              <a:t>Software Defined Networking (SDN)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3200401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</a:endParaRPr>
          </a:p>
        </p:txBody>
      </p:sp>
      <p:pic>
        <p:nvPicPr>
          <p:cNvPr id="2355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973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213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307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4102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102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5791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6007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845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6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35501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3149601" y="2466976"/>
            <a:ext cx="449263" cy="2181225"/>
          </a:xfrm>
          <a:custGeom>
            <a:avLst/>
            <a:gdLst>
              <a:gd name="T0" fmla="*/ 76969 w 448322"/>
              <a:gd name="T1" fmla="*/ 0 h 1784864"/>
              <a:gd name="T2" fmla="*/ 23383 w 448322"/>
              <a:gd name="T3" fmla="*/ 914878 h 1784864"/>
              <a:gd name="T4" fmla="*/ 411881 w 448322"/>
              <a:gd name="T5" fmla="*/ 2074813 h 1784864"/>
              <a:gd name="T6" fmla="*/ 411881 w 448322"/>
              <a:gd name="T7" fmla="*/ 2058477 h 1784864"/>
              <a:gd name="T8" fmla="*/ 0 60000 65536"/>
              <a:gd name="T9" fmla="*/ 0 60000 65536"/>
              <a:gd name="T10" fmla="*/ 0 60000 65536"/>
              <a:gd name="T11" fmla="*/ 0 60000 65536"/>
              <a:gd name="T12" fmla="*/ 0 w 448322"/>
              <a:gd name="T13" fmla="*/ 0 h 1784864"/>
              <a:gd name="T14" fmla="*/ 448322 w 448322"/>
              <a:gd name="T15" fmla="*/ 1784864 h 1784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322" h="1784864">
                <a:moveTo>
                  <a:pt x="76808" y="0"/>
                </a:moveTo>
                <a:cubicBezTo>
                  <a:pt x="22220" y="232833"/>
                  <a:pt x="-32368" y="465666"/>
                  <a:pt x="23334" y="748631"/>
                </a:cubicBezTo>
                <a:cubicBezTo>
                  <a:pt x="79036" y="1031596"/>
                  <a:pt x="346404" y="1541824"/>
                  <a:pt x="411018" y="1697789"/>
                </a:cubicBezTo>
                <a:cubicBezTo>
                  <a:pt x="475632" y="1853754"/>
                  <a:pt x="443325" y="1769087"/>
                  <a:pt x="411018" y="1684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3895726" y="2894014"/>
            <a:ext cx="2111375" cy="2446337"/>
          </a:xfrm>
          <a:custGeom>
            <a:avLst/>
            <a:gdLst>
              <a:gd name="T0" fmla="*/ 0 w 2112210"/>
              <a:gd name="T1" fmla="*/ 0 h 2446421"/>
              <a:gd name="T2" fmla="*/ 454346 w 2112210"/>
              <a:gd name="T3" fmla="*/ 935758 h 2446421"/>
              <a:gd name="T4" fmla="*/ 1122503 w 2112210"/>
              <a:gd name="T5" fmla="*/ 1737835 h 2446421"/>
              <a:gd name="T6" fmla="*/ 2111375 w 2112210"/>
              <a:gd name="T7" fmla="*/ 2446337 h 2446421"/>
              <a:gd name="T8" fmla="*/ 0 60000 65536"/>
              <a:gd name="T9" fmla="*/ 0 60000 65536"/>
              <a:gd name="T10" fmla="*/ 0 60000 65536"/>
              <a:gd name="T11" fmla="*/ 0 60000 65536"/>
              <a:gd name="T12" fmla="*/ 0 w 2112210"/>
              <a:gd name="T13" fmla="*/ 0 h 2446421"/>
              <a:gd name="T14" fmla="*/ 2112210 w 2112210"/>
              <a:gd name="T15" fmla="*/ 2446421 h 2446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210" h="2446421">
                <a:moveTo>
                  <a:pt x="0" y="0"/>
                </a:moveTo>
                <a:cubicBezTo>
                  <a:pt x="133684" y="323070"/>
                  <a:pt x="267368" y="646141"/>
                  <a:pt x="454526" y="935790"/>
                </a:cubicBezTo>
                <a:cubicBezTo>
                  <a:pt x="641684" y="1225439"/>
                  <a:pt x="846666" y="1486123"/>
                  <a:pt x="1122947" y="1737895"/>
                </a:cubicBezTo>
                <a:cubicBezTo>
                  <a:pt x="1399228" y="1989667"/>
                  <a:pt x="1755719" y="2218044"/>
                  <a:pt x="2112210" y="2446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3962400" y="2546350"/>
            <a:ext cx="1524000" cy="1339850"/>
          </a:xfrm>
          <a:custGeom>
            <a:avLst/>
            <a:gdLst>
              <a:gd name="T0" fmla="*/ 0 w 1163053"/>
              <a:gd name="T1" fmla="*/ 0 h 1283369"/>
              <a:gd name="T2" fmla="*/ 735724 w 1163053"/>
              <a:gd name="T3" fmla="*/ 586184 h 1283369"/>
              <a:gd name="T4" fmla="*/ 1524000 w 1163053"/>
              <a:gd name="T5" fmla="*/ 1339850 h 1283369"/>
              <a:gd name="T6" fmla="*/ 0 60000 65536"/>
              <a:gd name="T7" fmla="*/ 0 60000 65536"/>
              <a:gd name="T8" fmla="*/ 0 60000 65536"/>
              <a:gd name="T9" fmla="*/ 0 w 1163053"/>
              <a:gd name="T10" fmla="*/ 0 h 1283369"/>
              <a:gd name="T11" fmla="*/ 1163053 w 1163053"/>
              <a:gd name="T12" fmla="*/ 1283369 h 1283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053" h="1283369">
                <a:moveTo>
                  <a:pt x="0" y="0"/>
                </a:moveTo>
                <a:cubicBezTo>
                  <a:pt x="183816" y="173789"/>
                  <a:pt x="367632" y="347579"/>
                  <a:pt x="561474" y="561474"/>
                </a:cubicBezTo>
                <a:cubicBezTo>
                  <a:pt x="755316" y="775369"/>
                  <a:pt x="959184" y="1029369"/>
                  <a:pt x="1163053" y="1283369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4029076" y="2306638"/>
            <a:ext cx="4733925" cy="2036762"/>
          </a:xfrm>
          <a:custGeom>
            <a:avLst/>
            <a:gdLst>
              <a:gd name="T0" fmla="*/ 0 w 4572000"/>
              <a:gd name="T1" fmla="*/ 0 h 1965158"/>
              <a:gd name="T2" fmla="*/ 2325437 w 4572000"/>
              <a:gd name="T3" fmla="*/ 734342 h 1965158"/>
              <a:gd name="T4" fmla="*/ 3695784 w 4572000"/>
              <a:gd name="T5" fmla="*/ 1288563 h 1965158"/>
              <a:gd name="T6" fmla="*/ 4733925 w 4572000"/>
              <a:gd name="T7" fmla="*/ 2036762 h 1965158"/>
              <a:gd name="T8" fmla="*/ 0 60000 65536"/>
              <a:gd name="T9" fmla="*/ 0 60000 65536"/>
              <a:gd name="T10" fmla="*/ 0 60000 65536"/>
              <a:gd name="T11" fmla="*/ 0 60000 65536"/>
              <a:gd name="T12" fmla="*/ 0 w 4572000"/>
              <a:gd name="T13" fmla="*/ 0 h 1965158"/>
              <a:gd name="T14" fmla="*/ 4572000 w 4572000"/>
              <a:gd name="T15" fmla="*/ 1965158 h 1965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000" h="1965158">
                <a:moveTo>
                  <a:pt x="0" y="0"/>
                </a:moveTo>
                <a:cubicBezTo>
                  <a:pt x="825500" y="250658"/>
                  <a:pt x="1651000" y="501316"/>
                  <a:pt x="2245895" y="708526"/>
                </a:cubicBezTo>
                <a:cubicBezTo>
                  <a:pt x="2840790" y="915737"/>
                  <a:pt x="3181685" y="1033824"/>
                  <a:pt x="3569369" y="1243263"/>
                </a:cubicBezTo>
                <a:cubicBezTo>
                  <a:pt x="3957053" y="1452702"/>
                  <a:pt x="4264526" y="1708930"/>
                  <a:pt x="4572000" y="1965158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69" name="TextBox 24"/>
          <p:cNvSpPr txBox="1">
            <a:spLocks noChangeArrowheads="1"/>
          </p:cNvSpPr>
          <p:nvPr/>
        </p:nvSpPr>
        <p:spPr bwMode="auto">
          <a:xfrm>
            <a:off x="6569952" y="2514600"/>
            <a:ext cx="25763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Helvetica" pitchFamily="1" charset="0"/>
              </a:rPr>
              <a:t>API to the data plane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Helvetica" pitchFamily="1" charset="0"/>
              </a:rPr>
              <a:t>(e.g., OpenFlow)</a:t>
            </a:r>
          </a:p>
        </p:txBody>
      </p:sp>
      <p:sp>
        <p:nvSpPr>
          <p:cNvPr id="23570" name="TextBox 25"/>
          <p:cNvSpPr txBox="1">
            <a:spLocks noChangeArrowheads="1"/>
          </p:cNvSpPr>
          <p:nvPr/>
        </p:nvSpPr>
        <p:spPr bwMode="auto">
          <a:xfrm>
            <a:off x="3975616" y="1371600"/>
            <a:ext cx="36359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  <a:t>Logically-centralized controller</a:t>
            </a:r>
          </a:p>
        </p:txBody>
      </p:sp>
      <p:sp>
        <p:nvSpPr>
          <p:cNvPr id="23571" name="TextBox 27"/>
          <p:cNvSpPr txBox="1">
            <a:spLocks noChangeArrowheads="1"/>
          </p:cNvSpPr>
          <p:nvPr/>
        </p:nvSpPr>
        <p:spPr bwMode="auto">
          <a:xfrm>
            <a:off x="8791111" y="4800600"/>
            <a:ext cx="1212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Helvetica" pitchFamily="1" charset="0"/>
              </a:rPr>
              <a:t>Switches</a:t>
            </a:r>
          </a:p>
        </p:txBody>
      </p:sp>
      <p:sp>
        <p:nvSpPr>
          <p:cNvPr id="23572" name="Rounded Rectangle 21"/>
          <p:cNvSpPr>
            <a:spLocks noChangeArrowheads="1"/>
          </p:cNvSpPr>
          <p:nvPr/>
        </p:nvSpPr>
        <p:spPr bwMode="auto">
          <a:xfrm>
            <a:off x="3124200" y="1828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22898" y="1981201"/>
            <a:ext cx="8675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  <a:t>Slow</a:t>
            </a:r>
            <a:b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</a:br>
            <a: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  <a:t>but</a:t>
            </a:r>
            <a:b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</a:br>
            <a:r>
              <a:rPr lang="en-US" altLang="en-US" sz="2000" dirty="0">
                <a:solidFill>
                  <a:srgbClr val="FF0000"/>
                </a:solidFill>
                <a:latin typeface="Helvetica" pitchFamily="1" charset="0"/>
              </a:rPr>
              <a:t>Smart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501587" y="3391237"/>
            <a:ext cx="8691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0000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Helvetica" pitchFamily="1" charset="0"/>
              </a:rPr>
              <a:t>Fast</a:t>
            </a:r>
            <a:br>
              <a:rPr lang="en-US" altLang="en-US" sz="2000" dirty="0">
                <a:solidFill>
                  <a:srgbClr val="0000FF"/>
                </a:solidFill>
                <a:latin typeface="Helvetica" pitchFamily="1" charset="0"/>
              </a:rPr>
            </a:br>
            <a:r>
              <a:rPr lang="en-US" altLang="en-US" sz="2000" dirty="0">
                <a:solidFill>
                  <a:srgbClr val="0000FF"/>
                </a:solidFill>
                <a:latin typeface="Helvetica" pitchFamily="1" charset="0"/>
              </a:rPr>
              <a:t>but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Helvetica" pitchFamily="1" charset="0"/>
              </a:rPr>
              <a:t>Dumb</a:t>
            </a:r>
          </a:p>
        </p:txBody>
      </p:sp>
    </p:spTree>
    <p:extLst>
      <p:ext uri="{BB962C8B-B14F-4D97-AF65-F5344CB8AC3E}">
        <p14:creationId xmlns:p14="http://schemas.microsoft.com/office/powerpoint/2010/main" val="11998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35717" bIns="45720" rtlCol="0" anchor="ctr">
            <a:normAutofit/>
          </a:bodyPr>
          <a:lstStyle/>
          <a:p>
            <a:r>
              <a:rPr lang="en-US" altLang="de-DE"/>
              <a:t>Why? A look at network elements</a:t>
            </a:r>
          </a:p>
        </p:txBody>
      </p:sp>
      <p:sp>
        <p:nvSpPr>
          <p:cNvPr id="955396" name="Rectangle 4"/>
          <p:cNvSpPr>
            <a:spLocks/>
          </p:cNvSpPr>
          <p:nvPr/>
        </p:nvSpPr>
        <p:spPr bwMode="auto">
          <a:xfrm>
            <a:off x="2002508" y="2148509"/>
            <a:ext cx="26209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206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2938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63613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858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de-DE" sz="3000" dirty="0">
                <a:latin typeface="+mn-lt"/>
                <a:sym typeface="Gill Sans" charset="0"/>
              </a:rPr>
              <a:t>Classical Switch:</a:t>
            </a:r>
          </a:p>
          <a:p>
            <a:pPr algn="ctr" eaLnBrk="1" hangingPunct="1"/>
            <a:r>
              <a:rPr lang="en-US" altLang="de-DE" sz="3000" dirty="0">
                <a:latin typeface="+mn-lt"/>
                <a:sym typeface="Gill Sans" charset="0"/>
              </a:rPr>
              <a:t>Cisco 3548XL</a:t>
            </a:r>
          </a:p>
        </p:txBody>
      </p:sp>
      <p:sp>
        <p:nvSpPr>
          <p:cNvPr id="955397" name="Rectangle 5"/>
          <p:cNvSpPr>
            <a:spLocks/>
          </p:cNvSpPr>
          <p:nvPr/>
        </p:nvSpPr>
        <p:spPr bwMode="auto">
          <a:xfrm>
            <a:off x="7313909" y="5742931"/>
            <a:ext cx="2072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206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2938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63613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858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de-DE" sz="3000">
                <a:latin typeface="+mn-lt"/>
                <a:sym typeface="Gill Sans" charset="0"/>
              </a:rPr>
              <a:t>A closed box</a:t>
            </a:r>
          </a:p>
        </p:txBody>
      </p:sp>
      <p:grpSp>
        <p:nvGrpSpPr>
          <p:cNvPr id="955398" name="Group 6"/>
          <p:cNvGrpSpPr>
            <a:grpSpLocks/>
          </p:cNvGrpSpPr>
          <p:nvPr/>
        </p:nvGrpSpPr>
        <p:grpSpPr bwMode="auto">
          <a:xfrm>
            <a:off x="6456363" y="1508126"/>
            <a:ext cx="3803650" cy="3649663"/>
            <a:chOff x="3206" y="1547"/>
            <a:chExt cx="2065" cy="1642"/>
          </a:xfrm>
        </p:grpSpPr>
        <p:sp>
          <p:nvSpPr>
            <p:cNvPr id="955399" name="Rectangle 7"/>
            <p:cNvSpPr>
              <a:spLocks/>
            </p:cNvSpPr>
            <p:nvPr/>
          </p:nvSpPr>
          <p:spPr bwMode="auto">
            <a:xfrm>
              <a:off x="3206" y="1547"/>
              <a:ext cx="2065" cy="1642"/>
            </a:xfrm>
            <a:prstGeom prst="rect">
              <a:avLst/>
            </a:prstGeom>
            <a:gradFill rotWithShape="0">
              <a:gsLst>
                <a:gs pos="0">
                  <a:srgbClr val="074EB3"/>
                </a:gs>
                <a:gs pos="100000">
                  <a:srgbClr val="0B328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4999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955400" name="Rectangle 8"/>
            <p:cNvSpPr>
              <a:spLocks/>
            </p:cNvSpPr>
            <p:nvPr/>
          </p:nvSpPr>
          <p:spPr bwMode="auto">
            <a:xfrm>
              <a:off x="3324" y="2222"/>
              <a:ext cx="1829" cy="399"/>
            </a:xfrm>
            <a:prstGeom prst="rect">
              <a:avLst/>
            </a:prstGeom>
            <a:gradFill rotWithShape="0">
              <a:gsLst>
                <a:gs pos="0">
                  <a:srgbClr val="4C5081"/>
                </a:gs>
                <a:gs pos="100000">
                  <a:srgbClr val="00008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4999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20675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642938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963613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285875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7430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2002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6574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1146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de-DE" sz="1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Control Hardware:</a:t>
              </a:r>
            </a:p>
            <a:p>
              <a:pPr algn="ctr" eaLnBrk="1" hangingPunct="1"/>
              <a:r>
                <a:rPr lang="en-US" altLang="de-DE" sz="1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Embedded PC</a:t>
              </a:r>
            </a:p>
          </p:txBody>
        </p:sp>
        <p:sp>
          <p:nvSpPr>
            <p:cNvPr id="955401" name="Rectangle 9"/>
            <p:cNvSpPr>
              <a:spLocks/>
            </p:cNvSpPr>
            <p:nvPr/>
          </p:nvSpPr>
          <p:spPr bwMode="auto">
            <a:xfrm>
              <a:off x="3324" y="2689"/>
              <a:ext cx="1829" cy="399"/>
            </a:xfrm>
            <a:prstGeom prst="rect">
              <a:avLst/>
            </a:prstGeom>
            <a:gradFill rotWithShape="0">
              <a:gsLst>
                <a:gs pos="0">
                  <a:srgbClr val="FF6666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4999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20675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642938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963613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285875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7430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2002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6574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1146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de-DE" sz="1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Dataplane:</a:t>
              </a:r>
            </a:p>
            <a:p>
              <a:pPr algn="ctr" eaLnBrk="1" hangingPunct="1"/>
              <a:r>
                <a:rPr lang="en-US" altLang="de-DE" sz="1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Interfaces, TCAM, Switch fabric</a:t>
              </a:r>
            </a:p>
          </p:txBody>
        </p:sp>
        <p:sp>
          <p:nvSpPr>
            <p:cNvPr id="955402" name="Rectangle 10"/>
            <p:cNvSpPr>
              <a:spLocks/>
            </p:cNvSpPr>
            <p:nvPr/>
          </p:nvSpPr>
          <p:spPr bwMode="auto">
            <a:xfrm>
              <a:off x="3324" y="1654"/>
              <a:ext cx="1823" cy="500"/>
            </a:xfrm>
            <a:prstGeom prst="rect">
              <a:avLst/>
            </a:prstGeom>
            <a:gradFill rotWithShape="0">
              <a:gsLst>
                <a:gs pos="0">
                  <a:srgbClr val="98BD53"/>
                </a:gs>
                <a:gs pos="100000">
                  <a:srgbClr val="313F21"/>
                </a:gs>
              </a:gsLst>
              <a:lin ang="5400000" scaled="1"/>
            </a:gradFill>
            <a:ln>
              <a:noFill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2F3946">
                      <a:alpha val="84999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20675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642938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963613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285875" algn="l" defTabSz="642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7430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2002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6574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114675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de-DE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Control software</a:t>
              </a:r>
            </a:p>
            <a:p>
              <a:pPr algn="ctr" eaLnBrk="1" hangingPunct="1"/>
              <a:r>
                <a:rPr lang="en-US" altLang="de-DE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(spanning tree protocol,</a:t>
              </a:r>
            </a:p>
            <a:p>
              <a:pPr algn="ctr" eaLnBrk="1" hangingPunct="1"/>
              <a:r>
                <a:rPr lang="en-US" altLang="de-DE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 VLAN </a:t>
              </a:r>
              <a:r>
                <a:rPr lang="en-US" altLang="de-DE" sz="17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trunking</a:t>
              </a:r>
              <a:r>
                <a:rPr lang="en-US" altLang="de-DE" sz="17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 protocol, </a:t>
              </a:r>
              <a:r>
                <a:rPr lang="en-US" altLang="de-DE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rPr>
                <a:t>etc. )</a:t>
              </a:r>
            </a:p>
          </p:txBody>
        </p:sp>
      </p:grpSp>
      <p:pic>
        <p:nvPicPr>
          <p:cNvPr id="9554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5" b="27505"/>
          <a:stretch>
            <a:fillRect/>
          </a:stretch>
        </p:blipFill>
        <p:spPr bwMode="auto">
          <a:xfrm>
            <a:off x="1334784" y="3070999"/>
            <a:ext cx="36512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SDN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B8ED8-6FAB-47D9-931D-28EC6ED55673}" type="slidenum">
              <a:rPr lang="en-US" altLang="de-DE" smtClean="0"/>
              <a:pPr/>
              <a:t>8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90385848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Why? A look at network elements?</a:t>
            </a:r>
            <a:endParaRPr lang="de-DE" dirty="0"/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97306" y="1187450"/>
            <a:ext cx="3473450" cy="2187575"/>
          </a:xfrm>
          <a:ln/>
        </p:spPr>
        <p:txBody>
          <a:bodyPr vert="horz" lIns="91440" tIns="45720" rIns="35717" bIns="45720" rtlCol="0" anchor="ctr">
            <a:normAutofit/>
          </a:bodyPr>
          <a:lstStyle/>
          <a:p>
            <a:pPr marL="0" indent="0">
              <a:buNone/>
            </a:pPr>
            <a:r>
              <a:rPr lang="en-US" altLang="de-DE" dirty="0"/>
              <a:t>Operator says:</a:t>
            </a:r>
          </a:p>
        </p:txBody>
      </p:sp>
      <p:sp>
        <p:nvSpPr>
          <p:cNvPr id="956420" name="AutoShape 4"/>
          <p:cNvSpPr>
            <a:spLocks/>
          </p:cNvSpPr>
          <p:nvPr/>
        </p:nvSpPr>
        <p:spPr bwMode="auto">
          <a:xfrm>
            <a:off x="2622551" y="3179764"/>
            <a:ext cx="3044825" cy="2651125"/>
          </a:xfrm>
          <a:prstGeom prst="wedgeEllipseCallout">
            <a:avLst>
              <a:gd name="adj1" fmla="val -64370"/>
              <a:gd name="adj2" fmla="val 39898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206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2938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63613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858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de-D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rPr>
              <a:t>But I need </a:t>
            </a:r>
            <a:r>
              <a:rPr lang="en-US" altLang="de-D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rPr>
              <a:t>a </a:t>
            </a:r>
            <a:r>
              <a:rPr lang="en-US" altLang="de-D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rPr>
              <a:t>3rd </a:t>
            </a:r>
            <a:r>
              <a:rPr lang="en-US" altLang="de-D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rPr>
              <a:t>SPAN</a:t>
            </a:r>
            <a:r>
              <a:rPr lang="en-US" altLang="de-D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rPr>
              <a:t> port!</a:t>
            </a:r>
            <a:endParaRPr lang="en-US" altLang="de-DE" sz="2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956421" name="Rectangle 5"/>
          <p:cNvSpPr>
            <a:spLocks/>
          </p:cNvSpPr>
          <p:nvPr/>
        </p:nvSpPr>
        <p:spPr bwMode="auto">
          <a:xfrm>
            <a:off x="5765800" y="1500189"/>
            <a:ext cx="34734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206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2938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63613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858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1688"/>
              </a:spcBef>
            </a:pPr>
            <a:r>
              <a:rPr lang="en-US" altLang="de-DE" sz="3000">
                <a:latin typeface="Gill Sans" charset="0"/>
                <a:sym typeface="Gill Sans" charset="0"/>
              </a:rPr>
              <a:t>Cisco's answer:</a:t>
            </a:r>
          </a:p>
          <a:p>
            <a:pPr algn="ctr">
              <a:spcBef>
                <a:spcPts val="1688"/>
              </a:spcBef>
            </a:pPr>
            <a:endParaRPr lang="en-US" altLang="de-DE" sz="3000">
              <a:latin typeface="Gill Sans" charset="0"/>
              <a:sym typeface="Gill Sans" charset="0"/>
            </a:endParaRPr>
          </a:p>
        </p:txBody>
      </p:sp>
      <p:sp>
        <p:nvSpPr>
          <p:cNvPr id="956422" name="AutoShape 6"/>
          <p:cNvSpPr>
            <a:spLocks/>
          </p:cNvSpPr>
          <p:nvPr/>
        </p:nvSpPr>
        <p:spPr bwMode="auto">
          <a:xfrm>
            <a:off x="6007100" y="2955925"/>
            <a:ext cx="4071938" cy="3259138"/>
          </a:xfrm>
          <a:prstGeom prst="wedgeEllipseCallout">
            <a:avLst>
              <a:gd name="adj1" fmla="val 55921"/>
              <a:gd name="adj2" fmla="val 57944"/>
            </a:avLst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>
            <a:noFill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2F3946">
                    <a:alpha val="84999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206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42938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63613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285875" algn="l" defTabSz="642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430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002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574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14675"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de-DE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r>
              <a:rPr lang="en-US" altLang="de-DE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rPr>
              <a:t>Buy </a:t>
            </a:r>
            <a:r>
              <a:rPr lang="en-US" altLang="de-DE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rPr>
              <a:t>one of these!</a:t>
            </a:r>
          </a:p>
          <a:p>
            <a:pPr algn="ctr" eaLnBrk="1" hangingPunct="1"/>
            <a:endParaRPr lang="en-US" altLang="de-DE" sz="17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  <a:p>
            <a:pPr algn="ctr" eaLnBrk="1" hangingPunct="1"/>
            <a:endParaRPr lang="en-US" altLang="de-DE" sz="1700" dirty="0">
              <a:effectLst>
                <a:outerShdw blurRad="38100" dist="38100" dir="2700000" algn="tl">
                  <a:srgbClr val="FFFFFF"/>
                </a:outerShdw>
              </a:effectLst>
              <a:latin typeface="Gill Sans" charset="0"/>
              <a:sym typeface="Gill Sans" charset="0"/>
            </a:endParaRPr>
          </a:p>
        </p:txBody>
      </p:sp>
      <p:pic>
        <p:nvPicPr>
          <p:cNvPr id="9564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4" y="3633788"/>
            <a:ext cx="351948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/>
              <a:t>Data Networks</a:t>
            </a:r>
            <a:endParaRPr lang="en-US" alt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SDN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1CCA1-2413-4F4E-B668-9EEC8D17E91A}" type="slidenum">
              <a:rPr lang="en-US" altLang="de-DE" smtClean="0"/>
              <a:pPr/>
              <a:t>9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161343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62891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10199542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5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419" grpId="0" animBg="1" autoUpdateAnimBg="0"/>
      <p:bldP spid="956420" grpId="0" animBg="1" autoUpdateAnimBg="0"/>
      <p:bldP spid="956421" grpId="0" autoUpdateAnimBg="0"/>
      <p:bldP spid="956422" grpId="0" animBg="1" autoUpdateAnimBg="0"/>
    </p:bldLst>
  </p:timing>
</p:sld>
</file>

<file path=ppt/theme/theme1.xml><?xml version="1.0" encoding="utf-8"?>
<a:theme xmlns:a="http://schemas.openxmlformats.org/drawingml/2006/main" name="SlideTemplate-Mod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I-DataNetworks-Modern" id="{C51B6A3E-2780-0E44-9547-A0D4EC3F5B4D}" vid="{EF1B1C2C-A39B-A249-9E56-08B418F1BEB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SlideTemplate-Modern</Template>
  <TotalTime>920</TotalTime>
  <Words>2193</Words>
  <Application>Microsoft Office PowerPoint</Application>
  <PresentationFormat>Widescreen</PresentationFormat>
  <Paragraphs>584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ＭＳ Ｐゴシック</vt:lpstr>
      <vt:lpstr>Arial</vt:lpstr>
      <vt:lpstr>Calibri</vt:lpstr>
      <vt:lpstr>Candara</vt:lpstr>
      <vt:lpstr>Courier</vt:lpstr>
      <vt:lpstr>Gill Sans</vt:lpstr>
      <vt:lpstr>Helvetica</vt:lpstr>
      <vt:lpstr>PMingLiU</vt:lpstr>
      <vt:lpstr>Tahoma</vt:lpstr>
      <vt:lpstr>Times New Roman</vt:lpstr>
      <vt:lpstr>Wingdings</vt:lpstr>
      <vt:lpstr>SlideTemplate-Modern</vt:lpstr>
      <vt:lpstr>Software-defined Networking (SDN) </vt:lpstr>
      <vt:lpstr>The Networking Industry (2007)</vt:lpstr>
      <vt:lpstr>Disadvantages of the Monolithic Approach</vt:lpstr>
      <vt:lpstr>Traditional Networks: Data Plane</vt:lpstr>
      <vt:lpstr>Traditional Networks: Control Plane</vt:lpstr>
      <vt:lpstr>Traditional Networks: Management Plane</vt:lpstr>
      <vt:lpstr>Software Defined Networking (SDN)</vt:lpstr>
      <vt:lpstr>Why? A look at network elements</vt:lpstr>
      <vt:lpstr>Why? A look at network elements?</vt:lpstr>
      <vt:lpstr>Why? A look at network elements</vt:lpstr>
      <vt:lpstr>Software-defined networking (SDN)?</vt:lpstr>
      <vt:lpstr>SDN stack</vt:lpstr>
      <vt:lpstr>Timescales</vt:lpstr>
      <vt:lpstr>Timescales</vt:lpstr>
      <vt:lpstr>Timescales</vt:lpstr>
      <vt:lpstr>Timescales</vt:lpstr>
      <vt:lpstr>OpenFlow</vt:lpstr>
      <vt:lpstr>Controller: Network OS</vt:lpstr>
      <vt:lpstr>Controller: Network OS</vt:lpstr>
      <vt:lpstr>Controller: Network OS</vt:lpstr>
      <vt:lpstr>Bootstrapping</vt:lpstr>
      <vt:lpstr>Out-of-band Mode</vt:lpstr>
      <vt:lpstr>In-Band Mode</vt:lpstr>
      <vt:lpstr>Topology Discovery</vt:lpstr>
      <vt:lpstr>Controller: Events</vt:lpstr>
      <vt:lpstr>Controller: Output/Command</vt:lpstr>
      <vt:lpstr>Controller: Application example</vt:lpstr>
      <vt:lpstr>SDNApplication: It can’t be that simple …</vt:lpstr>
      <vt:lpstr>Controller: Flow rules</vt:lpstr>
      <vt:lpstr>Controller: More commands</vt:lpstr>
      <vt:lpstr>Controller: More events</vt:lpstr>
      <vt:lpstr>SDN Controller: Event-driven paradigm</vt:lpstr>
      <vt:lpstr>SDN Controllers</vt:lpstr>
      <vt:lpstr>SDN Controllers: Applications</vt:lpstr>
      <vt:lpstr>SDN Applications</vt:lpstr>
      <vt:lpstr>SDN Applications</vt:lpstr>
      <vt:lpstr>SND Applications</vt:lpstr>
      <vt:lpstr>Flow Table Entries</vt:lpstr>
      <vt:lpstr>With great power comes …</vt:lpstr>
      <vt:lpstr>Policies/Intents</vt:lpstr>
      <vt:lpstr>Debugging &amp; verification</vt:lpstr>
      <vt:lpstr>SDN Debugging</vt:lpstr>
      <vt:lpstr>SDN Verification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Datacenters &amp; SDN</dc:title>
  <dc:creator>Bala Chandrasekaran</dc:creator>
  <cp:lastModifiedBy>Bruce Maggs</cp:lastModifiedBy>
  <cp:revision>655</cp:revision>
  <cp:lastPrinted>2019-01-31T23:50:56Z</cp:lastPrinted>
  <dcterms:created xsi:type="dcterms:W3CDTF">2019-01-31T10:39:09Z</dcterms:created>
  <dcterms:modified xsi:type="dcterms:W3CDTF">2021-10-06T19:25:14Z</dcterms:modified>
</cp:coreProperties>
</file>