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2" r:id="rId6"/>
    <p:sldId id="272" r:id="rId7"/>
    <p:sldId id="273" r:id="rId8"/>
    <p:sldId id="274" r:id="rId9"/>
    <p:sldId id="297" r:id="rId10"/>
    <p:sldId id="275" r:id="rId11"/>
    <p:sldId id="276" r:id="rId12"/>
    <p:sldId id="303" r:id="rId13"/>
    <p:sldId id="298" r:id="rId14"/>
    <p:sldId id="305" r:id="rId15"/>
    <p:sldId id="278" r:id="rId16"/>
    <p:sldId id="281" r:id="rId17"/>
    <p:sldId id="304" r:id="rId18"/>
    <p:sldId id="280" r:id="rId19"/>
    <p:sldId id="289" r:id="rId20"/>
    <p:sldId id="287" r:id="rId21"/>
    <p:sldId id="299" r:id="rId22"/>
    <p:sldId id="288" r:id="rId23"/>
    <p:sldId id="293" r:id="rId24"/>
    <p:sldId id="292" r:id="rId25"/>
    <p:sldId id="290" r:id="rId26"/>
    <p:sldId id="300" r:id="rId27"/>
    <p:sldId id="301" r:id="rId28"/>
    <p:sldId id="285" r:id="rId29"/>
    <p:sldId id="306" r:id="rId30"/>
    <p:sldId id="307" r:id="rId31"/>
    <p:sldId id="284" r:id="rId32"/>
    <p:sldId id="302" r:id="rId33"/>
    <p:sldId id="277" r:id="rId34"/>
    <p:sldId id="295" r:id="rId35"/>
    <p:sldId id="294" r:id="rId36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5887E"/>
    <a:srgbClr val="30887E"/>
    <a:srgbClr val="135A8F"/>
    <a:srgbClr val="40B6C4"/>
    <a:srgbClr val="1666A2"/>
    <a:srgbClr val="40B6A8"/>
    <a:srgbClr val="369A8E"/>
    <a:srgbClr val="0F456E"/>
    <a:srgbClr val="0A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701"/>
  </p:normalViewPr>
  <p:slideViewPr>
    <p:cSldViewPr snapToGrid="0">
      <p:cViewPr varScale="1">
        <p:scale>
          <a:sx n="125" d="100"/>
          <a:sy n="125" d="100"/>
        </p:scale>
        <p:origin x="8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63A4524-3960-4141-BC43-884574B835FE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16B342C5-8460-4991-B2B9-6AE2FC6CA134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330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D0D-CA65-4593-B2BD-018367D8793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2A71F1-68B4-FF43-913A-05E1459875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527675"/>
            <a:ext cx="9144000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Reference/Acknowledgement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1097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4F8F-70AF-4432-81D9-4F48803DC1CD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781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18DEEC-A365-F840-A2A5-43A7E6F5A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39EF05-4224-D344-B8F5-A0F5EDB72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F0C548-C535-0849-A8C6-89DBDE8C5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231F-4066-2D49-81D3-F655E3D46A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8B15B-7315-2A45-8778-F53AE1CE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D6744DF-18AB-A64F-848B-E38BF64F5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9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6C783CB-A9E8-3C4F-974E-164E046B14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48CDD6-F02B-374E-8B34-52AD877A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0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enter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A50-F34D-DB41-B80F-F1840FDC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D28F-A707-3249-9688-5C16969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0B2EB-0D0A-0B4D-A7FE-42D857DE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CED07-3B02-1346-A5A3-18AAD52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C1D7F0-72C1-8642-8C95-D6605E9E4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3772" y="1380955"/>
            <a:ext cx="9744456" cy="427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6FC55-7528-B54C-A0CD-459046F30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772" y="5706364"/>
            <a:ext cx="974445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1590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7E78-E689-466D-BA24-EDCDD9608F78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5280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37AEDF7F-C9D7-9148-B3BA-3995682E8DC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BCE8D6-840A-374A-9ACC-6336FC82C2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C3F0F-74EF-FF49-A025-4A9E755D5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1E020F-1BBC-0748-9537-AA006493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1FC2DB-0787-4C42-9E80-2F0AE6A69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FBF44-748E-E246-B284-436E6FFBDE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6088C-94BE-324D-91F0-F92C6177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2A35D-9E47-C547-9C20-769E9E195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33838"/>
            <a:ext cx="10515600" cy="1900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D3F2C95-5211-F94C-BEDC-7E51A79C38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62075"/>
            <a:ext cx="10515600" cy="2474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9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5"/>
            <a:ext cx="10515600" cy="4805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60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353470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8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734-5686-A04F-8EFE-1197B9C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011F2-1C4F-3B42-9C2C-9841ACB8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CAE9D-AC0F-F944-BD0C-C546981A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9FB84-3E1C-7044-8AFC-F4932DA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486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682D-2EC2-42E6-A78B-723BCD4E35C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6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AF90639-9749-014E-A1B0-4824FD281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D74D7D-AEF1-EF4C-8120-1D86D5AF9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51675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7334"/>
            <a:ext cx="5157787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51675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7334"/>
            <a:ext cx="5183188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B559-D233-446A-94E6-A0AE6E007A0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3AF15F-4C2C-D243-AB6E-2578D7080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2178050"/>
            <a:ext cx="5160962" cy="401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4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8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/>
        </p:nvGrpSpPr>
        <p:grpSpPr>
          <a:xfrm>
            <a:off x="816429" y="365125"/>
            <a:ext cx="11351982" cy="6356350"/>
            <a:chOff x="816429" y="365125"/>
            <a:chExt cx="11351982" cy="635635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1596911" y="365125"/>
              <a:ext cx="42223" cy="6356350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65125"/>
              <a:ext cx="1143000" cy="1123950"/>
            </a:xfrm>
            <a:prstGeom prst="ellipse">
              <a:avLst/>
            </a:prstGeom>
          </p:spPr>
        </p:pic>
      </p:grpSp>
      <p:pic>
        <p:nvPicPr>
          <p:cNvPr id="9" name="Picture 8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 userDrawn="1"/>
        </p:nvGrpSpPr>
        <p:grpSpPr>
          <a:xfrm>
            <a:off x="816429" y="352425"/>
            <a:ext cx="11351982" cy="6369050"/>
            <a:chOff x="816429" y="352425"/>
            <a:chExt cx="11351982" cy="636905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>
            <a:xfrm>
              <a:off x="11596911" y="533400"/>
              <a:ext cx="42223" cy="6188075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52425"/>
              <a:ext cx="1143000" cy="1123950"/>
            </a:xfrm>
            <a:prstGeom prst="ellipse">
              <a:avLst/>
            </a:prstGeom>
          </p:spPr>
        </p:pic>
      </p:grpSp>
      <p:pic>
        <p:nvPicPr>
          <p:cNvPr id="17" name="Picture 16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49" r:id="rId3"/>
    <p:sldLayoutId id="2147484150" r:id="rId4"/>
    <p:sldLayoutId id="2147484147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1" r:id="rId11"/>
    <p:sldLayoutId id="2147484142" r:id="rId12"/>
    <p:sldLayoutId id="2147484134" r:id="rId13"/>
    <p:sldLayoutId id="2147484140" r:id="rId14"/>
    <p:sldLayoutId id="2147484143" r:id="rId15"/>
    <p:sldLayoutId id="214748414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135A8F"/>
          </a:solidFill>
          <a:latin typeface="+mj-lt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4.org/p4-spec/docs/P4-16-v1.2.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6ACB-9135-A54F-AC04-A015C6FE1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P4</a:t>
            </a:r>
            <a:br>
              <a:rPr lang="en-US" dirty="0"/>
            </a:br>
            <a:r>
              <a:rPr lang="en-US" sz="4400" i="1" dirty="0"/>
              <a:t>Programming Protocol-Independent Packet Processors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7EAD-C279-C946-A2D1-30F70707C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5163" y="4241739"/>
            <a:ext cx="7841673" cy="1055685"/>
          </a:xfrm>
        </p:spPr>
        <p:txBody>
          <a:bodyPr/>
          <a:lstStyle/>
          <a:p>
            <a:r>
              <a:rPr lang="en-US" dirty="0"/>
              <a:t>Slides based on materials from Laurent </a:t>
            </a:r>
            <a:r>
              <a:rPr lang="en-US" dirty="0" err="1"/>
              <a:t>Vanbever</a:t>
            </a:r>
            <a:r>
              <a:rPr lang="en-US" dirty="0"/>
              <a:t> and Jennifer Rexford, as modified by </a:t>
            </a:r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/>
              <a:t>Feldmann</a:t>
            </a:r>
            <a:r>
              <a:rPr lang="en-US" dirty="0"/>
              <a:t> and </a:t>
            </a:r>
            <a:r>
              <a:rPr lang="en-US" dirty="0" err="1"/>
              <a:t>Bala</a:t>
            </a:r>
            <a:r>
              <a:rPr lang="en-US" dirty="0"/>
              <a:t> </a:t>
            </a:r>
            <a:r>
              <a:rPr lang="en-US" dirty="0" err="1" smtClean="0"/>
              <a:t>Chandrasekaran</a:t>
            </a:r>
            <a:r>
              <a:rPr lang="en-US" dirty="0" smtClean="0"/>
              <a:t>, and now Bruce Maggs.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4F44-FDEA-B740-9712-A9B4197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 Data Plane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04D9-B57C-964D-866D-3668D490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2AFD7-B99B-AF45-93EF-0114269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10</a:t>
            </a:fld>
            <a:endParaRPr lang="en-US" altLang="de-DE" dirty="0"/>
          </a:p>
        </p:txBody>
      </p:sp>
      <p:grpSp>
        <p:nvGrpSpPr>
          <p:cNvPr id="115" name="Google Shape;367;p24">
            <a:extLst>
              <a:ext uri="{FF2B5EF4-FFF2-40B4-BE49-F238E27FC236}">
                <a16:creationId xmlns:a16="http://schemas.microsoft.com/office/drawing/2014/main" id="{C6AFDAE0-B8A6-2E4F-B873-A8D10A6A605D}"/>
              </a:ext>
            </a:extLst>
          </p:cNvPr>
          <p:cNvGrpSpPr/>
          <p:nvPr/>
        </p:nvGrpSpPr>
        <p:grpSpPr>
          <a:xfrm>
            <a:off x="825732" y="3379692"/>
            <a:ext cx="10070868" cy="2924815"/>
            <a:chOff x="825732" y="3379691"/>
            <a:chExt cx="10070868" cy="2924816"/>
          </a:xfrm>
        </p:grpSpPr>
        <p:sp>
          <p:nvSpPr>
            <p:cNvPr id="116" name="Google Shape;368;p24">
              <a:extLst>
                <a:ext uri="{FF2B5EF4-FFF2-40B4-BE49-F238E27FC236}">
                  <a16:creationId xmlns:a16="http://schemas.microsoft.com/office/drawing/2014/main" id="{406C048C-E096-1049-828D-45F174EE072B}"/>
                </a:ext>
              </a:extLst>
            </p:cNvPr>
            <p:cNvSpPr txBox="1"/>
            <p:nvPr/>
          </p:nvSpPr>
          <p:spPr>
            <a:xfrm>
              <a:off x="825732" y="3379691"/>
              <a:ext cx="1989055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</a:t>
              </a:r>
              <a:endParaRPr sz="1400" dirty="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Parser</a:t>
              </a:r>
              <a:endParaRPr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69;p24">
              <a:extLst>
                <a:ext uri="{FF2B5EF4-FFF2-40B4-BE49-F238E27FC236}">
                  <a16:creationId xmlns:a16="http://schemas.microsoft.com/office/drawing/2014/main" id="{3DF22032-7E37-0D4C-A569-5BDE0AA94603}"/>
                </a:ext>
              </a:extLst>
            </p:cNvPr>
            <p:cNvSpPr txBox="1"/>
            <p:nvPr/>
          </p:nvSpPr>
          <p:spPr>
            <a:xfrm>
              <a:off x="4271163" y="3462437"/>
              <a:ext cx="2596529" cy="22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 Match-Action Pipeline</a:t>
              </a:r>
              <a:endParaRPr sz="1400"/>
            </a:p>
          </p:txBody>
        </p:sp>
        <p:sp>
          <p:nvSpPr>
            <p:cNvPr id="118" name="Google Shape;370;p24">
              <a:extLst>
                <a:ext uri="{FF2B5EF4-FFF2-40B4-BE49-F238E27FC236}">
                  <a16:creationId xmlns:a16="http://schemas.microsoft.com/office/drawing/2014/main" id="{EA114980-D33A-844A-837A-D7FF16B509FD}"/>
                </a:ext>
              </a:extLst>
            </p:cNvPr>
            <p:cNvSpPr txBox="1"/>
            <p:nvPr/>
          </p:nvSpPr>
          <p:spPr>
            <a:xfrm>
              <a:off x="8875987" y="3379691"/>
              <a:ext cx="1639613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</a:t>
              </a:r>
              <a:endParaRPr sz="1400" dirty="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Deparser</a:t>
              </a:r>
              <a:endParaRPr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371;p24">
              <a:extLst>
                <a:ext uri="{FF2B5EF4-FFF2-40B4-BE49-F238E27FC236}">
                  <a16:creationId xmlns:a16="http://schemas.microsoft.com/office/drawing/2014/main" id="{47120A55-40EB-804C-B70C-2DB8D53C1B23}"/>
                </a:ext>
              </a:extLst>
            </p:cNvPr>
            <p:cNvGrpSpPr/>
            <p:nvPr/>
          </p:nvGrpSpPr>
          <p:grpSpPr>
            <a:xfrm>
              <a:off x="838200" y="3858895"/>
              <a:ext cx="10058400" cy="2045419"/>
              <a:chOff x="838200" y="3858895"/>
              <a:chExt cx="10058400" cy="2045419"/>
            </a:xfrm>
          </p:grpSpPr>
          <p:pic>
            <p:nvPicPr>
              <p:cNvPr id="122" name="Google Shape;372;p24">
                <a:extLst>
                  <a:ext uri="{FF2B5EF4-FFF2-40B4-BE49-F238E27FC236}">
                    <a16:creationId xmlns:a16="http://schemas.microsoft.com/office/drawing/2014/main" id="{D80D31E0-0642-CA46-973F-DEB6BFB7350B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838200" y="3858895"/>
                <a:ext cx="10058400" cy="2045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373;p24">
                <a:extLst>
                  <a:ext uri="{FF2B5EF4-FFF2-40B4-BE49-F238E27FC236}">
                    <a16:creationId xmlns:a16="http://schemas.microsoft.com/office/drawing/2014/main" id="{3A356D73-B6ED-7D46-BCA6-9DBBE5CFDF79}"/>
                  </a:ext>
                </a:extLst>
              </p:cNvPr>
              <p:cNvSpPr/>
              <p:nvPr/>
            </p:nvSpPr>
            <p:spPr>
              <a:xfrm>
                <a:off x="1275694" y="3899754"/>
                <a:ext cx="1089133" cy="1965145"/>
              </a:xfrm>
              <a:prstGeom prst="rect">
                <a:avLst/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74;p24">
                <a:extLst>
                  <a:ext uri="{FF2B5EF4-FFF2-40B4-BE49-F238E27FC236}">
                    <a16:creationId xmlns:a16="http://schemas.microsoft.com/office/drawing/2014/main" id="{9394E84F-557E-DD4D-8630-B550BFC35A63}"/>
                  </a:ext>
                </a:extLst>
              </p:cNvPr>
              <p:cNvSpPr/>
              <p:nvPr/>
            </p:nvSpPr>
            <p:spPr>
              <a:xfrm>
                <a:off x="1492381" y="406085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75;p24">
                <a:extLst>
                  <a:ext uri="{FF2B5EF4-FFF2-40B4-BE49-F238E27FC236}">
                    <a16:creationId xmlns:a16="http://schemas.microsoft.com/office/drawing/2014/main" id="{9D17664C-C19A-F643-B28A-A968F65D6202}"/>
                  </a:ext>
                </a:extLst>
              </p:cNvPr>
              <p:cNvSpPr/>
              <p:nvPr/>
            </p:nvSpPr>
            <p:spPr>
              <a:xfrm>
                <a:off x="1419341" y="531684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76;p24">
                <a:extLst>
                  <a:ext uri="{FF2B5EF4-FFF2-40B4-BE49-F238E27FC236}">
                    <a16:creationId xmlns:a16="http://schemas.microsoft.com/office/drawing/2014/main" id="{C7EEE3EB-FAA7-D64C-BEB8-8715F68F3986}"/>
                  </a:ext>
                </a:extLst>
              </p:cNvPr>
              <p:cNvSpPr/>
              <p:nvPr/>
            </p:nvSpPr>
            <p:spPr>
              <a:xfrm>
                <a:off x="1891777" y="452331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7" name="Google Shape;377;p24">
                <a:extLst>
                  <a:ext uri="{FF2B5EF4-FFF2-40B4-BE49-F238E27FC236}">
                    <a16:creationId xmlns:a16="http://schemas.microsoft.com/office/drawing/2014/main" id="{753FD7A5-5B48-D741-AF34-A0FB1376CCE6}"/>
                  </a:ext>
                </a:extLst>
              </p:cNvPr>
              <p:cNvCxnSpPr>
                <a:stCxn id="124" idx="3"/>
              </p:cNvCxnSpPr>
              <p:nvPr/>
            </p:nvCxnSpPr>
            <p:spPr>
              <a:xfrm>
                <a:off x="1537154" y="4321808"/>
                <a:ext cx="102900" cy="995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8" name="Google Shape;378;p24">
                <a:extLst>
                  <a:ext uri="{FF2B5EF4-FFF2-40B4-BE49-F238E27FC236}">
                    <a16:creationId xmlns:a16="http://schemas.microsoft.com/office/drawing/2014/main" id="{1F53BB2E-7B75-7749-9329-250A96E385A8}"/>
                  </a:ext>
                </a:extLst>
              </p:cNvPr>
              <p:cNvCxnSpPr>
                <a:stCxn id="124" idx="6"/>
                <a:endCxn id="126" idx="0"/>
              </p:cNvCxnSpPr>
              <p:nvPr/>
            </p:nvCxnSpPr>
            <p:spPr>
              <a:xfrm>
                <a:off x="1798109" y="4213717"/>
                <a:ext cx="246300" cy="309600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9" name="Google Shape;379;p24">
                <a:extLst>
                  <a:ext uri="{FF2B5EF4-FFF2-40B4-BE49-F238E27FC236}">
                    <a16:creationId xmlns:a16="http://schemas.microsoft.com/office/drawing/2014/main" id="{186439FC-73CD-2747-8FEE-32B392CE1DF0}"/>
                  </a:ext>
                </a:extLst>
              </p:cNvPr>
              <p:cNvCxnSpPr>
                <a:stCxn id="126" idx="5"/>
              </p:cNvCxnSpPr>
              <p:nvPr/>
            </p:nvCxnSpPr>
            <p:spPr>
              <a:xfrm rot="5400000">
                <a:off x="1645132" y="4942368"/>
                <a:ext cx="665700" cy="34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0" name="Google Shape;380;p24">
                <a:extLst>
                  <a:ext uri="{FF2B5EF4-FFF2-40B4-BE49-F238E27FC236}">
                    <a16:creationId xmlns:a16="http://schemas.microsoft.com/office/drawing/2014/main" id="{E675ED80-2EA9-D04F-A960-5CAF0C14D24C}"/>
                  </a:ext>
                </a:extLst>
              </p:cNvPr>
              <p:cNvCxnSpPr>
                <a:stCxn id="126" idx="3"/>
                <a:endCxn id="126" idx="2"/>
              </p:cNvCxnSpPr>
              <p:nvPr/>
            </p:nvCxnSpPr>
            <p:spPr>
              <a:xfrm rot="5400000" flipH="1">
                <a:off x="1860200" y="4707918"/>
                <a:ext cx="108000" cy="44700"/>
              </a:xfrm>
              <a:prstGeom prst="curvedConnector4">
                <a:avLst>
                  <a:gd name="adj1" fmla="val -136227"/>
                  <a:gd name="adj2" fmla="val 610576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20" name="Google Shape;381;p24">
              <a:extLst>
                <a:ext uri="{FF2B5EF4-FFF2-40B4-BE49-F238E27FC236}">
                  <a16:creationId xmlns:a16="http://schemas.microsoft.com/office/drawing/2014/main" id="{FE66F704-429F-7145-91E2-28E4F90A864E}"/>
                </a:ext>
              </a:extLst>
            </p:cNvPr>
            <p:cNvSpPr/>
            <p:nvPr/>
          </p:nvSpPr>
          <p:spPr>
            <a:xfrm rot="5400000">
              <a:off x="5536315" y="1115946"/>
              <a:ext cx="175277" cy="5463539"/>
            </a:xfrm>
            <a:prstGeom prst="leftBrace">
              <a:avLst>
                <a:gd name="adj1" fmla="val 55142"/>
                <a:gd name="adj2" fmla="val 5060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82;p24">
              <a:extLst>
                <a:ext uri="{FF2B5EF4-FFF2-40B4-BE49-F238E27FC236}">
                  <a16:creationId xmlns:a16="http://schemas.microsoft.com/office/drawing/2014/main" id="{B46CA0F3-C27A-BD47-BA3D-1E749EE48E88}"/>
                </a:ext>
              </a:extLst>
            </p:cNvPr>
            <p:cNvSpPr txBox="1"/>
            <p:nvPr/>
          </p:nvSpPr>
          <p:spPr>
            <a:xfrm>
              <a:off x="2946150" y="5924133"/>
              <a:ext cx="1279006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Match-Action</a:t>
              </a:r>
              <a:endParaRPr sz="140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Stage (Unit)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385;p24">
            <a:extLst>
              <a:ext uri="{FF2B5EF4-FFF2-40B4-BE49-F238E27FC236}">
                <a16:creationId xmlns:a16="http://schemas.microsoft.com/office/drawing/2014/main" id="{769340CE-4A12-664B-9673-C0511C061D15}"/>
              </a:ext>
            </a:extLst>
          </p:cNvPr>
          <p:cNvSpPr/>
          <p:nvPr/>
        </p:nvSpPr>
        <p:spPr>
          <a:xfrm>
            <a:off x="4765190" y="1806805"/>
            <a:ext cx="1652628" cy="5258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IPv4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386;p24">
            <a:extLst>
              <a:ext uri="{FF2B5EF4-FFF2-40B4-BE49-F238E27FC236}">
                <a16:creationId xmlns:a16="http://schemas.microsoft.com/office/drawing/2014/main" id="{2B995FBA-AF0C-224F-966A-5985D26A4BCD}"/>
              </a:ext>
            </a:extLst>
          </p:cNvPr>
          <p:cNvSpPr/>
          <p:nvPr/>
        </p:nvSpPr>
        <p:spPr>
          <a:xfrm>
            <a:off x="4765190" y="2747341"/>
            <a:ext cx="1652628" cy="52583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IPv6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387;p24">
            <a:extLst>
              <a:ext uri="{FF2B5EF4-FFF2-40B4-BE49-F238E27FC236}">
                <a16:creationId xmlns:a16="http://schemas.microsoft.com/office/drawing/2014/main" id="{07B4B73A-E324-DD40-8BC8-75680C9E6CC2}"/>
              </a:ext>
            </a:extLst>
          </p:cNvPr>
          <p:cNvSpPr/>
          <p:nvPr/>
        </p:nvSpPr>
        <p:spPr>
          <a:xfrm>
            <a:off x="2246585" y="2276409"/>
            <a:ext cx="1399128" cy="52583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L2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388;p24">
            <a:extLst>
              <a:ext uri="{FF2B5EF4-FFF2-40B4-BE49-F238E27FC236}">
                <a16:creationId xmlns:a16="http://schemas.microsoft.com/office/drawing/2014/main" id="{6D0D6FEA-946D-B14C-81D7-0F4C4FF529AF}"/>
              </a:ext>
            </a:extLst>
          </p:cNvPr>
          <p:cNvSpPr/>
          <p:nvPr/>
        </p:nvSpPr>
        <p:spPr>
          <a:xfrm>
            <a:off x="7537294" y="2276409"/>
            <a:ext cx="1338695" cy="5258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ACL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389;p24">
            <a:extLst>
              <a:ext uri="{FF2B5EF4-FFF2-40B4-BE49-F238E27FC236}">
                <a16:creationId xmlns:a16="http://schemas.microsoft.com/office/drawing/2014/main" id="{18A632C2-5E42-194E-96F5-B2AAABF2040C}"/>
              </a:ext>
            </a:extLst>
          </p:cNvPr>
          <p:cNvCxnSpPr>
            <a:stCxn id="133" idx="3"/>
            <a:endCxn id="131" idx="1"/>
          </p:cNvCxnSpPr>
          <p:nvPr/>
        </p:nvCxnSpPr>
        <p:spPr>
          <a:xfrm rot="10800000" flipH="1">
            <a:off x="3645713" y="2069725"/>
            <a:ext cx="1119600" cy="46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390;p24">
            <a:extLst>
              <a:ext uri="{FF2B5EF4-FFF2-40B4-BE49-F238E27FC236}">
                <a16:creationId xmlns:a16="http://schemas.microsoft.com/office/drawing/2014/main" id="{8F002976-C38C-9042-A9D3-DEC1A116E19B}"/>
              </a:ext>
            </a:extLst>
          </p:cNvPr>
          <p:cNvCxnSpPr>
            <a:stCxn id="133" idx="3"/>
            <a:endCxn id="132" idx="1"/>
          </p:cNvCxnSpPr>
          <p:nvPr/>
        </p:nvCxnSpPr>
        <p:spPr>
          <a:xfrm>
            <a:off x="3645713" y="2539325"/>
            <a:ext cx="1119600" cy="470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391;p24">
            <a:extLst>
              <a:ext uri="{FF2B5EF4-FFF2-40B4-BE49-F238E27FC236}">
                <a16:creationId xmlns:a16="http://schemas.microsoft.com/office/drawing/2014/main" id="{271C1F72-AC71-5E43-BEF5-D49B5313E87E}"/>
              </a:ext>
            </a:extLst>
          </p:cNvPr>
          <p:cNvCxnSpPr>
            <a:endCxn id="133" idx="1"/>
          </p:cNvCxnSpPr>
          <p:nvPr/>
        </p:nvCxnSpPr>
        <p:spPr>
          <a:xfrm>
            <a:off x="1497785" y="2539325"/>
            <a:ext cx="748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392;p24">
            <a:extLst>
              <a:ext uri="{FF2B5EF4-FFF2-40B4-BE49-F238E27FC236}">
                <a16:creationId xmlns:a16="http://schemas.microsoft.com/office/drawing/2014/main" id="{FB7AA8A4-63DA-7A48-81CB-3FB797F5A318}"/>
              </a:ext>
            </a:extLst>
          </p:cNvPr>
          <p:cNvCxnSpPr>
            <a:stCxn id="134" idx="3"/>
          </p:cNvCxnSpPr>
          <p:nvPr/>
        </p:nvCxnSpPr>
        <p:spPr>
          <a:xfrm>
            <a:off x="8875987" y="2539325"/>
            <a:ext cx="962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393;p24">
            <a:extLst>
              <a:ext uri="{FF2B5EF4-FFF2-40B4-BE49-F238E27FC236}">
                <a16:creationId xmlns:a16="http://schemas.microsoft.com/office/drawing/2014/main" id="{B5EEB349-657D-584E-906E-79422F280A54}"/>
              </a:ext>
            </a:extLst>
          </p:cNvPr>
          <p:cNvCxnSpPr>
            <a:stCxn id="131" idx="3"/>
            <a:endCxn id="134" idx="1"/>
          </p:cNvCxnSpPr>
          <p:nvPr/>
        </p:nvCxnSpPr>
        <p:spPr>
          <a:xfrm>
            <a:off x="6417817" y="2069721"/>
            <a:ext cx="1119600" cy="46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394;p24">
            <a:extLst>
              <a:ext uri="{FF2B5EF4-FFF2-40B4-BE49-F238E27FC236}">
                <a16:creationId xmlns:a16="http://schemas.microsoft.com/office/drawing/2014/main" id="{4EFCF8A8-D88D-9040-B482-0831AC0277CD}"/>
              </a:ext>
            </a:extLst>
          </p:cNvPr>
          <p:cNvCxnSpPr>
            <a:stCxn id="132" idx="3"/>
            <a:endCxn id="134" idx="1"/>
          </p:cNvCxnSpPr>
          <p:nvPr/>
        </p:nvCxnSpPr>
        <p:spPr>
          <a:xfrm rot="10800000" flipH="1">
            <a:off x="6417817" y="2539457"/>
            <a:ext cx="1119600" cy="470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395;p24">
            <a:extLst>
              <a:ext uri="{FF2B5EF4-FFF2-40B4-BE49-F238E27FC236}">
                <a16:creationId xmlns:a16="http://schemas.microsoft.com/office/drawing/2014/main" id="{3E5416E5-8800-DF4A-97D1-D8C06A119B08}"/>
              </a:ext>
            </a:extLst>
          </p:cNvPr>
          <p:cNvSpPr/>
          <p:nvPr/>
        </p:nvSpPr>
        <p:spPr>
          <a:xfrm>
            <a:off x="3003332" y="3975085"/>
            <a:ext cx="1095704" cy="1858155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Ethernet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MAC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396;p24">
            <a:extLst>
              <a:ext uri="{FF2B5EF4-FFF2-40B4-BE49-F238E27FC236}">
                <a16:creationId xmlns:a16="http://schemas.microsoft.com/office/drawing/2014/main" id="{D17DD99C-F0B3-784B-A0D9-59A148391BCC}"/>
              </a:ext>
            </a:extLst>
          </p:cNvPr>
          <p:cNvSpPr/>
          <p:nvPr/>
        </p:nvSpPr>
        <p:spPr>
          <a:xfrm>
            <a:off x="4369677" y="3975085"/>
            <a:ext cx="1095704" cy="1858155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IPv4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397;p24">
            <a:extLst>
              <a:ext uri="{FF2B5EF4-FFF2-40B4-BE49-F238E27FC236}">
                <a16:creationId xmlns:a16="http://schemas.microsoft.com/office/drawing/2014/main" id="{CB69185B-CC4F-CF4D-83AC-60C5A6D921D1}"/>
              </a:ext>
            </a:extLst>
          </p:cNvPr>
          <p:cNvSpPr/>
          <p:nvPr/>
        </p:nvSpPr>
        <p:spPr>
          <a:xfrm>
            <a:off x="5743905" y="3975085"/>
            <a:ext cx="1095704" cy="1858155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IPv6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398;p24">
            <a:extLst>
              <a:ext uri="{FF2B5EF4-FFF2-40B4-BE49-F238E27FC236}">
                <a16:creationId xmlns:a16="http://schemas.microsoft.com/office/drawing/2014/main" id="{9981E4E6-7F72-8844-AE87-5101C533A501}"/>
              </a:ext>
            </a:extLst>
          </p:cNvPr>
          <p:cNvSpPr/>
          <p:nvPr/>
        </p:nvSpPr>
        <p:spPr>
          <a:xfrm>
            <a:off x="7139155" y="3975085"/>
            <a:ext cx="1095704" cy="1858155"/>
          </a:xfrm>
          <a:prstGeom prst="rect">
            <a:avLst/>
          </a:prstGeom>
          <a:solidFill>
            <a:srgbClr val="7030A0">
              <a:alpha val="49803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ACL</a:t>
            </a:r>
            <a:endParaRPr sz="1400" b="1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Rules</a:t>
            </a:r>
            <a:endParaRPr sz="1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026A-F006-BD4E-BF69-9AF95B08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Language elements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BB14F-E70A-1C4C-AB6D-743CEFC6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96A37-BCAD-9C4E-BD6E-AC770CF8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11</a:t>
            </a:fld>
            <a:endParaRPr lang="en-US" altLang="de-DE" dirty="0"/>
          </a:p>
        </p:txBody>
      </p:sp>
      <p:pic>
        <p:nvPicPr>
          <p:cNvPr id="29" name="Google Shape;467;p27">
            <a:extLst>
              <a:ext uri="{FF2B5EF4-FFF2-40B4-BE49-F238E27FC236}">
                <a16:creationId xmlns:a16="http://schemas.microsoft.com/office/drawing/2014/main" id="{9AD71E79-8B3C-C94E-AB28-9E94ED6D7B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8756" y="3070557"/>
            <a:ext cx="5975752" cy="2036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468;p27">
            <a:extLst>
              <a:ext uri="{FF2B5EF4-FFF2-40B4-BE49-F238E27FC236}">
                <a16:creationId xmlns:a16="http://schemas.microsoft.com/office/drawing/2014/main" id="{C13A284D-925A-B342-B103-6F1C40F27D18}"/>
              </a:ext>
            </a:extLst>
          </p:cNvPr>
          <p:cNvSpPr/>
          <p:nvPr/>
        </p:nvSpPr>
        <p:spPr>
          <a:xfrm>
            <a:off x="1015299" y="1690690"/>
            <a:ext cx="1847719" cy="62999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Parsers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69;p27">
            <a:extLst>
              <a:ext uri="{FF2B5EF4-FFF2-40B4-BE49-F238E27FC236}">
                <a16:creationId xmlns:a16="http://schemas.microsoft.com/office/drawing/2014/main" id="{73DD2CBD-3263-5B40-AFFB-68E5BC6B2FC1}"/>
              </a:ext>
            </a:extLst>
          </p:cNvPr>
          <p:cNvSpPr/>
          <p:nvPr/>
        </p:nvSpPr>
        <p:spPr>
          <a:xfrm>
            <a:off x="1015299" y="2396106"/>
            <a:ext cx="1847719" cy="62999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Controls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470;p27">
            <a:extLst>
              <a:ext uri="{FF2B5EF4-FFF2-40B4-BE49-F238E27FC236}">
                <a16:creationId xmlns:a16="http://schemas.microsoft.com/office/drawing/2014/main" id="{EBB48B98-1ED4-7E47-B815-95470B7DB1E5}"/>
              </a:ext>
            </a:extLst>
          </p:cNvPr>
          <p:cNvGrpSpPr/>
          <p:nvPr/>
        </p:nvGrpSpPr>
        <p:grpSpPr>
          <a:xfrm>
            <a:off x="4512267" y="1983114"/>
            <a:ext cx="3888644" cy="1087443"/>
            <a:chOff x="4512267" y="1983114"/>
            <a:chExt cx="3888644" cy="1087442"/>
          </a:xfrm>
        </p:grpSpPr>
        <p:cxnSp>
          <p:nvCxnSpPr>
            <p:cNvPr id="33" name="Google Shape;471;p27">
              <a:extLst>
                <a:ext uri="{FF2B5EF4-FFF2-40B4-BE49-F238E27FC236}">
                  <a16:creationId xmlns:a16="http://schemas.microsoft.com/office/drawing/2014/main" id="{31CEF328-7DC6-6F44-B04E-B0D67A144CCE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512267" y="1994000"/>
              <a:ext cx="3888644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473;p27">
              <a:extLst>
                <a:ext uri="{FF2B5EF4-FFF2-40B4-BE49-F238E27FC236}">
                  <a16:creationId xmlns:a16="http://schemas.microsoft.com/office/drawing/2014/main" id="{56EA136E-BA44-1E45-B831-AB6EE216EFA6}"/>
                </a:ext>
              </a:extLst>
            </p:cNvPr>
            <p:cNvCxnSpPr/>
            <p:nvPr/>
          </p:nvCxnSpPr>
          <p:spPr>
            <a:xfrm>
              <a:off x="5379194" y="2005374"/>
              <a:ext cx="0" cy="1065182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" name="Google Shape;474;p27">
              <a:extLst>
                <a:ext uri="{FF2B5EF4-FFF2-40B4-BE49-F238E27FC236}">
                  <a16:creationId xmlns:a16="http://schemas.microsoft.com/office/drawing/2014/main" id="{A44F1520-726A-CB47-A842-85EADAD79951}"/>
                </a:ext>
              </a:extLst>
            </p:cNvPr>
            <p:cNvCxnSpPr>
              <a:cxnSpLocks/>
            </p:cNvCxnSpPr>
            <p:nvPr/>
          </p:nvCxnSpPr>
          <p:spPr>
            <a:xfrm>
              <a:off x="8400911" y="1983114"/>
              <a:ext cx="0" cy="1077606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6" name="Google Shape;475;p27">
            <a:extLst>
              <a:ext uri="{FF2B5EF4-FFF2-40B4-BE49-F238E27FC236}">
                <a16:creationId xmlns:a16="http://schemas.microsoft.com/office/drawing/2014/main" id="{81352093-87E9-844D-99EA-983F89F79F09}"/>
              </a:ext>
            </a:extLst>
          </p:cNvPr>
          <p:cNvGrpSpPr/>
          <p:nvPr/>
        </p:nvGrpSpPr>
        <p:grpSpPr>
          <a:xfrm>
            <a:off x="4371373" y="2610066"/>
            <a:ext cx="5405350" cy="500252"/>
            <a:chOff x="4371362" y="2674892"/>
            <a:chExt cx="5405350" cy="435608"/>
          </a:xfrm>
        </p:grpSpPr>
        <p:cxnSp>
          <p:nvCxnSpPr>
            <p:cNvPr id="37" name="Google Shape;476;p27">
              <a:extLst>
                <a:ext uri="{FF2B5EF4-FFF2-40B4-BE49-F238E27FC236}">
                  <a16:creationId xmlns:a16="http://schemas.microsoft.com/office/drawing/2014/main" id="{D9A08795-45FB-1048-BE8F-D632185493E1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62" y="2674892"/>
              <a:ext cx="540535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477;p27">
              <a:extLst>
                <a:ext uri="{FF2B5EF4-FFF2-40B4-BE49-F238E27FC236}">
                  <a16:creationId xmlns:a16="http://schemas.microsoft.com/office/drawing/2014/main" id="{8B0DE0FC-8FAD-1E4B-877B-D7D18004CD49}"/>
                </a:ext>
              </a:extLst>
            </p:cNvPr>
            <p:cNvCxnSpPr/>
            <p:nvPr/>
          </p:nvCxnSpPr>
          <p:spPr>
            <a:xfrm>
              <a:off x="6900037" y="2674892"/>
              <a:ext cx="0" cy="434558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" name="Google Shape;478;p27">
              <a:extLst>
                <a:ext uri="{FF2B5EF4-FFF2-40B4-BE49-F238E27FC236}">
                  <a16:creationId xmlns:a16="http://schemas.microsoft.com/office/drawing/2014/main" id="{7AE2D2B5-C74E-3845-A842-AA20A483EECA}"/>
                </a:ext>
              </a:extLst>
            </p:cNvPr>
            <p:cNvCxnSpPr>
              <a:cxnSpLocks/>
            </p:cNvCxnSpPr>
            <p:nvPr/>
          </p:nvCxnSpPr>
          <p:spPr>
            <a:xfrm>
              <a:off x="9776712" y="2674892"/>
              <a:ext cx="0" cy="435608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40" name="Google Shape;479;p27">
            <a:extLst>
              <a:ext uri="{FF2B5EF4-FFF2-40B4-BE49-F238E27FC236}">
                <a16:creationId xmlns:a16="http://schemas.microsoft.com/office/drawing/2014/main" id="{73C6AAB4-DACD-D848-A627-22B77A907CA7}"/>
              </a:ext>
            </a:extLst>
          </p:cNvPr>
          <p:cNvSpPr/>
          <p:nvPr/>
        </p:nvSpPr>
        <p:spPr>
          <a:xfrm>
            <a:off x="1015299" y="3205230"/>
            <a:ext cx="1847719" cy="62999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Expressions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80;p27">
            <a:extLst>
              <a:ext uri="{FF2B5EF4-FFF2-40B4-BE49-F238E27FC236}">
                <a16:creationId xmlns:a16="http://schemas.microsoft.com/office/drawing/2014/main" id="{5E7892C8-F451-AF4D-A767-89D5F4F1B6EE}"/>
              </a:ext>
            </a:extLst>
          </p:cNvPr>
          <p:cNvSpPr/>
          <p:nvPr/>
        </p:nvSpPr>
        <p:spPr>
          <a:xfrm>
            <a:off x="1015298" y="3910646"/>
            <a:ext cx="1847719" cy="62999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Types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72;p27">
            <a:extLst>
              <a:ext uri="{FF2B5EF4-FFF2-40B4-BE49-F238E27FC236}">
                <a16:creationId xmlns:a16="http://schemas.microsoft.com/office/drawing/2014/main" id="{4FFF63DA-2848-5E42-B8AD-3213F60AEF04}"/>
              </a:ext>
            </a:extLst>
          </p:cNvPr>
          <p:cNvSpPr txBox="1"/>
          <p:nvPr/>
        </p:nvSpPr>
        <p:spPr>
          <a:xfrm>
            <a:off x="2859867" y="1789000"/>
            <a:ext cx="16524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State machine, bitfield extraction</a:t>
            </a:r>
            <a:endParaRPr sz="1100"/>
          </a:p>
        </p:txBody>
      </p:sp>
      <p:sp>
        <p:nvSpPr>
          <p:cNvPr id="43" name="Google Shape;481;p27">
            <a:extLst>
              <a:ext uri="{FF2B5EF4-FFF2-40B4-BE49-F238E27FC236}">
                <a16:creationId xmlns:a16="http://schemas.microsoft.com/office/drawing/2014/main" id="{9FE3F8B6-676B-2F44-8D42-DF9A53188C02}"/>
              </a:ext>
            </a:extLst>
          </p:cNvPr>
          <p:cNvSpPr txBox="1"/>
          <p:nvPr/>
        </p:nvSpPr>
        <p:spPr>
          <a:xfrm>
            <a:off x="2859864" y="2500875"/>
            <a:ext cx="17688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Tables, Actions, control flow statement</a:t>
            </a:r>
            <a:endParaRPr sz="1100"/>
          </a:p>
        </p:txBody>
      </p:sp>
      <p:sp>
        <p:nvSpPr>
          <p:cNvPr id="44" name="Google Shape;482;p27">
            <a:extLst>
              <a:ext uri="{FF2B5EF4-FFF2-40B4-BE49-F238E27FC236}">
                <a16:creationId xmlns:a16="http://schemas.microsoft.com/office/drawing/2014/main" id="{217ECF30-E187-9345-93B0-4785DFD2B2FD}"/>
              </a:ext>
            </a:extLst>
          </p:cNvPr>
          <p:cNvSpPr txBox="1"/>
          <p:nvPr/>
        </p:nvSpPr>
        <p:spPr>
          <a:xfrm>
            <a:off x="2859866" y="3321027"/>
            <a:ext cx="1504025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Basic operations and operators</a:t>
            </a:r>
            <a:endParaRPr sz="1100"/>
          </a:p>
        </p:txBody>
      </p:sp>
      <p:sp>
        <p:nvSpPr>
          <p:cNvPr id="45" name="Google Shape;483;p27">
            <a:extLst>
              <a:ext uri="{FF2B5EF4-FFF2-40B4-BE49-F238E27FC236}">
                <a16:creationId xmlns:a16="http://schemas.microsoft.com/office/drawing/2014/main" id="{678FD791-914C-1B43-A794-1BDC874B020A}"/>
              </a:ext>
            </a:extLst>
          </p:cNvPr>
          <p:cNvSpPr txBox="1"/>
          <p:nvPr/>
        </p:nvSpPr>
        <p:spPr>
          <a:xfrm>
            <a:off x="2859864" y="4020663"/>
            <a:ext cx="159231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Bitstrings, headers, structures, arrays</a:t>
            </a:r>
            <a:endParaRPr sz="1100"/>
          </a:p>
        </p:txBody>
      </p:sp>
      <p:cxnSp>
        <p:nvCxnSpPr>
          <p:cNvPr id="46" name="Google Shape;485;p27">
            <a:extLst>
              <a:ext uri="{FF2B5EF4-FFF2-40B4-BE49-F238E27FC236}">
                <a16:creationId xmlns:a16="http://schemas.microsoft.com/office/drawing/2014/main" id="{17271F23-A9D3-704B-8A99-9BF49893AF2C}"/>
              </a:ext>
            </a:extLst>
          </p:cNvPr>
          <p:cNvCxnSpPr/>
          <p:nvPr/>
        </p:nvCxnSpPr>
        <p:spPr>
          <a:xfrm>
            <a:off x="1015298" y="4737533"/>
            <a:ext cx="334859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7" name="Google Shape;486;p27">
            <a:extLst>
              <a:ext uri="{FF2B5EF4-FFF2-40B4-BE49-F238E27FC236}">
                <a16:creationId xmlns:a16="http://schemas.microsoft.com/office/drawing/2014/main" id="{34ED899F-BA2D-3A43-A34F-4CFBF4511AE9}"/>
              </a:ext>
            </a:extLst>
          </p:cNvPr>
          <p:cNvSpPr/>
          <p:nvPr/>
        </p:nvSpPr>
        <p:spPr>
          <a:xfrm>
            <a:off x="1015298" y="4945054"/>
            <a:ext cx="1847719" cy="629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Architecture</a:t>
            </a:r>
            <a:endParaRPr sz="1100"/>
          </a:p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Description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7;p27">
            <a:extLst>
              <a:ext uri="{FF2B5EF4-FFF2-40B4-BE49-F238E27FC236}">
                <a16:creationId xmlns:a16="http://schemas.microsoft.com/office/drawing/2014/main" id="{545FA3FC-2DE7-D340-B2A8-40AF49D00AD9}"/>
              </a:ext>
            </a:extLst>
          </p:cNvPr>
          <p:cNvSpPr/>
          <p:nvPr/>
        </p:nvSpPr>
        <p:spPr>
          <a:xfrm>
            <a:off x="1012146" y="5654978"/>
            <a:ext cx="1847719" cy="629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Extern</a:t>
            </a:r>
            <a:endParaRPr sz="1100"/>
          </a:p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Libraries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88;p27">
            <a:extLst>
              <a:ext uri="{FF2B5EF4-FFF2-40B4-BE49-F238E27FC236}">
                <a16:creationId xmlns:a16="http://schemas.microsoft.com/office/drawing/2014/main" id="{A363A362-6B75-F04B-B962-50126221F0D4}"/>
              </a:ext>
            </a:extLst>
          </p:cNvPr>
          <p:cNvSpPr txBox="1"/>
          <p:nvPr/>
        </p:nvSpPr>
        <p:spPr>
          <a:xfrm>
            <a:off x="2859864" y="5055072"/>
            <a:ext cx="188555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 blocks and their interfaces</a:t>
            </a:r>
            <a:endParaRPr sz="1100"/>
          </a:p>
        </p:txBody>
      </p:sp>
      <p:sp>
        <p:nvSpPr>
          <p:cNvPr id="50" name="Google Shape;489;p27">
            <a:extLst>
              <a:ext uri="{FF2B5EF4-FFF2-40B4-BE49-F238E27FC236}">
                <a16:creationId xmlns:a16="http://schemas.microsoft.com/office/drawing/2014/main" id="{F6ABB57B-EB73-0E47-8ECA-48F12A553823}"/>
              </a:ext>
            </a:extLst>
          </p:cNvPr>
          <p:cNvSpPr txBox="1"/>
          <p:nvPr/>
        </p:nvSpPr>
        <p:spPr>
          <a:xfrm>
            <a:off x="2888239" y="5764995"/>
            <a:ext cx="188555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Support for specialized</a:t>
            </a:r>
            <a:endParaRPr sz="1100"/>
          </a:p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components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0103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7DE8-11D7-4B50-82D1-94B60FED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 from P4 Paper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95839-998E-4D89-9B95-6DCEC36A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6818C-16DE-4C85-8967-F5992E42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12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9F90F-D8AE-4162-9A21-628B4B2775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MPLS like tags to route packets in two-level data center “fat-tree”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1F822-1247-4044-A428-D6917856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3" t="23389" r="23500" b="33901"/>
          <a:stretch/>
        </p:blipFill>
        <p:spPr>
          <a:xfrm>
            <a:off x="2468963" y="2568043"/>
            <a:ext cx="6505304" cy="2847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27BA0C-8484-4311-A479-6763D2AFAF54}"/>
              </a:ext>
            </a:extLst>
          </p:cNvPr>
          <p:cNvSpPr txBox="1"/>
          <p:nvPr/>
        </p:nvSpPr>
        <p:spPr>
          <a:xfrm>
            <a:off x="2075286" y="5627067"/>
            <a:ext cx="8041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from “A Comparative study of data center network architectures,” K. Bilal, S. U. Khan, J. </a:t>
            </a:r>
            <a:r>
              <a:rPr lang="en-US" sz="1400" dirty="0" err="1"/>
              <a:t>Kolodziej</a:t>
            </a:r>
            <a:r>
              <a:rPr lang="en-US" sz="1400" dirty="0"/>
              <a:t>, L. Zhang, S. </a:t>
            </a:r>
            <a:r>
              <a:rPr lang="en-US" sz="1400" dirty="0" err="1"/>
              <a:t>Madani</a:t>
            </a:r>
            <a:r>
              <a:rPr lang="en-US" sz="1400" dirty="0"/>
              <a:t>, N. M. Allah, L. Wang, and D. Chen.  In Proceedings of the 26</a:t>
            </a:r>
            <a:r>
              <a:rPr lang="en-US" sz="1400" baseline="30000" dirty="0"/>
              <a:t>th</a:t>
            </a:r>
            <a:r>
              <a:rPr lang="en-US" sz="1400" dirty="0"/>
              <a:t> European Conference on Modeling and Simulation, 2012.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CE3A6-D2FB-4BBA-888F-7C27B702DA88}"/>
              </a:ext>
            </a:extLst>
          </p:cNvPr>
          <p:cNvSpPr txBox="1"/>
          <p:nvPr/>
        </p:nvSpPr>
        <p:spPr>
          <a:xfrm>
            <a:off x="9171972" y="299117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5637B-D4C6-4914-A57B-BA8AEFD3B9AF}"/>
              </a:ext>
            </a:extLst>
          </p:cNvPr>
          <p:cNvSpPr txBox="1"/>
          <p:nvPr/>
        </p:nvSpPr>
        <p:spPr>
          <a:xfrm>
            <a:off x="1646982" y="29911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9DB6A-3E36-4068-A1D2-09D70837F791}"/>
              </a:ext>
            </a:extLst>
          </p:cNvPr>
          <p:cNvSpPr txBox="1"/>
          <p:nvPr/>
        </p:nvSpPr>
        <p:spPr>
          <a:xfrm>
            <a:off x="1402363" y="381166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64A481-10D5-46AB-B369-F7BA2824D9F9}"/>
              </a:ext>
            </a:extLst>
          </p:cNvPr>
          <p:cNvCxnSpPr/>
          <p:nvPr/>
        </p:nvCxnSpPr>
        <p:spPr>
          <a:xfrm flipV="1">
            <a:off x="1937152" y="3887391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9C1837-3A99-4CB2-9DCC-39364F1ED2DB}"/>
              </a:ext>
            </a:extLst>
          </p:cNvPr>
          <p:cNvCxnSpPr/>
          <p:nvPr/>
        </p:nvCxnSpPr>
        <p:spPr>
          <a:xfrm flipV="1">
            <a:off x="2210682" y="3071336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9A473F-9927-4CC9-A334-675FDA2C36F8}"/>
              </a:ext>
            </a:extLst>
          </p:cNvPr>
          <p:cNvCxnSpPr>
            <a:cxnSpLocks/>
          </p:cNvCxnSpPr>
          <p:nvPr/>
        </p:nvCxnSpPr>
        <p:spPr>
          <a:xfrm>
            <a:off x="8974267" y="3071336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76B47A-6856-4A48-86AE-251F9ED5E696}"/>
              </a:ext>
            </a:extLst>
          </p:cNvPr>
          <p:cNvSpPr txBox="1"/>
          <p:nvPr/>
        </p:nvSpPr>
        <p:spPr>
          <a:xfrm>
            <a:off x="9350497" y="381166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5F8ACD-675B-4F2B-9A39-1016473364F0}"/>
              </a:ext>
            </a:extLst>
          </p:cNvPr>
          <p:cNvCxnSpPr>
            <a:cxnSpLocks/>
          </p:cNvCxnSpPr>
          <p:nvPr/>
        </p:nvCxnSpPr>
        <p:spPr>
          <a:xfrm>
            <a:off x="9171972" y="3885049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7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A148-994C-404D-B243-025E8A60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 Components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5F794-F54D-41D2-9CC6-DEBF4A8A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02395-3083-4441-8867-6748771A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40CAE-1F24-488C-A72C-027D73A4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13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0492D-B225-45F9-91F3-A6AA5F06A9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Headers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specifies sequence and structures of fields</a:t>
            </a:r>
          </a:p>
          <a:p>
            <a:r>
              <a:rPr lang="en-US" sz="2400" dirty="0"/>
              <a:t>Parsers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specifies how to identify headers and header sequences</a:t>
            </a:r>
          </a:p>
          <a:p>
            <a:r>
              <a:rPr lang="en-US" sz="2400" dirty="0"/>
              <a:t>Tables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defines match fields and which actions to take</a:t>
            </a:r>
          </a:p>
          <a:p>
            <a:r>
              <a:rPr lang="en-US" sz="2400" dirty="0"/>
              <a:t>Actions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000" dirty="0"/>
              <a:t>m</a:t>
            </a:r>
            <a:r>
              <a:rPr lang="en-US" sz="2000" dirty="0" smtClean="0"/>
              <a:t>anipulate data, allowing control plane to influence data plane</a:t>
            </a:r>
            <a:endParaRPr lang="en-US" sz="2000" dirty="0"/>
          </a:p>
          <a:p>
            <a:r>
              <a:rPr lang="en-US" sz="2400" dirty="0"/>
              <a:t>Control programs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000" dirty="0"/>
              <a:t>Determines the order in which match-action tables are applied to a packet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3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D0EB-FD26-4743-A3C5-509B15E8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Specification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02DEC-81E9-43BD-8B6B-A2C58946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436D7-6F57-439E-BBBA-66362A75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9FDBE-1B81-4E0F-B999-47718E63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14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7606C-154A-425E-940D-579B15D99E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Version 1.0.0 released May 22, 2017</a:t>
            </a:r>
          </a:p>
          <a:p>
            <a:endParaRPr lang="en-US" sz="2000" dirty="0"/>
          </a:p>
          <a:p>
            <a:r>
              <a:rPr lang="en-US" sz="2000" dirty="0" smtClean="0"/>
              <a:t>Latest specification (Version 1.2.2, May 17, 2021):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p4.org/p4-spec/docs/P4-16-v1.2.2.pdf</a:t>
            </a:r>
            <a:r>
              <a:rPr lang="en-US" sz="2000" dirty="0" smtClean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Cheat </a:t>
            </a:r>
            <a:r>
              <a:rPr lang="en-US" sz="2000" dirty="0" smtClean="0"/>
              <a:t>sheet:</a:t>
            </a:r>
            <a:endParaRPr lang="en-US" sz="2000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000" dirty="0"/>
              <a:t>https://opennetworking.org/wp-content/uploads/2020/12/p4-cheat-sheet.pdf</a:t>
            </a:r>
          </a:p>
          <a:p>
            <a:endParaRPr lang="en-US" sz="2000" dirty="0" smtClean="0"/>
          </a:p>
          <a:p>
            <a:r>
              <a:rPr lang="en-US" sz="2000" dirty="0" smtClean="0"/>
              <a:t>P4 </a:t>
            </a:r>
            <a:r>
              <a:rPr lang="en-US" sz="2000" dirty="0"/>
              <a:t>paper from 2014 uses different </a:t>
            </a:r>
            <a:r>
              <a:rPr lang="en-US" sz="2000" dirty="0" smtClean="0"/>
              <a:t>syntax</a:t>
            </a:r>
          </a:p>
          <a:p>
            <a:endParaRPr lang="en-US" sz="2000" dirty="0" smtClean="0"/>
          </a:p>
          <a:p>
            <a:r>
              <a:rPr lang="en-US" sz="2000" dirty="0" smtClean="0"/>
              <a:t>See Version 1.0.5 specification for another implementation of </a:t>
            </a:r>
            <a:r>
              <a:rPr lang="en-US" sz="2000" dirty="0" err="1" smtClean="0"/>
              <a:t>mTag</a:t>
            </a:r>
            <a:r>
              <a:rPr lang="en-US" sz="2000" dirty="0"/>
              <a:t> example: https://p4.org/p4-spec/p4-14/v1.0.5/tex/p4.pdf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912F-B84A-E34E-926A-0D7BA089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2696-4BCC-FF40-A4CC-2722AE84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918B9-8022-B640-AEAD-8C18C232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15</a:t>
            </a:fld>
            <a:endParaRPr lang="en-US" altLang="de-DE" dirty="0"/>
          </a:p>
        </p:txBody>
      </p:sp>
      <p:sp>
        <p:nvSpPr>
          <p:cNvPr id="7" name="Google Shape;500;p29">
            <a:extLst>
              <a:ext uri="{FF2B5EF4-FFF2-40B4-BE49-F238E27FC236}">
                <a16:creationId xmlns:a16="http://schemas.microsoft.com/office/drawing/2014/main" id="{754C65F6-A20F-5647-933C-9781F43AEB84}"/>
              </a:ext>
            </a:extLst>
          </p:cNvPr>
          <p:cNvSpPr txBox="1">
            <a:spLocks/>
          </p:cNvSpPr>
          <p:nvPr/>
        </p:nvSpPr>
        <p:spPr>
          <a:xfrm>
            <a:off x="838200" y="1406156"/>
            <a:ext cx="70132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ts val="2100"/>
              <a:buFont typeface="Arial" panose="020B0604020202020204" pitchFamily="34" charset="0"/>
              <a:buNone/>
            </a:pPr>
            <a:r>
              <a:rPr lang="en-US" sz="1867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Basic Types</a:t>
            </a:r>
          </a:p>
          <a:p>
            <a:pPr>
              <a:lnSpc>
                <a:spcPct val="150000"/>
              </a:lnSpc>
              <a:spcBef>
                <a:spcPts val="533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Unsigned integer (bitstring) of size 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</a:t>
            </a:r>
            <a:r>
              <a:rPr lang="en-US" sz="1867" dirty="0">
                <a:ea typeface="Calibri"/>
                <a:cs typeface="Calibri"/>
                <a:sym typeface="Calibri"/>
              </a:rPr>
              <a:t> 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is the same as </a:t>
            </a:r>
            <a:r>
              <a:rPr lang="en-US" sz="1867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bit&lt;1&gt;  &lt;-&gt; bool</a:t>
            </a:r>
            <a:endParaRPr lang="en-US" sz="1867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Signed integer of size n (&gt;=2)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varbit</a:t>
            </a: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Variable-length bitstring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endParaRPr lang="en-US" sz="1867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02;p29">
            <a:extLst>
              <a:ext uri="{FF2B5EF4-FFF2-40B4-BE49-F238E27FC236}">
                <a16:creationId xmlns:a16="http://schemas.microsoft.com/office/drawing/2014/main" id="{B97A20B7-FD6E-6B4B-A6A3-6AF7EA0F85A8}"/>
              </a:ext>
            </a:extLst>
          </p:cNvPr>
          <p:cNvSpPr/>
          <p:nvPr/>
        </p:nvSpPr>
        <p:spPr>
          <a:xfrm>
            <a:off x="6365800" y="1880916"/>
            <a:ext cx="4489600" cy="907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bit&lt;48&gt;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macAddr;</a:t>
            </a:r>
            <a:endParaRPr sz="1467"/>
          </a:p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ip4Addr;</a:t>
            </a:r>
            <a:endParaRPr sz="1467"/>
          </a:p>
        </p:txBody>
      </p:sp>
      <p:sp>
        <p:nvSpPr>
          <p:cNvPr id="9" name="Google Shape;503;p29">
            <a:extLst>
              <a:ext uri="{FF2B5EF4-FFF2-40B4-BE49-F238E27FC236}">
                <a16:creationId xmlns:a16="http://schemas.microsoft.com/office/drawing/2014/main" id="{B557FA57-A559-7A40-85BF-C9563AF662EB}"/>
              </a:ext>
            </a:extLst>
          </p:cNvPr>
          <p:cNvSpPr/>
          <p:nvPr/>
        </p:nvSpPr>
        <p:spPr>
          <a:xfrm>
            <a:off x="6365800" y="2886756"/>
            <a:ext cx="4489600" cy="8780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x;</a:t>
            </a:r>
            <a:b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</a:t>
            </a:r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sz="1467"/>
          </a:p>
        </p:txBody>
      </p:sp>
      <p:sp>
        <p:nvSpPr>
          <p:cNvPr id="10" name="Google Shape;504;p29">
            <a:extLst>
              <a:ext uri="{FF2B5EF4-FFF2-40B4-BE49-F238E27FC236}">
                <a16:creationId xmlns:a16="http://schemas.microsoft.com/office/drawing/2014/main" id="{C4F1C2C3-FE34-ED47-868F-06DA14AAE3A5}"/>
              </a:ext>
            </a:extLst>
          </p:cNvPr>
          <p:cNvSpPr/>
          <p:nvPr/>
        </p:nvSpPr>
        <p:spPr>
          <a:xfrm>
            <a:off x="6365800" y="3862267"/>
            <a:ext cx="4489600" cy="9720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varbit&lt;320&gt;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options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34865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18CD-D2AF-AE41-AC9C-7595323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Composite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4ED80-79B5-A346-8BCB-EB75DE80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236F9-8451-5644-8917-B56B3A9C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16</a:t>
            </a:fld>
            <a:endParaRPr lang="en-US" altLang="de-DE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EF30F3-7F93-C245-8240-33E6EF79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25600"/>
            <a:ext cx="8153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81A5-91CA-4CA0-9E87-87A7FF7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Headers (translated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EB79D-504D-4CD4-B113-8D254741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FFB7-DF6F-4004-81DA-322D8B86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17</a:t>
            </a:fld>
            <a:endParaRPr lang="en-US" alt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E0D85-7C5E-4DDA-8E3C-763227479B98}"/>
              </a:ext>
            </a:extLst>
          </p:cNvPr>
          <p:cNvSpPr txBox="1"/>
          <p:nvPr/>
        </p:nvSpPr>
        <p:spPr>
          <a:xfrm>
            <a:off x="5796643" y="1643105"/>
            <a:ext cx="4713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a </a:t>
            </a:r>
            <a:r>
              <a:rPr lang="en-US" i="1" dirty="0"/>
              <a:t>struct</a:t>
            </a:r>
            <a:r>
              <a:rPr lang="en-US" dirty="0"/>
              <a:t> in C</a:t>
            </a:r>
          </a:p>
          <a:p>
            <a:endParaRPr lang="en-US" dirty="0"/>
          </a:p>
          <a:p>
            <a:r>
              <a:rPr lang="en-US" i="1" dirty="0"/>
              <a:t>Bonus: Hidden “validity” field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/>
              <a:t>extract()</a:t>
            </a:r>
            <a:endParaRPr lang="en-US" i="1" dirty="0"/>
          </a:p>
          <a:p>
            <a:r>
              <a:rPr lang="en-US" dirty="0"/>
              <a:t>    </a:t>
            </a:r>
            <a:r>
              <a:rPr lang="en-US" i="1" dirty="0"/>
              <a:t>fills the header fields from the packet</a:t>
            </a:r>
          </a:p>
          <a:p>
            <a:endParaRPr lang="en-US" i="1" dirty="0"/>
          </a:p>
          <a:p>
            <a:r>
              <a:rPr lang="en-US" i="1" dirty="0"/>
              <a:t>If </a:t>
            </a:r>
            <a:r>
              <a:rPr lang="en-US" b="1" i="1" dirty="0"/>
              <a:t>extract()</a:t>
            </a:r>
            <a:r>
              <a:rPr lang="en-US" i="1" dirty="0"/>
              <a:t> is successful</a:t>
            </a:r>
          </a:p>
          <a:p>
            <a:r>
              <a:rPr lang="en-US" i="1" dirty="0"/>
              <a:t>    validity ← true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D00B1-E80F-41AD-9F70-FD189CAB087C}"/>
              </a:ext>
            </a:extLst>
          </p:cNvPr>
          <p:cNvSpPr txBox="1"/>
          <p:nvPr/>
        </p:nvSpPr>
        <p:spPr>
          <a:xfrm>
            <a:off x="1981450" y="1476117"/>
            <a:ext cx="26532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header ethernet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bit&lt;48&gt; </a:t>
            </a:r>
            <a:r>
              <a:rPr lang="en-US" sz="1600" dirty="0" err="1">
                <a:latin typeface="Lucida Console" panose="020B0609040504020204" pitchFamily="49" charset="0"/>
              </a:rPr>
              <a:t>dst_addr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bit&lt;48&gt; </a:t>
            </a:r>
            <a:r>
              <a:rPr lang="en-US" sz="1600" dirty="0" err="1">
                <a:latin typeface="Lucida Console" panose="020B0609040504020204" pitchFamily="49" charset="0"/>
              </a:rPr>
              <a:t>src_addr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header </a:t>
            </a:r>
            <a:r>
              <a:rPr lang="en-US" sz="1600" dirty="0" err="1">
                <a:latin typeface="Lucida Console" panose="020B0609040504020204" pitchFamily="49" charset="0"/>
              </a:rPr>
              <a:t>vlan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bit&lt;3&gt; </a:t>
            </a:r>
            <a:r>
              <a:rPr lang="en-US" sz="1600" dirty="0" err="1">
                <a:latin typeface="Lucida Console" panose="020B0609040504020204" pitchFamily="49" charset="0"/>
              </a:rPr>
              <a:t>pcp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bit&lt;1&gt; cfi;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bit&lt;12&gt; vid;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header </a:t>
            </a:r>
            <a:r>
              <a:rPr lang="en-US" sz="1600" dirty="0" err="1">
                <a:latin typeface="Lucida Console" panose="020B0609040504020204" pitchFamily="49" charset="0"/>
              </a:rPr>
              <a:t>mTag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up1;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up2;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down1;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down2;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612D2C-E562-4007-BE3B-E739142AA41D}"/>
              </a:ext>
            </a:extLst>
          </p:cNvPr>
          <p:cNvSpPr txBox="1"/>
          <p:nvPr/>
        </p:nvSpPr>
        <p:spPr>
          <a:xfrm>
            <a:off x="5087471" y="5003073"/>
            <a:ext cx="640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ethernet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ethertype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0x8100 or 8100 indicates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field present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ethertype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0xaaaa indicates tag present</a:t>
            </a:r>
          </a:p>
        </p:txBody>
      </p:sp>
    </p:spTree>
    <p:extLst>
      <p:ext uri="{BB962C8B-B14F-4D97-AF65-F5344CB8AC3E}">
        <p14:creationId xmlns:p14="http://schemas.microsoft.com/office/powerpoint/2010/main" val="6811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34DE-703B-4349-ABE9-DF3C1E6B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</a:t>
            </a:r>
            <a:r>
              <a:rPr lang="en-US" dirty="0"/>
              <a:t>Headers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8FEF2-3059-E94C-8E26-8F664041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AC01-C7BE-BD4A-ADA9-1069A094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3866-5FF9-CC4C-A41B-9B173633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18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293BFD-69D7-E846-AC72-3AA2052AA9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9" y="1362075"/>
            <a:ext cx="9819121" cy="4805363"/>
          </a:xfrm>
        </p:spPr>
      </p:pic>
    </p:spTree>
    <p:extLst>
      <p:ext uri="{BB962C8B-B14F-4D97-AF65-F5344CB8AC3E}">
        <p14:creationId xmlns:p14="http://schemas.microsoft.com/office/powerpoint/2010/main" val="37703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136E5-B704-1D4B-AC00-F2F52D66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19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49BAF-3E79-2B47-ADD2-FB126482F3C1}"/>
              </a:ext>
            </a:extLst>
          </p:cNvPr>
          <p:cNvSpPr/>
          <p:nvPr/>
        </p:nvSpPr>
        <p:spPr>
          <a:xfrm>
            <a:off x="1785256" y="2383971"/>
            <a:ext cx="1611086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E43F-2F47-5149-B87F-5B3CBCC7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Recap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26271-7791-7146-9C15-7F699546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677B8-ADCE-1B45-AB99-733A8D80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75793-607F-6B4E-85B2-6E0671FE6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230" y="2086860"/>
            <a:ext cx="5163375" cy="3611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i="1" dirty="0"/>
              <a:t>Switches and controller communicate via standardized API (e.g., </a:t>
            </a:r>
            <a:r>
              <a:rPr lang="en-US" sz="2400" i="1" dirty="0" err="1"/>
              <a:t>OpenFlow</a:t>
            </a:r>
            <a:r>
              <a:rPr lang="en-US" sz="2400" i="1" dirty="0"/>
              <a:t>)</a:t>
            </a:r>
          </a:p>
          <a:p>
            <a:pPr lvl="1"/>
            <a:r>
              <a:rPr lang="en-US" sz="2400" i="1" dirty="0"/>
              <a:t>Switches report events to controller</a:t>
            </a:r>
          </a:p>
          <a:p>
            <a:pPr lvl="1"/>
            <a:r>
              <a:rPr lang="en-US" sz="2400" i="1" dirty="0"/>
              <a:t>Controller installs match-action rules in switch forwarding tables</a:t>
            </a:r>
          </a:p>
        </p:txBody>
      </p:sp>
      <p:sp>
        <p:nvSpPr>
          <p:cNvPr id="7" name="Cloud 4">
            <a:extLst>
              <a:ext uri="{FF2B5EF4-FFF2-40B4-BE49-F238E27FC236}">
                <a16:creationId xmlns:a16="http://schemas.microsoft.com/office/drawing/2014/main" id="{D2C6E292-68AF-FC4E-B23E-66FD85ED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704" y="3892671"/>
            <a:ext cx="4307312" cy="1699746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417E473B-B36C-9348-BFC6-A511BFEF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83" y="3935594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>
            <a:extLst>
              <a:ext uri="{FF2B5EF4-FFF2-40B4-BE49-F238E27FC236}">
                <a16:creationId xmlns:a16="http://schemas.microsoft.com/office/drawing/2014/main" id="{6A733846-73EA-914B-98C4-2307B198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65" y="4965743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>
            <a:extLst>
              <a:ext uri="{FF2B5EF4-FFF2-40B4-BE49-F238E27FC236}">
                <a16:creationId xmlns:a16="http://schemas.microsoft.com/office/drawing/2014/main" id="{0F2E85E8-4F57-3A4B-8AAD-02E62A74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212" y="4296146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9EC924-8841-604D-B391-6671997B05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88209" y="4141623"/>
            <a:ext cx="678182" cy="4506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4CDAD-A6C4-A143-9BB8-1BC39DBF0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8209" y="4592314"/>
            <a:ext cx="1193256" cy="515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00C09-7EC8-FB46-B028-0B0022072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9958" y="4244638"/>
            <a:ext cx="206030" cy="72110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14189-7F6A-9E43-B822-1F6B58EA5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5896" y="4077239"/>
            <a:ext cx="1605316" cy="27041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566C51-26E9-CF4E-8B78-4F9463CFD9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42478" y="4553683"/>
            <a:ext cx="1090241" cy="55370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41">
            <a:extLst>
              <a:ext uri="{FF2B5EF4-FFF2-40B4-BE49-F238E27FC236}">
                <a16:creationId xmlns:a16="http://schemas.microsoft.com/office/drawing/2014/main" id="{D9C9E724-65DC-A34B-AC74-6264E6C3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6" y="4502176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B75D88D1-9CD8-C449-A5D9-D6A07E00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366" y="3036360"/>
            <a:ext cx="303680" cy="1474401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B02B26D-C2DC-FE4B-91D9-4A6552B8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710" y="3325016"/>
            <a:ext cx="1427186" cy="1653604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5135C28-ADF7-9842-8270-12DAAC0A6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78" y="3090012"/>
            <a:ext cx="1030149" cy="905673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6504F1-0298-A04B-8EF6-5C2EF1CE0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48" y="2927979"/>
            <a:ext cx="3199902" cy="1376751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3C32AE80-3B0D-654F-8C2F-0F9E3F5F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300" y="3118864"/>
            <a:ext cx="1077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OpenFlow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(API)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D0467F39-9183-BC4B-9A54-57466E71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42" y="2295939"/>
            <a:ext cx="2845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Logically-centralized controller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3DE3D0F9-2FCC-5C45-A6CC-15272C04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181" y="4613775"/>
            <a:ext cx="960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Switches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0B89C29-90E5-4948-A2D4-CE9C07F0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196" y="2604984"/>
            <a:ext cx="669597" cy="6695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1472BF-1C0B-6449-8F96-4D1FEB60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143" y="2582181"/>
            <a:ext cx="2128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schemeClr val="accent5"/>
                </a:solidFill>
                <a:latin typeface="+mn-lt"/>
              </a:rPr>
              <a:t>(</a:t>
            </a:r>
            <a:r>
              <a:rPr lang="en-US" altLang="en-US" sz="1400" i="1" dirty="0">
                <a:solidFill>
                  <a:schemeClr val="accent5"/>
                </a:solidFill>
              </a:rPr>
              <a:t>Slow but smart</a:t>
            </a:r>
            <a:r>
              <a:rPr lang="en-US" altLang="en-US" sz="1400" i="1" dirty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5923" y="1418485"/>
            <a:ext cx="9090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Idea: physically separate control plane from data plane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A78E-E3D3-5242-8447-58EFEF97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 uses a state machine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46A99-9F44-CF4B-B997-54A58559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ECEEE-B36C-DD40-AD8A-103C9754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16E15-66A1-4B4E-8781-80D82DEA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20</a:t>
            </a:fld>
            <a:endParaRPr lang="en-US" altLang="de-DE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1CA5A9-0BF1-8444-B481-F1C5F5973D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r="214"/>
          <a:stretch/>
        </p:blipFill>
        <p:spPr>
          <a:xfrm>
            <a:off x="2736000" y="1494137"/>
            <a:ext cx="6719999" cy="4665209"/>
          </a:xfrm>
        </p:spPr>
      </p:pic>
      <p:sp>
        <p:nvSpPr>
          <p:cNvPr id="36" name="Curved Right Arrow 35">
            <a:extLst>
              <a:ext uri="{FF2B5EF4-FFF2-40B4-BE49-F238E27FC236}">
                <a16:creationId xmlns:a16="http://schemas.microsoft.com/office/drawing/2014/main" id="{BBE0BCE1-A7AC-164D-BCA8-ED3215519844}"/>
              </a:ext>
            </a:extLst>
          </p:cNvPr>
          <p:cNvSpPr/>
          <p:nvPr/>
        </p:nvSpPr>
        <p:spPr>
          <a:xfrm flipH="1">
            <a:off x="7565575" y="2725922"/>
            <a:ext cx="1324412" cy="896132"/>
          </a:xfrm>
          <a:prstGeom prst="curvedRightArrow">
            <a:avLst>
              <a:gd name="adj1" fmla="val 13885"/>
              <a:gd name="adj2" fmla="val 340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Curved Right Arrow 36">
            <a:extLst>
              <a:ext uri="{FF2B5EF4-FFF2-40B4-BE49-F238E27FC236}">
                <a16:creationId xmlns:a16="http://schemas.microsoft.com/office/drawing/2014/main" id="{C74FFF33-9F4C-A245-9E0E-62D99E813F81}"/>
              </a:ext>
            </a:extLst>
          </p:cNvPr>
          <p:cNvSpPr/>
          <p:nvPr/>
        </p:nvSpPr>
        <p:spPr>
          <a:xfrm flipH="1">
            <a:off x="7195456" y="3971387"/>
            <a:ext cx="1182899" cy="1656527"/>
          </a:xfrm>
          <a:prstGeom prst="curvedRightArrow">
            <a:avLst>
              <a:gd name="adj1" fmla="val 13885"/>
              <a:gd name="adj2" fmla="val 389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42B5-9CCD-46B0-BDA8-189B2395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Parser (translated from paper)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679F9-28C0-4BE8-B85E-E5DE3C82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868B7-83C4-416B-9D42-AA0316E5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2CA64-6F60-48A1-BA2C-E97A70F4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21</a:t>
            </a:fld>
            <a:endParaRPr lang="en-US" alt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110066" y="1746062"/>
            <a:ext cx="598593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parser </a:t>
            </a:r>
            <a:r>
              <a:rPr lang="en-US" sz="1600" dirty="0" err="1">
                <a:latin typeface="Lucida Console" panose="020B0609040504020204" pitchFamily="49" charset="0"/>
              </a:rPr>
              <a:t>tag_parser</a:t>
            </a:r>
            <a:r>
              <a:rPr lang="en-US" sz="1600" dirty="0">
                <a:latin typeface="Lucida Console" panose="020B0609040504020204" pitchFamily="49" charset="0"/>
              </a:rPr>
              <a:t> ethernet {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start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</a:t>
            </a:r>
            <a:r>
              <a:rPr lang="en-US" sz="1600" dirty="0" err="1">
                <a:latin typeface="Lucida Console" panose="020B0609040504020204" pitchFamily="49" charset="0"/>
              </a:rPr>
              <a:t>parse_ethernet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parse_ethernet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packet.extract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hdr.ethernet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hdr.ethernet.ethertype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0x8100: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0x9100: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7131B-764D-460A-AD10-5C17BD2CDE7D}"/>
              </a:ext>
            </a:extLst>
          </p:cNvPr>
          <p:cNvSpPr txBox="1"/>
          <p:nvPr/>
        </p:nvSpPr>
        <p:spPr>
          <a:xfrm>
            <a:off x="6096000" y="1682488"/>
            <a:ext cx="54922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packet.extract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hdr.vlan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hrd.vlan.ethertype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0xaaaa: </a:t>
            </a:r>
            <a:r>
              <a:rPr lang="en-US" sz="1600" dirty="0" err="1">
                <a:latin typeface="Lucida Console" panose="020B0609040504020204" pitchFamily="49" charset="0"/>
              </a:rPr>
              <a:t>parse_mTag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parse_mTag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packet_extract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hdr.mTag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hdr.mTag.ethertype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136E5-B704-1D4B-AC00-F2F52D66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22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DC7F-4980-F64F-943D-C5F0C9E6404F}"/>
              </a:ext>
            </a:extLst>
          </p:cNvPr>
          <p:cNvSpPr/>
          <p:nvPr/>
        </p:nvSpPr>
        <p:spPr>
          <a:xfrm>
            <a:off x="3875313" y="2383971"/>
            <a:ext cx="4397830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07E7-3E21-6D45-936F-D1A34C85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B100-E17E-C54A-A88A-7C9819D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763B8-567B-5845-A85E-800B47DA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23</a:t>
            </a:fld>
            <a:endParaRPr lang="en-US" altLang="de-DE" dirty="0"/>
          </a:p>
        </p:txBody>
      </p:sp>
      <p:graphicFrame>
        <p:nvGraphicFramePr>
          <p:cNvPr id="15" name="Google Shape;726;p47">
            <a:extLst>
              <a:ext uri="{FF2B5EF4-FFF2-40B4-BE49-F238E27FC236}">
                <a16:creationId xmlns:a16="http://schemas.microsoft.com/office/drawing/2014/main" id="{8A8A9907-6C58-534D-8A1D-41DBF5811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798345"/>
              </p:ext>
            </p:extLst>
          </p:nvPr>
        </p:nvGraphicFramePr>
        <p:xfrm>
          <a:off x="3867975" y="3415599"/>
          <a:ext cx="5842082" cy="132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3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 dirty="0"/>
                        <a:t>Key</a:t>
                      </a:r>
                      <a:endParaRPr sz="1400" b="1" i="1" u="none" strike="noStrike" cap="none" dirty="0"/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>
                          <a:solidFill>
                            <a:schemeClr val="dk1"/>
                          </a:solidFill>
                        </a:rPr>
                        <a:t>Action</a:t>
                      </a:r>
                      <a:endParaRPr sz="1400" b="1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 dirty="0">
                          <a:solidFill>
                            <a:schemeClr val="dk1"/>
                          </a:solidFill>
                        </a:rPr>
                        <a:t>Action Data</a:t>
                      </a:r>
                      <a:endParaRPr sz="1400" b="1" i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10.0.1.1/32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Ipv4_forward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 err="1"/>
                        <a:t>dstAddr</a:t>
                      </a:r>
                      <a:r>
                        <a:rPr lang="en" sz="1300" i="1" u="none" strike="noStrike" cap="none" dirty="0"/>
                        <a:t>= 00:00:00:00:AB:01</a:t>
                      </a:r>
                      <a:endParaRPr lang="en" sz="10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port=1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10.0.1.2/32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drop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*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 err="1"/>
                        <a:t>NoAction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Google Shape;727;p47">
            <a:extLst>
              <a:ext uri="{FF2B5EF4-FFF2-40B4-BE49-F238E27FC236}">
                <a16:creationId xmlns:a16="http://schemas.microsoft.com/office/drawing/2014/main" id="{630D84D0-0F28-5843-8F21-1AC7303530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5164" y="2528756"/>
            <a:ext cx="606295" cy="4305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728;p47" descr="Kostenlose Illustration: Computer, Schlüssel, Strahlen, Pc ...">
            <a:extLst>
              <a:ext uri="{FF2B5EF4-FFF2-40B4-BE49-F238E27FC236}">
                <a16:creationId xmlns:a16="http://schemas.microsoft.com/office/drawing/2014/main" id="{BCEF857F-89ED-9944-BB69-B13354CCFB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672" y="2496708"/>
            <a:ext cx="664123" cy="4980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" name="Google Shape;729;p47" descr="Kostenlose Illustration: Computer, Schlüssel, Strahlen, Pc ...">
            <a:extLst>
              <a:ext uri="{FF2B5EF4-FFF2-40B4-BE49-F238E27FC236}">
                <a16:creationId xmlns:a16="http://schemas.microsoft.com/office/drawing/2014/main" id="{9A6E0692-A369-0E44-9C18-C33FDFF177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827" y="2496707"/>
            <a:ext cx="664123" cy="4980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9" name="Google Shape;730;p47">
            <a:extLst>
              <a:ext uri="{FF2B5EF4-FFF2-40B4-BE49-F238E27FC236}">
                <a16:creationId xmlns:a16="http://schemas.microsoft.com/office/drawing/2014/main" id="{1F64F7DA-6B15-4B43-9E58-11FCA6D2993B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6141459" y="2744041"/>
            <a:ext cx="5553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731;p47">
            <a:extLst>
              <a:ext uri="{FF2B5EF4-FFF2-40B4-BE49-F238E27FC236}">
                <a16:creationId xmlns:a16="http://schemas.microsoft.com/office/drawing/2014/main" id="{05C8A691-BB0A-AA40-A524-0ABB8B63B928}"/>
              </a:ext>
            </a:extLst>
          </p:cNvPr>
          <p:cNvCxnSpPr>
            <a:stCxn id="16" idx="1"/>
            <a:endCxn id="18" idx="3"/>
          </p:cNvCxnSpPr>
          <p:nvPr/>
        </p:nvCxnSpPr>
        <p:spPr>
          <a:xfrm flipH="1">
            <a:off x="4979864" y="2744041"/>
            <a:ext cx="5553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732;p47">
            <a:extLst>
              <a:ext uri="{FF2B5EF4-FFF2-40B4-BE49-F238E27FC236}">
                <a16:creationId xmlns:a16="http://schemas.microsoft.com/office/drawing/2014/main" id="{78009029-B6BD-7948-8E1C-7DF5F9A1A1C0}"/>
              </a:ext>
            </a:extLst>
          </p:cNvPr>
          <p:cNvSpPr txBox="1"/>
          <p:nvPr/>
        </p:nvSpPr>
        <p:spPr>
          <a:xfrm>
            <a:off x="4315827" y="2212381"/>
            <a:ext cx="657114" cy="2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10.0.1.1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733;p47">
            <a:extLst>
              <a:ext uri="{FF2B5EF4-FFF2-40B4-BE49-F238E27FC236}">
                <a16:creationId xmlns:a16="http://schemas.microsoft.com/office/drawing/2014/main" id="{6FEC941D-A63B-6545-B505-592F79F59415}"/>
              </a:ext>
            </a:extLst>
          </p:cNvPr>
          <p:cNvSpPr txBox="1"/>
          <p:nvPr/>
        </p:nvSpPr>
        <p:spPr>
          <a:xfrm>
            <a:off x="6704824" y="2247854"/>
            <a:ext cx="657114" cy="2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10.0.1.2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2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5E6D-A0F0-1141-8A4E-C7AFE508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Table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DED07-255E-EE4F-8771-84EAFCEF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20ED5-A9C2-7F4D-9D47-11B408C4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24</a:t>
            </a:fld>
            <a:endParaRPr lang="en-US" altLang="de-DE" dirty="0"/>
          </a:p>
        </p:txBody>
      </p:sp>
      <p:sp>
        <p:nvSpPr>
          <p:cNvPr id="58" name="Google Shape;667;p46">
            <a:extLst>
              <a:ext uri="{FF2B5EF4-FFF2-40B4-BE49-F238E27FC236}">
                <a16:creationId xmlns:a16="http://schemas.microsoft.com/office/drawing/2014/main" id="{43313244-F14E-2047-B3FD-D9C538427EFF}"/>
              </a:ext>
            </a:extLst>
          </p:cNvPr>
          <p:cNvSpPr/>
          <p:nvPr/>
        </p:nvSpPr>
        <p:spPr>
          <a:xfrm>
            <a:off x="8465420" y="1697656"/>
            <a:ext cx="1447217" cy="3462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b="1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668;p46">
            <a:extLst>
              <a:ext uri="{FF2B5EF4-FFF2-40B4-BE49-F238E27FC236}">
                <a16:creationId xmlns:a16="http://schemas.microsoft.com/office/drawing/2014/main" id="{C421B83F-4FC3-8C44-93A1-9F784CFBCB72}"/>
              </a:ext>
            </a:extLst>
          </p:cNvPr>
          <p:cNvGrpSpPr/>
          <p:nvPr/>
        </p:nvGrpSpPr>
        <p:grpSpPr>
          <a:xfrm>
            <a:off x="8702121" y="1876579"/>
            <a:ext cx="969284" cy="2922788"/>
            <a:chOff x="9049625" y="2021031"/>
            <a:chExt cx="969284" cy="2922788"/>
          </a:xfrm>
        </p:grpSpPr>
        <p:sp>
          <p:nvSpPr>
            <p:cNvPr id="60" name="Google Shape;669;p46">
              <a:extLst>
                <a:ext uri="{FF2B5EF4-FFF2-40B4-BE49-F238E27FC236}">
                  <a16:creationId xmlns:a16="http://schemas.microsoft.com/office/drawing/2014/main" id="{10944F5B-5A2D-CF46-BAEC-EDD41210522F}"/>
                </a:ext>
              </a:extLst>
            </p:cNvPr>
            <p:cNvSpPr/>
            <p:nvPr/>
          </p:nvSpPr>
          <p:spPr>
            <a:xfrm>
              <a:off x="9165562" y="3334169"/>
              <a:ext cx="729600" cy="402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Action</a:t>
              </a:r>
              <a:endParaRPr sz="1050" b="1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Code</a:t>
              </a:r>
              <a:endParaRPr sz="1050" b="1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70;p46">
              <a:extLst>
                <a:ext uri="{FF2B5EF4-FFF2-40B4-BE49-F238E27FC236}">
                  <a16:creationId xmlns:a16="http://schemas.microsoft.com/office/drawing/2014/main" id="{AB516E1E-E9F7-7746-9975-CC5503064C6D}"/>
                </a:ext>
              </a:extLst>
            </p:cNvPr>
            <p:cNvSpPr/>
            <p:nvPr/>
          </p:nvSpPr>
          <p:spPr>
            <a:xfrm>
              <a:off x="9064617" y="4085550"/>
              <a:ext cx="954292" cy="858269"/>
            </a:xfrm>
            <a:prstGeom prst="trapezoid">
              <a:avLst>
                <a:gd name="adj" fmla="val 25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Action</a:t>
              </a:r>
              <a:endParaRPr sz="1200"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n" sz="12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Data</a:t>
              </a:r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71;p46">
              <a:extLst>
                <a:ext uri="{FF2B5EF4-FFF2-40B4-BE49-F238E27FC236}">
                  <a16:creationId xmlns:a16="http://schemas.microsoft.com/office/drawing/2014/main" id="{89D6551E-8740-6C4E-A642-00D81C46EF88}"/>
                </a:ext>
              </a:extLst>
            </p:cNvPr>
            <p:cNvGrpSpPr/>
            <p:nvPr/>
          </p:nvGrpSpPr>
          <p:grpSpPr>
            <a:xfrm>
              <a:off x="9049625" y="2021031"/>
              <a:ext cx="961450" cy="942798"/>
              <a:chOff x="9047292" y="2204392"/>
              <a:chExt cx="961450" cy="942798"/>
            </a:xfrm>
          </p:grpSpPr>
          <p:sp>
            <p:nvSpPr>
              <p:cNvPr id="65" name="Google Shape;672;p46">
                <a:extLst>
                  <a:ext uri="{FF2B5EF4-FFF2-40B4-BE49-F238E27FC236}">
                    <a16:creationId xmlns:a16="http://schemas.microsoft.com/office/drawing/2014/main" id="{9DFD0675-0683-F542-B3D4-285A68F3FF38}"/>
                  </a:ext>
                </a:extLst>
              </p:cNvPr>
              <p:cNvSpPr/>
              <p:nvPr/>
            </p:nvSpPr>
            <p:spPr>
              <a:xfrm rot="10800000">
                <a:off x="9053216" y="2204392"/>
                <a:ext cx="954292" cy="942798"/>
              </a:xfrm>
              <a:prstGeom prst="trapezoid">
                <a:avLst>
                  <a:gd name="adj" fmla="val 25000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 b="1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73;p46">
                <a:extLst>
                  <a:ext uri="{FF2B5EF4-FFF2-40B4-BE49-F238E27FC236}">
                    <a16:creationId xmlns:a16="http://schemas.microsoft.com/office/drawing/2014/main" id="{F0D8BC88-3D22-894D-A139-D0269A792091}"/>
                  </a:ext>
                </a:extLst>
              </p:cNvPr>
              <p:cNvSpPr txBox="1"/>
              <p:nvPr/>
            </p:nvSpPr>
            <p:spPr>
              <a:xfrm>
                <a:off x="9047292" y="2364050"/>
                <a:ext cx="961450" cy="513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/>
                <a:r>
                  <a:rPr lang="en" sz="11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Header and</a:t>
                </a:r>
                <a:endParaRPr sz="1400"/>
              </a:p>
              <a:p>
                <a:pPr algn="ctr"/>
                <a:r>
                  <a:rPr lang="en" sz="11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Metatdata Fields</a:t>
                </a:r>
                <a:endParaRPr sz="1400"/>
              </a:p>
            </p:txBody>
          </p:sp>
        </p:grpSp>
        <p:sp>
          <p:nvSpPr>
            <p:cNvPr id="63" name="Google Shape;674;p46">
              <a:extLst>
                <a:ext uri="{FF2B5EF4-FFF2-40B4-BE49-F238E27FC236}">
                  <a16:creationId xmlns:a16="http://schemas.microsoft.com/office/drawing/2014/main" id="{ED23283A-0E05-6F43-8E0E-3768EE2A0A61}"/>
                </a:ext>
              </a:extLst>
            </p:cNvPr>
            <p:cNvSpPr/>
            <p:nvPr/>
          </p:nvSpPr>
          <p:spPr>
            <a:xfrm rot="-5400000">
              <a:off x="9399233" y="3746187"/>
              <a:ext cx="282216" cy="29652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75;p46">
              <a:extLst>
                <a:ext uri="{FF2B5EF4-FFF2-40B4-BE49-F238E27FC236}">
                  <a16:creationId xmlns:a16="http://schemas.microsoft.com/office/drawing/2014/main" id="{6A8544B9-8381-8D43-B013-BE7626B828B3}"/>
                </a:ext>
              </a:extLst>
            </p:cNvPr>
            <p:cNvSpPr/>
            <p:nvPr/>
          </p:nvSpPr>
          <p:spPr>
            <a:xfrm rot="5400000">
              <a:off x="9386100" y="3023018"/>
              <a:ext cx="282216" cy="29652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8;p46">
            <a:extLst>
              <a:ext uri="{FF2B5EF4-FFF2-40B4-BE49-F238E27FC236}">
                <a16:creationId xmlns:a16="http://schemas.microsoft.com/office/drawing/2014/main" id="{7DE863AC-810D-3F41-8E81-31538B4654D8}"/>
              </a:ext>
            </a:extLst>
          </p:cNvPr>
          <p:cNvSpPr txBox="1"/>
          <p:nvPr/>
        </p:nvSpPr>
        <p:spPr>
          <a:xfrm>
            <a:off x="3934122" y="1339844"/>
            <a:ext cx="1596736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 Plane</a:t>
            </a:r>
            <a:endParaRPr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79;p46">
            <a:extLst>
              <a:ext uri="{FF2B5EF4-FFF2-40B4-BE49-F238E27FC236}">
                <a16:creationId xmlns:a16="http://schemas.microsoft.com/office/drawing/2014/main" id="{4C2148C5-2965-CE46-8CDA-6BCB45C9C855}"/>
              </a:ext>
            </a:extLst>
          </p:cNvPr>
          <p:cNvSpPr/>
          <p:nvPr/>
        </p:nvSpPr>
        <p:spPr>
          <a:xfrm>
            <a:off x="4483049" y="1666125"/>
            <a:ext cx="476439" cy="1299467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rgbClr val="21212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80;p46">
            <a:extLst>
              <a:ext uri="{FF2B5EF4-FFF2-40B4-BE49-F238E27FC236}">
                <a16:creationId xmlns:a16="http://schemas.microsoft.com/office/drawing/2014/main" id="{B68408CF-BD83-B441-905B-431E1402C968}"/>
              </a:ext>
            </a:extLst>
          </p:cNvPr>
          <p:cNvSpPr/>
          <p:nvPr/>
        </p:nvSpPr>
        <p:spPr>
          <a:xfrm>
            <a:off x="838200" y="1697656"/>
            <a:ext cx="396300" cy="346268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681;p46">
            <a:extLst>
              <a:ext uri="{FF2B5EF4-FFF2-40B4-BE49-F238E27FC236}">
                <a16:creationId xmlns:a16="http://schemas.microsoft.com/office/drawing/2014/main" id="{22EBBF02-C5F8-ED45-ADF2-F2AFDDED58D3}"/>
              </a:ext>
            </a:extLst>
          </p:cNvPr>
          <p:cNvSpPr txBox="1"/>
          <p:nvPr/>
        </p:nvSpPr>
        <p:spPr>
          <a:xfrm>
            <a:off x="465471" y="5205991"/>
            <a:ext cx="1148400" cy="76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Headers 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 (input)</a:t>
            </a:r>
            <a:endParaRPr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682;p46">
            <a:extLst>
              <a:ext uri="{FF2B5EF4-FFF2-40B4-BE49-F238E27FC236}">
                <a16:creationId xmlns:a16="http://schemas.microsoft.com/office/drawing/2014/main" id="{E83E0E3F-D5C0-CF45-A7AA-E29908CE9BD3}"/>
              </a:ext>
            </a:extLst>
          </p:cNvPr>
          <p:cNvSpPr/>
          <p:nvPr/>
        </p:nvSpPr>
        <p:spPr>
          <a:xfrm>
            <a:off x="5416367" y="5205991"/>
            <a:ext cx="1356189" cy="39325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900"/>
            </a:pPr>
            <a:r>
              <a:rPr lang="en" sz="11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Default Action</a:t>
            </a:r>
            <a:endParaRPr sz="1400"/>
          </a:p>
          <a:p>
            <a:pPr algn="ctr">
              <a:buClr>
                <a:schemeClr val="lt1"/>
              </a:buClr>
              <a:buSzPts val="900"/>
            </a:pPr>
            <a:r>
              <a:rPr lang="en" sz="11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Data</a:t>
            </a:r>
            <a:endParaRPr sz="11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683;p46">
            <a:extLst>
              <a:ext uri="{FF2B5EF4-FFF2-40B4-BE49-F238E27FC236}">
                <a16:creationId xmlns:a16="http://schemas.microsoft.com/office/drawing/2014/main" id="{05597EA4-64B3-5449-97C9-4809E1B8B990}"/>
              </a:ext>
            </a:extLst>
          </p:cNvPr>
          <p:cNvSpPr/>
          <p:nvPr/>
        </p:nvSpPr>
        <p:spPr>
          <a:xfrm rot="-5400000">
            <a:off x="6687535" y="4234639"/>
            <a:ext cx="2155571" cy="573629"/>
          </a:xfrm>
          <a:prstGeom prst="flowChartManualOperation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684;p46">
            <a:extLst>
              <a:ext uri="{FF2B5EF4-FFF2-40B4-BE49-F238E27FC236}">
                <a16:creationId xmlns:a16="http://schemas.microsoft.com/office/drawing/2014/main" id="{F86DDFE5-9D80-9A4B-B16B-DE89780FF5A7}"/>
              </a:ext>
            </a:extLst>
          </p:cNvPr>
          <p:cNvGrpSpPr/>
          <p:nvPr/>
        </p:nvGrpSpPr>
        <p:grpSpPr>
          <a:xfrm>
            <a:off x="6570421" y="3047387"/>
            <a:ext cx="1270874" cy="467389"/>
            <a:chOff x="6570420" y="3191838"/>
            <a:chExt cx="1270874" cy="467388"/>
          </a:xfrm>
        </p:grpSpPr>
        <p:cxnSp>
          <p:nvCxnSpPr>
            <p:cNvPr id="74" name="Google Shape;685;p46">
              <a:extLst>
                <a:ext uri="{FF2B5EF4-FFF2-40B4-BE49-F238E27FC236}">
                  <a16:creationId xmlns:a16="http://schemas.microsoft.com/office/drawing/2014/main" id="{29122EA2-89EE-824B-8164-B47FEEC58DD1}"/>
                </a:ext>
              </a:extLst>
            </p:cNvPr>
            <p:cNvCxnSpPr>
              <a:endCxn id="72" idx="3"/>
            </p:cNvCxnSpPr>
            <p:nvPr/>
          </p:nvCxnSpPr>
          <p:spPr>
            <a:xfrm>
              <a:off x="6570420" y="3258126"/>
              <a:ext cx="1194900" cy="401100"/>
            </a:xfrm>
            <a:prstGeom prst="bent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5" name="Google Shape;686;p46">
              <a:extLst>
                <a:ext uri="{FF2B5EF4-FFF2-40B4-BE49-F238E27FC236}">
                  <a16:creationId xmlns:a16="http://schemas.microsoft.com/office/drawing/2014/main" id="{29E3E3F2-AFB4-E74F-AD72-623068D63E19}"/>
                </a:ext>
              </a:extLst>
            </p:cNvPr>
            <p:cNvSpPr txBox="1"/>
            <p:nvPr/>
          </p:nvSpPr>
          <p:spPr>
            <a:xfrm>
              <a:off x="7391594" y="3191838"/>
              <a:ext cx="449700" cy="232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rgbClr val="FF0000"/>
                </a:buClr>
                <a:buSzPts val="900"/>
              </a:pPr>
              <a:r>
                <a:rPr lang="en" sz="1100">
                  <a:solidFill>
                    <a:srgbClr val="FF0000"/>
                  </a:solidFill>
                  <a:ea typeface="Calibri"/>
                  <a:cs typeface="Calibri"/>
                  <a:sym typeface="Calibri"/>
                </a:rPr>
                <a:t>Hit</a:t>
              </a:r>
              <a:endParaRPr sz="1100">
                <a:solidFill>
                  <a:srgbClr val="FF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687;p46">
            <a:extLst>
              <a:ext uri="{FF2B5EF4-FFF2-40B4-BE49-F238E27FC236}">
                <a16:creationId xmlns:a16="http://schemas.microsoft.com/office/drawing/2014/main" id="{5DF22388-98DB-E140-B50E-427C4B5A810E}"/>
              </a:ext>
            </a:extLst>
          </p:cNvPr>
          <p:cNvSpPr txBox="1"/>
          <p:nvPr/>
        </p:nvSpPr>
        <p:spPr>
          <a:xfrm>
            <a:off x="8744780" y="5113829"/>
            <a:ext cx="876152" cy="51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Action</a:t>
            </a:r>
            <a:endParaRPr sz="1400"/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Execution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688;p46">
            <a:extLst>
              <a:ext uri="{FF2B5EF4-FFF2-40B4-BE49-F238E27FC236}">
                <a16:creationId xmlns:a16="http://schemas.microsoft.com/office/drawing/2014/main" id="{C33214D1-C388-D147-B74C-239A543E0E16}"/>
              </a:ext>
            </a:extLst>
          </p:cNvPr>
          <p:cNvSpPr/>
          <p:nvPr/>
        </p:nvSpPr>
        <p:spPr>
          <a:xfrm>
            <a:off x="1234498" y="2059940"/>
            <a:ext cx="7432143" cy="3540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</a:t>
            </a:r>
            <a:endParaRPr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689;p46">
            <a:extLst>
              <a:ext uri="{FF2B5EF4-FFF2-40B4-BE49-F238E27FC236}">
                <a16:creationId xmlns:a16="http://schemas.microsoft.com/office/drawing/2014/main" id="{5FEFC9FB-8C26-D043-ADE5-C68463907291}"/>
              </a:ext>
            </a:extLst>
          </p:cNvPr>
          <p:cNvSpPr txBox="1"/>
          <p:nvPr/>
        </p:nvSpPr>
        <p:spPr>
          <a:xfrm>
            <a:off x="10509196" y="5234368"/>
            <a:ext cx="889800" cy="7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Headers 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 (output)</a:t>
            </a:r>
            <a:endParaRPr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690;p46">
            <a:extLst>
              <a:ext uri="{FF2B5EF4-FFF2-40B4-BE49-F238E27FC236}">
                <a16:creationId xmlns:a16="http://schemas.microsoft.com/office/drawing/2014/main" id="{5B60C065-F369-374F-828E-AED949CD38AE}"/>
              </a:ext>
            </a:extLst>
          </p:cNvPr>
          <p:cNvGrpSpPr/>
          <p:nvPr/>
        </p:nvGrpSpPr>
        <p:grpSpPr>
          <a:xfrm>
            <a:off x="838200" y="3567511"/>
            <a:ext cx="396300" cy="1356837"/>
            <a:chOff x="1185704" y="3711962"/>
            <a:chExt cx="396300" cy="1356838"/>
          </a:xfrm>
        </p:grpSpPr>
        <p:sp>
          <p:nvSpPr>
            <p:cNvPr id="80" name="Google Shape;691;p46">
              <a:extLst>
                <a:ext uri="{FF2B5EF4-FFF2-40B4-BE49-F238E27FC236}">
                  <a16:creationId xmlns:a16="http://schemas.microsoft.com/office/drawing/2014/main" id="{3508A9E1-7CA1-8F42-9E79-21561CA886A0}"/>
                </a:ext>
              </a:extLst>
            </p:cNvPr>
            <p:cNvSpPr/>
            <p:nvPr/>
          </p:nvSpPr>
          <p:spPr>
            <a:xfrm>
              <a:off x="1185704" y="3711962"/>
              <a:ext cx="396300" cy="150900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692;p46">
              <a:extLst>
                <a:ext uri="{FF2B5EF4-FFF2-40B4-BE49-F238E27FC236}">
                  <a16:creationId xmlns:a16="http://schemas.microsoft.com/office/drawing/2014/main" id="{862340C3-5B9D-4A42-9C67-0A5E7E2E9545}"/>
                </a:ext>
              </a:extLst>
            </p:cNvPr>
            <p:cNvSpPr/>
            <p:nvPr/>
          </p:nvSpPr>
          <p:spPr>
            <a:xfrm>
              <a:off x="1185704" y="4440600"/>
              <a:ext cx="396300" cy="628200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693;p46">
              <a:extLst>
                <a:ext uri="{FF2B5EF4-FFF2-40B4-BE49-F238E27FC236}">
                  <a16:creationId xmlns:a16="http://schemas.microsoft.com/office/drawing/2014/main" id="{A43A7000-2EB3-E945-84F2-975EDDF7E98F}"/>
                </a:ext>
              </a:extLst>
            </p:cNvPr>
            <p:cNvSpPr/>
            <p:nvPr/>
          </p:nvSpPr>
          <p:spPr>
            <a:xfrm>
              <a:off x="1185704" y="4083934"/>
              <a:ext cx="396300" cy="150900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694;p46">
            <a:extLst>
              <a:ext uri="{FF2B5EF4-FFF2-40B4-BE49-F238E27FC236}">
                <a16:creationId xmlns:a16="http://schemas.microsoft.com/office/drawing/2014/main" id="{3CA6CB4B-B5F3-FE4F-A011-E5568CCF5A81}"/>
              </a:ext>
            </a:extLst>
          </p:cNvPr>
          <p:cNvGrpSpPr/>
          <p:nvPr/>
        </p:nvGrpSpPr>
        <p:grpSpPr>
          <a:xfrm>
            <a:off x="2073265" y="2685357"/>
            <a:ext cx="970361" cy="400624"/>
            <a:chOff x="2420769" y="2829809"/>
            <a:chExt cx="970362" cy="400624"/>
          </a:xfrm>
        </p:grpSpPr>
        <p:sp>
          <p:nvSpPr>
            <p:cNvPr id="84" name="Google Shape;695;p46">
              <a:extLst>
                <a:ext uri="{FF2B5EF4-FFF2-40B4-BE49-F238E27FC236}">
                  <a16:creationId xmlns:a16="http://schemas.microsoft.com/office/drawing/2014/main" id="{C7FE7425-0549-B549-8EFB-70FFD7958E1B}"/>
                </a:ext>
              </a:extLst>
            </p:cNvPr>
            <p:cNvSpPr/>
            <p:nvPr/>
          </p:nvSpPr>
          <p:spPr>
            <a:xfrm rot="5400000">
              <a:off x="2878881" y="2713859"/>
              <a:ext cx="396300" cy="628200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696;p46">
              <a:extLst>
                <a:ext uri="{FF2B5EF4-FFF2-40B4-BE49-F238E27FC236}">
                  <a16:creationId xmlns:a16="http://schemas.microsoft.com/office/drawing/2014/main" id="{E0F4778D-9442-9945-83B8-A854F8800F0F}"/>
                </a:ext>
              </a:extLst>
            </p:cNvPr>
            <p:cNvSpPr/>
            <p:nvPr/>
          </p:nvSpPr>
          <p:spPr>
            <a:xfrm rot="5400000">
              <a:off x="2469150" y="2956833"/>
              <a:ext cx="396300" cy="150900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697;p46">
              <a:extLst>
                <a:ext uri="{FF2B5EF4-FFF2-40B4-BE49-F238E27FC236}">
                  <a16:creationId xmlns:a16="http://schemas.microsoft.com/office/drawing/2014/main" id="{7EA6295A-1164-EC49-BC2B-EC31914CA2A8}"/>
                </a:ext>
              </a:extLst>
            </p:cNvPr>
            <p:cNvSpPr/>
            <p:nvPr/>
          </p:nvSpPr>
          <p:spPr>
            <a:xfrm rot="5400000">
              <a:off x="2298069" y="2952509"/>
              <a:ext cx="396300" cy="150900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698;p46">
            <a:extLst>
              <a:ext uri="{FF2B5EF4-FFF2-40B4-BE49-F238E27FC236}">
                <a16:creationId xmlns:a16="http://schemas.microsoft.com/office/drawing/2014/main" id="{06FECC7A-ADE3-B149-9077-77FE439AD0AD}"/>
              </a:ext>
            </a:extLst>
          </p:cNvPr>
          <p:cNvGrpSpPr/>
          <p:nvPr/>
        </p:nvGrpSpPr>
        <p:grpSpPr>
          <a:xfrm>
            <a:off x="1234499" y="3081661"/>
            <a:ext cx="1495026" cy="1528591"/>
            <a:chOff x="1234500" y="3081656"/>
            <a:chExt cx="1495026" cy="1528591"/>
          </a:xfrm>
        </p:grpSpPr>
        <p:cxnSp>
          <p:nvCxnSpPr>
            <p:cNvPr id="88" name="Google Shape;699;p46">
              <a:extLst>
                <a:ext uri="{FF2B5EF4-FFF2-40B4-BE49-F238E27FC236}">
                  <a16:creationId xmlns:a16="http://schemas.microsoft.com/office/drawing/2014/main" id="{E097CF07-BDD4-6F40-AFCB-62F11E3AC7FD}"/>
                </a:ext>
              </a:extLst>
            </p:cNvPr>
            <p:cNvCxnSpPr>
              <a:stCxn id="80" idx="3"/>
              <a:endCxn id="86" idx="3"/>
            </p:cNvCxnSpPr>
            <p:nvPr/>
          </p:nvCxnSpPr>
          <p:spPr>
            <a:xfrm flipV="1">
              <a:off x="1234500" y="3081656"/>
              <a:ext cx="914215" cy="561304"/>
            </a:xfrm>
            <a:prstGeom prst="bentConnector2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9" name="Google Shape;700;p46">
              <a:extLst>
                <a:ext uri="{FF2B5EF4-FFF2-40B4-BE49-F238E27FC236}">
                  <a16:creationId xmlns:a16="http://schemas.microsoft.com/office/drawing/2014/main" id="{91954DB9-A249-1245-927B-C83B7BFB7CD0}"/>
                </a:ext>
              </a:extLst>
            </p:cNvPr>
            <p:cNvCxnSpPr>
              <a:stCxn id="82" idx="3"/>
              <a:endCxn id="85" idx="3"/>
            </p:cNvCxnSpPr>
            <p:nvPr/>
          </p:nvCxnSpPr>
          <p:spPr>
            <a:xfrm flipV="1">
              <a:off x="1234500" y="3085980"/>
              <a:ext cx="1085296" cy="928952"/>
            </a:xfrm>
            <a:prstGeom prst="bentConnector2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90" name="Google Shape;701;p46">
              <a:extLst>
                <a:ext uri="{FF2B5EF4-FFF2-40B4-BE49-F238E27FC236}">
                  <a16:creationId xmlns:a16="http://schemas.microsoft.com/office/drawing/2014/main" id="{67B176B3-43A0-884A-BFF9-FC69827F04FE}"/>
                </a:ext>
              </a:extLst>
            </p:cNvPr>
            <p:cNvCxnSpPr>
              <a:stCxn id="81" idx="3"/>
              <a:endCxn id="84" idx="3"/>
            </p:cNvCxnSpPr>
            <p:nvPr/>
          </p:nvCxnSpPr>
          <p:spPr>
            <a:xfrm flipV="1">
              <a:off x="1234500" y="3081656"/>
              <a:ext cx="1495026" cy="1528591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91" name="Google Shape;702;p46">
            <a:extLst>
              <a:ext uri="{FF2B5EF4-FFF2-40B4-BE49-F238E27FC236}">
                <a16:creationId xmlns:a16="http://schemas.microsoft.com/office/drawing/2014/main" id="{4AB68F48-302D-FD4A-AE24-9610289FA2DB}"/>
              </a:ext>
            </a:extLst>
          </p:cNvPr>
          <p:cNvSpPr txBox="1"/>
          <p:nvPr/>
        </p:nvSpPr>
        <p:spPr>
          <a:xfrm>
            <a:off x="2085867" y="2439217"/>
            <a:ext cx="929001" cy="22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Lookup Key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703;p46">
            <a:extLst>
              <a:ext uri="{FF2B5EF4-FFF2-40B4-BE49-F238E27FC236}">
                <a16:creationId xmlns:a16="http://schemas.microsoft.com/office/drawing/2014/main" id="{3276A62C-8924-3946-BEAA-A0F6E98C4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05401"/>
              </p:ext>
            </p:extLst>
          </p:nvPr>
        </p:nvGraphicFramePr>
        <p:xfrm>
          <a:off x="3138128" y="3081657"/>
          <a:ext cx="3634401" cy="2194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lt1"/>
                          </a:solidFill>
                        </a:rPr>
                        <a:t>Key</a:t>
                      </a:r>
                      <a:endParaRPr sz="19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67" marR="91467" marT="45733" marB="45733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dk1"/>
                          </a:solidFill>
                        </a:rPr>
                        <a:t>Action</a:t>
                      </a:r>
                      <a:endParaRPr sz="19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dk1"/>
                          </a:solidFill>
                        </a:rPr>
                        <a:t>Action Data</a:t>
                      </a:r>
                      <a:endParaRPr sz="19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3" name="Google Shape;704;p46">
            <a:extLst>
              <a:ext uri="{FF2B5EF4-FFF2-40B4-BE49-F238E27FC236}">
                <a16:creationId xmlns:a16="http://schemas.microsoft.com/office/drawing/2014/main" id="{540496D4-9782-E64B-A9B7-DA467E76A33C}"/>
              </a:ext>
            </a:extLst>
          </p:cNvPr>
          <p:cNvSpPr/>
          <p:nvPr/>
        </p:nvSpPr>
        <p:spPr>
          <a:xfrm>
            <a:off x="4388457" y="5205991"/>
            <a:ext cx="996380" cy="39325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900"/>
            </a:pPr>
            <a:r>
              <a:rPr lang="en" sz="11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Default </a:t>
            </a:r>
            <a:endParaRPr sz="11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900"/>
            </a:pPr>
            <a:r>
              <a:rPr lang="en" sz="11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Action</a:t>
            </a:r>
            <a:endParaRPr sz="1400"/>
          </a:p>
        </p:txBody>
      </p:sp>
      <p:sp>
        <p:nvSpPr>
          <p:cNvPr id="94" name="Google Shape;705;p46">
            <a:extLst>
              <a:ext uri="{FF2B5EF4-FFF2-40B4-BE49-F238E27FC236}">
                <a16:creationId xmlns:a16="http://schemas.microsoft.com/office/drawing/2014/main" id="{66AE35AD-42D2-0B46-99E7-B0BB8CAF2C27}"/>
              </a:ext>
            </a:extLst>
          </p:cNvPr>
          <p:cNvSpPr/>
          <p:nvPr/>
        </p:nvSpPr>
        <p:spPr>
          <a:xfrm>
            <a:off x="6819376" y="3642960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706;p46">
            <a:extLst>
              <a:ext uri="{FF2B5EF4-FFF2-40B4-BE49-F238E27FC236}">
                <a16:creationId xmlns:a16="http://schemas.microsoft.com/office/drawing/2014/main" id="{A16F66F6-B341-3748-ACEE-4E2330DE2E49}"/>
              </a:ext>
            </a:extLst>
          </p:cNvPr>
          <p:cNvCxnSpPr>
            <a:stCxn id="84" idx="0"/>
          </p:cNvCxnSpPr>
          <p:nvPr/>
        </p:nvCxnSpPr>
        <p:spPr>
          <a:xfrm>
            <a:off x="3043626" y="2883507"/>
            <a:ext cx="860400" cy="198000"/>
          </a:xfrm>
          <a:prstGeom prst="bentConnector3">
            <a:avLst>
              <a:gd name="adj1" fmla="val 9991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6" name="Google Shape;707;p46">
            <a:extLst>
              <a:ext uri="{FF2B5EF4-FFF2-40B4-BE49-F238E27FC236}">
                <a16:creationId xmlns:a16="http://schemas.microsoft.com/office/drawing/2014/main" id="{7DBB4A50-BA33-EA41-8AD2-192852614B9C}"/>
              </a:ext>
            </a:extLst>
          </p:cNvPr>
          <p:cNvSpPr/>
          <p:nvPr/>
        </p:nvSpPr>
        <p:spPr>
          <a:xfrm>
            <a:off x="6818856" y="5222421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708;p46">
            <a:extLst>
              <a:ext uri="{FF2B5EF4-FFF2-40B4-BE49-F238E27FC236}">
                <a16:creationId xmlns:a16="http://schemas.microsoft.com/office/drawing/2014/main" id="{24376E37-A004-C542-BD32-F5F9774138B5}"/>
              </a:ext>
            </a:extLst>
          </p:cNvPr>
          <p:cNvSpPr txBox="1"/>
          <p:nvPr/>
        </p:nvSpPr>
        <p:spPr>
          <a:xfrm rot="5400000">
            <a:off x="6966951" y="4244815"/>
            <a:ext cx="1596736" cy="5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en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Hit/Miss</a:t>
            </a:r>
            <a:endParaRPr sz="1400"/>
          </a:p>
          <a:p>
            <a:pPr algn="ctr">
              <a:buClr>
                <a:schemeClr val="dk1"/>
              </a:buClr>
              <a:buSzPts val="1400"/>
            </a:pPr>
            <a:r>
              <a:rPr lang="en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Selector</a:t>
            </a:r>
            <a:endParaRPr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709;p46">
            <a:extLst>
              <a:ext uri="{FF2B5EF4-FFF2-40B4-BE49-F238E27FC236}">
                <a16:creationId xmlns:a16="http://schemas.microsoft.com/office/drawing/2014/main" id="{867822FF-AA96-E04E-831A-898F8491E738}"/>
              </a:ext>
            </a:extLst>
          </p:cNvPr>
          <p:cNvSpPr/>
          <p:nvPr/>
        </p:nvSpPr>
        <p:spPr>
          <a:xfrm>
            <a:off x="8134606" y="4299309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710;p46">
            <a:extLst>
              <a:ext uri="{FF2B5EF4-FFF2-40B4-BE49-F238E27FC236}">
                <a16:creationId xmlns:a16="http://schemas.microsoft.com/office/drawing/2014/main" id="{80114B47-C6CB-E34E-9CD5-FCBC59DF3003}"/>
              </a:ext>
            </a:extLst>
          </p:cNvPr>
          <p:cNvSpPr/>
          <p:nvPr/>
        </p:nvSpPr>
        <p:spPr>
          <a:xfrm rot="-1938808">
            <a:off x="8089105" y="3715320"/>
            <a:ext cx="751885" cy="29652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Action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711;p46">
            <a:extLst>
              <a:ext uri="{FF2B5EF4-FFF2-40B4-BE49-F238E27FC236}">
                <a16:creationId xmlns:a16="http://schemas.microsoft.com/office/drawing/2014/main" id="{BE5AB048-E785-4240-A20F-A985480DBE9A}"/>
              </a:ext>
            </a:extLst>
          </p:cNvPr>
          <p:cNvSpPr/>
          <p:nvPr/>
        </p:nvSpPr>
        <p:spPr>
          <a:xfrm>
            <a:off x="10727377" y="1697656"/>
            <a:ext cx="396300" cy="346268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712;p46">
            <a:extLst>
              <a:ext uri="{FF2B5EF4-FFF2-40B4-BE49-F238E27FC236}">
                <a16:creationId xmlns:a16="http://schemas.microsoft.com/office/drawing/2014/main" id="{D156DCEA-A3D2-8841-A7E3-C1A48BEF9C13}"/>
              </a:ext>
            </a:extLst>
          </p:cNvPr>
          <p:cNvGrpSpPr/>
          <p:nvPr/>
        </p:nvGrpSpPr>
        <p:grpSpPr>
          <a:xfrm>
            <a:off x="10727377" y="2016186"/>
            <a:ext cx="396300" cy="2579647"/>
            <a:chOff x="11074881" y="2160637"/>
            <a:chExt cx="396300" cy="2579646"/>
          </a:xfrm>
        </p:grpSpPr>
        <p:sp>
          <p:nvSpPr>
            <p:cNvPr id="102" name="Google Shape;713;p46">
              <a:extLst>
                <a:ext uri="{FF2B5EF4-FFF2-40B4-BE49-F238E27FC236}">
                  <a16:creationId xmlns:a16="http://schemas.microsoft.com/office/drawing/2014/main" id="{4B717A5D-384C-E84B-9445-E59AA347C15F}"/>
                </a:ext>
              </a:extLst>
            </p:cNvPr>
            <p:cNvSpPr/>
            <p:nvPr/>
          </p:nvSpPr>
          <p:spPr>
            <a:xfrm>
              <a:off x="11074881" y="2160637"/>
              <a:ext cx="396300" cy="150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714;p46">
              <a:extLst>
                <a:ext uri="{FF2B5EF4-FFF2-40B4-BE49-F238E27FC236}">
                  <a16:creationId xmlns:a16="http://schemas.microsoft.com/office/drawing/2014/main" id="{03800353-6B65-A64B-BF4A-412A26480669}"/>
                </a:ext>
              </a:extLst>
            </p:cNvPr>
            <p:cNvSpPr/>
            <p:nvPr/>
          </p:nvSpPr>
          <p:spPr>
            <a:xfrm>
              <a:off x="11074881" y="4440600"/>
              <a:ext cx="396300" cy="29968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715;p46">
              <a:extLst>
                <a:ext uri="{FF2B5EF4-FFF2-40B4-BE49-F238E27FC236}">
                  <a16:creationId xmlns:a16="http://schemas.microsoft.com/office/drawing/2014/main" id="{035F4B79-AA76-D941-8939-BA747B4E71E1}"/>
                </a:ext>
              </a:extLst>
            </p:cNvPr>
            <p:cNvSpPr/>
            <p:nvPr/>
          </p:nvSpPr>
          <p:spPr>
            <a:xfrm>
              <a:off x="11074881" y="2658735"/>
              <a:ext cx="396300" cy="150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716;p46">
            <a:extLst>
              <a:ext uri="{FF2B5EF4-FFF2-40B4-BE49-F238E27FC236}">
                <a16:creationId xmlns:a16="http://schemas.microsoft.com/office/drawing/2014/main" id="{8DF7D176-9E17-E94E-9DA6-7CCEB9E125BF}"/>
              </a:ext>
            </a:extLst>
          </p:cNvPr>
          <p:cNvGrpSpPr/>
          <p:nvPr/>
        </p:nvGrpSpPr>
        <p:grpSpPr>
          <a:xfrm>
            <a:off x="9912636" y="2091900"/>
            <a:ext cx="814740" cy="2354356"/>
            <a:chOff x="9912637" y="2091636"/>
            <a:chExt cx="814740" cy="2354356"/>
          </a:xfrm>
        </p:grpSpPr>
        <p:cxnSp>
          <p:nvCxnSpPr>
            <p:cNvPr id="106" name="Google Shape;717;p46">
              <a:extLst>
                <a:ext uri="{FF2B5EF4-FFF2-40B4-BE49-F238E27FC236}">
                  <a16:creationId xmlns:a16="http://schemas.microsoft.com/office/drawing/2014/main" id="{0258C6BB-BAF9-C849-9484-7FB9DC2DCB14}"/>
                </a:ext>
              </a:extLst>
            </p:cNvPr>
            <p:cNvCxnSpPr>
              <a:stCxn id="58" idx="3"/>
              <a:endCxn id="102" idx="1"/>
            </p:cNvCxnSpPr>
            <p:nvPr/>
          </p:nvCxnSpPr>
          <p:spPr>
            <a:xfrm flipV="1">
              <a:off x="9912637" y="2091636"/>
              <a:ext cx="814740" cy="133736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7" name="Google Shape;718;p46">
              <a:extLst>
                <a:ext uri="{FF2B5EF4-FFF2-40B4-BE49-F238E27FC236}">
                  <a16:creationId xmlns:a16="http://schemas.microsoft.com/office/drawing/2014/main" id="{F0854DF1-AD4B-A846-9AB4-8EADCD2B2FAB}"/>
                </a:ext>
              </a:extLst>
            </p:cNvPr>
            <p:cNvCxnSpPr>
              <a:stCxn id="58" idx="3"/>
              <a:endCxn id="104" idx="1"/>
            </p:cNvCxnSpPr>
            <p:nvPr/>
          </p:nvCxnSpPr>
          <p:spPr>
            <a:xfrm flipV="1">
              <a:off x="9912637" y="2589734"/>
              <a:ext cx="814740" cy="839266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8" name="Google Shape;719;p46">
              <a:extLst>
                <a:ext uri="{FF2B5EF4-FFF2-40B4-BE49-F238E27FC236}">
                  <a16:creationId xmlns:a16="http://schemas.microsoft.com/office/drawing/2014/main" id="{7AE2478E-74E7-1A49-BA2A-DA6E1AE980BF}"/>
                </a:ext>
              </a:extLst>
            </p:cNvPr>
            <p:cNvCxnSpPr>
              <a:stCxn id="58" idx="3"/>
              <a:endCxn id="103" idx="1"/>
            </p:cNvCxnSpPr>
            <p:nvPr/>
          </p:nvCxnSpPr>
          <p:spPr>
            <a:xfrm>
              <a:off x="9912637" y="3429000"/>
              <a:ext cx="814740" cy="101699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74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CFB0-6AF9-7E40-8339-3E1BB933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F209A-FD5C-D244-9D86-C4964562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7079C-B542-6846-AC79-614FE932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25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C2FCA-D0EA-1D4B-B422-77B8B807E5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09" y="1362075"/>
            <a:ext cx="6846782" cy="480536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92E80A-8003-FE4F-9250-9D6554ABD338}"/>
              </a:ext>
            </a:extLst>
          </p:cNvPr>
          <p:cNvSpPr/>
          <p:nvPr/>
        </p:nvSpPr>
        <p:spPr>
          <a:xfrm>
            <a:off x="9519391" y="1589314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5051C0-F487-1D40-8536-DC6622E25274}"/>
              </a:ext>
            </a:extLst>
          </p:cNvPr>
          <p:cNvSpPr/>
          <p:nvPr/>
        </p:nvSpPr>
        <p:spPr>
          <a:xfrm>
            <a:off x="9519390" y="2254333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7B07E-B369-E348-BD3D-00C5383AEE50}"/>
              </a:ext>
            </a:extLst>
          </p:cNvPr>
          <p:cNvSpPr/>
          <p:nvPr/>
        </p:nvSpPr>
        <p:spPr>
          <a:xfrm>
            <a:off x="9519389" y="2986189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2E4355-0DB5-A74F-B273-8391F5751E9C}"/>
              </a:ext>
            </a:extLst>
          </p:cNvPr>
          <p:cNvSpPr/>
          <p:nvPr/>
        </p:nvSpPr>
        <p:spPr>
          <a:xfrm>
            <a:off x="9519389" y="3950299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94CC52-496A-B049-86FB-4798568E3819}"/>
              </a:ext>
            </a:extLst>
          </p:cNvPr>
          <p:cNvSpPr txBox="1"/>
          <p:nvPr/>
        </p:nvSpPr>
        <p:spPr>
          <a:xfrm>
            <a:off x="489857" y="289949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exact, ternary, </a:t>
            </a:r>
            <a:r>
              <a:rPr lang="en-US" i="1" dirty="0" err="1"/>
              <a:t>lpm</a:t>
            </a:r>
            <a:r>
              <a:rPr lang="en-US" i="1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8852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D4C5-836A-4419-A88E-B29366B7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 </a:t>
            </a:r>
            <a:r>
              <a:rPr lang="en-US" dirty="0" smtClean="0"/>
              <a:t>(translated </a:t>
            </a:r>
            <a:r>
              <a:rPr lang="en-US" dirty="0"/>
              <a:t>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0B150-E4F5-4E05-94C9-BA07D449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2EE6B-031B-432E-9B1E-C66DAA1C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26</a:t>
            </a:fld>
            <a:endParaRPr lang="en-US" alt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6BD24-762D-46F1-B78B-E0C756AE792E}"/>
              </a:ext>
            </a:extLst>
          </p:cNvPr>
          <p:cNvSpPr txBox="1"/>
          <p:nvPr/>
        </p:nvSpPr>
        <p:spPr>
          <a:xfrm>
            <a:off x="7244235" y="2098074"/>
            <a:ext cx="3887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 established in each edge switch to add appropriate </a:t>
            </a:r>
            <a:r>
              <a:rPr lang="en-US" dirty="0" err="1" smtClean="0"/>
              <a:t>mTag</a:t>
            </a:r>
            <a:r>
              <a:rPr lang="en-US" dirty="0" smtClean="0"/>
              <a:t> to each packet.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table entry specifies an exact match on a specific ethernet destination and VLAN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match, the appropriate tags for reaching the destination are added.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311234" y="1581542"/>
            <a:ext cx="67265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t</a:t>
            </a:r>
            <a:r>
              <a:rPr lang="en-US" sz="1600" dirty="0" smtClean="0">
                <a:latin typeface="Lucida Console" panose="020B0609040504020204" pitchFamily="49" charset="0"/>
              </a:rPr>
              <a:t>able </a:t>
            </a:r>
            <a:r>
              <a:rPr lang="en-US" sz="1600" dirty="0" err="1" smtClean="0">
                <a:latin typeface="Lucida Console" panose="020B0609040504020204" pitchFamily="49" charset="0"/>
              </a:rPr>
              <a:t>mTag_table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>
                <a:latin typeface="Lucida Console" panose="020B0609040504020204" pitchFamily="49" charset="0"/>
              </a:rPr>
              <a:t>{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smtClean="0">
                <a:latin typeface="Lucida Console" panose="020B0609040504020204" pitchFamily="49" charset="0"/>
              </a:rPr>
              <a:t>key =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</a:t>
            </a:r>
            <a:r>
              <a:rPr lang="en-US" sz="1600" dirty="0" err="1">
                <a:latin typeface="Lucida Console" panose="020B0609040504020204" pitchFamily="49" charset="0"/>
              </a:rPr>
              <a:t>e</a:t>
            </a:r>
            <a:r>
              <a:rPr lang="en-US" sz="1600" dirty="0" err="1" smtClean="0">
                <a:latin typeface="Lucida Console" panose="020B0609040504020204" pitchFamily="49" charset="0"/>
              </a:rPr>
              <a:t>thernet.dst_addr</a:t>
            </a:r>
            <a:r>
              <a:rPr lang="en-US" sz="1600" dirty="0" smtClean="0">
                <a:latin typeface="Lucida Console" panose="020B0609040504020204" pitchFamily="49" charset="0"/>
              </a:rPr>
              <a:t>: exact;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</a:t>
            </a:r>
            <a:r>
              <a:rPr lang="en-US" sz="1600" dirty="0" err="1" smtClean="0">
                <a:latin typeface="Lucida Console" panose="020B0609040504020204" pitchFamily="49" charset="0"/>
              </a:rPr>
              <a:t>vlan.vid</a:t>
            </a:r>
            <a:r>
              <a:rPr lang="en-US" sz="1600" dirty="0" smtClean="0">
                <a:latin typeface="Lucida Console" panose="020B0609040504020204" pitchFamily="49" charset="0"/>
              </a:rPr>
              <a:t>: exact;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smtClean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 smtClean="0">
                <a:latin typeface="Lucida Console" panose="020B0609040504020204" pitchFamily="49" charset="0"/>
              </a:rPr>
              <a:t>  actions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// At runtime, entries are programmed with </a:t>
            </a:r>
            <a:r>
              <a:rPr lang="en-US" sz="1600" dirty="0" err="1" smtClean="0">
                <a:latin typeface="Lucida Console" panose="020B0609040504020204" pitchFamily="49" charset="0"/>
              </a:rPr>
              <a:t>params</a:t>
            </a:r>
            <a:endParaRPr lang="en-US" sz="1600" dirty="0" smtClean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// for the </a:t>
            </a:r>
            <a:r>
              <a:rPr lang="en-US" sz="1600" dirty="0" err="1" smtClean="0">
                <a:latin typeface="Lucida Console" panose="020B0609040504020204" pitchFamily="49" charset="0"/>
              </a:rPr>
              <a:t>mTag</a:t>
            </a:r>
            <a:r>
              <a:rPr lang="en-US" sz="1600" dirty="0" smtClean="0">
                <a:latin typeface="Lucida Console" panose="020B0609040504020204" pitchFamily="49" charset="0"/>
              </a:rPr>
              <a:t> action.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  add </a:t>
            </a:r>
            <a:r>
              <a:rPr lang="en-US" sz="1600" dirty="0" err="1" smtClean="0">
                <a:latin typeface="Lucida Console" panose="020B0609040504020204" pitchFamily="49" charset="0"/>
              </a:rPr>
              <a:t>mTag</a:t>
            </a:r>
            <a:r>
              <a:rPr lang="en-US" sz="16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 smtClean="0">
                <a:latin typeface="Lucida Console" panose="020B0609040504020204" pitchFamily="49" charset="0"/>
              </a:rPr>
              <a:t>  size = 20000;</a:t>
            </a:r>
          </a:p>
          <a:p>
            <a:r>
              <a:rPr lang="en-US" sz="1600" dirty="0" smtClean="0">
                <a:latin typeface="Lucida Console" panose="020B0609040504020204" pitchFamily="49" charset="0"/>
              </a:rPr>
              <a:t>}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07E3-2103-4715-90CF-D9F7315E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Action </a:t>
            </a:r>
            <a:r>
              <a:rPr lang="en-US" dirty="0" smtClean="0"/>
              <a:t>(translated </a:t>
            </a:r>
            <a:r>
              <a:rPr lang="en-US" dirty="0"/>
              <a:t>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E4E3-B02F-498C-8DE2-6266F9B2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9B771-C4BA-4B97-BF13-330FF86B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27</a:t>
            </a:fld>
            <a:endParaRPr lang="en-US" alt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838200" y="1626598"/>
            <a:ext cx="647965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anose="020B0609040504020204" pitchFamily="49" charset="0"/>
              </a:rPr>
              <a:t>Action </a:t>
            </a:r>
            <a:r>
              <a:rPr lang="en-US" sz="1600" dirty="0" err="1" smtClean="0">
                <a:latin typeface="Lucida Console" panose="020B0609040504020204" pitchFamily="49" charset="0"/>
              </a:rPr>
              <a:t>add_mTag</a:t>
            </a:r>
            <a:r>
              <a:rPr lang="en-US" sz="1600" dirty="0" smtClean="0">
                <a:latin typeface="Lucida Console" panose="020B0609040504020204" pitchFamily="49" charset="0"/>
              </a:rPr>
              <a:t>(up1, up2, down1, down2, </a:t>
            </a:r>
            <a:r>
              <a:rPr lang="en-US" sz="1600" dirty="0" err="1" smtClean="0">
                <a:latin typeface="Lucida Console" panose="020B0609040504020204" pitchFamily="49" charset="0"/>
              </a:rPr>
              <a:t>egr_spec</a:t>
            </a:r>
            <a:r>
              <a:rPr lang="en-US" sz="1600" dirty="0" smtClean="0">
                <a:latin typeface="Lucida Console" panose="020B0609040504020204" pitchFamily="49" charset="0"/>
              </a:rPr>
              <a:t>) </a:t>
            </a:r>
            <a:r>
              <a:rPr lang="en-US" sz="1600" dirty="0" smtClean="0">
                <a:latin typeface="Lucida Console" panose="020B0609040504020204" pitchFamily="49" charset="0"/>
              </a:rPr>
              <a:t>{</a:t>
            </a:r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err="1" smtClean="0">
                <a:latin typeface="Lucida Console" panose="020B0609040504020204" pitchFamily="49" charset="0"/>
              </a:rPr>
              <a:t>add_header</a:t>
            </a:r>
            <a:r>
              <a:rPr lang="en-US" sz="1600" dirty="0" smtClean="0">
                <a:latin typeface="Lucida Console" panose="020B0609040504020204" pitchFamily="49" charset="0"/>
              </a:rPr>
              <a:t>(</a:t>
            </a:r>
            <a:r>
              <a:rPr lang="en-US" sz="1600" dirty="0" err="1" smtClean="0">
                <a:latin typeface="Lucida Console" panose="020B0609040504020204" pitchFamily="49" charset="0"/>
              </a:rPr>
              <a:t>mTag</a:t>
            </a:r>
            <a:r>
              <a:rPr lang="en-US" sz="1600" dirty="0" smtClean="0">
                <a:latin typeface="Lucida Console" panose="020B0609040504020204" pitchFamily="49" charset="0"/>
              </a:rPr>
              <a:t>);</a:t>
            </a:r>
          </a:p>
          <a:p>
            <a:endParaRPr lang="en-US" sz="1600" dirty="0" smtClean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// Copy VLAN </a:t>
            </a:r>
            <a:r>
              <a:rPr lang="en-US" sz="1600" dirty="0" err="1" smtClean="0">
                <a:latin typeface="Lucida Console" panose="020B0609040504020204" pitchFamily="49" charset="0"/>
              </a:rPr>
              <a:t>ethertype</a:t>
            </a:r>
            <a:r>
              <a:rPr lang="en-US" sz="1600" dirty="0" smtClean="0">
                <a:latin typeface="Lucida Console" panose="020B0609040504020204" pitchFamily="49" charset="0"/>
              </a:rPr>
              <a:t> to </a:t>
            </a:r>
            <a:r>
              <a:rPr lang="en-US" sz="1600" dirty="0" err="1" smtClean="0">
                <a:latin typeface="Lucida Console" panose="020B0609040504020204" pitchFamily="49" charset="0"/>
              </a:rPr>
              <a:t>mTag</a:t>
            </a:r>
            <a:endParaRPr lang="en-US" sz="1600" dirty="0" smtClean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mTag.ethertype</a:t>
            </a:r>
            <a:r>
              <a:rPr lang="en-US" sz="1600" dirty="0" smtClean="0">
                <a:latin typeface="Lucida Console" panose="020B0609040504020204" pitchFamily="49" charset="0"/>
              </a:rPr>
              <a:t> = </a:t>
            </a:r>
            <a:r>
              <a:rPr lang="en-US" sz="1600" dirty="0" err="1" smtClean="0">
                <a:latin typeface="Lucida Console" panose="020B0609040504020204" pitchFamily="49" charset="0"/>
              </a:rPr>
              <a:t>vlan.ethertype</a:t>
            </a:r>
            <a:endParaRPr lang="en-US" sz="1600" dirty="0" smtClean="0">
              <a:latin typeface="Lucida Console" panose="020B0609040504020204" pitchFamily="49" charset="0"/>
            </a:endParaRPr>
          </a:p>
          <a:p>
            <a:endParaRPr lang="en-US" sz="1600" dirty="0" smtClean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// Set VLAN’s </a:t>
            </a:r>
            <a:r>
              <a:rPr lang="en-US" sz="1600" dirty="0" err="1" smtClean="0">
                <a:latin typeface="Lucida Console" panose="020B0609040504020204" pitchFamily="49" charset="0"/>
              </a:rPr>
              <a:t>ethertype</a:t>
            </a:r>
            <a:r>
              <a:rPr lang="en-US" sz="1600" dirty="0" smtClean="0">
                <a:latin typeface="Lucida Console" panose="020B0609040504020204" pitchFamily="49" charset="0"/>
              </a:rPr>
              <a:t> to signal </a:t>
            </a:r>
            <a:r>
              <a:rPr lang="en-US" sz="1600" dirty="0" err="1" smtClean="0">
                <a:latin typeface="Lucida Console" panose="020B0609040504020204" pitchFamily="49" charset="0"/>
              </a:rPr>
              <a:t>mTag</a:t>
            </a:r>
            <a:endParaRPr lang="en-US" sz="1600" dirty="0" smtClean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vlan.ethertype</a:t>
            </a:r>
            <a:r>
              <a:rPr lang="en-US" sz="1600" dirty="0" smtClean="0">
                <a:latin typeface="Lucida Console" panose="020B0609040504020204" pitchFamily="49" charset="0"/>
              </a:rPr>
              <a:t> = 0xaaaa;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mTag.up1 = up1;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mTag.up2 = up2;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mTag.down1 = down1;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mTag.down2 = down2;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 smtClean="0">
                <a:latin typeface="Lucida Console" panose="020B0609040504020204" pitchFamily="49" charset="0"/>
              </a:rPr>
              <a:t>  // Set the destination egress port as well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metadata.egress_spec</a:t>
            </a:r>
            <a:r>
              <a:rPr lang="en-US" sz="1600" dirty="0" smtClean="0">
                <a:latin typeface="Lucida Console" panose="020B0609040504020204" pitchFamily="49" charset="0"/>
              </a:rPr>
              <a:t> = </a:t>
            </a:r>
            <a:r>
              <a:rPr lang="en-US" sz="1600" dirty="0" err="1" smtClean="0">
                <a:latin typeface="Lucida Console" panose="020B0609040504020204" pitchFamily="49" charset="0"/>
              </a:rPr>
              <a:t>egr_spec</a:t>
            </a:r>
            <a:r>
              <a:rPr lang="en-US" sz="16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BDCB-93FD-E948-A32E-0C7DC411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Statements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6EF38-6553-2942-A050-FFB4FCE3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6FD9-37D4-8348-A710-A496995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28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C23F6-39E2-BA48-8426-7325D8B9C5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return</a:t>
            </a:r>
          </a:p>
          <a:p>
            <a:r>
              <a:rPr lang="en-US" sz="2800" dirty="0"/>
              <a:t>exit</a:t>
            </a:r>
          </a:p>
          <a:p>
            <a:endParaRPr lang="en-US" sz="2800" dirty="0"/>
          </a:p>
          <a:p>
            <a:r>
              <a:rPr lang="en-US" sz="2800" dirty="0"/>
              <a:t>Control flow</a:t>
            </a:r>
          </a:p>
          <a:p>
            <a:pPr lvl="1"/>
            <a:r>
              <a:rPr lang="en-US" sz="2400" dirty="0"/>
              <a:t>if … else …</a:t>
            </a:r>
          </a:p>
          <a:p>
            <a:pPr lvl="1"/>
            <a:r>
              <a:rPr lang="en-US" sz="2400" dirty="0"/>
              <a:t>switch (…) { action1: { ... }    action2: { …} }</a:t>
            </a:r>
          </a:p>
        </p:txBody>
      </p:sp>
    </p:spTree>
    <p:extLst>
      <p:ext uri="{BB962C8B-B14F-4D97-AF65-F5344CB8AC3E}">
        <p14:creationId xmlns:p14="http://schemas.microsoft.com/office/powerpoint/2010/main" val="2091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9243-AF77-F246-9E62-3C1835AA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Operators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3424-9862-CB4F-9E53-1A1138C5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9610-8959-C246-BF93-91E4E526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29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1EDF3E-D412-4B4B-AE1A-03008D41E7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2062956"/>
            <a:ext cx="8242300" cy="3403600"/>
          </a:xfrm>
        </p:spPr>
      </p:pic>
    </p:spTree>
    <p:extLst>
      <p:ext uri="{BB962C8B-B14F-4D97-AF65-F5344CB8AC3E}">
        <p14:creationId xmlns:p14="http://schemas.microsoft.com/office/powerpoint/2010/main" val="30082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08F5-CD25-C146-B96B-DAC492DD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Recognized Header 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5CAE6-30E1-2744-AB83-DDD8D4E9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24C0C-D62E-CE48-B853-CD0CC143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</a:t>
            </a:fld>
            <a:endParaRPr lang="en-US" alt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523" t="60073" r="24668" b="18530"/>
          <a:stretch/>
        </p:blipFill>
        <p:spPr>
          <a:xfrm>
            <a:off x="1238164" y="1420479"/>
            <a:ext cx="9102436" cy="260465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2AA1E60-782C-6849-AF84-B063430DBA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025134"/>
            <a:ext cx="10515600" cy="123714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OpenFlow API recognizes header </a:t>
            </a:r>
            <a:r>
              <a:rPr lang="en-US" sz="2800" dirty="0" smtClean="0"/>
              <a:t>fields </a:t>
            </a:r>
            <a:r>
              <a:rPr lang="en-US" sz="2800" dirty="0"/>
              <a:t>for specific protocols</a:t>
            </a:r>
          </a:p>
          <a:p>
            <a:r>
              <a:rPr lang="en-US" sz="2800" dirty="0"/>
              <a:t>The standard started growing more and more complex</a:t>
            </a:r>
          </a:p>
          <a:p>
            <a:r>
              <a:rPr lang="en-US" sz="2800" dirty="0"/>
              <a:t>Custom protocols </a:t>
            </a:r>
            <a:r>
              <a:rPr lang="en-US" sz="2800" dirty="0" smtClean="0"/>
              <a:t>and actions are </a:t>
            </a:r>
            <a:r>
              <a:rPr lang="en-US" sz="2800" dirty="0"/>
              <a:t>not supported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5619" y="5292546"/>
            <a:ext cx="88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P4: Programming Protocol-Independent Packet Processors, </a:t>
            </a:r>
            <a:r>
              <a:rPr lang="en-US" dirty="0"/>
              <a:t>P. </a:t>
            </a:r>
            <a:r>
              <a:rPr lang="en-US" dirty="0" err="1"/>
              <a:t>Bosshart</a:t>
            </a:r>
            <a:r>
              <a:rPr lang="en-US" dirty="0"/>
              <a:t>, D. Daly, G. Gibb, M. Izzard, N. </a:t>
            </a:r>
            <a:r>
              <a:rPr lang="en-US" dirty="0" err="1"/>
              <a:t>McKeown</a:t>
            </a:r>
            <a:r>
              <a:rPr lang="en-US" dirty="0"/>
              <a:t>,  J. Rexford, C. Schlesinger, D. </a:t>
            </a:r>
            <a:r>
              <a:rPr lang="en-US" dirty="0" err="1"/>
              <a:t>Talayco</a:t>
            </a:r>
            <a:r>
              <a:rPr lang="en-US" dirty="0"/>
              <a:t>, A. </a:t>
            </a:r>
            <a:r>
              <a:rPr lang="en-US" dirty="0" err="1"/>
              <a:t>Vahdat</a:t>
            </a:r>
            <a:r>
              <a:rPr lang="en-US" dirty="0"/>
              <a:t>, G. Varghese, D. Walker. ACM SIGCOMM Computer Communication Review, Volume 44, Issue 3, July 2014, pp.  87–95</a:t>
            </a:r>
          </a:p>
        </p:txBody>
      </p:sp>
    </p:spTree>
    <p:extLst>
      <p:ext uri="{BB962C8B-B14F-4D97-AF65-F5344CB8AC3E}">
        <p14:creationId xmlns:p14="http://schemas.microsoft.com/office/powerpoint/2010/main" val="37695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0FB7-7B38-3E46-81AF-50853D8A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Variables &amp; Constants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14408-1AEF-334C-9190-7278F58C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F142-7CCD-EA43-9DE3-1359EF0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30</a:t>
            </a:fld>
            <a:endParaRPr lang="en-US" altLang="de-DE" dirty="0"/>
          </a:p>
        </p:txBody>
      </p:sp>
      <p:pic>
        <p:nvPicPr>
          <p:cNvPr id="8" name="Content Placeholder 7" descr="A picture containing bird&#10;&#10;Description automatically generated">
            <a:extLst>
              <a:ext uri="{FF2B5EF4-FFF2-40B4-BE49-F238E27FC236}">
                <a16:creationId xmlns:a16="http://schemas.microsoft.com/office/drawing/2014/main" id="{6F6945F1-F06A-DC4C-8F26-4C28040D01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1675606"/>
            <a:ext cx="5270500" cy="4178300"/>
          </a:xfrm>
        </p:spPr>
      </p:pic>
    </p:spTree>
    <p:extLst>
      <p:ext uri="{BB962C8B-B14F-4D97-AF65-F5344CB8AC3E}">
        <p14:creationId xmlns:p14="http://schemas.microsoft.com/office/powerpoint/2010/main" val="11816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372-64A4-B345-930B-7195557E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Variables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F84D5-125F-404B-A3AF-20C7B568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DEFAD-CBF8-144E-A080-F2F1D81F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31</a:t>
            </a:fld>
            <a:endParaRPr lang="en-US" altLang="de-DE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F74920-1874-1B4B-A31F-5F54A09C98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Variables cannot be used to maintain state between different network packets!</a:t>
            </a:r>
          </a:p>
          <a:p>
            <a:endParaRPr lang="en-US" i="1" dirty="0"/>
          </a:p>
          <a:p>
            <a:r>
              <a:rPr lang="en-US" dirty="0"/>
              <a:t>Stateful constructs?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 smtClean="0"/>
              <a:t>Externs – architecture-dependent external objects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3107-F2F2-41CE-8C85-BAC27B24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Control (notation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8EC16-F8AA-432F-89F1-27F914C6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3B99D-4D68-4C4E-9B4C-1A2785C1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32</a:t>
            </a:fld>
            <a:endParaRPr lang="en-US" alt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1DF2A-3971-4D47-A99E-528670B37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1" t="29396" r="18715" b="17053"/>
          <a:stretch/>
        </p:blipFill>
        <p:spPr>
          <a:xfrm>
            <a:off x="1256211" y="1776548"/>
            <a:ext cx="4232366" cy="357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0616F-8242-4397-A85D-61F6C58A5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3" t="56824" r="56607" b="16400"/>
          <a:stretch/>
        </p:blipFill>
        <p:spPr>
          <a:xfrm>
            <a:off x="5867400" y="1606267"/>
            <a:ext cx="4114800" cy="178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523649"/>
            <a:ext cx="397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check verifies that tags are only seen on ports connected to core switches and strips off </a:t>
            </a:r>
            <a:r>
              <a:rPr lang="en-US" dirty="0" err="1" smtClean="0"/>
              <a:t>mTag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Local switching checks if destination is a locally connected host.</a:t>
            </a:r>
          </a:p>
          <a:p>
            <a:endParaRPr lang="en-US" dirty="0"/>
          </a:p>
          <a:p>
            <a:r>
              <a:rPr lang="en-US" dirty="0" smtClean="0"/>
              <a:t>Matches in table trigger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7FD1-B5C4-DA47-BE0C-ECDE9FE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P4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E785D-20CC-7D4D-AABB-8E032DAC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7A699-1A6F-B04F-81A2-F8759A21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33</a:t>
            </a:fld>
            <a:endParaRPr lang="en-US" altLang="de-DE" dirty="0"/>
          </a:p>
        </p:txBody>
      </p:sp>
      <p:pic>
        <p:nvPicPr>
          <p:cNvPr id="30" name="Content Placeholder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2539BA-AC16-094A-84E9-C25A0B16C2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5" y="1362075"/>
            <a:ext cx="5401890" cy="4805363"/>
          </a:xfrm>
        </p:spPr>
      </p:pic>
    </p:spTree>
    <p:extLst>
      <p:ext uri="{BB962C8B-B14F-4D97-AF65-F5344CB8AC3E}">
        <p14:creationId xmlns:p14="http://schemas.microsoft.com/office/powerpoint/2010/main" val="9692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34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DC7F-4980-F64F-943D-C5F0C9E6404F}"/>
              </a:ext>
            </a:extLst>
          </p:cNvPr>
          <p:cNvSpPr/>
          <p:nvPr/>
        </p:nvSpPr>
        <p:spPr>
          <a:xfrm>
            <a:off x="8752114" y="2383971"/>
            <a:ext cx="1741716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6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66F6-3FDA-0149-822D-86028D4E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Deparser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EDF6-0E51-684D-9D95-6DE4BE74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D97D7-237E-804C-936F-DCB40792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35</a:t>
            </a:fld>
            <a:endParaRPr lang="en-US" altLang="de-DE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EF6B9-F9FD-2842-9A32-0E73617B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419350"/>
            <a:ext cx="4368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CDF7-AEAF-7744-9401-73DE5C82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Independent Switch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DA2C8-5AC9-7242-AED7-2BD5169C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C17B-DECE-1640-B0B1-DDFD25AE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4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0E0D5-1903-CE4B-B95D-C35AB92F5B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Make switches </a:t>
            </a:r>
            <a:r>
              <a:rPr lang="en-US" i="1" dirty="0"/>
              <a:t>protocol independent!</a:t>
            </a:r>
          </a:p>
          <a:p>
            <a:pPr lvl="1"/>
            <a:r>
              <a:rPr lang="en-US" b="1" dirty="0"/>
              <a:t>How</a:t>
            </a:r>
            <a:r>
              <a:rPr lang="en-US" b="1" dirty="0" smtClean="0"/>
              <a:t>?  An architectural change is needed.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4AAE-7D3D-B04F-845B-4CCD82B6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Quo: Bottom-up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25AE7-D216-F942-B3C7-B8680EB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0A24D-A51D-8B4D-A708-CA19AC28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pic>
        <p:nvPicPr>
          <p:cNvPr id="7" name="Google Shape;165;p19">
            <a:extLst>
              <a:ext uri="{FF2B5EF4-FFF2-40B4-BE49-F238E27FC236}">
                <a16:creationId xmlns:a16="http://schemas.microsoft.com/office/drawing/2014/main" id="{BD92B160-5262-1B42-AB9A-2150298BAD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483" y="2071148"/>
            <a:ext cx="2351739" cy="1496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6;p19">
            <a:extLst>
              <a:ext uri="{FF2B5EF4-FFF2-40B4-BE49-F238E27FC236}">
                <a16:creationId xmlns:a16="http://schemas.microsoft.com/office/drawing/2014/main" id="{28B6C291-594C-D34E-82E2-C4A2DE1156AC}"/>
              </a:ext>
            </a:extLst>
          </p:cNvPr>
          <p:cNvSpPr/>
          <p:nvPr/>
        </p:nvSpPr>
        <p:spPr>
          <a:xfrm>
            <a:off x="6880068" y="2572318"/>
            <a:ext cx="513600" cy="472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68;p19">
            <a:extLst>
              <a:ext uri="{FF2B5EF4-FFF2-40B4-BE49-F238E27FC236}">
                <a16:creationId xmlns:a16="http://schemas.microsoft.com/office/drawing/2014/main" id="{B8BF49F5-9861-4241-9AEE-3348A31575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498" y="1777783"/>
            <a:ext cx="2077865" cy="21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69;p19">
            <a:extLst>
              <a:ext uri="{FF2B5EF4-FFF2-40B4-BE49-F238E27FC236}">
                <a16:creationId xmlns:a16="http://schemas.microsoft.com/office/drawing/2014/main" id="{82A1C953-4C66-3343-AD59-C7CDA8A5DABB}"/>
              </a:ext>
            </a:extLst>
          </p:cNvPr>
          <p:cNvGrpSpPr/>
          <p:nvPr/>
        </p:nvGrpSpPr>
        <p:grpSpPr>
          <a:xfrm>
            <a:off x="5172244" y="2343842"/>
            <a:ext cx="1888800" cy="633292"/>
            <a:chOff x="5172244" y="2249497"/>
            <a:chExt cx="1888800" cy="633292"/>
          </a:xfrm>
        </p:grpSpPr>
        <p:sp>
          <p:nvSpPr>
            <p:cNvPr id="12" name="Google Shape;170;p19">
              <a:extLst>
                <a:ext uri="{FF2B5EF4-FFF2-40B4-BE49-F238E27FC236}">
                  <a16:creationId xmlns:a16="http://schemas.microsoft.com/office/drawing/2014/main" id="{8DEFB09B-75BD-2D46-8AB1-13DFCCD30922}"/>
                </a:ext>
              </a:extLst>
            </p:cNvPr>
            <p:cNvSpPr txBox="1"/>
            <p:nvPr/>
          </p:nvSpPr>
          <p:spPr>
            <a:xfrm>
              <a:off x="5172244" y="2249497"/>
              <a:ext cx="18888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Custom requirements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1;p19">
              <a:extLst>
                <a:ext uri="{FF2B5EF4-FFF2-40B4-BE49-F238E27FC236}">
                  <a16:creationId xmlns:a16="http://schemas.microsoft.com/office/drawing/2014/main" id="{88DC275E-1C04-BD48-A290-75EE81C14441}"/>
                </a:ext>
              </a:extLst>
            </p:cNvPr>
            <p:cNvSpPr/>
            <p:nvPr/>
          </p:nvSpPr>
          <p:spPr>
            <a:xfrm rot="5400000">
              <a:off x="5975383" y="2261274"/>
              <a:ext cx="308100" cy="93493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72;p19">
            <a:extLst>
              <a:ext uri="{FF2B5EF4-FFF2-40B4-BE49-F238E27FC236}">
                <a16:creationId xmlns:a16="http://schemas.microsoft.com/office/drawing/2014/main" id="{A8BF9591-A5EF-FB41-8B27-5760F55E551E}"/>
              </a:ext>
            </a:extLst>
          </p:cNvPr>
          <p:cNvGrpSpPr/>
          <p:nvPr/>
        </p:nvGrpSpPr>
        <p:grpSpPr>
          <a:xfrm>
            <a:off x="7466550" y="1512856"/>
            <a:ext cx="2585545" cy="4710219"/>
            <a:chOff x="7466549" y="1512856"/>
            <a:chExt cx="2585545" cy="4710219"/>
          </a:xfrm>
        </p:grpSpPr>
        <p:sp>
          <p:nvSpPr>
            <p:cNvPr id="15" name="Google Shape;173;p19">
              <a:extLst>
                <a:ext uri="{FF2B5EF4-FFF2-40B4-BE49-F238E27FC236}">
                  <a16:creationId xmlns:a16="http://schemas.microsoft.com/office/drawing/2014/main" id="{953BEA3C-3892-2A42-AB5E-8189A7A1B2EE}"/>
                </a:ext>
              </a:extLst>
            </p:cNvPr>
            <p:cNvSpPr/>
            <p:nvPr/>
          </p:nvSpPr>
          <p:spPr>
            <a:xfrm>
              <a:off x="7922367" y="2077562"/>
              <a:ext cx="1652628" cy="525832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4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Switch OS</a:t>
              </a: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4;p19">
              <a:extLst>
                <a:ext uri="{FF2B5EF4-FFF2-40B4-BE49-F238E27FC236}">
                  <a16:creationId xmlns:a16="http://schemas.microsoft.com/office/drawing/2014/main" id="{31F57FF5-C001-1047-9359-4E47BADCBB50}"/>
                </a:ext>
              </a:extLst>
            </p:cNvPr>
            <p:cNvSpPr/>
            <p:nvPr/>
          </p:nvSpPr>
          <p:spPr>
            <a:xfrm>
              <a:off x="8580226" y="2647573"/>
              <a:ext cx="265592" cy="77661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5;p19">
              <a:extLst>
                <a:ext uri="{FF2B5EF4-FFF2-40B4-BE49-F238E27FC236}">
                  <a16:creationId xmlns:a16="http://schemas.microsoft.com/office/drawing/2014/main" id="{951AABD1-7B1B-F64F-B836-244F7F591A7B}"/>
                </a:ext>
              </a:extLst>
            </p:cNvPr>
            <p:cNvSpPr/>
            <p:nvPr/>
          </p:nvSpPr>
          <p:spPr>
            <a:xfrm>
              <a:off x="8587483" y="4074841"/>
              <a:ext cx="289365" cy="88001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76;p19">
              <a:extLst>
                <a:ext uri="{FF2B5EF4-FFF2-40B4-BE49-F238E27FC236}">
                  <a16:creationId xmlns:a16="http://schemas.microsoft.com/office/drawing/2014/main" id="{6053F43E-817F-3E41-9A41-7BE854BDDCBF}"/>
                </a:ext>
              </a:extLst>
            </p:cNvPr>
            <p:cNvGrpSpPr/>
            <p:nvPr/>
          </p:nvGrpSpPr>
          <p:grpSpPr>
            <a:xfrm>
              <a:off x="7922367" y="5010217"/>
              <a:ext cx="1723200" cy="1041877"/>
              <a:chOff x="7922367" y="5010217"/>
              <a:chExt cx="1723200" cy="1041877"/>
            </a:xfrm>
          </p:grpSpPr>
          <p:pic>
            <p:nvPicPr>
              <p:cNvPr id="25" name="Google Shape;177;p19">
                <a:extLst>
                  <a:ext uri="{FF2B5EF4-FFF2-40B4-BE49-F238E27FC236}">
                    <a16:creationId xmlns:a16="http://schemas.microsoft.com/office/drawing/2014/main" id="{14526FBD-53D9-6944-A103-3FDD1A9D077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29759" y="5010217"/>
                <a:ext cx="828600" cy="8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178;p19">
                <a:extLst>
                  <a:ext uri="{FF2B5EF4-FFF2-40B4-BE49-F238E27FC236}">
                    <a16:creationId xmlns:a16="http://schemas.microsoft.com/office/drawing/2014/main" id="{46542426-C514-274D-8CA7-0ADDE3054D4D}"/>
                  </a:ext>
                </a:extLst>
              </p:cNvPr>
              <p:cNvSpPr txBox="1"/>
              <p:nvPr/>
            </p:nvSpPr>
            <p:spPr>
              <a:xfrm>
                <a:off x="7922367" y="5793756"/>
                <a:ext cx="1723200" cy="258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 b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Fixed-function ASIC</a:t>
                </a:r>
                <a:endParaRPr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79;p19">
              <a:extLst>
                <a:ext uri="{FF2B5EF4-FFF2-40B4-BE49-F238E27FC236}">
                  <a16:creationId xmlns:a16="http://schemas.microsoft.com/office/drawing/2014/main" id="{C8F140D7-C8DC-A64C-83B1-3B29C575614F}"/>
                </a:ext>
              </a:extLst>
            </p:cNvPr>
            <p:cNvSpPr/>
            <p:nvPr/>
          </p:nvSpPr>
          <p:spPr>
            <a:xfrm>
              <a:off x="7466549" y="1960079"/>
              <a:ext cx="2585545" cy="426299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80;p19">
              <a:extLst>
                <a:ext uri="{FF2B5EF4-FFF2-40B4-BE49-F238E27FC236}">
                  <a16:creationId xmlns:a16="http://schemas.microsoft.com/office/drawing/2014/main" id="{AC28E829-EDE1-1F4A-ACE8-C107FE31E959}"/>
                </a:ext>
              </a:extLst>
            </p:cNvPr>
            <p:cNvSpPr txBox="1"/>
            <p:nvPr/>
          </p:nvSpPr>
          <p:spPr>
            <a:xfrm>
              <a:off x="7835436" y="1512856"/>
              <a:ext cx="1765763" cy="395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5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Legacy Switch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181;p19">
              <a:extLst>
                <a:ext uri="{FF2B5EF4-FFF2-40B4-BE49-F238E27FC236}">
                  <a16:creationId xmlns:a16="http://schemas.microsoft.com/office/drawing/2014/main" id="{B76EF752-E098-4C43-94FF-910A43251581}"/>
                </a:ext>
              </a:extLst>
            </p:cNvPr>
            <p:cNvGrpSpPr/>
            <p:nvPr/>
          </p:nvGrpSpPr>
          <p:grpSpPr>
            <a:xfrm>
              <a:off x="8032785" y="3482226"/>
              <a:ext cx="1488586" cy="546366"/>
              <a:chOff x="8032785" y="3482226"/>
              <a:chExt cx="1488586" cy="546366"/>
            </a:xfrm>
          </p:grpSpPr>
          <p:sp>
            <p:nvSpPr>
              <p:cNvPr id="22" name="Google Shape;182;p19">
                <a:extLst>
                  <a:ext uri="{FF2B5EF4-FFF2-40B4-BE49-F238E27FC236}">
                    <a16:creationId xmlns:a16="http://schemas.microsoft.com/office/drawing/2014/main" id="{A378DFD9-08BD-0D4A-933A-42142BC05DE8}"/>
                  </a:ext>
                </a:extLst>
              </p:cNvPr>
              <p:cNvSpPr/>
              <p:nvPr/>
            </p:nvSpPr>
            <p:spPr>
              <a:xfrm>
                <a:off x="8076327" y="3518511"/>
                <a:ext cx="1404000" cy="208264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Run-time API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83;p19">
                <a:extLst>
                  <a:ext uri="{FF2B5EF4-FFF2-40B4-BE49-F238E27FC236}">
                    <a16:creationId xmlns:a16="http://schemas.microsoft.com/office/drawing/2014/main" id="{1BE6704A-7B60-EA4C-BB4F-AF40BAAC0393}"/>
                  </a:ext>
                </a:extLst>
              </p:cNvPr>
              <p:cNvSpPr/>
              <p:nvPr/>
            </p:nvSpPr>
            <p:spPr>
              <a:xfrm>
                <a:off x="8356959" y="3769617"/>
                <a:ext cx="763800" cy="200939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Driver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84;p19">
                <a:extLst>
                  <a:ext uri="{FF2B5EF4-FFF2-40B4-BE49-F238E27FC236}">
                    <a16:creationId xmlns:a16="http://schemas.microsoft.com/office/drawing/2014/main" id="{106D5811-7B00-6448-8E79-CF1929788F0B}"/>
                  </a:ext>
                </a:extLst>
              </p:cNvPr>
              <p:cNvSpPr/>
              <p:nvPr/>
            </p:nvSpPr>
            <p:spPr>
              <a:xfrm>
                <a:off x="8032785" y="3482226"/>
                <a:ext cx="1488586" cy="546366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4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" name="Google Shape;185;p19">
            <a:extLst>
              <a:ext uri="{FF2B5EF4-FFF2-40B4-BE49-F238E27FC236}">
                <a16:creationId xmlns:a16="http://schemas.microsoft.com/office/drawing/2014/main" id="{F7CDD821-7B94-8543-AA01-6151DF88F401}"/>
              </a:ext>
            </a:extLst>
          </p:cNvPr>
          <p:cNvSpPr txBox="1"/>
          <p:nvPr/>
        </p:nvSpPr>
        <p:spPr>
          <a:xfrm>
            <a:off x="3516623" y="3611106"/>
            <a:ext cx="1079455" cy="26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network</a:t>
            </a:r>
            <a:endParaRPr sz="14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86;p19">
            <a:extLst>
              <a:ext uri="{FF2B5EF4-FFF2-40B4-BE49-F238E27FC236}">
                <a16:creationId xmlns:a16="http://schemas.microsoft.com/office/drawing/2014/main" id="{DBE22823-D223-A948-BE7F-ED3CCF1471A8}"/>
              </a:ext>
            </a:extLst>
          </p:cNvPr>
          <p:cNvSpPr/>
          <p:nvPr/>
        </p:nvSpPr>
        <p:spPr>
          <a:xfrm>
            <a:off x="7637353" y="2921770"/>
            <a:ext cx="460263" cy="203308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9235C0-DCED-084E-933B-E3AC2EDB20BB}"/>
              </a:ext>
            </a:extLst>
          </p:cNvPr>
          <p:cNvGrpSpPr/>
          <p:nvPr/>
        </p:nvGrpSpPr>
        <p:grpSpPr>
          <a:xfrm>
            <a:off x="1891530" y="4634331"/>
            <a:ext cx="4852087" cy="817707"/>
            <a:chOff x="2374900" y="4709970"/>
            <a:chExt cx="7242175" cy="817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162D4AA6-83D5-4248-942F-FB8DE0F4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817707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471C7D2C-58A2-7444-AE91-EB014DAF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266" y="4885801"/>
              <a:ext cx="6369459" cy="4001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Arial"/>
                </a:rPr>
                <a:t>The ASIC datasheet dictates the rules!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5A34-FEDF-814D-9FC4-FF5D769D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approach: Top-down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EE825-C96F-9A42-BB63-D4E44854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E185-FCB7-5943-908F-3CF8E779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6</a:t>
            </a:fld>
            <a:endParaRPr lang="en-US" altLang="de-DE" dirty="0"/>
          </a:p>
        </p:txBody>
      </p:sp>
      <p:pic>
        <p:nvPicPr>
          <p:cNvPr id="7" name="Google Shape;194;p20">
            <a:extLst>
              <a:ext uri="{FF2B5EF4-FFF2-40B4-BE49-F238E27FC236}">
                <a16:creationId xmlns:a16="http://schemas.microsoft.com/office/drawing/2014/main" id="{FBD583A8-32B5-5B47-A655-04B7773C2C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483" y="2071149"/>
            <a:ext cx="2351739" cy="149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7;p20">
            <a:extLst>
              <a:ext uri="{FF2B5EF4-FFF2-40B4-BE49-F238E27FC236}">
                <a16:creationId xmlns:a16="http://schemas.microsoft.com/office/drawing/2014/main" id="{D9814A20-5FB6-E24A-BBB7-CAABC1AE96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498" y="1777784"/>
            <a:ext cx="2077865" cy="21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98;p20">
            <a:extLst>
              <a:ext uri="{FF2B5EF4-FFF2-40B4-BE49-F238E27FC236}">
                <a16:creationId xmlns:a16="http://schemas.microsoft.com/office/drawing/2014/main" id="{41E2DE97-4914-054A-88C1-A1380FA23DBB}"/>
              </a:ext>
            </a:extLst>
          </p:cNvPr>
          <p:cNvGrpSpPr/>
          <p:nvPr/>
        </p:nvGrpSpPr>
        <p:grpSpPr>
          <a:xfrm>
            <a:off x="5172244" y="2372865"/>
            <a:ext cx="1888832" cy="531692"/>
            <a:chOff x="5172244" y="2351097"/>
            <a:chExt cx="1888832" cy="531692"/>
          </a:xfrm>
        </p:grpSpPr>
        <p:sp>
          <p:nvSpPr>
            <p:cNvPr id="12" name="Google Shape;199;p20">
              <a:extLst>
                <a:ext uri="{FF2B5EF4-FFF2-40B4-BE49-F238E27FC236}">
                  <a16:creationId xmlns:a16="http://schemas.microsoft.com/office/drawing/2014/main" id="{8740677F-9197-5D40-9244-11624CE14576}"/>
                </a:ext>
              </a:extLst>
            </p:cNvPr>
            <p:cNvSpPr txBox="1"/>
            <p:nvPr/>
          </p:nvSpPr>
          <p:spPr>
            <a:xfrm>
              <a:off x="5172244" y="2351097"/>
              <a:ext cx="1888832" cy="3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Custom requirements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0;p20">
              <a:extLst>
                <a:ext uri="{FF2B5EF4-FFF2-40B4-BE49-F238E27FC236}">
                  <a16:creationId xmlns:a16="http://schemas.microsoft.com/office/drawing/2014/main" id="{6CA5DD13-D5BF-F240-9179-445E9672223E}"/>
                </a:ext>
              </a:extLst>
            </p:cNvPr>
            <p:cNvSpPr/>
            <p:nvPr/>
          </p:nvSpPr>
          <p:spPr>
            <a:xfrm rot="5400000">
              <a:off x="5975383" y="2261274"/>
              <a:ext cx="308100" cy="93493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01;p20">
            <a:extLst>
              <a:ext uri="{FF2B5EF4-FFF2-40B4-BE49-F238E27FC236}">
                <a16:creationId xmlns:a16="http://schemas.microsoft.com/office/drawing/2014/main" id="{440B9056-9C02-A544-91B7-53DF66179F8E}"/>
              </a:ext>
            </a:extLst>
          </p:cNvPr>
          <p:cNvSpPr/>
          <p:nvPr/>
        </p:nvSpPr>
        <p:spPr>
          <a:xfrm rot="-5400000">
            <a:off x="5941951" y="2602340"/>
            <a:ext cx="308100" cy="93492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203;p20">
            <a:extLst>
              <a:ext uri="{FF2B5EF4-FFF2-40B4-BE49-F238E27FC236}">
                <a16:creationId xmlns:a16="http://schemas.microsoft.com/office/drawing/2014/main" id="{ED948436-8DDC-5548-8AB1-DE197EA7CB51}"/>
              </a:ext>
            </a:extLst>
          </p:cNvPr>
          <p:cNvGrpSpPr/>
          <p:nvPr/>
        </p:nvGrpSpPr>
        <p:grpSpPr>
          <a:xfrm>
            <a:off x="7466550" y="1683850"/>
            <a:ext cx="2585545" cy="4390377"/>
            <a:chOff x="7466549" y="1683850"/>
            <a:chExt cx="2585545" cy="4390378"/>
          </a:xfrm>
        </p:grpSpPr>
        <p:grpSp>
          <p:nvGrpSpPr>
            <p:cNvPr id="17" name="Google Shape;204;p20">
              <a:extLst>
                <a:ext uri="{FF2B5EF4-FFF2-40B4-BE49-F238E27FC236}">
                  <a16:creationId xmlns:a16="http://schemas.microsoft.com/office/drawing/2014/main" id="{AF0C86B6-E2EB-B240-8C83-F566643E88E7}"/>
                </a:ext>
              </a:extLst>
            </p:cNvPr>
            <p:cNvGrpSpPr/>
            <p:nvPr/>
          </p:nvGrpSpPr>
          <p:grpSpPr>
            <a:xfrm>
              <a:off x="8849445" y="4163034"/>
              <a:ext cx="513600" cy="879647"/>
              <a:chOff x="8849445" y="4163034"/>
              <a:chExt cx="513600" cy="879647"/>
            </a:xfrm>
          </p:grpSpPr>
          <p:sp>
            <p:nvSpPr>
              <p:cNvPr id="30" name="Google Shape;205;p20">
                <a:extLst>
                  <a:ext uri="{FF2B5EF4-FFF2-40B4-BE49-F238E27FC236}">
                    <a16:creationId xmlns:a16="http://schemas.microsoft.com/office/drawing/2014/main" id="{1912C2FC-7A59-EC45-8705-D6ECA1F8F977}"/>
                  </a:ext>
                </a:extLst>
              </p:cNvPr>
              <p:cNvSpPr/>
              <p:nvPr/>
            </p:nvSpPr>
            <p:spPr>
              <a:xfrm>
                <a:off x="8849445" y="4163034"/>
                <a:ext cx="513600" cy="1939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 b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P4</a:t>
                </a:r>
                <a:endParaRPr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206;p20">
                <a:extLst>
                  <a:ext uri="{FF2B5EF4-FFF2-40B4-BE49-F238E27FC236}">
                    <a16:creationId xmlns:a16="http://schemas.microsoft.com/office/drawing/2014/main" id="{C1522E26-50CD-E046-A3FB-BF082081A419}"/>
                  </a:ext>
                </a:extLst>
              </p:cNvPr>
              <p:cNvSpPr/>
              <p:nvPr/>
            </p:nvSpPr>
            <p:spPr>
              <a:xfrm>
                <a:off x="8990695" y="4405304"/>
                <a:ext cx="250751" cy="63737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07;p20">
              <a:extLst>
                <a:ext uri="{FF2B5EF4-FFF2-40B4-BE49-F238E27FC236}">
                  <a16:creationId xmlns:a16="http://schemas.microsoft.com/office/drawing/2014/main" id="{C47C0DC4-B4F7-504D-9263-78EA18969A1A}"/>
                </a:ext>
              </a:extLst>
            </p:cNvPr>
            <p:cNvGrpSpPr/>
            <p:nvPr/>
          </p:nvGrpSpPr>
          <p:grpSpPr>
            <a:xfrm>
              <a:off x="7466549" y="1683850"/>
              <a:ext cx="2585545" cy="4390378"/>
              <a:chOff x="7466549" y="1683850"/>
              <a:chExt cx="2585545" cy="4390378"/>
            </a:xfrm>
          </p:grpSpPr>
          <p:pic>
            <p:nvPicPr>
              <p:cNvPr id="19" name="Google Shape;208;p20">
                <a:extLst>
                  <a:ext uri="{FF2B5EF4-FFF2-40B4-BE49-F238E27FC236}">
                    <a16:creationId xmlns:a16="http://schemas.microsoft.com/office/drawing/2014/main" id="{318F6DF3-B84C-F94C-BE6C-9BDB6A0F524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29759" y="5046503"/>
                <a:ext cx="828600" cy="8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209;p20">
                <a:extLst>
                  <a:ext uri="{FF2B5EF4-FFF2-40B4-BE49-F238E27FC236}">
                    <a16:creationId xmlns:a16="http://schemas.microsoft.com/office/drawing/2014/main" id="{FB35A602-A0E8-6A42-9322-750E512086AF}"/>
                  </a:ext>
                </a:extLst>
              </p:cNvPr>
              <p:cNvSpPr/>
              <p:nvPr/>
            </p:nvSpPr>
            <p:spPr>
              <a:xfrm>
                <a:off x="7922367" y="2113848"/>
                <a:ext cx="1652628" cy="525832"/>
              </a:xfrm>
              <a:prstGeom prst="rect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400"/>
                </a:pPr>
                <a:r>
                  <a:rPr lang="en" sz="1400">
                    <a:solidFill>
                      <a:schemeClr val="lt1"/>
                    </a:solidFill>
                    <a:ea typeface="Calibri"/>
                    <a:cs typeface="Calibri"/>
                    <a:sym typeface="Calibri"/>
                  </a:rPr>
                  <a:t>Switch OS</a:t>
                </a:r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0;p20">
                <a:extLst>
                  <a:ext uri="{FF2B5EF4-FFF2-40B4-BE49-F238E27FC236}">
                    <a16:creationId xmlns:a16="http://schemas.microsoft.com/office/drawing/2014/main" id="{62AA1DDF-E8FE-7B43-90C6-8EB6C447F049}"/>
                  </a:ext>
                </a:extLst>
              </p:cNvPr>
              <p:cNvSpPr/>
              <p:nvPr/>
            </p:nvSpPr>
            <p:spPr>
              <a:xfrm>
                <a:off x="8552436" y="2702925"/>
                <a:ext cx="291412" cy="751594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11;p20">
                <a:extLst>
                  <a:ext uri="{FF2B5EF4-FFF2-40B4-BE49-F238E27FC236}">
                    <a16:creationId xmlns:a16="http://schemas.microsoft.com/office/drawing/2014/main" id="{B9809310-827E-0949-BB12-998572C2DC5A}"/>
                  </a:ext>
                </a:extLst>
              </p:cNvPr>
              <p:cNvSpPr/>
              <p:nvPr/>
            </p:nvSpPr>
            <p:spPr>
              <a:xfrm>
                <a:off x="8532935" y="4097959"/>
                <a:ext cx="330415" cy="835124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12;p20">
                <a:extLst>
                  <a:ext uri="{FF2B5EF4-FFF2-40B4-BE49-F238E27FC236}">
                    <a16:creationId xmlns:a16="http://schemas.microsoft.com/office/drawing/2014/main" id="{2D9E34CE-E49E-B44D-B729-514A94857A0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519783" y="5207440"/>
                <a:ext cx="448800" cy="4725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</p:pic>
          <p:grpSp>
            <p:nvGrpSpPr>
              <p:cNvPr id="24" name="Google Shape;213;p20">
                <a:extLst>
                  <a:ext uri="{FF2B5EF4-FFF2-40B4-BE49-F238E27FC236}">
                    <a16:creationId xmlns:a16="http://schemas.microsoft.com/office/drawing/2014/main" id="{8930CCDE-6CFD-8047-9A00-D01BB337CA00}"/>
                  </a:ext>
                </a:extLst>
              </p:cNvPr>
              <p:cNvGrpSpPr/>
              <p:nvPr/>
            </p:nvGrpSpPr>
            <p:grpSpPr>
              <a:xfrm>
                <a:off x="7466549" y="1683850"/>
                <a:ext cx="2585545" cy="4390378"/>
                <a:chOff x="7466549" y="1684084"/>
                <a:chExt cx="2585545" cy="4575277"/>
              </a:xfrm>
            </p:grpSpPr>
            <p:sp>
              <p:nvSpPr>
                <p:cNvPr id="28" name="Google Shape;214;p20">
                  <a:extLst>
                    <a:ext uri="{FF2B5EF4-FFF2-40B4-BE49-F238E27FC236}">
                      <a16:creationId xmlns:a16="http://schemas.microsoft.com/office/drawing/2014/main" id="{E4E1552F-A31E-5B43-94CD-C3931FBD3DE5}"/>
                    </a:ext>
                  </a:extLst>
                </p:cNvPr>
                <p:cNvSpPr/>
                <p:nvPr/>
              </p:nvSpPr>
              <p:spPr>
                <a:xfrm>
                  <a:off x="7466549" y="1996365"/>
                  <a:ext cx="2585545" cy="4262996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33" tIns="45700" rIns="91433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15;p20">
                  <a:extLst>
                    <a:ext uri="{FF2B5EF4-FFF2-40B4-BE49-F238E27FC236}">
                      <a16:creationId xmlns:a16="http://schemas.microsoft.com/office/drawing/2014/main" id="{10AC9EAD-A7B2-1E4E-AB1F-5972C03DB97A}"/>
                    </a:ext>
                  </a:extLst>
                </p:cNvPr>
                <p:cNvSpPr txBox="1"/>
                <p:nvPr/>
              </p:nvSpPr>
              <p:spPr>
                <a:xfrm>
                  <a:off x="8103043" y="1684084"/>
                  <a:ext cx="1282032" cy="2463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33" tIns="91433" rIns="91433" bIns="91433" anchor="ctr" anchorCtr="0">
                  <a:noAutofit/>
                </a:bodyPr>
                <a:lstStyle/>
                <a:p>
                  <a:pPr algn="ctr">
                    <a:buClr>
                      <a:schemeClr val="dk1"/>
                    </a:buClr>
                    <a:buSzPts val="1500"/>
                  </a:pPr>
                  <a:r>
                    <a:rPr lang="en" sz="1400" b="1">
                      <a:solidFill>
                        <a:schemeClr val="dk1"/>
                      </a:solidFill>
                      <a:ea typeface="Calibri"/>
                      <a:cs typeface="Calibri"/>
                      <a:sym typeface="Calibri"/>
                    </a:rPr>
                    <a:t>P4 switch</a:t>
                  </a:r>
                  <a:endParaRPr sz="1400" b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16;p20">
                <a:extLst>
                  <a:ext uri="{FF2B5EF4-FFF2-40B4-BE49-F238E27FC236}">
                    <a16:creationId xmlns:a16="http://schemas.microsoft.com/office/drawing/2014/main" id="{BF50BDE4-7BAB-8F4E-AB57-5124CA239FC3}"/>
                  </a:ext>
                </a:extLst>
              </p:cNvPr>
              <p:cNvSpPr/>
              <p:nvPr/>
            </p:nvSpPr>
            <p:spPr>
              <a:xfrm>
                <a:off x="8061813" y="3554797"/>
                <a:ext cx="1404000" cy="208264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Run-time API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17;p20">
                <a:extLst>
                  <a:ext uri="{FF2B5EF4-FFF2-40B4-BE49-F238E27FC236}">
                    <a16:creationId xmlns:a16="http://schemas.microsoft.com/office/drawing/2014/main" id="{EB38D027-B6C9-5D49-842B-36E075BD1EC8}"/>
                  </a:ext>
                </a:extLst>
              </p:cNvPr>
              <p:cNvSpPr/>
              <p:nvPr/>
            </p:nvSpPr>
            <p:spPr>
              <a:xfrm>
                <a:off x="8342445" y="3805903"/>
                <a:ext cx="763800" cy="200939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Driver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18;p20">
                <a:extLst>
                  <a:ext uri="{FF2B5EF4-FFF2-40B4-BE49-F238E27FC236}">
                    <a16:creationId xmlns:a16="http://schemas.microsoft.com/office/drawing/2014/main" id="{2B65EA93-F929-9041-BF79-542281957240}"/>
                  </a:ext>
                </a:extLst>
              </p:cNvPr>
              <p:cNvSpPr/>
              <p:nvPr/>
            </p:nvSpPr>
            <p:spPr>
              <a:xfrm>
                <a:off x="8018271" y="3518512"/>
                <a:ext cx="1488586" cy="546366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4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219;p20">
            <a:extLst>
              <a:ext uri="{FF2B5EF4-FFF2-40B4-BE49-F238E27FC236}">
                <a16:creationId xmlns:a16="http://schemas.microsoft.com/office/drawing/2014/main" id="{4DEC8396-67C8-DB47-B824-51214D1A2BF5}"/>
              </a:ext>
            </a:extLst>
          </p:cNvPr>
          <p:cNvSpPr/>
          <p:nvPr/>
        </p:nvSpPr>
        <p:spPr>
          <a:xfrm rot="10800000">
            <a:off x="7728033" y="2722584"/>
            <a:ext cx="428800" cy="2417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20;p20">
            <a:extLst>
              <a:ext uri="{FF2B5EF4-FFF2-40B4-BE49-F238E27FC236}">
                <a16:creationId xmlns:a16="http://schemas.microsoft.com/office/drawing/2014/main" id="{996F0240-B472-8946-8BBA-140887B958B3}"/>
              </a:ext>
            </a:extLst>
          </p:cNvPr>
          <p:cNvSpPr txBox="1"/>
          <p:nvPr/>
        </p:nvSpPr>
        <p:spPr>
          <a:xfrm>
            <a:off x="3516623" y="3611106"/>
            <a:ext cx="1079455" cy="26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network</a:t>
            </a:r>
            <a:endParaRPr sz="14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21;p20">
            <a:extLst>
              <a:ext uri="{FF2B5EF4-FFF2-40B4-BE49-F238E27FC236}">
                <a16:creationId xmlns:a16="http://schemas.microsoft.com/office/drawing/2014/main" id="{D8EC5B1F-88F3-0A4B-A99F-F88B8033DE50}"/>
              </a:ext>
            </a:extLst>
          </p:cNvPr>
          <p:cNvSpPr txBox="1"/>
          <p:nvPr/>
        </p:nvSpPr>
        <p:spPr>
          <a:xfrm>
            <a:off x="5611912" y="3196019"/>
            <a:ext cx="1035043" cy="20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accent6"/>
              </a:buClr>
              <a:buSzPts val="1100"/>
            </a:pPr>
            <a:r>
              <a:rPr lang="en" sz="1400" b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Feedback</a:t>
            </a:r>
            <a:endParaRPr sz="1400" b="1">
              <a:solidFill>
                <a:srgbClr val="00B05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22;p20">
            <a:extLst>
              <a:ext uri="{FF2B5EF4-FFF2-40B4-BE49-F238E27FC236}">
                <a16:creationId xmlns:a16="http://schemas.microsoft.com/office/drawing/2014/main" id="{B7F5459C-3608-D845-97C8-02E23B080C33}"/>
              </a:ext>
            </a:extLst>
          </p:cNvPr>
          <p:cNvSpPr txBox="1"/>
          <p:nvPr/>
        </p:nvSpPr>
        <p:spPr>
          <a:xfrm>
            <a:off x="7824869" y="5872259"/>
            <a:ext cx="1855159" cy="1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/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P4 Programmable Device</a:t>
            </a:r>
            <a:endParaRPr sz="14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085A61-F49B-8446-BAF9-3386947CB135}"/>
              </a:ext>
            </a:extLst>
          </p:cNvPr>
          <p:cNvGrpSpPr/>
          <p:nvPr/>
        </p:nvGrpSpPr>
        <p:grpSpPr>
          <a:xfrm>
            <a:off x="1891530" y="4634331"/>
            <a:ext cx="4852087" cy="817707"/>
            <a:chOff x="2374900" y="4709970"/>
            <a:chExt cx="7242175" cy="817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BD777DDD-5443-4146-AE67-8174F5EBA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817707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E234AC35-6ACD-B144-BA50-E4E0EFB87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266" y="4885801"/>
              <a:ext cx="6369459" cy="4001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Arial"/>
                </a:rPr>
                <a:t>User/controller dictates the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9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4F44-FDEA-B740-9712-A9B4197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Independent Switch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04D9-B57C-964D-866D-3668D490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2AFD7-B99B-AF45-93EF-0114269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7</a:t>
            </a:fld>
            <a:endParaRPr lang="en-US" altLang="de-DE" dirty="0"/>
          </a:p>
        </p:txBody>
      </p:sp>
      <p:sp>
        <p:nvSpPr>
          <p:cNvPr id="7" name="Google Shape;258;p23">
            <a:extLst>
              <a:ext uri="{FF2B5EF4-FFF2-40B4-BE49-F238E27FC236}">
                <a16:creationId xmlns:a16="http://schemas.microsoft.com/office/drawing/2014/main" id="{6841041B-F25C-664C-BF2E-8494CEF34819}"/>
              </a:ext>
            </a:extLst>
          </p:cNvPr>
          <p:cNvSpPr txBox="1"/>
          <p:nvPr/>
        </p:nvSpPr>
        <p:spPr>
          <a:xfrm>
            <a:off x="3141650" y="2186888"/>
            <a:ext cx="1340656" cy="58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Parser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9;p23">
            <a:extLst>
              <a:ext uri="{FF2B5EF4-FFF2-40B4-BE49-F238E27FC236}">
                <a16:creationId xmlns:a16="http://schemas.microsoft.com/office/drawing/2014/main" id="{D3CFAFD2-4503-C44C-9488-C613F7369E2D}"/>
              </a:ext>
            </a:extLst>
          </p:cNvPr>
          <p:cNvSpPr txBox="1"/>
          <p:nvPr/>
        </p:nvSpPr>
        <p:spPr>
          <a:xfrm>
            <a:off x="5050548" y="2188563"/>
            <a:ext cx="2382006" cy="6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 Match-Action Pipeline</a:t>
            </a:r>
            <a:endParaRPr sz="1400" dirty="0"/>
          </a:p>
        </p:txBody>
      </p:sp>
      <p:sp>
        <p:nvSpPr>
          <p:cNvPr id="9" name="Google Shape;260;p23">
            <a:extLst>
              <a:ext uri="{FF2B5EF4-FFF2-40B4-BE49-F238E27FC236}">
                <a16:creationId xmlns:a16="http://schemas.microsoft.com/office/drawing/2014/main" id="{17DD9ACC-FCB9-C64A-A4EB-D8F1A0B764A0}"/>
              </a:ext>
            </a:extLst>
          </p:cNvPr>
          <p:cNvSpPr txBox="1"/>
          <p:nvPr/>
        </p:nvSpPr>
        <p:spPr>
          <a:xfrm>
            <a:off x="7828158" y="2180202"/>
            <a:ext cx="1456461" cy="64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Deparser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1;p23">
            <a:extLst>
              <a:ext uri="{FF2B5EF4-FFF2-40B4-BE49-F238E27FC236}">
                <a16:creationId xmlns:a16="http://schemas.microsoft.com/office/drawing/2014/main" id="{ED7D069C-1153-DD4A-BDAA-529BF158DE0C}"/>
              </a:ext>
            </a:extLst>
          </p:cNvPr>
          <p:cNvSpPr txBox="1"/>
          <p:nvPr/>
        </p:nvSpPr>
        <p:spPr>
          <a:xfrm>
            <a:off x="3984391" y="4693646"/>
            <a:ext cx="2132313" cy="36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Match-Action</a:t>
            </a:r>
            <a:r>
              <a:rPr lang="en" sz="1400" dirty="0">
                <a:sym typeface="Calibri"/>
              </a:rPr>
              <a:t> </a:t>
            </a: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Stage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(Unit)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62;p23">
            <a:extLst>
              <a:ext uri="{FF2B5EF4-FFF2-40B4-BE49-F238E27FC236}">
                <a16:creationId xmlns:a16="http://schemas.microsoft.com/office/drawing/2014/main" id="{35FE8BE8-CB6A-D040-891A-848B7A4980C6}"/>
              </a:ext>
            </a:extLst>
          </p:cNvPr>
          <p:cNvSpPr/>
          <p:nvPr/>
        </p:nvSpPr>
        <p:spPr>
          <a:xfrm rot="5400000">
            <a:off x="6015051" y="1480256"/>
            <a:ext cx="129900" cy="2958000"/>
          </a:xfrm>
          <a:prstGeom prst="leftBrace">
            <a:avLst>
              <a:gd name="adj1" fmla="val 55142"/>
              <a:gd name="adj2" fmla="val 5132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63;p23">
            <a:extLst>
              <a:ext uri="{FF2B5EF4-FFF2-40B4-BE49-F238E27FC236}">
                <a16:creationId xmlns:a16="http://schemas.microsoft.com/office/drawing/2014/main" id="{2CC0F251-17DC-1D4F-AD90-FDF041F4FF60}"/>
              </a:ext>
            </a:extLst>
          </p:cNvPr>
          <p:cNvSpPr/>
          <p:nvPr/>
        </p:nvSpPr>
        <p:spPr>
          <a:xfrm>
            <a:off x="3420158" y="3150874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4;p23">
            <a:extLst>
              <a:ext uri="{FF2B5EF4-FFF2-40B4-BE49-F238E27FC236}">
                <a16:creationId xmlns:a16="http://schemas.microsoft.com/office/drawing/2014/main" id="{2228304C-42A8-F74C-B4AF-C7B32AC64196}"/>
              </a:ext>
            </a:extLst>
          </p:cNvPr>
          <p:cNvSpPr/>
          <p:nvPr/>
        </p:nvSpPr>
        <p:spPr>
          <a:xfrm>
            <a:off x="4664844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65;p23">
            <a:extLst>
              <a:ext uri="{FF2B5EF4-FFF2-40B4-BE49-F238E27FC236}">
                <a16:creationId xmlns:a16="http://schemas.microsoft.com/office/drawing/2014/main" id="{8A4978CE-2958-0A4F-99D9-80CB3F651E54}"/>
              </a:ext>
            </a:extLst>
          </p:cNvPr>
          <p:cNvSpPr/>
          <p:nvPr/>
        </p:nvSpPr>
        <p:spPr>
          <a:xfrm>
            <a:off x="5626899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6;p23">
            <a:extLst>
              <a:ext uri="{FF2B5EF4-FFF2-40B4-BE49-F238E27FC236}">
                <a16:creationId xmlns:a16="http://schemas.microsoft.com/office/drawing/2014/main" id="{7C6D4EC4-338B-D34C-ADDC-53DFC681DBF9}"/>
              </a:ext>
            </a:extLst>
          </p:cNvPr>
          <p:cNvSpPr/>
          <p:nvPr/>
        </p:nvSpPr>
        <p:spPr>
          <a:xfrm>
            <a:off x="6588954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7;p23">
            <a:extLst>
              <a:ext uri="{FF2B5EF4-FFF2-40B4-BE49-F238E27FC236}">
                <a16:creationId xmlns:a16="http://schemas.microsoft.com/office/drawing/2014/main" id="{23164C9E-7FBB-A94B-B803-985B4D10AE53}"/>
              </a:ext>
            </a:extLst>
          </p:cNvPr>
          <p:cNvSpPr/>
          <p:nvPr/>
        </p:nvSpPr>
        <p:spPr>
          <a:xfrm>
            <a:off x="8067906" y="3150872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268;p23">
            <a:extLst>
              <a:ext uri="{FF2B5EF4-FFF2-40B4-BE49-F238E27FC236}">
                <a16:creationId xmlns:a16="http://schemas.microsoft.com/office/drawing/2014/main" id="{24AE2C11-E114-4246-B927-68680F63F1C6}"/>
              </a:ext>
            </a:extLst>
          </p:cNvPr>
          <p:cNvCxnSpPr/>
          <p:nvPr/>
        </p:nvCxnSpPr>
        <p:spPr>
          <a:xfrm>
            <a:off x="2985189" y="3383736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269;p23">
            <a:extLst>
              <a:ext uri="{FF2B5EF4-FFF2-40B4-BE49-F238E27FC236}">
                <a16:creationId xmlns:a16="http://schemas.microsoft.com/office/drawing/2014/main" id="{3196E212-5601-1243-8245-1A2291E3B916}"/>
              </a:ext>
            </a:extLst>
          </p:cNvPr>
          <p:cNvCxnSpPr/>
          <p:nvPr/>
        </p:nvCxnSpPr>
        <p:spPr>
          <a:xfrm>
            <a:off x="2985189" y="3697590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270;p23">
            <a:extLst>
              <a:ext uri="{FF2B5EF4-FFF2-40B4-BE49-F238E27FC236}">
                <a16:creationId xmlns:a16="http://schemas.microsoft.com/office/drawing/2014/main" id="{49D34114-3EBC-8345-8E79-F78CF226A9F5}"/>
              </a:ext>
            </a:extLst>
          </p:cNvPr>
          <p:cNvCxnSpPr/>
          <p:nvPr/>
        </p:nvCxnSpPr>
        <p:spPr>
          <a:xfrm>
            <a:off x="2985189" y="3973255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" name="Google Shape;271;p23">
            <a:extLst>
              <a:ext uri="{FF2B5EF4-FFF2-40B4-BE49-F238E27FC236}">
                <a16:creationId xmlns:a16="http://schemas.microsoft.com/office/drawing/2014/main" id="{2583CFFA-FE8E-9643-A4F3-38B1EAAE4FE3}"/>
              </a:ext>
            </a:extLst>
          </p:cNvPr>
          <p:cNvSpPr/>
          <p:nvPr/>
        </p:nvSpPr>
        <p:spPr>
          <a:xfrm>
            <a:off x="4719505" y="3287724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2;p23">
            <a:extLst>
              <a:ext uri="{FF2B5EF4-FFF2-40B4-BE49-F238E27FC236}">
                <a16:creationId xmlns:a16="http://schemas.microsoft.com/office/drawing/2014/main" id="{01E6D0AD-F621-114D-B8B3-EEB1070946BC}"/>
              </a:ext>
            </a:extLst>
          </p:cNvPr>
          <p:cNvSpPr/>
          <p:nvPr/>
        </p:nvSpPr>
        <p:spPr>
          <a:xfrm rot="5400000">
            <a:off x="5292437" y="3298075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3;p23">
            <a:extLst>
              <a:ext uri="{FF2B5EF4-FFF2-40B4-BE49-F238E27FC236}">
                <a16:creationId xmlns:a16="http://schemas.microsoft.com/office/drawing/2014/main" id="{80BCD455-F542-4540-BA63-998C59F497B9}"/>
              </a:ext>
            </a:extLst>
          </p:cNvPr>
          <p:cNvSpPr/>
          <p:nvPr/>
        </p:nvSpPr>
        <p:spPr>
          <a:xfrm>
            <a:off x="4719505" y="3539184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4;p23">
            <a:extLst>
              <a:ext uri="{FF2B5EF4-FFF2-40B4-BE49-F238E27FC236}">
                <a16:creationId xmlns:a16="http://schemas.microsoft.com/office/drawing/2014/main" id="{090BBEEC-2608-874B-B680-E09A2E118C1F}"/>
              </a:ext>
            </a:extLst>
          </p:cNvPr>
          <p:cNvSpPr/>
          <p:nvPr/>
        </p:nvSpPr>
        <p:spPr>
          <a:xfrm rot="5400000">
            <a:off x="5292437" y="3549535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5;p23">
            <a:extLst>
              <a:ext uri="{FF2B5EF4-FFF2-40B4-BE49-F238E27FC236}">
                <a16:creationId xmlns:a16="http://schemas.microsoft.com/office/drawing/2014/main" id="{463FF9DA-4B33-B246-A24F-66780B765768}"/>
              </a:ext>
            </a:extLst>
          </p:cNvPr>
          <p:cNvSpPr/>
          <p:nvPr/>
        </p:nvSpPr>
        <p:spPr>
          <a:xfrm>
            <a:off x="4719505" y="3792729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6;p23">
            <a:extLst>
              <a:ext uri="{FF2B5EF4-FFF2-40B4-BE49-F238E27FC236}">
                <a16:creationId xmlns:a16="http://schemas.microsoft.com/office/drawing/2014/main" id="{67A58367-8DFA-FC47-B5F4-87278DC98208}"/>
              </a:ext>
            </a:extLst>
          </p:cNvPr>
          <p:cNvSpPr/>
          <p:nvPr/>
        </p:nvSpPr>
        <p:spPr>
          <a:xfrm rot="5400000">
            <a:off x="5292437" y="3803080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7;p23">
            <a:extLst>
              <a:ext uri="{FF2B5EF4-FFF2-40B4-BE49-F238E27FC236}">
                <a16:creationId xmlns:a16="http://schemas.microsoft.com/office/drawing/2014/main" id="{78AB1CC3-0B35-CC4E-8DD6-A4E6BF6B1A1F}"/>
              </a:ext>
            </a:extLst>
          </p:cNvPr>
          <p:cNvSpPr/>
          <p:nvPr/>
        </p:nvSpPr>
        <p:spPr>
          <a:xfrm>
            <a:off x="4719505" y="4044188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8;p23">
            <a:extLst>
              <a:ext uri="{FF2B5EF4-FFF2-40B4-BE49-F238E27FC236}">
                <a16:creationId xmlns:a16="http://schemas.microsoft.com/office/drawing/2014/main" id="{641FFF60-109B-3649-8823-13B3BF53A4B5}"/>
              </a:ext>
            </a:extLst>
          </p:cNvPr>
          <p:cNvSpPr/>
          <p:nvPr/>
        </p:nvSpPr>
        <p:spPr>
          <a:xfrm rot="5400000">
            <a:off x="5292437" y="405453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79;p23">
            <a:extLst>
              <a:ext uri="{FF2B5EF4-FFF2-40B4-BE49-F238E27FC236}">
                <a16:creationId xmlns:a16="http://schemas.microsoft.com/office/drawing/2014/main" id="{8F0FE27C-78CA-F44B-9749-1913450341B2}"/>
              </a:ext>
            </a:extLst>
          </p:cNvPr>
          <p:cNvSpPr txBox="1"/>
          <p:nvPr/>
        </p:nvSpPr>
        <p:spPr>
          <a:xfrm>
            <a:off x="2981042" y="4166003"/>
            <a:ext cx="3795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80;p23">
            <a:extLst>
              <a:ext uri="{FF2B5EF4-FFF2-40B4-BE49-F238E27FC236}">
                <a16:creationId xmlns:a16="http://schemas.microsoft.com/office/drawing/2014/main" id="{10C80FCE-BAB7-024B-827F-ECBA2FDDC1E2}"/>
              </a:ext>
            </a:extLst>
          </p:cNvPr>
          <p:cNvSpPr txBox="1"/>
          <p:nvPr/>
        </p:nvSpPr>
        <p:spPr>
          <a:xfrm>
            <a:off x="4931710" y="4157876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81;p23">
            <a:extLst>
              <a:ext uri="{FF2B5EF4-FFF2-40B4-BE49-F238E27FC236}">
                <a16:creationId xmlns:a16="http://schemas.microsoft.com/office/drawing/2014/main" id="{543C4091-964D-6A4E-94BC-7D58E1C1F358}"/>
              </a:ext>
            </a:extLst>
          </p:cNvPr>
          <p:cNvSpPr/>
          <p:nvPr/>
        </p:nvSpPr>
        <p:spPr>
          <a:xfrm>
            <a:off x="5688021" y="3306622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82;p23">
            <a:extLst>
              <a:ext uri="{FF2B5EF4-FFF2-40B4-BE49-F238E27FC236}">
                <a16:creationId xmlns:a16="http://schemas.microsoft.com/office/drawing/2014/main" id="{B9E96790-052D-4842-8DE8-9AA46EA5BF5F}"/>
              </a:ext>
            </a:extLst>
          </p:cNvPr>
          <p:cNvSpPr/>
          <p:nvPr/>
        </p:nvSpPr>
        <p:spPr>
          <a:xfrm>
            <a:off x="5688021" y="3558083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83;p23">
            <a:extLst>
              <a:ext uri="{FF2B5EF4-FFF2-40B4-BE49-F238E27FC236}">
                <a16:creationId xmlns:a16="http://schemas.microsoft.com/office/drawing/2014/main" id="{E7F5C3EA-8E63-E542-BD14-72584BA35F9C}"/>
              </a:ext>
            </a:extLst>
          </p:cNvPr>
          <p:cNvSpPr/>
          <p:nvPr/>
        </p:nvSpPr>
        <p:spPr>
          <a:xfrm rot="5400000">
            <a:off x="6260953" y="3568434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84;p23">
            <a:extLst>
              <a:ext uri="{FF2B5EF4-FFF2-40B4-BE49-F238E27FC236}">
                <a16:creationId xmlns:a16="http://schemas.microsoft.com/office/drawing/2014/main" id="{F4540A11-6403-294D-86FC-68C8BBB41516}"/>
              </a:ext>
            </a:extLst>
          </p:cNvPr>
          <p:cNvSpPr/>
          <p:nvPr/>
        </p:nvSpPr>
        <p:spPr>
          <a:xfrm>
            <a:off x="5688021" y="381162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85;p23">
            <a:extLst>
              <a:ext uri="{FF2B5EF4-FFF2-40B4-BE49-F238E27FC236}">
                <a16:creationId xmlns:a16="http://schemas.microsoft.com/office/drawing/2014/main" id="{11757628-EA7D-3647-ACA0-C4A78D0FF1B5}"/>
              </a:ext>
            </a:extLst>
          </p:cNvPr>
          <p:cNvSpPr/>
          <p:nvPr/>
        </p:nvSpPr>
        <p:spPr>
          <a:xfrm rot="5400000">
            <a:off x="6260953" y="382197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86;p23">
            <a:extLst>
              <a:ext uri="{FF2B5EF4-FFF2-40B4-BE49-F238E27FC236}">
                <a16:creationId xmlns:a16="http://schemas.microsoft.com/office/drawing/2014/main" id="{38607ED6-FA37-2D4B-A6C6-BE54A594A77E}"/>
              </a:ext>
            </a:extLst>
          </p:cNvPr>
          <p:cNvSpPr/>
          <p:nvPr/>
        </p:nvSpPr>
        <p:spPr>
          <a:xfrm>
            <a:off x="5688021" y="406308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87;p23">
            <a:extLst>
              <a:ext uri="{FF2B5EF4-FFF2-40B4-BE49-F238E27FC236}">
                <a16:creationId xmlns:a16="http://schemas.microsoft.com/office/drawing/2014/main" id="{6FC4CB77-EC9E-ED47-8821-5BA01177A16D}"/>
              </a:ext>
            </a:extLst>
          </p:cNvPr>
          <p:cNvSpPr/>
          <p:nvPr/>
        </p:nvSpPr>
        <p:spPr>
          <a:xfrm rot="5400000">
            <a:off x="6260953" y="4073438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88;p23">
            <a:extLst>
              <a:ext uri="{FF2B5EF4-FFF2-40B4-BE49-F238E27FC236}">
                <a16:creationId xmlns:a16="http://schemas.microsoft.com/office/drawing/2014/main" id="{7B2655E5-CCAF-7642-B991-827FDFE5229F}"/>
              </a:ext>
            </a:extLst>
          </p:cNvPr>
          <p:cNvSpPr/>
          <p:nvPr/>
        </p:nvSpPr>
        <p:spPr>
          <a:xfrm rot="5400000">
            <a:off x="6269604" y="3315366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9;p23">
            <a:extLst>
              <a:ext uri="{FF2B5EF4-FFF2-40B4-BE49-F238E27FC236}">
                <a16:creationId xmlns:a16="http://schemas.microsoft.com/office/drawing/2014/main" id="{B541CC28-6D6F-134A-A26B-A90680A26BED}"/>
              </a:ext>
            </a:extLst>
          </p:cNvPr>
          <p:cNvSpPr/>
          <p:nvPr/>
        </p:nvSpPr>
        <p:spPr>
          <a:xfrm>
            <a:off x="6631789" y="3306622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90;p23">
            <a:extLst>
              <a:ext uri="{FF2B5EF4-FFF2-40B4-BE49-F238E27FC236}">
                <a16:creationId xmlns:a16="http://schemas.microsoft.com/office/drawing/2014/main" id="{C82A7D67-1831-6041-BC0F-086B8D453BA6}"/>
              </a:ext>
            </a:extLst>
          </p:cNvPr>
          <p:cNvSpPr/>
          <p:nvPr/>
        </p:nvSpPr>
        <p:spPr>
          <a:xfrm>
            <a:off x="6631789" y="3558083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91;p23">
            <a:extLst>
              <a:ext uri="{FF2B5EF4-FFF2-40B4-BE49-F238E27FC236}">
                <a16:creationId xmlns:a16="http://schemas.microsoft.com/office/drawing/2014/main" id="{21ED7B79-665F-C74E-B992-2F36E57B2A70}"/>
              </a:ext>
            </a:extLst>
          </p:cNvPr>
          <p:cNvSpPr/>
          <p:nvPr/>
        </p:nvSpPr>
        <p:spPr>
          <a:xfrm rot="5400000">
            <a:off x="7204721" y="3568434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92;p23">
            <a:extLst>
              <a:ext uri="{FF2B5EF4-FFF2-40B4-BE49-F238E27FC236}">
                <a16:creationId xmlns:a16="http://schemas.microsoft.com/office/drawing/2014/main" id="{ABF1BE0B-D200-1C41-BF72-91518F7A4A6E}"/>
              </a:ext>
            </a:extLst>
          </p:cNvPr>
          <p:cNvSpPr/>
          <p:nvPr/>
        </p:nvSpPr>
        <p:spPr>
          <a:xfrm>
            <a:off x="6631789" y="381162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93;p23">
            <a:extLst>
              <a:ext uri="{FF2B5EF4-FFF2-40B4-BE49-F238E27FC236}">
                <a16:creationId xmlns:a16="http://schemas.microsoft.com/office/drawing/2014/main" id="{ADD1C90D-DE7F-8441-9A8F-E997AA7D6CB9}"/>
              </a:ext>
            </a:extLst>
          </p:cNvPr>
          <p:cNvSpPr/>
          <p:nvPr/>
        </p:nvSpPr>
        <p:spPr>
          <a:xfrm rot="5400000">
            <a:off x="7204721" y="382197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94;p23">
            <a:extLst>
              <a:ext uri="{FF2B5EF4-FFF2-40B4-BE49-F238E27FC236}">
                <a16:creationId xmlns:a16="http://schemas.microsoft.com/office/drawing/2014/main" id="{AD489E12-9BD8-AA44-80E6-24F7E29567F3}"/>
              </a:ext>
            </a:extLst>
          </p:cNvPr>
          <p:cNvSpPr/>
          <p:nvPr/>
        </p:nvSpPr>
        <p:spPr>
          <a:xfrm>
            <a:off x="6631789" y="406308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95;p23">
            <a:extLst>
              <a:ext uri="{FF2B5EF4-FFF2-40B4-BE49-F238E27FC236}">
                <a16:creationId xmlns:a16="http://schemas.microsoft.com/office/drawing/2014/main" id="{DE1A774B-82DD-BB49-83E5-3FB8BDCD299A}"/>
              </a:ext>
            </a:extLst>
          </p:cNvPr>
          <p:cNvSpPr/>
          <p:nvPr/>
        </p:nvSpPr>
        <p:spPr>
          <a:xfrm rot="5400000">
            <a:off x="7204721" y="4073438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96;p23">
            <a:extLst>
              <a:ext uri="{FF2B5EF4-FFF2-40B4-BE49-F238E27FC236}">
                <a16:creationId xmlns:a16="http://schemas.microsoft.com/office/drawing/2014/main" id="{71A89CC4-C282-8346-829B-998FDB224DAA}"/>
              </a:ext>
            </a:extLst>
          </p:cNvPr>
          <p:cNvSpPr/>
          <p:nvPr/>
        </p:nvSpPr>
        <p:spPr>
          <a:xfrm rot="5400000">
            <a:off x="7213372" y="3315366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97;p23">
            <a:extLst>
              <a:ext uri="{FF2B5EF4-FFF2-40B4-BE49-F238E27FC236}">
                <a16:creationId xmlns:a16="http://schemas.microsoft.com/office/drawing/2014/main" id="{C2FF307A-5710-C240-B81E-0E6AB1353828}"/>
              </a:ext>
            </a:extLst>
          </p:cNvPr>
          <p:cNvSpPr txBox="1"/>
          <p:nvPr/>
        </p:nvSpPr>
        <p:spPr>
          <a:xfrm>
            <a:off x="5941848" y="4164197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98;p23">
            <a:extLst>
              <a:ext uri="{FF2B5EF4-FFF2-40B4-BE49-F238E27FC236}">
                <a16:creationId xmlns:a16="http://schemas.microsoft.com/office/drawing/2014/main" id="{D4CF04E0-0ACC-864A-AE6D-16E5C8F76F7C}"/>
              </a:ext>
            </a:extLst>
          </p:cNvPr>
          <p:cNvSpPr txBox="1"/>
          <p:nvPr/>
        </p:nvSpPr>
        <p:spPr>
          <a:xfrm>
            <a:off x="6886350" y="4155799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99;p23">
            <a:extLst>
              <a:ext uri="{FF2B5EF4-FFF2-40B4-BE49-F238E27FC236}">
                <a16:creationId xmlns:a16="http://schemas.microsoft.com/office/drawing/2014/main" id="{996DC324-FBE1-0342-BD99-6378E7229C0E}"/>
              </a:ext>
            </a:extLst>
          </p:cNvPr>
          <p:cNvSpPr/>
          <p:nvPr/>
        </p:nvSpPr>
        <p:spPr>
          <a:xfrm>
            <a:off x="8218476" y="3287009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300;p23">
            <a:extLst>
              <a:ext uri="{FF2B5EF4-FFF2-40B4-BE49-F238E27FC236}">
                <a16:creationId xmlns:a16="http://schemas.microsoft.com/office/drawing/2014/main" id="{1554ECD2-B564-D846-90F5-322364AD74AD}"/>
              </a:ext>
            </a:extLst>
          </p:cNvPr>
          <p:cNvSpPr/>
          <p:nvPr/>
        </p:nvSpPr>
        <p:spPr>
          <a:xfrm>
            <a:off x="8213973" y="3557725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01;p23">
            <a:extLst>
              <a:ext uri="{FF2B5EF4-FFF2-40B4-BE49-F238E27FC236}">
                <a16:creationId xmlns:a16="http://schemas.microsoft.com/office/drawing/2014/main" id="{A1EEE9AD-3D7D-3042-8750-6A9FF0779A64}"/>
              </a:ext>
            </a:extLst>
          </p:cNvPr>
          <p:cNvSpPr/>
          <p:nvPr/>
        </p:nvSpPr>
        <p:spPr>
          <a:xfrm>
            <a:off x="8218476" y="3852775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302;p23">
            <a:extLst>
              <a:ext uri="{FF2B5EF4-FFF2-40B4-BE49-F238E27FC236}">
                <a16:creationId xmlns:a16="http://schemas.microsoft.com/office/drawing/2014/main" id="{767A7AD5-1399-334C-82B8-72E1075A3AB1}"/>
              </a:ext>
            </a:extLst>
          </p:cNvPr>
          <p:cNvSpPr/>
          <p:nvPr/>
        </p:nvSpPr>
        <p:spPr>
          <a:xfrm>
            <a:off x="8213973" y="4122097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03;p23">
            <a:extLst>
              <a:ext uri="{FF2B5EF4-FFF2-40B4-BE49-F238E27FC236}">
                <a16:creationId xmlns:a16="http://schemas.microsoft.com/office/drawing/2014/main" id="{EB832CA7-2EA6-5045-A43E-9C77BAF3B95C}"/>
              </a:ext>
            </a:extLst>
          </p:cNvPr>
          <p:cNvSpPr txBox="1"/>
          <p:nvPr/>
        </p:nvSpPr>
        <p:spPr>
          <a:xfrm>
            <a:off x="8378565" y="4209589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304;p23">
            <a:extLst>
              <a:ext uri="{FF2B5EF4-FFF2-40B4-BE49-F238E27FC236}">
                <a16:creationId xmlns:a16="http://schemas.microsoft.com/office/drawing/2014/main" id="{DE7002F3-037A-F345-A8BC-BC6280A9A08D}"/>
              </a:ext>
            </a:extLst>
          </p:cNvPr>
          <p:cNvCxnSpPr/>
          <p:nvPr/>
        </p:nvCxnSpPr>
        <p:spPr>
          <a:xfrm>
            <a:off x="8955584" y="3434789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" name="Google Shape;305;p23">
            <a:extLst>
              <a:ext uri="{FF2B5EF4-FFF2-40B4-BE49-F238E27FC236}">
                <a16:creationId xmlns:a16="http://schemas.microsoft.com/office/drawing/2014/main" id="{3C728F2D-8BF2-EE45-9890-869E9A38A257}"/>
              </a:ext>
            </a:extLst>
          </p:cNvPr>
          <p:cNvCxnSpPr/>
          <p:nvPr/>
        </p:nvCxnSpPr>
        <p:spPr>
          <a:xfrm>
            <a:off x="8955584" y="3715026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5" name="Google Shape;306;p23">
            <a:extLst>
              <a:ext uri="{FF2B5EF4-FFF2-40B4-BE49-F238E27FC236}">
                <a16:creationId xmlns:a16="http://schemas.microsoft.com/office/drawing/2014/main" id="{D62EAA20-CF2F-DC40-BE62-F523C97E14F8}"/>
              </a:ext>
            </a:extLst>
          </p:cNvPr>
          <p:cNvCxnSpPr/>
          <p:nvPr/>
        </p:nvCxnSpPr>
        <p:spPr>
          <a:xfrm>
            <a:off x="8955584" y="3996294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307;p23">
            <a:extLst>
              <a:ext uri="{FF2B5EF4-FFF2-40B4-BE49-F238E27FC236}">
                <a16:creationId xmlns:a16="http://schemas.microsoft.com/office/drawing/2014/main" id="{10A4236D-FB52-B440-AA4D-A005D9397911}"/>
              </a:ext>
            </a:extLst>
          </p:cNvPr>
          <p:cNvCxnSpPr/>
          <p:nvPr/>
        </p:nvCxnSpPr>
        <p:spPr>
          <a:xfrm>
            <a:off x="8659678" y="3287009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308;p23">
            <a:extLst>
              <a:ext uri="{FF2B5EF4-FFF2-40B4-BE49-F238E27FC236}">
                <a16:creationId xmlns:a16="http://schemas.microsoft.com/office/drawing/2014/main" id="{82BD7936-5139-7045-9781-39482243A4C2}"/>
              </a:ext>
            </a:extLst>
          </p:cNvPr>
          <p:cNvCxnSpPr/>
          <p:nvPr/>
        </p:nvCxnSpPr>
        <p:spPr>
          <a:xfrm>
            <a:off x="8584942" y="3288298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309;p23">
            <a:extLst>
              <a:ext uri="{FF2B5EF4-FFF2-40B4-BE49-F238E27FC236}">
                <a16:creationId xmlns:a16="http://schemas.microsoft.com/office/drawing/2014/main" id="{106A168E-5B8A-1B43-9076-E8CBE0F6E6A2}"/>
              </a:ext>
            </a:extLst>
          </p:cNvPr>
          <p:cNvCxnSpPr/>
          <p:nvPr/>
        </p:nvCxnSpPr>
        <p:spPr>
          <a:xfrm>
            <a:off x="8529441" y="3282124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310;p23">
            <a:extLst>
              <a:ext uri="{FF2B5EF4-FFF2-40B4-BE49-F238E27FC236}">
                <a16:creationId xmlns:a16="http://schemas.microsoft.com/office/drawing/2014/main" id="{ED2CC83C-F12D-DA4B-83BE-8C6728F25CCE}"/>
              </a:ext>
            </a:extLst>
          </p:cNvPr>
          <p:cNvCxnSpPr/>
          <p:nvPr/>
        </p:nvCxnSpPr>
        <p:spPr>
          <a:xfrm>
            <a:off x="8659678" y="3562253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311;p23">
            <a:extLst>
              <a:ext uri="{FF2B5EF4-FFF2-40B4-BE49-F238E27FC236}">
                <a16:creationId xmlns:a16="http://schemas.microsoft.com/office/drawing/2014/main" id="{3A95C02B-E2C3-A243-B1FD-0AAD7B304B6C}"/>
              </a:ext>
            </a:extLst>
          </p:cNvPr>
          <p:cNvCxnSpPr/>
          <p:nvPr/>
        </p:nvCxnSpPr>
        <p:spPr>
          <a:xfrm>
            <a:off x="8584942" y="3556685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312;p23">
            <a:extLst>
              <a:ext uri="{FF2B5EF4-FFF2-40B4-BE49-F238E27FC236}">
                <a16:creationId xmlns:a16="http://schemas.microsoft.com/office/drawing/2014/main" id="{090D76B0-6D27-5A4F-941F-A327BC152F33}"/>
              </a:ext>
            </a:extLst>
          </p:cNvPr>
          <p:cNvCxnSpPr/>
          <p:nvPr/>
        </p:nvCxnSpPr>
        <p:spPr>
          <a:xfrm>
            <a:off x="8529441" y="3557368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313;p23">
            <a:extLst>
              <a:ext uri="{FF2B5EF4-FFF2-40B4-BE49-F238E27FC236}">
                <a16:creationId xmlns:a16="http://schemas.microsoft.com/office/drawing/2014/main" id="{59C8B927-86FB-E24A-AC0F-1A05CA3EE6CD}"/>
              </a:ext>
            </a:extLst>
          </p:cNvPr>
          <p:cNvCxnSpPr/>
          <p:nvPr/>
        </p:nvCxnSpPr>
        <p:spPr>
          <a:xfrm>
            <a:off x="8667173" y="3850161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314;p23">
            <a:extLst>
              <a:ext uri="{FF2B5EF4-FFF2-40B4-BE49-F238E27FC236}">
                <a16:creationId xmlns:a16="http://schemas.microsoft.com/office/drawing/2014/main" id="{D58007FA-F28F-9847-A372-54F2460ABC0B}"/>
              </a:ext>
            </a:extLst>
          </p:cNvPr>
          <p:cNvCxnSpPr/>
          <p:nvPr/>
        </p:nvCxnSpPr>
        <p:spPr>
          <a:xfrm>
            <a:off x="8592436" y="3851450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315;p23">
            <a:extLst>
              <a:ext uri="{FF2B5EF4-FFF2-40B4-BE49-F238E27FC236}">
                <a16:creationId xmlns:a16="http://schemas.microsoft.com/office/drawing/2014/main" id="{70C52026-A5DA-BD43-B57C-0B0588358D9D}"/>
              </a:ext>
            </a:extLst>
          </p:cNvPr>
          <p:cNvCxnSpPr/>
          <p:nvPr/>
        </p:nvCxnSpPr>
        <p:spPr>
          <a:xfrm>
            <a:off x="8536936" y="3852134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316;p23">
            <a:extLst>
              <a:ext uri="{FF2B5EF4-FFF2-40B4-BE49-F238E27FC236}">
                <a16:creationId xmlns:a16="http://schemas.microsoft.com/office/drawing/2014/main" id="{3DE3A1A5-8349-D74C-96C7-559AEECBCFEF}"/>
              </a:ext>
            </a:extLst>
          </p:cNvPr>
          <p:cNvCxnSpPr/>
          <p:nvPr/>
        </p:nvCxnSpPr>
        <p:spPr>
          <a:xfrm>
            <a:off x="8584942" y="4122097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317;p23">
            <a:extLst>
              <a:ext uri="{FF2B5EF4-FFF2-40B4-BE49-F238E27FC236}">
                <a16:creationId xmlns:a16="http://schemas.microsoft.com/office/drawing/2014/main" id="{5AD3291E-4A07-EF4F-B6C4-0B70695751B9}"/>
              </a:ext>
            </a:extLst>
          </p:cNvPr>
          <p:cNvCxnSpPr/>
          <p:nvPr/>
        </p:nvCxnSpPr>
        <p:spPr>
          <a:xfrm>
            <a:off x="8529441" y="4122781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318;p23">
            <a:extLst>
              <a:ext uri="{FF2B5EF4-FFF2-40B4-BE49-F238E27FC236}">
                <a16:creationId xmlns:a16="http://schemas.microsoft.com/office/drawing/2014/main" id="{DBA39AE8-EE61-F74F-BDE1-8D0DA5D9B0EB}"/>
              </a:ext>
            </a:extLst>
          </p:cNvPr>
          <p:cNvSpPr txBox="1"/>
          <p:nvPr/>
        </p:nvSpPr>
        <p:spPr>
          <a:xfrm rot="10800000">
            <a:off x="8901742" y="4176835"/>
            <a:ext cx="553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19;p23">
            <a:extLst>
              <a:ext uri="{FF2B5EF4-FFF2-40B4-BE49-F238E27FC236}">
                <a16:creationId xmlns:a16="http://schemas.microsoft.com/office/drawing/2014/main" id="{93E9C0BA-3304-494D-B28D-8EBCCCAA4A80}"/>
              </a:ext>
            </a:extLst>
          </p:cNvPr>
          <p:cNvSpPr/>
          <p:nvPr/>
        </p:nvSpPr>
        <p:spPr>
          <a:xfrm>
            <a:off x="3589760" y="3256906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20;p23">
            <a:extLst>
              <a:ext uri="{FF2B5EF4-FFF2-40B4-BE49-F238E27FC236}">
                <a16:creationId xmlns:a16="http://schemas.microsoft.com/office/drawing/2014/main" id="{F1237427-24A7-4F45-9D22-B330B3207E78}"/>
              </a:ext>
            </a:extLst>
          </p:cNvPr>
          <p:cNvSpPr/>
          <p:nvPr/>
        </p:nvSpPr>
        <p:spPr>
          <a:xfrm>
            <a:off x="3582778" y="4198898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321;p23">
            <a:extLst>
              <a:ext uri="{FF2B5EF4-FFF2-40B4-BE49-F238E27FC236}">
                <a16:creationId xmlns:a16="http://schemas.microsoft.com/office/drawing/2014/main" id="{78B45F91-498A-4B4E-AA48-092DB15837E3}"/>
              </a:ext>
            </a:extLst>
          </p:cNvPr>
          <p:cNvSpPr/>
          <p:nvPr/>
        </p:nvSpPr>
        <p:spPr>
          <a:xfrm>
            <a:off x="3889307" y="3603751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322;p23">
            <a:extLst>
              <a:ext uri="{FF2B5EF4-FFF2-40B4-BE49-F238E27FC236}">
                <a16:creationId xmlns:a16="http://schemas.microsoft.com/office/drawing/2014/main" id="{629F4748-9D62-794F-96D9-F4844ED0291D}"/>
              </a:ext>
            </a:extLst>
          </p:cNvPr>
          <p:cNvCxnSpPr>
            <a:stCxn id="68" idx="3"/>
          </p:cNvCxnSpPr>
          <p:nvPr/>
        </p:nvCxnSpPr>
        <p:spPr>
          <a:xfrm>
            <a:off x="3623326" y="3452540"/>
            <a:ext cx="30900" cy="7464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323;p23">
            <a:extLst>
              <a:ext uri="{FF2B5EF4-FFF2-40B4-BE49-F238E27FC236}">
                <a16:creationId xmlns:a16="http://schemas.microsoft.com/office/drawing/2014/main" id="{AA9F407D-3439-DB48-960F-8788B40123FD}"/>
              </a:ext>
            </a:extLst>
          </p:cNvPr>
          <p:cNvCxnSpPr>
            <a:stCxn id="68" idx="6"/>
            <a:endCxn id="70" idx="0"/>
          </p:cNvCxnSpPr>
          <p:nvPr/>
        </p:nvCxnSpPr>
        <p:spPr>
          <a:xfrm>
            <a:off x="3818960" y="3371506"/>
            <a:ext cx="184800" cy="232200"/>
          </a:xfrm>
          <a:prstGeom prst="curvedConnector2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3" name="Google Shape;324;p23">
            <a:extLst>
              <a:ext uri="{FF2B5EF4-FFF2-40B4-BE49-F238E27FC236}">
                <a16:creationId xmlns:a16="http://schemas.microsoft.com/office/drawing/2014/main" id="{1920CDA4-7609-3346-80B7-D2507130B363}"/>
              </a:ext>
            </a:extLst>
          </p:cNvPr>
          <p:cNvCxnSpPr>
            <a:stCxn id="70" idx="5"/>
          </p:cNvCxnSpPr>
          <p:nvPr/>
        </p:nvCxnSpPr>
        <p:spPr>
          <a:xfrm rot="5400000">
            <a:off x="3692842" y="3921485"/>
            <a:ext cx="514200" cy="270000"/>
          </a:xfrm>
          <a:prstGeom prst="curvedConnector2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4" name="Google Shape;325;p23">
            <a:extLst>
              <a:ext uri="{FF2B5EF4-FFF2-40B4-BE49-F238E27FC236}">
                <a16:creationId xmlns:a16="http://schemas.microsoft.com/office/drawing/2014/main" id="{4471FF08-C946-DB4D-804A-873EB3B08CCE}"/>
              </a:ext>
            </a:extLst>
          </p:cNvPr>
          <p:cNvCxnSpPr>
            <a:stCxn id="70" idx="3"/>
            <a:endCxn id="70" idx="2"/>
          </p:cNvCxnSpPr>
          <p:nvPr/>
        </p:nvCxnSpPr>
        <p:spPr>
          <a:xfrm rot="5400000" flipH="1">
            <a:off x="3865573" y="3742085"/>
            <a:ext cx="81000" cy="33600"/>
          </a:xfrm>
          <a:prstGeom prst="curvedConnector4">
            <a:avLst>
              <a:gd name="adj1" fmla="val -136227"/>
              <a:gd name="adj2" fmla="val 614705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5" name="Google Shape;326;p23">
            <a:extLst>
              <a:ext uri="{FF2B5EF4-FFF2-40B4-BE49-F238E27FC236}">
                <a16:creationId xmlns:a16="http://schemas.microsoft.com/office/drawing/2014/main" id="{9608709E-6AAA-0540-B13D-0DED69764DE9}"/>
              </a:ext>
            </a:extLst>
          </p:cNvPr>
          <p:cNvGrpSpPr/>
          <p:nvPr/>
        </p:nvGrpSpPr>
        <p:grpSpPr>
          <a:xfrm>
            <a:off x="1622048" y="3266191"/>
            <a:ext cx="1269353" cy="571273"/>
            <a:chOff x="101703" y="3040628"/>
            <a:chExt cx="1692470" cy="761698"/>
          </a:xfrm>
        </p:grpSpPr>
        <p:sp>
          <p:nvSpPr>
            <p:cNvPr id="76" name="Google Shape;327;p23">
              <a:extLst>
                <a:ext uri="{FF2B5EF4-FFF2-40B4-BE49-F238E27FC236}">
                  <a16:creationId xmlns:a16="http://schemas.microsoft.com/office/drawing/2014/main" id="{D970E172-CCF4-F14C-8D1B-178BEE9159B2}"/>
                </a:ext>
              </a:extLst>
            </p:cNvPr>
            <p:cNvSpPr/>
            <p:nvPr/>
          </p:nvSpPr>
          <p:spPr>
            <a:xfrm>
              <a:off x="320040" y="3495161"/>
              <a:ext cx="1389888" cy="307165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28;p23">
              <a:extLst>
                <a:ext uri="{FF2B5EF4-FFF2-40B4-BE49-F238E27FC236}">
                  <a16:creationId xmlns:a16="http://schemas.microsoft.com/office/drawing/2014/main" id="{E7961AFB-5435-EC41-8861-5B38E0D14F32}"/>
                </a:ext>
              </a:extLst>
            </p:cNvPr>
            <p:cNvSpPr txBox="1"/>
            <p:nvPr/>
          </p:nvSpPr>
          <p:spPr>
            <a:xfrm>
              <a:off x="101703" y="3040628"/>
              <a:ext cx="1692470" cy="363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400" i="0" u="none" strike="noStrike" cap="none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Packets</a:t>
              </a:r>
              <a:endParaRPr sz="140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29;p23">
              <a:extLst>
                <a:ext uri="{FF2B5EF4-FFF2-40B4-BE49-F238E27FC236}">
                  <a16:creationId xmlns:a16="http://schemas.microsoft.com/office/drawing/2014/main" id="{EC9152FE-D394-0847-855E-898A1701D693}"/>
                </a:ext>
              </a:extLst>
            </p:cNvPr>
            <p:cNvSpPr/>
            <p:nvPr/>
          </p:nvSpPr>
          <p:spPr>
            <a:xfrm>
              <a:off x="368212" y="3535622"/>
              <a:ext cx="210300" cy="230700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30;p23">
              <a:extLst>
                <a:ext uri="{FF2B5EF4-FFF2-40B4-BE49-F238E27FC236}">
                  <a16:creationId xmlns:a16="http://schemas.microsoft.com/office/drawing/2014/main" id="{23CA1959-8B1F-754E-A719-C06D177EB56F}"/>
                </a:ext>
              </a:extLst>
            </p:cNvPr>
            <p:cNvSpPr/>
            <p:nvPr/>
          </p:nvSpPr>
          <p:spPr>
            <a:xfrm>
              <a:off x="648456" y="3535621"/>
              <a:ext cx="210300" cy="230700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31;p23">
              <a:extLst>
                <a:ext uri="{FF2B5EF4-FFF2-40B4-BE49-F238E27FC236}">
                  <a16:creationId xmlns:a16="http://schemas.microsoft.com/office/drawing/2014/main" id="{E8706B4B-8F9E-AC44-AACF-C05427D50260}"/>
                </a:ext>
              </a:extLst>
            </p:cNvPr>
            <p:cNvSpPr/>
            <p:nvPr/>
          </p:nvSpPr>
          <p:spPr>
            <a:xfrm>
              <a:off x="927109" y="3534918"/>
              <a:ext cx="210300" cy="23070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32;p23">
              <a:extLst>
                <a:ext uri="{FF2B5EF4-FFF2-40B4-BE49-F238E27FC236}">
                  <a16:creationId xmlns:a16="http://schemas.microsoft.com/office/drawing/2014/main" id="{72426A74-A273-D643-9DDB-9B60B7BDFA1B}"/>
                </a:ext>
              </a:extLst>
            </p:cNvPr>
            <p:cNvSpPr/>
            <p:nvPr/>
          </p:nvSpPr>
          <p:spPr>
            <a:xfrm>
              <a:off x="1220900" y="3534917"/>
              <a:ext cx="210300" cy="23070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333;p23">
            <a:extLst>
              <a:ext uri="{FF2B5EF4-FFF2-40B4-BE49-F238E27FC236}">
                <a16:creationId xmlns:a16="http://schemas.microsoft.com/office/drawing/2014/main" id="{BAF3A917-0E77-F94B-BCEC-89D4F55A6107}"/>
              </a:ext>
            </a:extLst>
          </p:cNvPr>
          <p:cNvGrpSpPr/>
          <p:nvPr/>
        </p:nvGrpSpPr>
        <p:grpSpPr>
          <a:xfrm>
            <a:off x="4375294" y="3266192"/>
            <a:ext cx="160978" cy="1120501"/>
            <a:chOff x="3874297" y="3345427"/>
            <a:chExt cx="214637" cy="1494001"/>
          </a:xfrm>
        </p:grpSpPr>
        <p:sp>
          <p:nvSpPr>
            <p:cNvPr id="83" name="Google Shape;334;p23">
              <a:extLst>
                <a:ext uri="{FF2B5EF4-FFF2-40B4-BE49-F238E27FC236}">
                  <a16:creationId xmlns:a16="http://schemas.microsoft.com/office/drawing/2014/main" id="{DD7923D7-AFD4-C844-9064-8F3A90E4DB5B}"/>
                </a:ext>
              </a:extLst>
            </p:cNvPr>
            <p:cNvSpPr/>
            <p:nvPr/>
          </p:nvSpPr>
          <p:spPr>
            <a:xfrm>
              <a:off x="3878621" y="3345427"/>
              <a:ext cx="210313" cy="230833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35;p23">
              <a:extLst>
                <a:ext uri="{FF2B5EF4-FFF2-40B4-BE49-F238E27FC236}">
                  <a16:creationId xmlns:a16="http://schemas.microsoft.com/office/drawing/2014/main" id="{6F4AF755-6932-034C-98B0-1ACE71C80423}"/>
                </a:ext>
              </a:extLst>
            </p:cNvPr>
            <p:cNvSpPr/>
            <p:nvPr/>
          </p:nvSpPr>
          <p:spPr>
            <a:xfrm>
              <a:off x="3874541" y="3645388"/>
              <a:ext cx="210313" cy="230833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36;p23">
              <a:extLst>
                <a:ext uri="{FF2B5EF4-FFF2-40B4-BE49-F238E27FC236}">
                  <a16:creationId xmlns:a16="http://schemas.microsoft.com/office/drawing/2014/main" id="{0F14E4FD-0B5B-5E47-A137-696F486172FC}"/>
                </a:ext>
              </a:extLst>
            </p:cNvPr>
            <p:cNvSpPr/>
            <p:nvPr/>
          </p:nvSpPr>
          <p:spPr>
            <a:xfrm>
              <a:off x="3874297" y="4608595"/>
              <a:ext cx="210313" cy="230833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37;p23">
              <a:extLst>
                <a:ext uri="{FF2B5EF4-FFF2-40B4-BE49-F238E27FC236}">
                  <a16:creationId xmlns:a16="http://schemas.microsoft.com/office/drawing/2014/main" id="{B33F1CA7-5B76-1241-99EC-296198E53DE9}"/>
                </a:ext>
              </a:extLst>
            </p:cNvPr>
            <p:cNvSpPr/>
            <p:nvPr/>
          </p:nvSpPr>
          <p:spPr>
            <a:xfrm>
              <a:off x="3877105" y="4305360"/>
              <a:ext cx="210313" cy="230833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338;p23">
            <a:extLst>
              <a:ext uri="{FF2B5EF4-FFF2-40B4-BE49-F238E27FC236}">
                <a16:creationId xmlns:a16="http://schemas.microsoft.com/office/drawing/2014/main" id="{5034A95C-C5E1-D842-8595-8F8707463237}"/>
              </a:ext>
            </a:extLst>
          </p:cNvPr>
          <p:cNvGrpSpPr/>
          <p:nvPr/>
        </p:nvGrpSpPr>
        <p:grpSpPr>
          <a:xfrm>
            <a:off x="5497921" y="3270763"/>
            <a:ext cx="160978" cy="1120501"/>
            <a:chOff x="5371133" y="3351522"/>
            <a:chExt cx="214637" cy="1494001"/>
          </a:xfrm>
        </p:grpSpPr>
        <p:sp>
          <p:nvSpPr>
            <p:cNvPr id="88" name="Google Shape;339;p23">
              <a:extLst>
                <a:ext uri="{FF2B5EF4-FFF2-40B4-BE49-F238E27FC236}">
                  <a16:creationId xmlns:a16="http://schemas.microsoft.com/office/drawing/2014/main" id="{F5367EA5-2BAA-1F4B-955F-6DB0F891C388}"/>
                </a:ext>
              </a:extLst>
            </p:cNvPr>
            <p:cNvSpPr/>
            <p:nvPr/>
          </p:nvSpPr>
          <p:spPr>
            <a:xfrm>
              <a:off x="5375457" y="3351522"/>
              <a:ext cx="210313" cy="230833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40;p23">
              <a:extLst>
                <a:ext uri="{FF2B5EF4-FFF2-40B4-BE49-F238E27FC236}">
                  <a16:creationId xmlns:a16="http://schemas.microsoft.com/office/drawing/2014/main" id="{542104BD-7CE5-E648-A7E8-B0A1703AD98D}"/>
                </a:ext>
              </a:extLst>
            </p:cNvPr>
            <p:cNvSpPr/>
            <p:nvPr/>
          </p:nvSpPr>
          <p:spPr>
            <a:xfrm>
              <a:off x="5371377" y="3651483"/>
              <a:ext cx="210313" cy="230833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41;p23">
              <a:extLst>
                <a:ext uri="{FF2B5EF4-FFF2-40B4-BE49-F238E27FC236}">
                  <a16:creationId xmlns:a16="http://schemas.microsoft.com/office/drawing/2014/main" id="{951DC683-44FC-7149-859B-A087A8232467}"/>
                </a:ext>
              </a:extLst>
            </p:cNvPr>
            <p:cNvSpPr/>
            <p:nvPr/>
          </p:nvSpPr>
          <p:spPr>
            <a:xfrm>
              <a:off x="5371133" y="4614690"/>
              <a:ext cx="210313" cy="230833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42;p23">
              <a:extLst>
                <a:ext uri="{FF2B5EF4-FFF2-40B4-BE49-F238E27FC236}">
                  <a16:creationId xmlns:a16="http://schemas.microsoft.com/office/drawing/2014/main" id="{5074B253-2DF5-B94E-B448-B2C2A431A86B}"/>
                </a:ext>
              </a:extLst>
            </p:cNvPr>
            <p:cNvSpPr/>
            <p:nvPr/>
          </p:nvSpPr>
          <p:spPr>
            <a:xfrm>
              <a:off x="5373941" y="4311455"/>
              <a:ext cx="210313" cy="230833"/>
            </a:xfrm>
            <a:prstGeom prst="rect">
              <a:avLst/>
            </a:prstGeom>
            <a:solidFill>
              <a:srgbClr val="2CD79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343;p23">
            <a:extLst>
              <a:ext uri="{FF2B5EF4-FFF2-40B4-BE49-F238E27FC236}">
                <a16:creationId xmlns:a16="http://schemas.microsoft.com/office/drawing/2014/main" id="{0878A2FD-8354-D447-BC9F-2D0CD36AC99D}"/>
              </a:ext>
            </a:extLst>
          </p:cNvPr>
          <p:cNvGrpSpPr/>
          <p:nvPr/>
        </p:nvGrpSpPr>
        <p:grpSpPr>
          <a:xfrm>
            <a:off x="6458031" y="3272068"/>
            <a:ext cx="160978" cy="1120501"/>
            <a:chOff x="6651280" y="3353261"/>
            <a:chExt cx="214637" cy="1494001"/>
          </a:xfrm>
        </p:grpSpPr>
        <p:sp>
          <p:nvSpPr>
            <p:cNvPr id="93" name="Google Shape;344;p23">
              <a:extLst>
                <a:ext uri="{FF2B5EF4-FFF2-40B4-BE49-F238E27FC236}">
                  <a16:creationId xmlns:a16="http://schemas.microsoft.com/office/drawing/2014/main" id="{01A2985A-83C6-614A-927A-AEFFFE7D6F83}"/>
                </a:ext>
              </a:extLst>
            </p:cNvPr>
            <p:cNvSpPr/>
            <p:nvPr/>
          </p:nvSpPr>
          <p:spPr>
            <a:xfrm>
              <a:off x="6655604" y="3353261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345;p23">
              <a:extLst>
                <a:ext uri="{FF2B5EF4-FFF2-40B4-BE49-F238E27FC236}">
                  <a16:creationId xmlns:a16="http://schemas.microsoft.com/office/drawing/2014/main" id="{160E300B-3F37-4540-B968-008B208B0078}"/>
                </a:ext>
              </a:extLst>
            </p:cNvPr>
            <p:cNvSpPr/>
            <p:nvPr/>
          </p:nvSpPr>
          <p:spPr>
            <a:xfrm>
              <a:off x="6651524" y="3653222"/>
              <a:ext cx="210313" cy="230833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46;p23">
              <a:extLst>
                <a:ext uri="{FF2B5EF4-FFF2-40B4-BE49-F238E27FC236}">
                  <a16:creationId xmlns:a16="http://schemas.microsoft.com/office/drawing/2014/main" id="{51F8830B-DA89-E84F-ADA9-B43D552BD268}"/>
                </a:ext>
              </a:extLst>
            </p:cNvPr>
            <p:cNvSpPr/>
            <p:nvPr/>
          </p:nvSpPr>
          <p:spPr>
            <a:xfrm>
              <a:off x="6651280" y="4616429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347;p23">
              <a:extLst>
                <a:ext uri="{FF2B5EF4-FFF2-40B4-BE49-F238E27FC236}">
                  <a16:creationId xmlns:a16="http://schemas.microsoft.com/office/drawing/2014/main" id="{FC5E6763-2226-3749-8095-77C9510C4879}"/>
                </a:ext>
              </a:extLst>
            </p:cNvPr>
            <p:cNvSpPr/>
            <p:nvPr/>
          </p:nvSpPr>
          <p:spPr>
            <a:xfrm>
              <a:off x="6654088" y="4313194"/>
              <a:ext cx="210313" cy="230833"/>
            </a:xfrm>
            <a:prstGeom prst="rect">
              <a:avLst/>
            </a:prstGeom>
            <a:solidFill>
              <a:srgbClr val="7FB75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348;p23">
            <a:extLst>
              <a:ext uri="{FF2B5EF4-FFF2-40B4-BE49-F238E27FC236}">
                <a16:creationId xmlns:a16="http://schemas.microsoft.com/office/drawing/2014/main" id="{B2902DE5-2377-D048-8C17-9B931826BE25}"/>
              </a:ext>
            </a:extLst>
          </p:cNvPr>
          <p:cNvGrpSpPr/>
          <p:nvPr/>
        </p:nvGrpSpPr>
        <p:grpSpPr>
          <a:xfrm>
            <a:off x="7539605" y="3272068"/>
            <a:ext cx="160978" cy="1120501"/>
            <a:chOff x="8093378" y="3353261"/>
            <a:chExt cx="214637" cy="1494001"/>
          </a:xfrm>
        </p:grpSpPr>
        <p:sp>
          <p:nvSpPr>
            <p:cNvPr id="98" name="Google Shape;349;p23">
              <a:extLst>
                <a:ext uri="{FF2B5EF4-FFF2-40B4-BE49-F238E27FC236}">
                  <a16:creationId xmlns:a16="http://schemas.microsoft.com/office/drawing/2014/main" id="{0B6CA007-A251-314B-B7B8-D578BBA19BA1}"/>
                </a:ext>
              </a:extLst>
            </p:cNvPr>
            <p:cNvSpPr/>
            <p:nvPr/>
          </p:nvSpPr>
          <p:spPr>
            <a:xfrm>
              <a:off x="8097702" y="3353261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50;p23">
              <a:extLst>
                <a:ext uri="{FF2B5EF4-FFF2-40B4-BE49-F238E27FC236}">
                  <a16:creationId xmlns:a16="http://schemas.microsoft.com/office/drawing/2014/main" id="{249778FE-7D78-F24B-AA16-F8A170B81AE7}"/>
                </a:ext>
              </a:extLst>
            </p:cNvPr>
            <p:cNvSpPr/>
            <p:nvPr/>
          </p:nvSpPr>
          <p:spPr>
            <a:xfrm>
              <a:off x="8093622" y="3653222"/>
              <a:ext cx="210313" cy="230833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51;p23">
              <a:extLst>
                <a:ext uri="{FF2B5EF4-FFF2-40B4-BE49-F238E27FC236}">
                  <a16:creationId xmlns:a16="http://schemas.microsoft.com/office/drawing/2014/main" id="{5A2A919A-D4E4-7347-9CE3-B77CFA7E96EB}"/>
                </a:ext>
              </a:extLst>
            </p:cNvPr>
            <p:cNvSpPr/>
            <p:nvPr/>
          </p:nvSpPr>
          <p:spPr>
            <a:xfrm>
              <a:off x="8093378" y="4616429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52;p23">
              <a:extLst>
                <a:ext uri="{FF2B5EF4-FFF2-40B4-BE49-F238E27FC236}">
                  <a16:creationId xmlns:a16="http://schemas.microsoft.com/office/drawing/2014/main" id="{E4DA5957-5821-D540-9779-C82378BA2E3D}"/>
                </a:ext>
              </a:extLst>
            </p:cNvPr>
            <p:cNvSpPr/>
            <p:nvPr/>
          </p:nvSpPr>
          <p:spPr>
            <a:xfrm>
              <a:off x="8096186" y="4313194"/>
              <a:ext cx="210313" cy="230833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353;p23">
            <a:extLst>
              <a:ext uri="{FF2B5EF4-FFF2-40B4-BE49-F238E27FC236}">
                <a16:creationId xmlns:a16="http://schemas.microsoft.com/office/drawing/2014/main" id="{3D5863E9-B6A9-E348-85A5-C97038BA8E6D}"/>
              </a:ext>
            </a:extLst>
          </p:cNvPr>
          <p:cNvGrpSpPr/>
          <p:nvPr/>
        </p:nvGrpSpPr>
        <p:grpSpPr>
          <a:xfrm>
            <a:off x="7799716" y="4126928"/>
            <a:ext cx="908742" cy="184403"/>
            <a:chOff x="8440321" y="4493178"/>
            <a:chExt cx="1133660" cy="245871"/>
          </a:xfrm>
        </p:grpSpPr>
        <p:sp>
          <p:nvSpPr>
            <p:cNvPr id="103" name="Google Shape;354;p23">
              <a:extLst>
                <a:ext uri="{FF2B5EF4-FFF2-40B4-BE49-F238E27FC236}">
                  <a16:creationId xmlns:a16="http://schemas.microsoft.com/office/drawing/2014/main" id="{7E505456-549A-464F-AB78-AA91206D80FA}"/>
                </a:ext>
              </a:extLst>
            </p:cNvPr>
            <p:cNvSpPr/>
            <p:nvPr/>
          </p:nvSpPr>
          <p:spPr>
            <a:xfrm>
              <a:off x="8440321" y="4500230"/>
              <a:ext cx="1133660" cy="229791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55;p23">
              <a:extLst>
                <a:ext uri="{FF2B5EF4-FFF2-40B4-BE49-F238E27FC236}">
                  <a16:creationId xmlns:a16="http://schemas.microsoft.com/office/drawing/2014/main" id="{1EB08515-B5C0-CF40-98A7-6638C7C1D27D}"/>
                </a:ext>
              </a:extLst>
            </p:cNvPr>
            <p:cNvSpPr/>
            <p:nvPr/>
          </p:nvSpPr>
          <p:spPr>
            <a:xfrm>
              <a:off x="9279118" y="4508216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56;p23">
              <a:extLst>
                <a:ext uri="{FF2B5EF4-FFF2-40B4-BE49-F238E27FC236}">
                  <a16:creationId xmlns:a16="http://schemas.microsoft.com/office/drawing/2014/main" id="{DC74406B-FFB4-B74A-9714-02488DA2C113}"/>
                </a:ext>
              </a:extLst>
            </p:cNvPr>
            <p:cNvSpPr/>
            <p:nvPr/>
          </p:nvSpPr>
          <p:spPr>
            <a:xfrm>
              <a:off x="9022891" y="4507398"/>
              <a:ext cx="210313" cy="230833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57;p23">
              <a:extLst>
                <a:ext uri="{FF2B5EF4-FFF2-40B4-BE49-F238E27FC236}">
                  <a16:creationId xmlns:a16="http://schemas.microsoft.com/office/drawing/2014/main" id="{D6BEF18B-AEB8-034D-9C00-B7B1C3D8F062}"/>
                </a:ext>
              </a:extLst>
            </p:cNvPr>
            <p:cNvSpPr/>
            <p:nvPr/>
          </p:nvSpPr>
          <p:spPr>
            <a:xfrm>
              <a:off x="8760880" y="4503350"/>
              <a:ext cx="210313" cy="230833"/>
            </a:xfrm>
            <a:prstGeom prst="rect">
              <a:avLst/>
            </a:prstGeom>
            <a:solidFill>
              <a:srgbClr val="CACACA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58;p23">
              <a:extLst>
                <a:ext uri="{FF2B5EF4-FFF2-40B4-BE49-F238E27FC236}">
                  <a16:creationId xmlns:a16="http://schemas.microsoft.com/office/drawing/2014/main" id="{3922CA5D-8016-F040-B6DF-C57024D2E0C0}"/>
                </a:ext>
              </a:extLst>
            </p:cNvPr>
            <p:cNvSpPr/>
            <p:nvPr/>
          </p:nvSpPr>
          <p:spPr>
            <a:xfrm>
              <a:off x="8496381" y="4493178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359;p23">
            <a:extLst>
              <a:ext uri="{FF2B5EF4-FFF2-40B4-BE49-F238E27FC236}">
                <a16:creationId xmlns:a16="http://schemas.microsoft.com/office/drawing/2014/main" id="{9BAF02F7-01AF-EE47-BE32-677FEA06A661}"/>
              </a:ext>
            </a:extLst>
          </p:cNvPr>
          <p:cNvSpPr/>
          <p:nvPr/>
        </p:nvSpPr>
        <p:spPr>
          <a:xfrm>
            <a:off x="7532996" y="3736747"/>
            <a:ext cx="2634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9" name="Google Shape;360;p23">
            <a:extLst>
              <a:ext uri="{FF2B5EF4-FFF2-40B4-BE49-F238E27FC236}">
                <a16:creationId xmlns:a16="http://schemas.microsoft.com/office/drawing/2014/main" id="{2011739A-5C87-6343-B37E-607DEB8BDCB6}"/>
              </a:ext>
            </a:extLst>
          </p:cNvPr>
          <p:cNvSpPr/>
          <p:nvPr/>
        </p:nvSpPr>
        <p:spPr>
          <a:xfrm>
            <a:off x="5510211" y="3742622"/>
            <a:ext cx="1611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0" name="Google Shape;361;p23">
            <a:extLst>
              <a:ext uri="{FF2B5EF4-FFF2-40B4-BE49-F238E27FC236}">
                <a16:creationId xmlns:a16="http://schemas.microsoft.com/office/drawing/2014/main" id="{5C6D3DA2-960D-4E42-A81E-689DAC838A27}"/>
              </a:ext>
            </a:extLst>
          </p:cNvPr>
          <p:cNvSpPr/>
          <p:nvPr/>
        </p:nvSpPr>
        <p:spPr>
          <a:xfrm>
            <a:off x="4332596" y="3742622"/>
            <a:ext cx="2634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1" name="Google Shape;362;p23">
            <a:extLst>
              <a:ext uri="{FF2B5EF4-FFF2-40B4-BE49-F238E27FC236}">
                <a16:creationId xmlns:a16="http://schemas.microsoft.com/office/drawing/2014/main" id="{F926D3F6-366E-8C42-B357-399D16B8622F}"/>
              </a:ext>
            </a:extLst>
          </p:cNvPr>
          <p:cNvSpPr/>
          <p:nvPr/>
        </p:nvSpPr>
        <p:spPr>
          <a:xfrm>
            <a:off x="6462239" y="3742622"/>
            <a:ext cx="1611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B110D5-4668-8A4F-8EE6-049C471ADE71}"/>
              </a:ext>
            </a:extLst>
          </p:cNvPr>
          <p:cNvGrpSpPr/>
          <p:nvPr/>
        </p:nvGrpSpPr>
        <p:grpSpPr>
          <a:xfrm>
            <a:off x="7043534" y="4883755"/>
            <a:ext cx="3716415" cy="817707"/>
            <a:chOff x="2374900" y="4709970"/>
            <a:chExt cx="7242175" cy="817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8B284BE7-4B99-C741-8A36-49D5FCFA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817707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4" name="Text Box 5">
              <a:extLst>
                <a:ext uri="{FF2B5EF4-FFF2-40B4-BE49-F238E27FC236}">
                  <a16:creationId xmlns:a16="http://schemas.microsoft.com/office/drawing/2014/main" id="{70817C3B-C6C4-B34C-9BE4-E9D6A2B5E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266" y="4885801"/>
              <a:ext cx="6369460" cy="4001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i="1" dirty="0">
                  <a:cs typeface="Arial"/>
                </a:rPr>
                <a:t>P4 describes PISA’s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6FA3-6B88-5243-A2CC-0FE86C44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Goals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FE2F3-9E3A-9E4C-A105-48AE2482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67731-D036-964B-A411-E8A340A9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8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4D5ED-41B3-C547-8295-3BC497E4F6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Protocol independence</a:t>
            </a:r>
          </a:p>
          <a:p>
            <a:pPr lvl="1"/>
            <a:r>
              <a:rPr lang="en-US" sz="2000" dirty="0"/>
              <a:t>Programmer defines packet formats and processing algorithms.</a:t>
            </a:r>
          </a:p>
          <a:p>
            <a:endParaRPr lang="en-US" sz="2000" dirty="0"/>
          </a:p>
          <a:p>
            <a:r>
              <a:rPr lang="en-US" sz="2000" dirty="0"/>
              <a:t>Target independence</a:t>
            </a:r>
          </a:p>
          <a:p>
            <a:pPr lvl="1"/>
            <a:r>
              <a:rPr lang="en-US" sz="2000" dirty="0"/>
              <a:t>Low-level hardware organization is not fixed</a:t>
            </a:r>
          </a:p>
          <a:p>
            <a:pPr lvl="1"/>
            <a:r>
              <a:rPr lang="en-US" sz="2000" dirty="0"/>
              <a:t>Compiler compiles the program for the target device</a:t>
            </a:r>
          </a:p>
          <a:p>
            <a:endParaRPr lang="en-US" sz="2000" dirty="0"/>
          </a:p>
          <a:p>
            <a:r>
              <a:rPr lang="en-US" sz="2000" dirty="0"/>
              <a:t>Consistent control plane interface</a:t>
            </a:r>
          </a:p>
          <a:p>
            <a:pPr lvl="1"/>
            <a:r>
              <a:rPr lang="en-US" sz="2000" dirty="0"/>
              <a:t>Control plane APIs are automatically generated by the compiler</a:t>
            </a:r>
          </a:p>
          <a:p>
            <a:endParaRPr lang="en-US" sz="2000" dirty="0"/>
          </a:p>
          <a:p>
            <a:r>
              <a:rPr lang="en-US" sz="2000" dirty="0"/>
              <a:t>Reconfigurability</a:t>
            </a:r>
          </a:p>
          <a:p>
            <a:pPr lvl="1"/>
            <a:r>
              <a:rPr lang="en-US" sz="2000" dirty="0"/>
              <a:t>Data plane program can be changed in the field</a:t>
            </a:r>
          </a:p>
        </p:txBody>
      </p:sp>
    </p:spTree>
    <p:extLst>
      <p:ext uri="{BB962C8B-B14F-4D97-AF65-F5344CB8AC3E}">
        <p14:creationId xmlns:p14="http://schemas.microsoft.com/office/powerpoint/2010/main" val="34939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2ECB-B3CA-2C4D-AEAC-9074129D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Big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A9304-8A74-2840-894B-94F63863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7FE02-07BA-9549-9F2C-4D317814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9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BBE85F-4CA1-0644-BEF5-AD2AC9F002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58206"/>
            <a:ext cx="10325100" cy="3213100"/>
          </a:xfrm>
        </p:spPr>
      </p:pic>
    </p:spTree>
    <p:extLst>
      <p:ext uri="{BB962C8B-B14F-4D97-AF65-F5344CB8AC3E}">
        <p14:creationId xmlns:p14="http://schemas.microsoft.com/office/powerpoint/2010/main" val="2087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Template-Mo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-DataNetworks-Modern" id="{C51B6A3E-2780-0E44-9547-A0D4EC3F5B4D}" vid="{EF1B1C2C-A39B-A249-9E56-08B418F1BE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SlideTemplate-Modern</Template>
  <TotalTime>1655</TotalTime>
  <Words>1287</Words>
  <Application>Microsoft Office PowerPoint</Application>
  <PresentationFormat>Widescreen</PresentationFormat>
  <Paragraphs>405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Candara</vt:lpstr>
      <vt:lpstr>Helvetica</vt:lpstr>
      <vt:lpstr>Lucida Console</vt:lpstr>
      <vt:lpstr>Tahoma</vt:lpstr>
      <vt:lpstr>Times New Roman</vt:lpstr>
      <vt:lpstr>SlideTemplate-Modern</vt:lpstr>
      <vt:lpstr>P4 Programming Protocol-Independent Packet Processors</vt:lpstr>
      <vt:lpstr>SDN Recap</vt:lpstr>
      <vt:lpstr>OpenFlow Recognized Header Fields</vt:lpstr>
      <vt:lpstr>Protocol Independent Switch Architecture</vt:lpstr>
      <vt:lpstr>Status Quo: Bottom-up design</vt:lpstr>
      <vt:lpstr>A better approach: Top-down design</vt:lpstr>
      <vt:lpstr>Protocol Independent Switch Architecture</vt:lpstr>
      <vt:lpstr>P4: Goals</vt:lpstr>
      <vt:lpstr>P4: Big picture</vt:lpstr>
      <vt:lpstr>L3 Data Plane Program</vt:lpstr>
      <vt:lpstr>P4: Language elements</vt:lpstr>
      <vt:lpstr>Example Program from P4 Paper</vt:lpstr>
      <vt:lpstr>P4 Program Components</vt:lpstr>
      <vt:lpstr>P4 Specification</vt:lpstr>
      <vt:lpstr>P4 Types</vt:lpstr>
      <vt:lpstr>P4 Composite types</vt:lpstr>
      <vt:lpstr>P4 Headers (translated from paper)</vt:lpstr>
      <vt:lpstr>P4 Headers</vt:lpstr>
      <vt:lpstr>P4 Programs</vt:lpstr>
      <vt:lpstr>Parser uses a state machine</vt:lpstr>
      <vt:lpstr>P4 Parser (translated from paper)</vt:lpstr>
      <vt:lpstr>P4 Programs</vt:lpstr>
      <vt:lpstr>P4 Tables</vt:lpstr>
      <vt:lpstr>Match-Action Table Operation</vt:lpstr>
      <vt:lpstr>P4 Tables</vt:lpstr>
      <vt:lpstr>P4 Table (translated from paper)</vt:lpstr>
      <vt:lpstr>P4 Action (translated from paper)</vt:lpstr>
      <vt:lpstr>P4 Statements</vt:lpstr>
      <vt:lpstr>P4 Operators</vt:lpstr>
      <vt:lpstr>P4 Variables &amp; Constants</vt:lpstr>
      <vt:lpstr>P4 Variables</vt:lpstr>
      <vt:lpstr>P4 Control (notation from paper)</vt:lpstr>
      <vt:lpstr>Complete P4 Program</vt:lpstr>
      <vt:lpstr>P4 Programs</vt:lpstr>
      <vt:lpstr>Deparser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Datacenters &amp; SDN</dc:title>
  <dc:creator>Bala Chandrasekaran</dc:creator>
  <cp:lastModifiedBy>Bruce Maggs</cp:lastModifiedBy>
  <cp:revision>985</cp:revision>
  <cp:lastPrinted>2019-01-31T23:50:56Z</cp:lastPrinted>
  <dcterms:created xsi:type="dcterms:W3CDTF">2019-01-31T10:39:09Z</dcterms:created>
  <dcterms:modified xsi:type="dcterms:W3CDTF">2021-10-13T19:18:09Z</dcterms:modified>
</cp:coreProperties>
</file>