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566" r:id="rId2"/>
    <p:sldId id="567" r:id="rId3"/>
    <p:sldId id="565" r:id="rId4"/>
    <p:sldId id="321" r:id="rId5"/>
    <p:sldId id="504" r:id="rId6"/>
    <p:sldId id="505" r:id="rId7"/>
    <p:sldId id="519" r:id="rId8"/>
    <p:sldId id="507" r:id="rId9"/>
    <p:sldId id="508" r:id="rId10"/>
    <p:sldId id="509" r:id="rId11"/>
    <p:sldId id="510" r:id="rId12"/>
    <p:sldId id="511" r:id="rId13"/>
    <p:sldId id="538" r:id="rId14"/>
    <p:sldId id="539" r:id="rId15"/>
    <p:sldId id="514" r:id="rId16"/>
    <p:sldId id="515" r:id="rId17"/>
    <p:sldId id="540" r:id="rId18"/>
    <p:sldId id="564" r:id="rId19"/>
    <p:sldId id="554" r:id="rId20"/>
    <p:sldId id="555" r:id="rId21"/>
    <p:sldId id="556" r:id="rId22"/>
    <p:sldId id="557" r:id="rId23"/>
    <p:sldId id="561" r:id="rId24"/>
    <p:sldId id="553" r:id="rId25"/>
    <p:sldId id="543" r:id="rId26"/>
    <p:sldId id="531" r:id="rId27"/>
    <p:sldId id="524" r:id="rId28"/>
    <p:sldId id="535" r:id="rId29"/>
    <p:sldId id="536" r:id="rId30"/>
    <p:sldId id="549" r:id="rId31"/>
    <p:sldId id="544" r:id="rId32"/>
    <p:sldId id="526" r:id="rId33"/>
    <p:sldId id="545" r:id="rId34"/>
    <p:sldId id="528" r:id="rId3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B8EB"/>
    <a:srgbClr val="122956"/>
    <a:srgbClr val="2A5DC4"/>
    <a:srgbClr val="00BC00"/>
    <a:srgbClr val="D5FFD5"/>
    <a:srgbClr val="B3C7EF"/>
    <a:srgbClr val="704316"/>
    <a:srgbClr val="008E00"/>
    <a:srgbClr val="00B800"/>
    <a:srgbClr val="316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72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B4B71-9140-4B38-8FE9-F08556C51C98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C1B91-1108-473C-9275-6CAD8333A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06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94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94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26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9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3,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3,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3,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3,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3,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3,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3,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3,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3,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March 3, 2013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19D21A-9659-4D1F-9537-C65E5AC98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438400"/>
            <a:ext cx="8229600" cy="1295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Consensus Part I:</a:t>
            </a:r>
          </a:p>
          <a:p>
            <a:pPr marL="0" indent="0" algn="ctr">
              <a:buNone/>
            </a:pPr>
            <a:r>
              <a:rPr lang="en-US" dirty="0"/>
              <a:t>Fail-stop Failures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7C3051-79EA-4834-A405-BAA7A3ACF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A715153-7F19-46FF-9A89-AC9D09BBA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 514 / ECE 558</a:t>
            </a:r>
          </a:p>
        </p:txBody>
      </p:sp>
    </p:spTree>
    <p:extLst>
      <p:ext uri="{BB962C8B-B14F-4D97-AF65-F5344CB8AC3E}">
        <p14:creationId xmlns:p14="http://schemas.microsoft.com/office/powerpoint/2010/main" val="1458973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04800" y="6096000"/>
            <a:ext cx="86106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676400" y="533400"/>
            <a:ext cx="2743200" cy="860286"/>
            <a:chOff x="457200" y="533400"/>
            <a:chExt cx="2743200" cy="860286"/>
          </a:xfrm>
        </p:grpSpPr>
        <p:sp>
          <p:nvSpPr>
            <p:cNvPr id="8" name="TextBox 7"/>
            <p:cNvSpPr txBox="1"/>
            <p:nvPr/>
          </p:nvSpPr>
          <p:spPr>
            <a:xfrm>
              <a:off x="457200" y="685800"/>
              <a:ext cx="2743200" cy="707886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marL="117475" indent="-117475" algn="l">
                <a:buFont typeface="Arial" pitchFamily="34" charset="0"/>
                <a:buChar char="•"/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Respond to RPCs from candidates and leaders.</a:t>
              </a:r>
            </a:p>
            <a:p>
              <a:pPr marL="117475" indent="-117475" algn="l">
                <a:buFont typeface="Arial" pitchFamily="34" charset="0"/>
                <a:buChar char="•"/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Convert to candidate if election timeout elapses without either:</a:t>
              </a:r>
            </a:p>
            <a:p>
              <a:pPr marL="227013" lvl="1" indent="-109538" algn="l">
                <a:buFont typeface="Arial" pitchFamily="34" charset="0"/>
                <a:buChar char="•"/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Receiving valid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AppendEntries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 RPC, or</a:t>
              </a:r>
            </a:p>
            <a:p>
              <a:pPr marL="227013" lvl="1" indent="-109538" algn="l">
                <a:buFont typeface="Arial" pitchFamily="34" charset="0"/>
                <a:buChar char="•"/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Granting vote to candidate	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5334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b="1" dirty="0">
                  <a:solidFill>
                    <a:schemeClr val="bg1"/>
                  </a:solidFill>
                </a:rPr>
                <a:t>Followers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76400" y="1450224"/>
            <a:ext cx="2743200" cy="1351437"/>
            <a:chOff x="457200" y="1497253"/>
            <a:chExt cx="2743200" cy="1351437"/>
          </a:xfrm>
        </p:grpSpPr>
        <p:sp>
          <p:nvSpPr>
            <p:cNvPr id="11" name="TextBox 10"/>
            <p:cNvSpPr txBox="1"/>
            <p:nvPr/>
          </p:nvSpPr>
          <p:spPr>
            <a:xfrm>
              <a:off x="457200" y="1648361"/>
              <a:ext cx="2743200" cy="1200329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1pPr>
              <a:lvl2pPr marL="227013" lvl="1" indent="-109538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2pPr>
            </a:lstStyle>
            <a:p>
              <a:r>
                <a:rPr lang="en-US" dirty="0"/>
                <a:t>Increment </a:t>
              </a:r>
              <a:r>
                <a:rPr lang="en-US" dirty="0" err="1"/>
                <a:t>currentTerm</a:t>
              </a:r>
              <a:r>
                <a:rPr lang="en-US" dirty="0"/>
                <a:t>, vote for self</a:t>
              </a:r>
            </a:p>
            <a:p>
              <a:r>
                <a:rPr lang="en-US" dirty="0"/>
                <a:t>Reset election timeout</a:t>
              </a:r>
            </a:p>
            <a:p>
              <a:r>
                <a:rPr lang="en-US" dirty="0"/>
                <a:t>Send </a:t>
              </a:r>
              <a:r>
                <a:rPr lang="en-US" dirty="0" err="1"/>
                <a:t>RequestVote</a:t>
              </a:r>
              <a:r>
                <a:rPr lang="en-US" dirty="0"/>
                <a:t> RPCs to all other servers, wait for either:</a:t>
              </a:r>
            </a:p>
            <a:p>
              <a:pPr lvl="1"/>
              <a:r>
                <a:rPr lang="en-US" dirty="0"/>
                <a:t>Votes received from majority of servers: become leader</a:t>
              </a:r>
            </a:p>
            <a:p>
              <a:pPr lvl="1"/>
              <a:r>
                <a:rPr lang="en-US" dirty="0" err="1"/>
                <a:t>AppendEntries</a:t>
              </a:r>
              <a:r>
                <a:rPr lang="en-US" dirty="0"/>
                <a:t> RPC received from new leader: step down</a:t>
              </a:r>
            </a:p>
            <a:p>
              <a:pPr lvl="1"/>
              <a:r>
                <a:rPr lang="en-US" dirty="0"/>
                <a:t>Election timeout elapses without election resolution: increment term, start new election</a:t>
              </a:r>
            </a:p>
            <a:p>
              <a:pPr lvl="1"/>
              <a:r>
                <a:rPr lang="en-US" dirty="0"/>
                <a:t>Discover higher term: step down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7200" y="1497253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Candidates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676400" y="5004837"/>
            <a:ext cx="2743200" cy="1106434"/>
            <a:chOff x="457200" y="5257800"/>
            <a:chExt cx="2743200" cy="1106434"/>
          </a:xfrm>
        </p:grpSpPr>
        <p:sp>
          <p:nvSpPr>
            <p:cNvPr id="17" name="TextBox 16"/>
            <p:cNvSpPr txBox="1"/>
            <p:nvPr/>
          </p:nvSpPr>
          <p:spPr>
            <a:xfrm>
              <a:off x="457200" y="5410127"/>
              <a:ext cx="2743200" cy="954107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1pPr>
              <a:lvl2pPr marL="227013" lvl="1" indent="-109538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2pPr>
            </a:lstStyle>
            <a:p>
              <a:pPr marL="0" indent="0">
                <a:buNone/>
              </a:pPr>
              <a:r>
                <a:rPr lang="en-US" dirty="0">
                  <a:solidFill>
                    <a:schemeClr val="tx2"/>
                  </a:solidFill>
                </a:rPr>
                <a:t>Each server persists the following to stable storage synchronously before responding to RPCs:</a:t>
              </a:r>
            </a:p>
            <a:p>
              <a:pPr marL="796925" indent="-796925">
                <a:buNone/>
              </a:pPr>
              <a:r>
                <a:rPr lang="en-US" b="1" dirty="0" err="1"/>
                <a:t>currentTerm</a:t>
              </a:r>
              <a:r>
                <a:rPr lang="en-US" dirty="0"/>
                <a:t>	latest term server has seen (initialized to 0 on first boot)</a:t>
              </a:r>
            </a:p>
            <a:p>
              <a:pPr marL="796925" indent="-796925">
                <a:buNone/>
              </a:pPr>
              <a:r>
                <a:rPr lang="en-US" b="1" dirty="0" err="1"/>
                <a:t>votedFor</a:t>
              </a:r>
              <a:r>
                <a:rPr lang="en-US" dirty="0"/>
                <a:t>	</a:t>
              </a:r>
              <a:r>
                <a:rPr lang="en-US" dirty="0" err="1"/>
                <a:t>candidateId</a:t>
              </a:r>
              <a:r>
                <a:rPr lang="en-US" dirty="0"/>
                <a:t> that received vote in current term (or null if none)</a:t>
              </a:r>
            </a:p>
            <a:p>
              <a:pPr marL="796925" indent="-796925">
                <a:buNone/>
              </a:pPr>
              <a:r>
                <a:rPr lang="en-US" b="1" dirty="0"/>
                <a:t>log[]</a:t>
              </a:r>
              <a:r>
                <a:rPr lang="en-US" dirty="0"/>
                <a:t>	log entries	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00" y="52578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Persistent State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76400" y="6167808"/>
            <a:ext cx="2743200" cy="613992"/>
            <a:chOff x="457200" y="6477000"/>
            <a:chExt cx="2743200" cy="613992"/>
          </a:xfrm>
        </p:grpSpPr>
        <p:sp>
          <p:nvSpPr>
            <p:cNvPr id="20" name="TextBox 19"/>
            <p:cNvSpPr txBox="1"/>
            <p:nvPr/>
          </p:nvSpPr>
          <p:spPr>
            <a:xfrm>
              <a:off x="457200" y="6629327"/>
              <a:ext cx="2743200" cy="461665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1pPr>
              <a:lvl2pPr marL="227013" lvl="1" indent="-109538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2pPr>
            </a:lstStyle>
            <a:p>
              <a:pPr marL="796925" indent="-796925">
                <a:buNone/>
              </a:pPr>
              <a:r>
                <a:rPr lang="en-US" b="1" dirty="0"/>
                <a:t>term</a:t>
              </a:r>
              <a:r>
                <a:rPr lang="en-US" dirty="0"/>
                <a:t>	term when entry was received </a:t>
              </a:r>
              <a:r>
                <a:rPr lang="en-US"/>
                <a:t>by leader</a:t>
              </a:r>
              <a:endParaRPr lang="en-US" dirty="0"/>
            </a:p>
            <a:p>
              <a:pPr marL="796925" indent="-796925">
                <a:buNone/>
              </a:pPr>
              <a:r>
                <a:rPr lang="en-US" b="1" dirty="0"/>
                <a:t>index</a:t>
              </a:r>
              <a:r>
                <a:rPr lang="en-US" dirty="0"/>
                <a:t>	position of entry in the log</a:t>
              </a:r>
            </a:p>
            <a:p>
              <a:pPr marL="796925" indent="-796925">
                <a:buNone/>
              </a:pPr>
              <a:r>
                <a:rPr lang="en-US" b="1" dirty="0"/>
                <a:t>command</a:t>
              </a:r>
              <a:r>
                <a:rPr lang="en-US" dirty="0"/>
                <a:t>	command for state machine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57200" y="64770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Log Entry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648200" y="533400"/>
            <a:ext cx="2743200" cy="2320933"/>
            <a:chOff x="3581400" y="534692"/>
            <a:chExt cx="2743200" cy="2320933"/>
          </a:xfrm>
        </p:grpSpPr>
        <p:sp>
          <p:nvSpPr>
            <p:cNvPr id="23" name="TextBox 22"/>
            <p:cNvSpPr txBox="1"/>
            <p:nvPr/>
          </p:nvSpPr>
          <p:spPr>
            <a:xfrm>
              <a:off x="3581400" y="685800"/>
              <a:ext cx="2743200" cy="2169825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8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Invoked by candidates to gather votes.</a:t>
              </a:r>
            </a:p>
            <a:p>
              <a:pPr marL="798513" indent="-798513" algn="l">
                <a:spcBef>
                  <a:spcPts val="600"/>
                </a:spcBef>
                <a:tabLst>
                  <a:tab pos="798513" algn="l"/>
                </a:tabLst>
              </a:pPr>
              <a:r>
                <a:rPr lang="en-US" sz="800" b="1" dirty="0">
                  <a:solidFill>
                    <a:schemeClr val="accent4"/>
                  </a:solidFill>
                  <a:latin typeface="+mn-lt"/>
                  <a:cs typeface="Times New Roman" pitchFamily="18" charset="0"/>
                </a:rPr>
                <a:t>Arguments: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>
                  <a:latin typeface="Times New Roman" pitchFamily="18" charset="0"/>
                  <a:cs typeface="Times New Roman" pitchFamily="18" charset="0"/>
                </a:rPr>
                <a:t>candidateId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candidate requesting vote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>
                  <a:latin typeface="Times New Roman" pitchFamily="18" charset="0"/>
                  <a:cs typeface="Times New Roman" pitchFamily="18" charset="0"/>
                </a:rPr>
                <a:t>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candidate's term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>
                  <a:latin typeface="Times New Roman" pitchFamily="18" charset="0"/>
                  <a:cs typeface="Times New Roman" pitchFamily="18" charset="0"/>
                </a:rPr>
                <a:t>lastLogIndex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index of candidate's last log entry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>
                  <a:latin typeface="Times New Roman" pitchFamily="18" charset="0"/>
                  <a:cs typeface="Times New Roman" pitchFamily="18" charset="0"/>
                </a:rPr>
                <a:t>lastLogTerm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term of candidate's last log entry</a:t>
              </a:r>
            </a:p>
            <a:p>
              <a:pPr marL="798513" indent="-798513" algn="l">
                <a:spcBef>
                  <a:spcPts val="600"/>
                </a:spcBef>
                <a:tabLst>
                  <a:tab pos="798513" algn="l"/>
                </a:tabLst>
              </a:pPr>
              <a:r>
                <a:rPr lang="en-US" sz="800" b="1" dirty="0">
                  <a:solidFill>
                    <a:schemeClr val="accent4"/>
                  </a:solidFill>
                  <a:latin typeface="+mn-lt"/>
                  <a:cs typeface="Times New Roman" pitchFamily="18" charset="0"/>
                </a:rPr>
                <a:t>Results: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>
                  <a:latin typeface="Times New Roman" pitchFamily="18" charset="0"/>
                  <a:cs typeface="Times New Roman" pitchFamily="18" charset="0"/>
                </a:rPr>
                <a:t>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, for candidate to update itself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>
                  <a:latin typeface="Times New Roman" pitchFamily="18" charset="0"/>
                  <a:cs typeface="Times New Roman" pitchFamily="18" charset="0"/>
                </a:rPr>
                <a:t>voteGranted</a:t>
              </a:r>
              <a:r>
                <a:rPr lang="en-US" sz="800" b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true means candidate received vote</a:t>
              </a:r>
            </a:p>
            <a:p>
              <a:pPr marL="798513" indent="-798513" algn="l">
                <a:spcBef>
                  <a:spcPts val="600"/>
                </a:spcBef>
                <a:tabLst>
                  <a:tab pos="798513" algn="l"/>
                </a:tabLst>
              </a:pPr>
              <a:r>
                <a:rPr lang="en-US" sz="800" b="1" dirty="0">
                  <a:solidFill>
                    <a:schemeClr val="accent4"/>
                  </a:solidFill>
                  <a:latin typeface="+mn-lt"/>
                  <a:cs typeface="Times New Roman" pitchFamily="18" charset="0"/>
                </a:rPr>
                <a:t>Implementation: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If term &gt;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 ← term</a:t>
              </a:r>
              <a:br>
                <a:rPr lang="en-US" sz="800" dirty="0">
                  <a:latin typeface="Times New Roman" pitchFamily="18" charset="0"/>
                  <a:cs typeface="Times New Roman" pitchFamily="18" charset="0"/>
                </a:rPr>
              </a:b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(step down if leader or candidate)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If term ==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votedFor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 is null or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candidateId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, and candidate's log is at least as complete as local log, grant vote and reset election timeout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581400" y="534692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err="1">
                  <a:solidFill>
                    <a:schemeClr val="bg1"/>
                  </a:solidFill>
                </a:rPr>
                <a:t>RequestVote</a:t>
              </a:r>
              <a:r>
                <a:rPr lang="en-US" sz="1000" b="1" dirty="0">
                  <a:solidFill>
                    <a:schemeClr val="bg1"/>
                  </a:solidFill>
                </a:rPr>
                <a:t> RPC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648200" y="3225268"/>
            <a:ext cx="2743200" cy="3556532"/>
            <a:chOff x="3581400" y="2819400"/>
            <a:chExt cx="2743200" cy="3676442"/>
          </a:xfrm>
        </p:grpSpPr>
        <p:sp>
          <p:nvSpPr>
            <p:cNvPr id="26" name="TextBox 25"/>
            <p:cNvSpPr txBox="1"/>
            <p:nvPr/>
          </p:nvSpPr>
          <p:spPr>
            <a:xfrm>
              <a:off x="3581400" y="2971800"/>
              <a:ext cx="2743200" cy="3524042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Ins="45720" rtlCol="0">
              <a:spAutoFit/>
            </a:bodyPr>
            <a:lstStyle/>
            <a:p>
              <a:pPr algn="l"/>
              <a:r>
                <a:rPr lang="en-US" sz="8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Invoked by leader to replicate log entries and discover inconsistencies; also used as heartbeat .</a:t>
              </a:r>
            </a:p>
            <a:p>
              <a:pPr marL="798513" indent="-798513" algn="l">
                <a:spcBef>
                  <a:spcPts val="600"/>
                </a:spcBef>
                <a:tabLst>
                  <a:tab pos="798513" algn="l"/>
                </a:tabLst>
              </a:pPr>
              <a:r>
                <a:rPr lang="en-US" sz="800" b="1" dirty="0">
                  <a:solidFill>
                    <a:schemeClr val="accent4"/>
                  </a:solidFill>
                  <a:latin typeface="+mn-lt"/>
                  <a:cs typeface="Times New Roman" pitchFamily="18" charset="0"/>
                </a:rPr>
                <a:t>Arguments: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>
                  <a:latin typeface="Times New Roman" pitchFamily="18" charset="0"/>
                  <a:cs typeface="Times New Roman" pitchFamily="18" charset="0"/>
                </a:rPr>
                <a:t>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leader's term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>
                  <a:latin typeface="Times New Roman" pitchFamily="18" charset="0"/>
                  <a:cs typeface="Times New Roman" pitchFamily="18" charset="0"/>
                </a:rPr>
                <a:t>leaderId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so follower can redirect clients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>
                  <a:latin typeface="Times New Roman" pitchFamily="18" charset="0"/>
                  <a:cs typeface="Times New Roman" pitchFamily="18" charset="0"/>
                </a:rPr>
                <a:t>prevLogIndex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index of log entry immediately preceding new ones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>
                  <a:latin typeface="Times New Roman" pitchFamily="18" charset="0"/>
                  <a:cs typeface="Times New Roman" pitchFamily="18" charset="0"/>
                </a:rPr>
                <a:t>prevLogTerm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term of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prevLogIndex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 entry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>
                  <a:latin typeface="Times New Roman" pitchFamily="18" charset="0"/>
                  <a:cs typeface="Times New Roman" pitchFamily="18" charset="0"/>
                </a:rPr>
                <a:t>entries[]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log entries to store (empty for heartbeat)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 err="1">
                  <a:latin typeface="Times New Roman" pitchFamily="18" charset="0"/>
                  <a:cs typeface="Times New Roman" pitchFamily="18" charset="0"/>
                </a:rPr>
                <a:t>commitIndex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last entry known to be committed</a:t>
              </a:r>
            </a:p>
            <a:p>
              <a:pPr marL="798513" indent="-798513" algn="l">
                <a:spcBef>
                  <a:spcPts val="600"/>
                </a:spcBef>
                <a:tabLst>
                  <a:tab pos="798513" algn="l"/>
                </a:tabLst>
              </a:pPr>
              <a:r>
                <a:rPr lang="en-US" sz="800" b="1" dirty="0">
                  <a:solidFill>
                    <a:schemeClr val="accent4"/>
                  </a:solidFill>
                  <a:latin typeface="+mn-lt"/>
                  <a:cs typeface="Times New Roman" pitchFamily="18" charset="0"/>
                </a:rPr>
                <a:t>Results: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>
                  <a:latin typeface="Times New Roman" pitchFamily="18" charset="0"/>
                  <a:cs typeface="Times New Roman" pitchFamily="18" charset="0"/>
                </a:rPr>
                <a:t>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, for leader to update itself</a:t>
              </a:r>
            </a:p>
            <a:p>
              <a:pPr marL="798513" indent="-798513" algn="l">
                <a:tabLst>
                  <a:tab pos="798513" algn="l"/>
                </a:tabLst>
              </a:pPr>
              <a:r>
                <a:rPr lang="en-US" sz="800" b="1" dirty="0">
                  <a:latin typeface="Times New Roman" pitchFamily="18" charset="0"/>
                  <a:cs typeface="Times New Roman" pitchFamily="18" charset="0"/>
                </a:rPr>
                <a:t>success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	true if follower contained entry matching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prevLogIndex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prevLogTerm</a:t>
              </a:r>
              <a:endParaRPr lang="en-US" sz="800" dirty="0">
                <a:latin typeface="Times New Roman" pitchFamily="18" charset="0"/>
                <a:cs typeface="Times New Roman" pitchFamily="18" charset="0"/>
              </a:endParaRPr>
            </a:p>
            <a:p>
              <a:pPr marL="798513" indent="-798513" algn="l">
                <a:spcBef>
                  <a:spcPts val="600"/>
                </a:spcBef>
                <a:tabLst>
                  <a:tab pos="798513" algn="l"/>
                </a:tabLst>
              </a:pPr>
              <a:r>
                <a:rPr lang="en-US" sz="800" b="1" dirty="0">
                  <a:solidFill>
                    <a:schemeClr val="accent4"/>
                  </a:solidFill>
                  <a:latin typeface="+mn-lt"/>
                  <a:cs typeface="Times New Roman" pitchFamily="18" charset="0"/>
                </a:rPr>
                <a:t>Implementation: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Return if term &lt;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currentTerm</a:t>
              </a:r>
              <a:endParaRPr lang="en-US" sz="800" dirty="0">
                <a:latin typeface="Times New Roman" pitchFamily="18" charset="0"/>
                <a:cs typeface="Times New Roman" pitchFamily="18" charset="0"/>
              </a:endParaRP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If term &gt;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currentTerm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 ← term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If candidate or leader, step down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Reset election timeout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Return failure if log doesn’t contain an entry at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prevLogIndex</a:t>
              </a: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 whose term matches </a:t>
              </a:r>
              <a:r>
                <a:rPr lang="en-US" sz="800" dirty="0" err="1">
                  <a:latin typeface="Times New Roman" pitchFamily="18" charset="0"/>
                  <a:cs typeface="Times New Roman" pitchFamily="18" charset="0"/>
                </a:rPr>
                <a:t>prevLogTerm</a:t>
              </a:r>
              <a:endParaRPr lang="en-US" sz="800" dirty="0">
                <a:latin typeface="Times New Roman" pitchFamily="18" charset="0"/>
                <a:cs typeface="Times New Roman" pitchFamily="18" charset="0"/>
              </a:endParaRP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If existing entries conflict with new entries, delete all existing entries starting with first conflicting entry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Append any new entries not already in the log</a:t>
              </a:r>
            </a:p>
            <a:p>
              <a:pPr marL="169863" indent="-169863" algn="l">
                <a:buFont typeface="+mj-lt"/>
                <a:buAutoNum type="arabicPeriod"/>
                <a:tabLst>
                  <a:tab pos="169863" algn="l"/>
                </a:tabLst>
              </a:pPr>
              <a:r>
                <a:rPr lang="en-US" sz="800" dirty="0">
                  <a:latin typeface="Times New Roman" pitchFamily="18" charset="0"/>
                  <a:cs typeface="Times New Roman" pitchFamily="18" charset="0"/>
                </a:rPr>
                <a:t>Advance state machine with newly committed entries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81400" y="28194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err="1">
                  <a:solidFill>
                    <a:schemeClr val="bg1"/>
                  </a:solidFill>
                </a:rPr>
                <a:t>AppendEntries</a:t>
              </a:r>
              <a:r>
                <a:rPr lang="en-US" sz="1000" b="1" dirty="0">
                  <a:solidFill>
                    <a:schemeClr val="bg1"/>
                  </a:solidFill>
                </a:rPr>
                <a:t> RPC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725572" y="30996"/>
            <a:ext cx="3605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Raft Protocol Summary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676400" y="2858199"/>
            <a:ext cx="2743200" cy="2090100"/>
            <a:chOff x="457200" y="3048000"/>
            <a:chExt cx="2743200" cy="2090100"/>
          </a:xfrm>
        </p:grpSpPr>
        <p:sp>
          <p:nvSpPr>
            <p:cNvPr id="14" name="TextBox 13"/>
            <p:cNvSpPr txBox="1"/>
            <p:nvPr/>
          </p:nvSpPr>
          <p:spPr>
            <a:xfrm>
              <a:off x="457200" y="3199108"/>
              <a:ext cx="2743200" cy="193899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1pPr>
              <a:lvl2pPr marL="227013" lvl="1" indent="-109538" algn="l">
                <a:buFont typeface="Arial" pitchFamily="34" charset="0"/>
                <a:buChar char="•"/>
                <a:defRPr sz="800">
                  <a:latin typeface="Times New Roman" pitchFamily="18" charset="0"/>
                  <a:cs typeface="Times New Roman" pitchFamily="18" charset="0"/>
                </a:defRPr>
              </a:lvl2pPr>
            </a:lstStyle>
            <a:p>
              <a:r>
                <a:rPr lang="en-US" dirty="0"/>
                <a:t>Initialize </a:t>
              </a:r>
              <a:r>
                <a:rPr lang="en-US" dirty="0" err="1"/>
                <a:t>nextIndex</a:t>
              </a:r>
              <a:r>
                <a:rPr lang="en-US" dirty="0"/>
                <a:t> for each to last log index + 1</a:t>
              </a:r>
            </a:p>
            <a:p>
              <a:r>
                <a:rPr lang="en-US" dirty="0"/>
                <a:t>Send initial empty </a:t>
              </a:r>
              <a:r>
                <a:rPr lang="en-US" dirty="0" err="1"/>
                <a:t>AppendEntries</a:t>
              </a:r>
              <a:r>
                <a:rPr lang="en-US" dirty="0"/>
                <a:t> RPCs (heartbeat) to each follower; repeat during idle periods to prevent election timeouts</a:t>
              </a:r>
            </a:p>
            <a:p>
              <a:r>
                <a:rPr lang="en-US" dirty="0"/>
                <a:t>Accept commands from clients, append new entries to local log</a:t>
              </a:r>
              <a:endParaRPr lang="en-US" dirty="0">
                <a:solidFill>
                  <a:srgbClr val="FF0000"/>
                </a:solidFill>
              </a:endParaRPr>
            </a:p>
            <a:p>
              <a:r>
                <a:rPr lang="en-US" dirty="0"/>
                <a:t>Whenever last log index ≥ </a:t>
              </a:r>
              <a:r>
                <a:rPr lang="en-US" dirty="0" err="1"/>
                <a:t>nextIndex</a:t>
              </a:r>
              <a:r>
                <a:rPr lang="en-US" dirty="0"/>
                <a:t> for a follower, send </a:t>
              </a:r>
              <a:r>
                <a:rPr lang="en-US" dirty="0" err="1"/>
                <a:t>AppendEntries</a:t>
              </a:r>
              <a:r>
                <a:rPr lang="en-US" dirty="0"/>
                <a:t> RPC with log entries starting at </a:t>
              </a:r>
              <a:r>
                <a:rPr lang="en-US" dirty="0" err="1"/>
                <a:t>nextIndex</a:t>
              </a:r>
              <a:r>
                <a:rPr lang="en-US" dirty="0"/>
                <a:t>, update </a:t>
              </a:r>
              <a:r>
                <a:rPr lang="en-US" dirty="0" err="1"/>
                <a:t>nextIndex</a:t>
              </a:r>
              <a:r>
                <a:rPr lang="en-US" dirty="0"/>
                <a:t> if successful</a:t>
              </a:r>
            </a:p>
            <a:p>
              <a:r>
                <a:rPr lang="en-US" dirty="0"/>
                <a:t>If </a:t>
              </a:r>
              <a:r>
                <a:rPr lang="en-US" dirty="0" err="1"/>
                <a:t>AppendEntries</a:t>
              </a:r>
              <a:r>
                <a:rPr lang="en-US" dirty="0"/>
                <a:t> fails because of log inconsistency, decrement </a:t>
              </a:r>
              <a:r>
                <a:rPr lang="en-US" dirty="0" err="1"/>
                <a:t>nextIndex</a:t>
              </a:r>
              <a:r>
                <a:rPr lang="en-US" dirty="0"/>
                <a:t> and retry</a:t>
              </a:r>
            </a:p>
            <a:p>
              <a:r>
                <a:rPr lang="en-US" dirty="0"/>
                <a:t>Mark log entries committed if stored on a majority of servers and at least one entry from current term is stored on a majority of servers</a:t>
              </a:r>
            </a:p>
            <a:p>
              <a:r>
                <a:rPr lang="en-US" dirty="0"/>
                <a:t>Step down if </a:t>
              </a:r>
              <a:r>
                <a:rPr lang="en-US" dirty="0" err="1"/>
                <a:t>currentTerm</a:t>
              </a:r>
              <a:r>
                <a:rPr lang="en-US" dirty="0"/>
                <a:t> changes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" y="30480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Leaders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3358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Servers start up as followers</a:t>
            </a:r>
          </a:p>
          <a:p>
            <a:r>
              <a:rPr lang="en-US" dirty="0"/>
              <a:t>Followers expect to receive RPCs from leaders or candidates</a:t>
            </a:r>
          </a:p>
          <a:p>
            <a:r>
              <a:rPr lang="en-US" dirty="0"/>
              <a:t>Leaders must send </a:t>
            </a:r>
            <a:r>
              <a:rPr lang="en-US" dirty="0">
                <a:solidFill>
                  <a:schemeClr val="accent4"/>
                </a:solidFill>
              </a:rPr>
              <a:t>heartbeats</a:t>
            </a:r>
            <a:r>
              <a:rPr lang="en-US" dirty="0"/>
              <a:t> (empty </a:t>
            </a:r>
            <a:r>
              <a:rPr lang="en-US" dirty="0" err="1"/>
              <a:t>AppendEntries</a:t>
            </a:r>
            <a:r>
              <a:rPr lang="en-US" dirty="0"/>
              <a:t> RPCs) to maintain authority</a:t>
            </a:r>
          </a:p>
          <a:p>
            <a:r>
              <a:rPr lang="en-US" dirty="0"/>
              <a:t>If </a:t>
            </a:r>
            <a:r>
              <a:rPr lang="en-US" dirty="0" err="1">
                <a:solidFill>
                  <a:schemeClr val="accent4"/>
                </a:solidFill>
              </a:rPr>
              <a:t>electionTimeout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/>
              <a:t>elapses with no RPCs:</a:t>
            </a:r>
          </a:p>
          <a:p>
            <a:pPr lvl="1"/>
            <a:r>
              <a:rPr lang="en-US" dirty="0"/>
              <a:t>Follower assumes leader has crashed</a:t>
            </a:r>
          </a:p>
          <a:p>
            <a:pPr lvl="1"/>
            <a:r>
              <a:rPr lang="en-US" dirty="0"/>
              <a:t>Follower starts new election</a:t>
            </a:r>
          </a:p>
          <a:p>
            <a:pPr lvl="1"/>
            <a:r>
              <a:rPr lang="en-US" dirty="0"/>
              <a:t>Timeouts typically 100-500ms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Heartbeats and Timeouts</a:t>
            </a:r>
          </a:p>
        </p:txBody>
      </p:sp>
    </p:spTree>
    <p:extLst>
      <p:ext uri="{BB962C8B-B14F-4D97-AF65-F5344CB8AC3E}">
        <p14:creationId xmlns:p14="http://schemas.microsoft.com/office/powerpoint/2010/main" val="3187113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Increment current term</a:t>
            </a:r>
          </a:p>
          <a:p>
            <a:r>
              <a:rPr lang="en-US" dirty="0"/>
              <a:t>Change to Candidate state</a:t>
            </a:r>
          </a:p>
          <a:p>
            <a:r>
              <a:rPr lang="en-US" dirty="0"/>
              <a:t>Vote for self</a:t>
            </a:r>
          </a:p>
          <a:p>
            <a:r>
              <a:rPr lang="en-US" dirty="0"/>
              <a:t>Send </a:t>
            </a:r>
            <a:r>
              <a:rPr lang="en-US" dirty="0" err="1"/>
              <a:t>RequestVote</a:t>
            </a:r>
            <a:r>
              <a:rPr lang="en-US" dirty="0"/>
              <a:t> RPCs to all other servers, retry until either: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Receive votes from majority of servers:</a:t>
            </a:r>
          </a:p>
          <a:p>
            <a:pPr marL="1314450" lvl="2" indent="-457200"/>
            <a:r>
              <a:rPr lang="en-US" dirty="0"/>
              <a:t>Become leader</a:t>
            </a:r>
          </a:p>
          <a:p>
            <a:pPr marL="1314450" lvl="2" indent="-457200"/>
            <a:r>
              <a:rPr lang="en-US" dirty="0"/>
              <a:t>Send </a:t>
            </a:r>
            <a:r>
              <a:rPr lang="en-US" dirty="0" err="1"/>
              <a:t>AppendEntries</a:t>
            </a:r>
            <a:r>
              <a:rPr lang="en-US" dirty="0"/>
              <a:t> heartbeats to all other servers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Receive RPC from valid leader:</a:t>
            </a:r>
          </a:p>
          <a:p>
            <a:pPr marL="1314450" lvl="2" indent="-457200"/>
            <a:r>
              <a:rPr lang="en-US" dirty="0"/>
              <a:t>Return to follower state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No-one wins election (election timeout elapses):</a:t>
            </a:r>
          </a:p>
          <a:p>
            <a:pPr marL="1314450" lvl="2" indent="-457200"/>
            <a:r>
              <a:rPr lang="en-US" dirty="0"/>
              <a:t>Increment term, start new election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 Basics</a:t>
            </a:r>
          </a:p>
        </p:txBody>
      </p:sp>
    </p:spTree>
    <p:extLst>
      <p:ext uri="{BB962C8B-B14F-4D97-AF65-F5344CB8AC3E}">
        <p14:creationId xmlns:p14="http://schemas.microsoft.com/office/powerpoint/2010/main" val="44456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Safety</a:t>
            </a:r>
            <a:r>
              <a:rPr lang="en-US" dirty="0"/>
              <a:t>:  allow at most one winner per term</a:t>
            </a:r>
          </a:p>
          <a:p>
            <a:pPr lvl="1"/>
            <a:r>
              <a:rPr lang="en-US" dirty="0"/>
              <a:t>Each server gives out only one vote per term (persist on disk)</a:t>
            </a:r>
          </a:p>
          <a:p>
            <a:pPr lvl="1"/>
            <a:r>
              <a:rPr lang="en-US" dirty="0"/>
              <a:t>Two different candidates can’t accumulate majorities in same term</a:t>
            </a:r>
          </a:p>
          <a:p>
            <a:endParaRPr lang="en-US" dirty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  <a:p>
            <a:pPr>
              <a:spcBef>
                <a:spcPts val="2400"/>
              </a:spcBef>
            </a:pPr>
            <a:r>
              <a:rPr lang="en-US" dirty="0" err="1">
                <a:solidFill>
                  <a:schemeClr val="accent4"/>
                </a:solidFill>
              </a:rPr>
              <a:t>Liveness</a:t>
            </a:r>
            <a:r>
              <a:rPr lang="en-US" dirty="0"/>
              <a:t>: some candidate must eventually win</a:t>
            </a:r>
          </a:p>
          <a:p>
            <a:pPr lvl="1"/>
            <a:r>
              <a:rPr lang="en-US" dirty="0"/>
              <a:t>Choose election timeouts randomly in [T, 2T]</a:t>
            </a:r>
          </a:p>
          <a:p>
            <a:pPr lvl="1"/>
            <a:r>
              <a:rPr lang="en-US" dirty="0"/>
              <a:t>One server usually times out and wins election before others wake up</a:t>
            </a:r>
          </a:p>
          <a:p>
            <a:pPr lvl="1"/>
            <a:r>
              <a:rPr lang="en-US" dirty="0"/>
              <a:t>Works well if T &gt;&gt; broadcast time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Elections, cont’d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19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8" name="Rounded Rectangle 7"/>
          <p:cNvSpPr/>
          <p:nvPr/>
        </p:nvSpPr>
        <p:spPr>
          <a:xfrm>
            <a:off x="3581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" name="Rounded Rectangle 8"/>
          <p:cNvSpPr/>
          <p:nvPr/>
        </p:nvSpPr>
        <p:spPr>
          <a:xfrm>
            <a:off x="4343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0" name="Rounded Rectangle 9"/>
          <p:cNvSpPr/>
          <p:nvPr/>
        </p:nvSpPr>
        <p:spPr>
          <a:xfrm>
            <a:off x="5105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1" name="Rounded Rectangle 10"/>
          <p:cNvSpPr/>
          <p:nvPr/>
        </p:nvSpPr>
        <p:spPr>
          <a:xfrm>
            <a:off x="5867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2" name="TextBox 11"/>
          <p:cNvSpPr txBox="1"/>
          <p:nvPr/>
        </p:nvSpPr>
        <p:spPr>
          <a:xfrm>
            <a:off x="4038600" y="35168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Servers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00800" y="2895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Voted for candidate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66800" y="2895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4316"/>
                </a:solidFill>
              </a:rPr>
              <a:t>B can’t also get majority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267200" y="2895600"/>
            <a:ext cx="2133600" cy="6096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743200" y="2895600"/>
            <a:ext cx="1371600" cy="609600"/>
          </a:xfrm>
          <a:prstGeom prst="roundRect">
            <a:avLst/>
          </a:prstGeom>
          <a:noFill/>
          <a:ln>
            <a:solidFill>
              <a:srgbClr val="70431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15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44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Log entry = index, term, command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Log stored on stable storage (disk); survives crashes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Entry </a:t>
            </a:r>
            <a:r>
              <a:rPr lang="en-US" sz="2000" dirty="0">
                <a:solidFill>
                  <a:schemeClr val="accent4"/>
                </a:solidFill>
              </a:rPr>
              <a:t>committed</a:t>
            </a:r>
            <a:r>
              <a:rPr lang="en-US" sz="2000" dirty="0"/>
              <a:t> if known to be stored on majority of servers</a:t>
            </a:r>
          </a:p>
          <a:p>
            <a:pPr lvl="1">
              <a:spcBef>
                <a:spcPts val="300"/>
              </a:spcBef>
            </a:pPr>
            <a:r>
              <a:rPr lang="en-US" sz="1600" dirty="0"/>
              <a:t>Durable, will eventually be executed by state machines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Structure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88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add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288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432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004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576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910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244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578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6576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 err="1"/>
              <a:t>jmp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22860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 err="1"/>
              <a:t>cmp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27432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ret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200400" y="14478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  <a:br>
              <a:rPr lang="en-US" sz="1600" dirty="0"/>
            </a:b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59" name="Rectangle 58"/>
          <p:cNvSpPr/>
          <p:nvPr/>
        </p:nvSpPr>
        <p:spPr>
          <a:xfrm>
            <a:off x="41910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/>
              <a:t>div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7244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 err="1"/>
              <a:t>shl</a:t>
            </a:r>
            <a:endParaRPr lang="en-US" sz="1600" dirty="0"/>
          </a:p>
        </p:txBody>
      </p:sp>
      <p:sp>
        <p:nvSpPr>
          <p:cNvPr id="61" name="Rectangle 60"/>
          <p:cNvSpPr/>
          <p:nvPr/>
        </p:nvSpPr>
        <p:spPr>
          <a:xfrm>
            <a:off x="52578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/>
              <a:t>sub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8288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add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57600" y="20574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 err="1"/>
              <a:t>jmp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22860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 err="1"/>
              <a:t>cmp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27432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ret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200400" y="20574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  <a:br>
              <a:rPr lang="en-US" sz="1600" dirty="0"/>
            </a:b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70" name="Rectangle 69"/>
          <p:cNvSpPr/>
          <p:nvPr/>
        </p:nvSpPr>
        <p:spPr>
          <a:xfrm>
            <a:off x="18288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add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6576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 err="1"/>
              <a:t>jmp</a:t>
            </a:r>
            <a:endParaRPr lang="en-US" sz="1600" dirty="0"/>
          </a:p>
        </p:txBody>
      </p:sp>
      <p:sp>
        <p:nvSpPr>
          <p:cNvPr id="72" name="Rectangle 71"/>
          <p:cNvSpPr/>
          <p:nvPr/>
        </p:nvSpPr>
        <p:spPr>
          <a:xfrm>
            <a:off x="22860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 err="1"/>
              <a:t>cmp</a:t>
            </a:r>
            <a:endParaRPr lang="en-US" sz="1600" dirty="0"/>
          </a:p>
        </p:txBody>
      </p:sp>
      <p:sp>
        <p:nvSpPr>
          <p:cNvPr id="73" name="Rectangle 72"/>
          <p:cNvSpPr/>
          <p:nvPr/>
        </p:nvSpPr>
        <p:spPr>
          <a:xfrm>
            <a:off x="27432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ret</a:t>
            </a:r>
          </a:p>
        </p:txBody>
      </p:sp>
      <p:sp>
        <p:nvSpPr>
          <p:cNvPr id="74" name="Rectangle 73"/>
          <p:cNvSpPr/>
          <p:nvPr/>
        </p:nvSpPr>
        <p:spPr>
          <a:xfrm>
            <a:off x="3200400" y="26670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  <a:br>
              <a:rPr lang="en-US" sz="1600" dirty="0"/>
            </a:b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75" name="Rectangle 74"/>
          <p:cNvSpPr/>
          <p:nvPr/>
        </p:nvSpPr>
        <p:spPr>
          <a:xfrm>
            <a:off x="41910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/>
              <a:t>div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7244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 err="1"/>
              <a:t>shl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52578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/>
              <a:t>sub</a:t>
            </a:r>
          </a:p>
        </p:txBody>
      </p:sp>
      <p:sp>
        <p:nvSpPr>
          <p:cNvPr id="78" name="Rectangle 77"/>
          <p:cNvSpPr/>
          <p:nvPr/>
        </p:nvSpPr>
        <p:spPr>
          <a:xfrm>
            <a:off x="1828800" y="3276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add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286000" y="3276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 err="1"/>
              <a:t>cmp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18288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add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6576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 err="1"/>
              <a:t>jmp</a:t>
            </a:r>
            <a:endParaRPr lang="en-US" sz="1600" dirty="0"/>
          </a:p>
        </p:txBody>
      </p:sp>
      <p:sp>
        <p:nvSpPr>
          <p:cNvPr id="88" name="Rectangle 87"/>
          <p:cNvSpPr/>
          <p:nvPr/>
        </p:nvSpPr>
        <p:spPr>
          <a:xfrm>
            <a:off x="22860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 err="1"/>
              <a:t>cmp</a:t>
            </a:r>
            <a:endParaRPr lang="en-US" sz="1600" dirty="0"/>
          </a:p>
        </p:txBody>
      </p:sp>
      <p:sp>
        <p:nvSpPr>
          <p:cNvPr id="89" name="Rectangle 88"/>
          <p:cNvSpPr/>
          <p:nvPr/>
        </p:nvSpPr>
        <p:spPr>
          <a:xfrm>
            <a:off x="27432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ret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200400" y="38862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  <a:br>
              <a:rPr lang="en-US" sz="1600" dirty="0"/>
            </a:b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91" name="Rectangle 90"/>
          <p:cNvSpPr/>
          <p:nvPr/>
        </p:nvSpPr>
        <p:spPr>
          <a:xfrm>
            <a:off x="41910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/>
              <a:t>div</a:t>
            </a:r>
          </a:p>
        </p:txBody>
      </p:sp>
      <p:sp>
        <p:nvSpPr>
          <p:cNvPr id="92" name="Rectangle 91"/>
          <p:cNvSpPr/>
          <p:nvPr/>
        </p:nvSpPr>
        <p:spPr>
          <a:xfrm>
            <a:off x="47244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 err="1"/>
              <a:t>shl</a:t>
            </a:r>
            <a:endParaRPr lang="en-US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6553200" y="15225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leader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553200" y="1086050"/>
            <a:ext cx="102752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log index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553200" y="3084612"/>
            <a:ext cx="10130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followers</a:t>
            </a:r>
          </a:p>
        </p:txBody>
      </p:sp>
      <p:sp>
        <p:nvSpPr>
          <p:cNvPr id="97" name="Right Brace 96"/>
          <p:cNvSpPr/>
          <p:nvPr/>
        </p:nvSpPr>
        <p:spPr>
          <a:xfrm>
            <a:off x="6096000" y="2057400"/>
            <a:ext cx="228600" cy="2362200"/>
          </a:xfrm>
          <a:prstGeom prst="rightBrace">
            <a:avLst>
              <a:gd name="adj1" fmla="val 37205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/>
          <p:nvPr/>
        </p:nvCxnSpPr>
        <p:spPr>
          <a:xfrm>
            <a:off x="1828800" y="4419600"/>
            <a:ext cx="0" cy="228600"/>
          </a:xfrm>
          <a:prstGeom prst="line">
            <a:avLst/>
          </a:prstGeom>
          <a:ln w="28575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257800" y="4419600"/>
            <a:ext cx="0" cy="228600"/>
          </a:xfrm>
          <a:prstGeom prst="line">
            <a:avLst/>
          </a:prstGeom>
          <a:ln w="28575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828800" y="4533900"/>
            <a:ext cx="3429000" cy="0"/>
          </a:xfrm>
          <a:prstGeom prst="line">
            <a:avLst/>
          </a:prstGeom>
          <a:ln w="28575" cap="rnd">
            <a:solidFill>
              <a:schemeClr val="accent4"/>
            </a:solidFill>
            <a:headEnd type="triangle" w="med" len="lg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553200" y="4340423"/>
            <a:ext cx="20213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chemeClr val="accent4"/>
                </a:solidFill>
              </a:rPr>
              <a:t>committed entries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84042" y="1143000"/>
            <a:ext cx="5113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term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70092" y="1865123"/>
            <a:ext cx="11253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command</a:t>
            </a:r>
          </a:p>
        </p:txBody>
      </p:sp>
      <p:sp>
        <p:nvSpPr>
          <p:cNvPr id="109" name="Freeform 108"/>
          <p:cNvSpPr/>
          <p:nvPr/>
        </p:nvSpPr>
        <p:spPr>
          <a:xfrm>
            <a:off x="1376413" y="1318653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 flipV="1">
            <a:off x="1371600" y="1778260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4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/>
              <a:t>Client sends command to leader</a:t>
            </a:r>
          </a:p>
          <a:p>
            <a:pPr>
              <a:spcBef>
                <a:spcPts val="600"/>
              </a:spcBef>
            </a:pPr>
            <a:r>
              <a:rPr lang="en-US" dirty="0"/>
              <a:t>Leader appends command to its log</a:t>
            </a:r>
          </a:p>
          <a:p>
            <a:pPr>
              <a:spcBef>
                <a:spcPts val="600"/>
              </a:spcBef>
            </a:pPr>
            <a:r>
              <a:rPr lang="en-US" dirty="0"/>
              <a:t>Leader sends </a:t>
            </a:r>
            <a:r>
              <a:rPr lang="en-US" dirty="0" err="1"/>
              <a:t>AppendEntries</a:t>
            </a:r>
            <a:r>
              <a:rPr lang="en-US" dirty="0"/>
              <a:t> RPCs to followers</a:t>
            </a:r>
          </a:p>
          <a:p>
            <a:pPr>
              <a:spcBef>
                <a:spcPts val="600"/>
              </a:spcBef>
            </a:pPr>
            <a:r>
              <a:rPr lang="en-US" dirty="0"/>
              <a:t>Once new entry committed: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Leader passes command to its state machine, returns result to client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Leader notifies followers of committed entries in subsequent </a:t>
            </a:r>
            <a:r>
              <a:rPr lang="en-US" dirty="0" err="1"/>
              <a:t>AppendEntries</a:t>
            </a:r>
            <a:r>
              <a:rPr lang="en-US" dirty="0"/>
              <a:t> RPCs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Followers pass committed commands to their state machines</a:t>
            </a:r>
          </a:p>
          <a:p>
            <a:pPr>
              <a:spcBef>
                <a:spcPts val="600"/>
              </a:spcBef>
            </a:pPr>
            <a:r>
              <a:rPr lang="en-US" dirty="0"/>
              <a:t>Crashed/slow followers?</a:t>
            </a:r>
          </a:p>
          <a:p>
            <a:pPr lvl="1"/>
            <a:r>
              <a:rPr lang="en-US" dirty="0"/>
              <a:t>Leader retries RPCs until they succeed</a:t>
            </a:r>
          </a:p>
          <a:p>
            <a:pPr>
              <a:spcBef>
                <a:spcPts val="600"/>
              </a:spcBef>
            </a:pPr>
            <a:r>
              <a:rPr lang="en-US" dirty="0"/>
              <a:t>Performance is optimal in common case: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One successful RPC to any majority of servers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Operation</a:t>
            </a:r>
          </a:p>
        </p:txBody>
      </p:sp>
    </p:spTree>
    <p:extLst>
      <p:ext uri="{BB962C8B-B14F-4D97-AF65-F5344CB8AC3E}">
        <p14:creationId xmlns:p14="http://schemas.microsoft.com/office/powerpoint/2010/main" val="1543903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3048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High level of coherency between logs:</a:t>
            </a:r>
          </a:p>
          <a:p>
            <a:r>
              <a:rPr lang="en-US" dirty="0"/>
              <a:t>If log entries on different servers have same index and term:</a:t>
            </a:r>
          </a:p>
          <a:p>
            <a:pPr lvl="1"/>
            <a:r>
              <a:rPr lang="en-US" dirty="0"/>
              <a:t>They store the same command</a:t>
            </a:r>
          </a:p>
          <a:p>
            <a:pPr lvl="1"/>
            <a:r>
              <a:rPr lang="en-US" dirty="0"/>
              <a:t>The logs are identical in all preceding entries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a given entry is committed, all preceding entries are also committed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Consistency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88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add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88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004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57600" y="3352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91000" y="3352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57600" y="3733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 err="1"/>
              <a:t>jmp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2860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 err="1"/>
              <a:t>cmp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7432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ret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00400" y="37338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  <a:br>
              <a:rPr lang="en-US" sz="1600" dirty="0"/>
            </a:b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4191000" y="3733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/>
              <a:t>div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191000" y="4343400"/>
            <a:ext cx="533400" cy="4572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  <a:br>
              <a:rPr lang="en-US" sz="1600" dirty="0"/>
            </a:br>
            <a:r>
              <a:rPr lang="en-US" sz="1600" dirty="0"/>
              <a:t>sub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8288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add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657600" y="43434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 err="1"/>
              <a:t>jmp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22860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 err="1"/>
              <a:t>cmp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7432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ret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200400" y="43434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  <a:br>
              <a:rPr lang="en-US" sz="1600" dirty="0"/>
            </a:br>
            <a:r>
              <a:rPr lang="en-US" sz="1600" dirty="0" err="1"/>
              <a:t>mov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19797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438400"/>
          </a:xfrm>
        </p:spPr>
        <p:txBody>
          <a:bodyPr/>
          <a:lstStyle/>
          <a:p>
            <a:r>
              <a:rPr lang="en-US" dirty="0"/>
              <a:t>Each </a:t>
            </a:r>
            <a:r>
              <a:rPr lang="en-US" dirty="0" err="1"/>
              <a:t>AppendEntries</a:t>
            </a:r>
            <a:r>
              <a:rPr lang="en-US" dirty="0"/>
              <a:t> RPC contains index, term of entry preceding new ones</a:t>
            </a:r>
          </a:p>
          <a:p>
            <a:r>
              <a:rPr lang="en-US" dirty="0"/>
              <a:t>Follower must contain matching entry;  otherwise it rejects request</a:t>
            </a:r>
          </a:p>
          <a:p>
            <a:r>
              <a:rPr lang="en-US" dirty="0"/>
              <a:t>Implements an </a:t>
            </a:r>
            <a:r>
              <a:rPr lang="en-US" dirty="0">
                <a:solidFill>
                  <a:schemeClr val="tx2"/>
                </a:solidFill>
              </a:rPr>
              <a:t>induction step</a:t>
            </a:r>
            <a:r>
              <a:rPr lang="en-US" dirty="0"/>
              <a:t>, ensures coherency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AppendEntries</a:t>
            </a:r>
            <a:r>
              <a:rPr lang="en-US" dirty="0"/>
              <a:t> Consistency Check</a:t>
            </a:r>
          </a:p>
        </p:txBody>
      </p:sp>
      <p:sp>
        <p:nvSpPr>
          <p:cNvPr id="7" name="Rectangle 6"/>
          <p:cNvSpPr/>
          <p:nvPr/>
        </p:nvSpPr>
        <p:spPr>
          <a:xfrm>
            <a:off x="21336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add</a:t>
            </a:r>
          </a:p>
        </p:txBody>
      </p:sp>
      <p:sp>
        <p:nvSpPr>
          <p:cNvPr id="8" name="Rectangle 7"/>
          <p:cNvSpPr/>
          <p:nvPr/>
        </p:nvSpPr>
        <p:spPr>
          <a:xfrm>
            <a:off x="3962400" y="3810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 err="1"/>
              <a:t>jmp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5908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 err="1"/>
              <a:t>cmp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0480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ret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38100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  <a:br>
              <a:rPr lang="en-US" sz="1600" dirty="0"/>
            </a:b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21336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add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5908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 err="1"/>
              <a:t>cmp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30480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ret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505200" y="44196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  <a:br>
              <a:rPr lang="en-US" sz="1600" dirty="0"/>
            </a:b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228588" y="38847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leader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57067" y="4494312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follower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336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8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480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052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62400" y="3429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1336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add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962400" y="51816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3</a:t>
            </a:r>
            <a:br>
              <a:rPr lang="en-US" sz="1600" dirty="0"/>
            </a:br>
            <a:r>
              <a:rPr lang="en-US" sz="1600" dirty="0" err="1"/>
              <a:t>jmp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 err="1"/>
              <a:t>cmp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30480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ret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505200" y="51816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  <a:br>
              <a:rPr lang="en-US" sz="1600" dirty="0"/>
            </a:b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21336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add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5908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 err="1"/>
              <a:t>cmp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30480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/>
              <a:t>ret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5052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1</a:t>
            </a:r>
            <a:br>
              <a:rPr lang="en-US" sz="1600" dirty="0"/>
            </a:br>
            <a:r>
              <a:rPr lang="en-US" sz="1600" dirty="0" err="1"/>
              <a:t>shl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228588" y="52563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leader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57067" y="5865912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follower</a:t>
            </a:r>
          </a:p>
        </p:txBody>
      </p:sp>
      <p:sp>
        <p:nvSpPr>
          <p:cNvPr id="50" name="Freeform 49"/>
          <p:cNvSpPr/>
          <p:nvPr/>
        </p:nvSpPr>
        <p:spPr>
          <a:xfrm>
            <a:off x="4267200" y="4013735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rgbClr val="0064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324488" y="3962400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>
                <a:solidFill>
                  <a:srgbClr val="006400"/>
                </a:solidFill>
              </a:rPr>
              <a:t>AppendEntries</a:t>
            </a:r>
            <a:r>
              <a:rPr lang="en-US" dirty="0">
                <a:solidFill>
                  <a:srgbClr val="006400"/>
                </a:solidFill>
              </a:rPr>
              <a:t> succeeds:</a:t>
            </a:r>
          </a:p>
          <a:p>
            <a:pPr algn="l"/>
            <a:r>
              <a:rPr lang="en-US" dirty="0">
                <a:solidFill>
                  <a:srgbClr val="006400"/>
                </a:solidFill>
              </a:rPr>
              <a:t>matching entry</a:t>
            </a:r>
          </a:p>
        </p:txBody>
      </p:sp>
      <p:sp>
        <p:nvSpPr>
          <p:cNvPr id="53" name="Freeform 52"/>
          <p:cNvSpPr/>
          <p:nvPr/>
        </p:nvSpPr>
        <p:spPr>
          <a:xfrm>
            <a:off x="4267200" y="5384533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324488" y="5373469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>
                <a:solidFill>
                  <a:schemeClr val="accent4"/>
                </a:solidFill>
              </a:rPr>
              <a:t>AppendEntries</a:t>
            </a:r>
            <a:r>
              <a:rPr lang="en-US" dirty="0">
                <a:solidFill>
                  <a:schemeClr val="accent4"/>
                </a:solidFill>
              </a:rPr>
              <a:t> fails:</a:t>
            </a:r>
          </a:p>
          <a:p>
            <a:pPr algn="l"/>
            <a:r>
              <a:rPr lang="en-US" dirty="0">
                <a:solidFill>
                  <a:schemeClr val="accent4"/>
                </a:solidFill>
              </a:rPr>
              <a:t>mismatch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4076700" y="5867400"/>
            <a:ext cx="304800" cy="304800"/>
            <a:chOff x="4038600" y="5715000"/>
            <a:chExt cx="304800" cy="30480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3581400" y="3461288"/>
            <a:ext cx="304800" cy="5773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9600" y="5029200"/>
            <a:ext cx="8229600" cy="0"/>
          </a:xfrm>
          <a:prstGeom prst="line">
            <a:avLst/>
          </a:prstGeom>
          <a:ln w="190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388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beginning of new leader’s term:</a:t>
            </a:r>
          </a:p>
          <a:p>
            <a:pPr lvl="1"/>
            <a:r>
              <a:rPr lang="en-US" dirty="0"/>
              <a:t>Old leader may have left entries partially replicated</a:t>
            </a:r>
          </a:p>
          <a:p>
            <a:pPr lvl="1"/>
            <a:r>
              <a:rPr lang="en-US" dirty="0"/>
              <a:t>No special steps by new leader: just start normal operation</a:t>
            </a:r>
          </a:p>
          <a:p>
            <a:pPr lvl="1"/>
            <a:r>
              <a:rPr lang="en-US" dirty="0"/>
              <a:t>Leader’s log is “the truth”</a:t>
            </a:r>
          </a:p>
          <a:p>
            <a:pPr lvl="1"/>
            <a:r>
              <a:rPr lang="en-US" dirty="0"/>
              <a:t>Will eventually make follower’s logs identical to leader’s</a:t>
            </a:r>
          </a:p>
          <a:p>
            <a:pPr lvl="1"/>
            <a:r>
              <a:rPr lang="en-US" dirty="0"/>
              <a:t>Multiple crashes can leave many extraneous log entries: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 Changes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90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1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2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33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4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5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76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57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95400" y="3704094"/>
            <a:ext cx="1143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>
                <a:solidFill>
                  <a:schemeClr val="tx2"/>
                </a:solidFill>
              </a:rPr>
              <a:t>log index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590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71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90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971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352800" y="4038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352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733800" y="4038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114800" y="4038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95800" y="4038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733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590800" y="4953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71800" y="4953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352800" y="4953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733800" y="4953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590800" y="5410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733800" y="5410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971800" y="5410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590800" y="5867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971800" y="5867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114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495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7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352800" y="58674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733800" y="58674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114800" y="58674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95800" y="58674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876800" y="58674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352800" y="5410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876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7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295400" y="4090601"/>
            <a:ext cx="762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>
                <a:solidFill>
                  <a:schemeClr val="tx2"/>
                </a:solidFill>
              </a:rPr>
              <a:t>term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209800" y="4090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09800" y="4547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09800" y="5005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209800" y="5462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09800" y="5919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5</a:t>
            </a:r>
          </a:p>
        </p:txBody>
      </p:sp>
      <p:sp>
        <p:nvSpPr>
          <p:cNvPr id="53" name="Freeform 52"/>
          <p:cNvSpPr/>
          <p:nvPr/>
        </p:nvSpPr>
        <p:spPr>
          <a:xfrm>
            <a:off x="1735810" y="4013225"/>
            <a:ext cx="999641" cy="171318"/>
          </a:xfrm>
          <a:custGeom>
            <a:avLst/>
            <a:gdLst>
              <a:gd name="connsiteX0" fmla="*/ 0 w 960895"/>
              <a:gd name="connsiteY0" fmla="*/ 30997 h 35621"/>
              <a:gd name="connsiteX1" fmla="*/ 960895 w 960895"/>
              <a:gd name="connsiteY1" fmla="*/ 0 h 35621"/>
              <a:gd name="connsiteX0" fmla="*/ 0 w 960895"/>
              <a:gd name="connsiteY0" fmla="*/ 140060 h 140060"/>
              <a:gd name="connsiteX1" fmla="*/ 960895 w 960895"/>
              <a:gd name="connsiteY1" fmla="*/ 109063 h 140060"/>
              <a:gd name="connsiteX0" fmla="*/ 0 w 960895"/>
              <a:gd name="connsiteY0" fmla="*/ 234909 h 234909"/>
              <a:gd name="connsiteX1" fmla="*/ 960895 w 960895"/>
              <a:gd name="connsiteY1" fmla="*/ 203912 h 234909"/>
              <a:gd name="connsiteX0" fmla="*/ 0 w 960895"/>
              <a:gd name="connsiteY0" fmla="*/ 229092 h 229092"/>
              <a:gd name="connsiteX1" fmla="*/ 960895 w 960895"/>
              <a:gd name="connsiteY1" fmla="*/ 198095 h 229092"/>
              <a:gd name="connsiteX0" fmla="*/ 0 w 960895"/>
              <a:gd name="connsiteY0" fmla="*/ 232023 h 232023"/>
              <a:gd name="connsiteX1" fmla="*/ 960895 w 960895"/>
              <a:gd name="connsiteY1" fmla="*/ 201026 h 232023"/>
              <a:gd name="connsiteX0" fmla="*/ 0 w 960895"/>
              <a:gd name="connsiteY0" fmla="*/ 190489 h 190489"/>
              <a:gd name="connsiteX1" fmla="*/ 960895 w 960895"/>
              <a:gd name="connsiteY1" fmla="*/ 159492 h 190489"/>
              <a:gd name="connsiteX0" fmla="*/ 0 w 960895"/>
              <a:gd name="connsiteY0" fmla="*/ 165531 h 165531"/>
              <a:gd name="connsiteX1" fmla="*/ 960895 w 960895"/>
              <a:gd name="connsiteY1" fmla="*/ 134534 h 165531"/>
              <a:gd name="connsiteX0" fmla="*/ 0 w 960895"/>
              <a:gd name="connsiteY0" fmla="*/ 146110 h 153859"/>
              <a:gd name="connsiteX1" fmla="*/ 960895 w 960895"/>
              <a:gd name="connsiteY1" fmla="*/ 153859 h 153859"/>
              <a:gd name="connsiteX0" fmla="*/ 0 w 999641"/>
              <a:gd name="connsiteY0" fmla="*/ 132573 h 171318"/>
              <a:gd name="connsiteX1" fmla="*/ 999641 w 999641"/>
              <a:gd name="connsiteY1" fmla="*/ 171318 h 171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99641" h="171318">
                <a:moveTo>
                  <a:pt x="0" y="132573"/>
                </a:moveTo>
                <a:cubicBezTo>
                  <a:pt x="315779" y="-77946"/>
                  <a:pt x="670302" y="-17245"/>
                  <a:pt x="999641" y="171318"/>
                </a:cubicBezTo>
              </a:path>
            </a:pathLst>
          </a:custGeom>
          <a:noFill/>
          <a:ln w="19050">
            <a:solidFill>
              <a:schemeClr val="tx2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97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</a:rPr>
              <a:t>Once a log entry has been applied to a state machine, no other state machine must apply a different value for that log entry</a:t>
            </a:r>
          </a:p>
          <a:p>
            <a:r>
              <a:rPr lang="en-US" dirty="0"/>
              <a:t>Raft safety property:</a:t>
            </a:r>
          </a:p>
          <a:p>
            <a:pPr lvl="1"/>
            <a:r>
              <a:rPr lang="en-US" dirty="0"/>
              <a:t>If a leader has decided that a log entry is committed, that entry will be present in the logs of all future leaders</a:t>
            </a:r>
          </a:p>
          <a:p>
            <a:r>
              <a:rPr lang="en-US" dirty="0"/>
              <a:t>This guarantees the safety requirement</a:t>
            </a:r>
          </a:p>
          <a:p>
            <a:pPr lvl="1"/>
            <a:r>
              <a:rPr lang="en-US" dirty="0"/>
              <a:t>Leaders never overwrite entries in their logs</a:t>
            </a:r>
          </a:p>
          <a:p>
            <a:pPr lvl="1"/>
            <a:r>
              <a:rPr lang="en-US" dirty="0"/>
              <a:t>Only entries in the leader’s log can be committed</a:t>
            </a:r>
          </a:p>
          <a:p>
            <a:pPr lvl="1"/>
            <a:r>
              <a:rPr lang="en-US" dirty="0"/>
              <a:t>Entries must be committed before applying to state machine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Requirement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49483" y="5257800"/>
            <a:ext cx="504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Committed → Present in future leaders’ logs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638800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25000"/>
                  </a:schemeClr>
                </a:solidFill>
              </a:rPr>
              <a:t>Restrictions on</a:t>
            </a:r>
            <a:br>
              <a:rPr lang="en-US" dirty="0">
                <a:solidFill>
                  <a:schemeClr val="accent2">
                    <a:lumMod val="2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25000"/>
                  </a:schemeClr>
                </a:solidFill>
              </a:rPr>
              <a:t>commitment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6875" y="5638800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25000"/>
                  </a:schemeClr>
                </a:solidFill>
              </a:rPr>
              <a:t>Restrictions on</a:t>
            </a:r>
            <a:br>
              <a:rPr lang="en-US" dirty="0">
                <a:solidFill>
                  <a:schemeClr val="accent2">
                    <a:lumMod val="2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25000"/>
                  </a:schemeClr>
                </a:solidFill>
              </a:rPr>
              <a:t>leader election</a:t>
            </a:r>
          </a:p>
        </p:txBody>
      </p:sp>
      <p:sp>
        <p:nvSpPr>
          <p:cNvPr id="10" name="Freeform 9"/>
          <p:cNvSpPr/>
          <p:nvPr/>
        </p:nvSpPr>
        <p:spPr>
          <a:xfrm>
            <a:off x="2115519" y="5587139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132522" y="5587139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55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653B7D-4D74-48B7-ACEC-F05D496C4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6076"/>
            <a:ext cx="8229600" cy="3200400"/>
          </a:xfrm>
        </p:spPr>
        <p:txBody>
          <a:bodyPr/>
          <a:lstStyle/>
          <a:p>
            <a:r>
              <a:rPr lang="en-US" dirty="0"/>
              <a:t>Servers may crash, but maintain persistent storage</a:t>
            </a:r>
          </a:p>
          <a:p>
            <a:r>
              <a:rPr lang="en-US" dirty="0"/>
              <a:t>Messages may be lost</a:t>
            </a:r>
          </a:p>
          <a:p>
            <a:r>
              <a:rPr lang="en-US" dirty="0"/>
              <a:t>Network may be disconnected</a:t>
            </a:r>
          </a:p>
          <a:p>
            <a:r>
              <a:rPr lang="en-US" dirty="0"/>
              <a:t>Servers don’t misbehave!</a:t>
            </a:r>
          </a:p>
          <a:p>
            <a:r>
              <a:rPr lang="en-US" dirty="0"/>
              <a:t>Goal is to make progress when a majority of servers are up and can communicate.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BCB521-4106-4EEF-8DCD-FFF1B9B1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FDAB08F-382D-4AF5-853B-55AB253CD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Fail-stop Failures</a:t>
            </a:r>
          </a:p>
        </p:txBody>
      </p:sp>
    </p:spTree>
    <p:extLst>
      <p:ext uri="{BB962C8B-B14F-4D97-AF65-F5344CB8AC3E}">
        <p14:creationId xmlns:p14="http://schemas.microsoft.com/office/powerpoint/2010/main" val="2221508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/>
              <a:t>Can’t tell which entries are committed!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spcBef>
                <a:spcPts val="3600"/>
              </a:spcBef>
            </a:pPr>
            <a:r>
              <a:rPr lang="en-US" dirty="0"/>
              <a:t>During elections, choose candidate with log most likely to contain all committed entries</a:t>
            </a:r>
          </a:p>
          <a:p>
            <a:pPr lvl="1"/>
            <a:r>
              <a:rPr lang="en-US" dirty="0"/>
              <a:t>Candidates include log info in </a:t>
            </a:r>
            <a:r>
              <a:rPr lang="en-US" dirty="0" err="1"/>
              <a:t>RequestVote</a:t>
            </a:r>
            <a:r>
              <a:rPr lang="en-US" dirty="0"/>
              <a:t> RPCs</a:t>
            </a:r>
            <a:br>
              <a:rPr lang="en-US" dirty="0"/>
            </a:br>
            <a:r>
              <a:rPr lang="en-US" dirty="0"/>
              <a:t>(index &amp; term of last log entry)</a:t>
            </a:r>
          </a:p>
          <a:p>
            <a:pPr lvl="1"/>
            <a:r>
              <a:rPr lang="en-US" dirty="0"/>
              <a:t>Voting server V denies vote if its log is “more complete”:</a:t>
            </a:r>
            <a:br>
              <a:rPr lang="en-US" dirty="0"/>
            </a:b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dirty="0" err="1">
                <a:solidFill>
                  <a:schemeClr val="tx2"/>
                </a:solidFill>
              </a:rPr>
              <a:t>lastTerm</a:t>
            </a:r>
            <a:r>
              <a:rPr lang="en-US" baseline="-25000" dirty="0" err="1">
                <a:solidFill>
                  <a:schemeClr val="tx2"/>
                </a:solidFill>
              </a:rPr>
              <a:t>V</a:t>
            </a:r>
            <a:r>
              <a:rPr lang="en-US" dirty="0">
                <a:solidFill>
                  <a:schemeClr val="tx2"/>
                </a:solidFill>
              </a:rPr>
              <a:t> &gt; </a:t>
            </a:r>
            <a:r>
              <a:rPr lang="en-US" dirty="0" err="1">
                <a:solidFill>
                  <a:schemeClr val="tx2"/>
                </a:solidFill>
              </a:rPr>
              <a:t>lastTerm</a:t>
            </a:r>
            <a:r>
              <a:rPr lang="en-US" baseline="-25000" dirty="0" err="1">
                <a:solidFill>
                  <a:schemeClr val="tx2"/>
                </a:solidFill>
              </a:rPr>
              <a:t>C</a:t>
            </a:r>
            <a:r>
              <a:rPr lang="en-US" dirty="0">
                <a:solidFill>
                  <a:schemeClr val="tx2"/>
                </a:solidFill>
              </a:rPr>
              <a:t>) ||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dirty="0" err="1">
                <a:solidFill>
                  <a:schemeClr val="tx2"/>
                </a:solidFill>
              </a:rPr>
              <a:t>lastTerm</a:t>
            </a:r>
            <a:r>
              <a:rPr lang="en-US" baseline="-25000" dirty="0" err="1">
                <a:solidFill>
                  <a:schemeClr val="tx2"/>
                </a:solidFill>
              </a:rPr>
              <a:t>V</a:t>
            </a:r>
            <a:r>
              <a:rPr lang="en-US" dirty="0">
                <a:solidFill>
                  <a:schemeClr val="tx2"/>
                </a:solidFill>
              </a:rPr>
              <a:t> == </a:t>
            </a:r>
            <a:r>
              <a:rPr lang="en-US" dirty="0" err="1">
                <a:solidFill>
                  <a:schemeClr val="tx2"/>
                </a:solidFill>
              </a:rPr>
              <a:t>lastTerm</a:t>
            </a:r>
            <a:r>
              <a:rPr lang="en-US" baseline="-25000" dirty="0" err="1">
                <a:solidFill>
                  <a:schemeClr val="tx2"/>
                </a:solidFill>
              </a:rPr>
              <a:t>C</a:t>
            </a:r>
            <a:r>
              <a:rPr lang="en-US" dirty="0">
                <a:solidFill>
                  <a:schemeClr val="tx2"/>
                </a:solidFill>
              </a:rPr>
              <a:t>) &amp;&amp; (</a:t>
            </a:r>
            <a:r>
              <a:rPr lang="en-US" dirty="0" err="1">
                <a:solidFill>
                  <a:schemeClr val="tx2"/>
                </a:solidFill>
              </a:rPr>
              <a:t>lastIndex</a:t>
            </a:r>
            <a:r>
              <a:rPr lang="en-US" baseline="-25000" dirty="0" err="1">
                <a:solidFill>
                  <a:schemeClr val="tx2"/>
                </a:solidFill>
              </a:rPr>
              <a:t>V</a:t>
            </a:r>
            <a:r>
              <a:rPr lang="en-US" dirty="0">
                <a:solidFill>
                  <a:schemeClr val="tx2"/>
                </a:solidFill>
              </a:rPr>
              <a:t> &gt; </a:t>
            </a:r>
            <a:r>
              <a:rPr lang="en-US" dirty="0" err="1">
                <a:solidFill>
                  <a:schemeClr val="tx2"/>
                </a:solidFill>
              </a:rPr>
              <a:t>lastIndex</a:t>
            </a:r>
            <a:r>
              <a:rPr lang="en-US" baseline="-25000" dirty="0" err="1">
                <a:solidFill>
                  <a:schemeClr val="tx2"/>
                </a:solidFill>
              </a:rPr>
              <a:t>C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dirty="0"/>
              <a:t>Leader will have “most complete” log among electing majority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Picking the Best Leader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590800" y="1828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733800" y="1828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971800" y="1828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352800" y="1828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114800" y="1828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90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971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352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733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4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590800" y="2362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733800" y="2362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971800" y="2362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352800" y="2362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90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733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71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352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114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2514600" y="2819400"/>
            <a:ext cx="2057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5393338" y="2836612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unavailable during leader transition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393338" y="1897472"/>
            <a:ext cx="1828800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>
                <a:solidFill>
                  <a:schemeClr val="accent4"/>
                </a:solidFill>
              </a:rPr>
              <a:t>committed?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4648200" y="2019300"/>
            <a:ext cx="609600" cy="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648200" y="3086100"/>
            <a:ext cx="609600" cy="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4038600" y="17526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19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#1/2: Leader decides entry in current term is committed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ts val="2400"/>
              </a:spcBef>
            </a:pPr>
            <a:r>
              <a:rPr lang="en-US" dirty="0"/>
              <a:t>Safe: leader for term 3 must contain entry 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609600"/>
          </a:xfrm>
        </p:spPr>
        <p:txBody>
          <a:bodyPr/>
          <a:lstStyle/>
          <a:p>
            <a:r>
              <a:rPr lang="en-US" dirty="0"/>
              <a:t>Committing Entry from Current Term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90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1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2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33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4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5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590800" y="2590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71800" y="2590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90800" y="3124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971800" y="3124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590800" y="3657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71800" y="3657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590800" y="4191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52800" y="2590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971800" y="4191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590800" y="4724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971800" y="4724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209800" y="2642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09800" y="3176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09800" y="3709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209800" y="4243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09800" y="4776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5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352800" y="3124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352800" y="3657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733800" y="2590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733800" y="3124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114800" y="2590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733800" y="3657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352800" y="4191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3657600" y="3581400"/>
            <a:ext cx="533400" cy="53340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088538" y="3604240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</a:rPr>
              <a:t>AppendEntries</a:t>
            </a:r>
            <a:r>
              <a:rPr lang="en-US" dirty="0">
                <a:solidFill>
                  <a:schemeClr val="tx2"/>
                </a:solidFill>
              </a:rPr>
              <a:t> just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succeeded</a:t>
            </a: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4343400" y="38481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088538" y="4389487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Can’t be elected as</a:t>
            </a:r>
            <a:br>
              <a:rPr lang="en-US" dirty="0"/>
            </a:br>
            <a:r>
              <a:rPr lang="en-US" dirty="0"/>
              <a:t>leader for term 3</a:t>
            </a:r>
          </a:p>
        </p:txBody>
      </p:sp>
      <p:sp>
        <p:nvSpPr>
          <p:cNvPr id="2" name="Freeform 1"/>
          <p:cNvSpPr/>
          <p:nvPr/>
        </p:nvSpPr>
        <p:spPr>
          <a:xfrm>
            <a:off x="4013733" y="2906829"/>
            <a:ext cx="355881" cy="808523"/>
          </a:xfrm>
          <a:custGeom>
            <a:avLst/>
            <a:gdLst>
              <a:gd name="connsiteX0" fmla="*/ 9261 w 9261"/>
              <a:gd name="connsiteY0" fmla="*/ 0 h 808523"/>
              <a:gd name="connsiteX1" fmla="*/ 9261 w 9261"/>
              <a:gd name="connsiteY1" fmla="*/ 808523 h 808523"/>
              <a:gd name="connsiteX0" fmla="*/ 445 w 209903"/>
              <a:gd name="connsiteY0" fmla="*/ 0 h 10000"/>
              <a:gd name="connsiteX1" fmla="*/ 445 w 209903"/>
              <a:gd name="connsiteY1" fmla="*/ 10000 h 10000"/>
              <a:gd name="connsiteX0" fmla="*/ 0 w 384280"/>
              <a:gd name="connsiteY0" fmla="*/ 0 h 10000"/>
              <a:gd name="connsiteX1" fmla="*/ 0 w 38428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4280" h="10000">
                <a:moveTo>
                  <a:pt x="0" y="0"/>
                </a:moveTo>
                <a:cubicBezTo>
                  <a:pt x="479825" y="3611"/>
                  <a:pt x="543919" y="6389"/>
                  <a:pt x="0" y="10000"/>
                </a:cubicBezTo>
              </a:path>
            </a:pathLst>
          </a:custGeom>
          <a:noFill/>
          <a:ln>
            <a:solidFill>
              <a:schemeClr val="tx2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Brace 42"/>
          <p:cNvSpPr/>
          <p:nvPr/>
        </p:nvSpPr>
        <p:spPr>
          <a:xfrm>
            <a:off x="4800600" y="4114800"/>
            <a:ext cx="152400" cy="10668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88538" y="2545189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>
                <a:solidFill>
                  <a:schemeClr val="tx2"/>
                </a:solidFill>
              </a:rPr>
              <a:t>Leader for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term 2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4572000" y="2781300"/>
            <a:ext cx="3810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390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#2/2: Leader is trying to finish committing entry from an earlier term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Entry 3 </a:t>
            </a:r>
            <a:r>
              <a:rPr lang="en-US" dirty="0">
                <a:solidFill>
                  <a:schemeClr val="accent4"/>
                </a:solidFill>
              </a:rPr>
              <a:t>not safely committed</a:t>
            </a:r>
            <a:r>
              <a:rPr lang="en-US" dirty="0"/>
              <a:t>: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s</a:t>
            </a:r>
            <a:r>
              <a:rPr lang="en-US" baseline="-25000" dirty="0"/>
              <a:t>5</a:t>
            </a:r>
            <a:r>
              <a:rPr lang="en-US" dirty="0"/>
              <a:t> can be elected as leader for term 5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If elected, it will overwrite entry 3 on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and s</a:t>
            </a:r>
            <a:r>
              <a:rPr lang="en-US" baseline="-25000" dirty="0"/>
              <a:t>3</a:t>
            </a:r>
            <a:r>
              <a:rPr lang="en-US" dirty="0"/>
              <a:t>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r>
              <a:rPr lang="en-US" dirty="0"/>
              <a:t>Committing Entry from Earlier Term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90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1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2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33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4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5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590800" y="2438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71800" y="2438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90800" y="2971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971800" y="2971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590800" y="3505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71800" y="3505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590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52800" y="2438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971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5908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9718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209800" y="2490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09800" y="3023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09800" y="3557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209800" y="4090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09800" y="4624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5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352800" y="2971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352800" y="3505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3276600" y="3429000"/>
            <a:ext cx="533400" cy="53340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088538" y="3451840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</a:rPr>
              <a:t>AppendEntries</a:t>
            </a:r>
            <a:r>
              <a:rPr lang="en-US" dirty="0">
                <a:solidFill>
                  <a:schemeClr val="tx2"/>
                </a:solidFill>
              </a:rPr>
              <a:t> just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succeeded</a:t>
            </a: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3962400" y="3695700"/>
            <a:ext cx="990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352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733800" y="2438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733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5" name="Freeform 44"/>
          <p:cNvSpPr/>
          <p:nvPr/>
        </p:nvSpPr>
        <p:spPr>
          <a:xfrm>
            <a:off x="3657600" y="2754429"/>
            <a:ext cx="355881" cy="808523"/>
          </a:xfrm>
          <a:custGeom>
            <a:avLst/>
            <a:gdLst>
              <a:gd name="connsiteX0" fmla="*/ 9261 w 9261"/>
              <a:gd name="connsiteY0" fmla="*/ 0 h 808523"/>
              <a:gd name="connsiteX1" fmla="*/ 9261 w 9261"/>
              <a:gd name="connsiteY1" fmla="*/ 808523 h 808523"/>
              <a:gd name="connsiteX0" fmla="*/ 445 w 209903"/>
              <a:gd name="connsiteY0" fmla="*/ 0 h 10000"/>
              <a:gd name="connsiteX1" fmla="*/ 445 w 209903"/>
              <a:gd name="connsiteY1" fmla="*/ 10000 h 10000"/>
              <a:gd name="connsiteX0" fmla="*/ 0 w 384280"/>
              <a:gd name="connsiteY0" fmla="*/ 0 h 10000"/>
              <a:gd name="connsiteX1" fmla="*/ 0 w 38428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4280" h="10000">
                <a:moveTo>
                  <a:pt x="0" y="0"/>
                </a:moveTo>
                <a:cubicBezTo>
                  <a:pt x="479825" y="3611"/>
                  <a:pt x="543919" y="6389"/>
                  <a:pt x="0" y="10000"/>
                </a:cubicBezTo>
              </a:path>
            </a:pathLst>
          </a:custGeom>
          <a:noFill/>
          <a:ln>
            <a:solidFill>
              <a:schemeClr val="tx2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088538" y="2380650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>
                <a:solidFill>
                  <a:schemeClr val="tx2"/>
                </a:solidFill>
              </a:rPr>
              <a:t>Leader for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term 4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4343400" y="26289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114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34055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457200" y="1219201"/>
            <a:ext cx="4267200" cy="4267200"/>
          </a:xfrm>
        </p:spPr>
        <p:txBody>
          <a:bodyPr/>
          <a:lstStyle/>
          <a:p>
            <a:r>
              <a:rPr lang="en-US" dirty="0"/>
              <a:t>For a leader to decide an entry is committed:</a:t>
            </a:r>
          </a:p>
          <a:p>
            <a:pPr lvl="1"/>
            <a:r>
              <a:rPr lang="en-US" dirty="0"/>
              <a:t>Must be stored on a majority of servers</a:t>
            </a:r>
          </a:p>
          <a:p>
            <a:pPr lvl="1"/>
            <a:r>
              <a:rPr lang="en-US" dirty="0"/>
              <a:t>At least one new entry from leader’s term must also be stored on majority of servers</a:t>
            </a:r>
          </a:p>
          <a:p>
            <a:r>
              <a:rPr lang="en-US" dirty="0"/>
              <a:t>Once entry 4 committed:</a:t>
            </a:r>
          </a:p>
          <a:p>
            <a:pPr lvl="1"/>
            <a:r>
              <a:rPr lang="en-US" dirty="0"/>
              <a:t>s</a:t>
            </a:r>
            <a:r>
              <a:rPr lang="en-US" baseline="-25000" dirty="0"/>
              <a:t>5</a:t>
            </a:r>
            <a:r>
              <a:rPr lang="en-US" dirty="0"/>
              <a:t> cannot be elected leader for term 5</a:t>
            </a:r>
          </a:p>
          <a:p>
            <a:pPr lvl="1"/>
            <a:r>
              <a:rPr lang="en-US" dirty="0"/>
              <a:t>Entries 3 and 4 both safe</a:t>
            </a:r>
            <a:endParaRPr lang="en-US" baseline="-25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r>
              <a:rPr lang="en-US" dirty="0"/>
              <a:t>New Commitment Rules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77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340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7150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334000" y="2743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715000" y="2743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334000" y="3276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715000" y="3276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334000" y="3810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0960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715000" y="3810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334000" y="4343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715000" y="4343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953000" y="2261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953000" y="2795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953000" y="3328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953000" y="3862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53000" y="4395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5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096000" y="2743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096000" y="3276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096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4770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477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31738" y="2152050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>
                <a:solidFill>
                  <a:schemeClr val="tx2"/>
                </a:solidFill>
              </a:rPr>
              <a:t>Leader for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term 4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7086600" y="24003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477000" y="27432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477000" y="3276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9792" y="5486400"/>
            <a:ext cx="7874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Combination of election rules and commitment rules</a:t>
            </a:r>
            <a:br>
              <a:rPr lang="en-US" sz="2400" b="1" dirty="0">
                <a:solidFill>
                  <a:schemeClr val="tx2"/>
                </a:solidFill>
              </a:rPr>
            </a:br>
            <a:r>
              <a:rPr lang="en-US" sz="2400" b="1" dirty="0">
                <a:solidFill>
                  <a:schemeClr val="tx2"/>
                </a:solidFill>
              </a:rPr>
              <a:t>makes Raft safe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858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503119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Leader changes can result in log inconsistencies: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Inconsistencies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209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33528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590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71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7338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148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4958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76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57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638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09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90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71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2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33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114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95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7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76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257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62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43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24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04800" y="1795899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/>
              <a:t>log index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4800" y="2156644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/>
              <a:t>leader for</a:t>
            </a:r>
            <a:br>
              <a:rPr lang="en-US" dirty="0"/>
            </a:br>
            <a:r>
              <a:rPr lang="en-US" dirty="0"/>
              <a:t>term 8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209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352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590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971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733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114800" y="2895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495800" y="2895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876800" y="2895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257800" y="2895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209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352800" y="3429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590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971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209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352800" y="3962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65" name="Rectangle 64"/>
          <p:cNvSpPr/>
          <p:nvPr/>
        </p:nvSpPr>
        <p:spPr>
          <a:xfrm>
            <a:off x="2590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971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733800" y="3962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114800" y="3962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495800" y="3962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70" name="Rectangle 69"/>
          <p:cNvSpPr/>
          <p:nvPr/>
        </p:nvSpPr>
        <p:spPr>
          <a:xfrm>
            <a:off x="4876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257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638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019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09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352800" y="4495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590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971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78" name="Rectangle 77"/>
          <p:cNvSpPr/>
          <p:nvPr/>
        </p:nvSpPr>
        <p:spPr>
          <a:xfrm>
            <a:off x="3733800" y="4495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79" name="Rectangle 78"/>
          <p:cNvSpPr/>
          <p:nvPr/>
        </p:nvSpPr>
        <p:spPr>
          <a:xfrm>
            <a:off x="4114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495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876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257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638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209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86" name="Rectangle 85"/>
          <p:cNvSpPr/>
          <p:nvPr/>
        </p:nvSpPr>
        <p:spPr>
          <a:xfrm>
            <a:off x="3352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590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971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89" name="Rectangle 88"/>
          <p:cNvSpPr/>
          <p:nvPr/>
        </p:nvSpPr>
        <p:spPr>
          <a:xfrm>
            <a:off x="3733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209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98" name="Rectangle 97"/>
          <p:cNvSpPr/>
          <p:nvPr/>
        </p:nvSpPr>
        <p:spPr>
          <a:xfrm>
            <a:off x="2590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99" name="Rectangle 98"/>
          <p:cNvSpPr/>
          <p:nvPr/>
        </p:nvSpPr>
        <p:spPr>
          <a:xfrm>
            <a:off x="2971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07" name="Right Brace 106"/>
          <p:cNvSpPr/>
          <p:nvPr/>
        </p:nvSpPr>
        <p:spPr>
          <a:xfrm flipH="1">
            <a:off x="1371600" y="2819400"/>
            <a:ext cx="152400" cy="3200400"/>
          </a:xfrm>
          <a:prstGeom prst="rightBrace">
            <a:avLst>
              <a:gd name="adj1" fmla="val 33757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04800" y="4175944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/>
              <a:t>possible</a:t>
            </a:r>
            <a:br>
              <a:rPr lang="en-US" dirty="0"/>
            </a:br>
            <a:r>
              <a:rPr lang="en-US" dirty="0"/>
              <a:t>followers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4114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4495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019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7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6400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7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3352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3733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6019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4495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4876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5257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5638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4114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752600" y="2947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(a)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752600" y="3481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(b)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752600" y="4014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(c)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752600" y="4547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(d)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752600" y="5081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(e)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752600" y="5614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(f)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7467600" y="4624953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chemeClr val="accent4"/>
                </a:solidFill>
              </a:rPr>
              <a:t>Extraneous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Entries</a:t>
            </a:r>
          </a:p>
        </p:txBody>
      </p:sp>
      <p:sp>
        <p:nvSpPr>
          <p:cNvPr id="128" name="Rounded Rectangle 127"/>
          <p:cNvSpPr/>
          <p:nvPr/>
        </p:nvSpPr>
        <p:spPr>
          <a:xfrm>
            <a:off x="3276600" y="5486400"/>
            <a:ext cx="3200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5943600" y="38862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ounded Rectangle 130"/>
          <p:cNvSpPr/>
          <p:nvPr/>
        </p:nvSpPr>
        <p:spPr>
          <a:xfrm>
            <a:off x="5562600" y="28194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ounded Rectangle 131"/>
          <p:cNvSpPr/>
          <p:nvPr/>
        </p:nvSpPr>
        <p:spPr>
          <a:xfrm>
            <a:off x="3657600" y="3352800"/>
            <a:ext cx="2438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6545451" y="4153546"/>
            <a:ext cx="906651" cy="723254"/>
          </a:xfrm>
          <a:custGeom>
            <a:avLst/>
            <a:gdLst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89"/>
              <a:gd name="connsiteX1" fmla="*/ 0 w 906651"/>
              <a:gd name="connsiteY1" fmla="*/ 0 h 1131389"/>
              <a:gd name="connsiteX0" fmla="*/ 906651 w 906651"/>
              <a:gd name="connsiteY0" fmla="*/ 1131376 h 1131389"/>
              <a:gd name="connsiteX1" fmla="*/ 0 w 906651"/>
              <a:gd name="connsiteY1" fmla="*/ 0 h 1131389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6651" h="1131376">
                <a:moveTo>
                  <a:pt x="906651" y="1131376"/>
                </a:moveTo>
                <a:cubicBezTo>
                  <a:pt x="425557" y="1128147"/>
                  <a:pt x="680634" y="1291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7467600" y="3048000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chemeClr val="accent4"/>
                </a:solidFill>
              </a:rPr>
              <a:t>Missing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Entries</a:t>
            </a:r>
          </a:p>
        </p:txBody>
      </p:sp>
      <p:sp>
        <p:nvSpPr>
          <p:cNvPr id="138" name="Freeform 137"/>
          <p:cNvSpPr/>
          <p:nvPr/>
        </p:nvSpPr>
        <p:spPr>
          <a:xfrm>
            <a:off x="6173492" y="3068665"/>
            <a:ext cx="1294108" cy="284136"/>
          </a:xfrm>
          <a:custGeom>
            <a:avLst/>
            <a:gdLst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94108" h="302217">
                <a:moveTo>
                  <a:pt x="1294108" y="302217"/>
                </a:moveTo>
                <a:cubicBezTo>
                  <a:pt x="505681" y="295114"/>
                  <a:pt x="810535" y="1679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43" name="Freeform 142"/>
          <p:cNvSpPr/>
          <p:nvPr/>
        </p:nvSpPr>
        <p:spPr>
          <a:xfrm flipV="1">
            <a:off x="6553200" y="5029200"/>
            <a:ext cx="906651" cy="723254"/>
          </a:xfrm>
          <a:custGeom>
            <a:avLst/>
            <a:gdLst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89"/>
              <a:gd name="connsiteX1" fmla="*/ 0 w 906651"/>
              <a:gd name="connsiteY1" fmla="*/ 0 h 1131389"/>
              <a:gd name="connsiteX0" fmla="*/ 906651 w 906651"/>
              <a:gd name="connsiteY0" fmla="*/ 1131376 h 1131389"/>
              <a:gd name="connsiteX1" fmla="*/ 0 w 906651"/>
              <a:gd name="connsiteY1" fmla="*/ 0 h 1131389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" fmla="*/ 906651 w 906651"/>
              <a:gd name="connsiteY0" fmla="*/ 1131376 h 1131376"/>
              <a:gd name="connsiteX1" fmla="*/ 0 w 906651"/>
              <a:gd name="connsiteY1" fmla="*/ 0 h 1131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6651" h="1131376">
                <a:moveTo>
                  <a:pt x="906651" y="1131376"/>
                </a:moveTo>
                <a:cubicBezTo>
                  <a:pt x="425557" y="1128147"/>
                  <a:pt x="680634" y="1291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6" name="Freeform 105"/>
          <p:cNvSpPr/>
          <p:nvPr/>
        </p:nvSpPr>
        <p:spPr>
          <a:xfrm flipV="1">
            <a:off x="6172200" y="3428999"/>
            <a:ext cx="1294108" cy="247850"/>
          </a:xfrm>
          <a:custGeom>
            <a:avLst/>
            <a:gdLst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" fmla="*/ 1294108 w 1294108"/>
              <a:gd name="connsiteY0" fmla="*/ 302217 h 302217"/>
              <a:gd name="connsiteX1" fmla="*/ 0 w 1294108"/>
              <a:gd name="connsiteY1" fmla="*/ 0 h 302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94108" h="302217">
                <a:moveTo>
                  <a:pt x="1294108" y="302217"/>
                </a:moveTo>
                <a:cubicBezTo>
                  <a:pt x="505681" y="295114"/>
                  <a:pt x="810535" y="1679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4800600" y="4953000"/>
            <a:ext cx="1295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ounded Rectangle 103"/>
          <p:cNvSpPr/>
          <p:nvPr/>
        </p:nvSpPr>
        <p:spPr>
          <a:xfrm>
            <a:off x="5943600" y="4419600"/>
            <a:ext cx="914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968067" y="4834468"/>
            <a:ext cx="482600" cy="118589"/>
          </a:xfrm>
          <a:custGeom>
            <a:avLst/>
            <a:gdLst>
              <a:gd name="connsiteX0" fmla="*/ 482600 w 482600"/>
              <a:gd name="connsiteY0" fmla="*/ 132012 h 132012"/>
              <a:gd name="connsiteX1" fmla="*/ 0 w 482600"/>
              <a:gd name="connsiteY1" fmla="*/ 13479 h 132012"/>
              <a:gd name="connsiteX0" fmla="*/ 482600 w 482600"/>
              <a:gd name="connsiteY0" fmla="*/ 126727 h 126746"/>
              <a:gd name="connsiteX1" fmla="*/ 0 w 482600"/>
              <a:gd name="connsiteY1" fmla="*/ 8194 h 126746"/>
              <a:gd name="connsiteX0" fmla="*/ 482600 w 482600"/>
              <a:gd name="connsiteY0" fmla="*/ 118533 h 118589"/>
              <a:gd name="connsiteX1" fmla="*/ 0 w 482600"/>
              <a:gd name="connsiteY1" fmla="*/ 0 h 118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2600" h="118589">
                <a:moveTo>
                  <a:pt x="482600" y="118533"/>
                </a:moveTo>
                <a:cubicBezTo>
                  <a:pt x="268111" y="120649"/>
                  <a:pt x="129823" y="6350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82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28600" y="6172200"/>
            <a:ext cx="8686800" cy="5334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3048000"/>
          </a:xfrm>
        </p:spPr>
        <p:txBody>
          <a:bodyPr/>
          <a:lstStyle/>
          <a:p>
            <a:r>
              <a:rPr lang="en-US" sz="2000" dirty="0"/>
              <a:t>New leader must make follower logs consistent with its own</a:t>
            </a:r>
          </a:p>
          <a:p>
            <a:pPr lvl="1">
              <a:spcBef>
                <a:spcPts val="300"/>
              </a:spcBef>
            </a:pPr>
            <a:r>
              <a:rPr lang="en-US" sz="1800" dirty="0"/>
              <a:t>Delete extraneous entries</a:t>
            </a:r>
          </a:p>
          <a:p>
            <a:pPr lvl="1">
              <a:spcBef>
                <a:spcPts val="300"/>
              </a:spcBef>
            </a:pPr>
            <a:r>
              <a:rPr lang="en-US" sz="1800" dirty="0"/>
              <a:t>Fill in missing entries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Leader keeps </a:t>
            </a:r>
            <a:r>
              <a:rPr lang="en-US" sz="2000" dirty="0" err="1"/>
              <a:t>nextIndex</a:t>
            </a:r>
            <a:r>
              <a:rPr lang="en-US" sz="2000" dirty="0"/>
              <a:t> for each follower:</a:t>
            </a:r>
          </a:p>
          <a:p>
            <a:pPr lvl="1">
              <a:spcBef>
                <a:spcPts val="300"/>
              </a:spcBef>
            </a:pPr>
            <a:r>
              <a:rPr lang="en-US" sz="1800" dirty="0"/>
              <a:t>Index of next log entry to send to that follower</a:t>
            </a:r>
          </a:p>
          <a:p>
            <a:pPr lvl="1">
              <a:spcBef>
                <a:spcPts val="300"/>
              </a:spcBef>
            </a:pPr>
            <a:r>
              <a:rPr lang="en-US" sz="1800" dirty="0"/>
              <a:t>Initialized to (1 + leader’s last index)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When </a:t>
            </a:r>
            <a:r>
              <a:rPr lang="en-US" sz="2000" dirty="0" err="1"/>
              <a:t>AppendEntries</a:t>
            </a:r>
            <a:r>
              <a:rPr lang="en-US" sz="2000" dirty="0"/>
              <a:t> consistency check fails, decrement </a:t>
            </a:r>
            <a:r>
              <a:rPr lang="en-US" sz="2000" dirty="0" err="1"/>
              <a:t>nextIndex</a:t>
            </a:r>
            <a:r>
              <a:rPr lang="en-US" sz="2000" dirty="0"/>
              <a:t> and try again: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Repairing Follower Logs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3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3886200" y="4572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3124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05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67200" y="4572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8200" y="4572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4572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4102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912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722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43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24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05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86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67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48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29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0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91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96000" y="4114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77000" y="4114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58000" y="4114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38200" y="4145578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/>
              <a:t>log index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38200" y="4640672"/>
            <a:ext cx="1828800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/>
              <a:t>leader for term 7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743200" y="5257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86200" y="5257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124200" y="5257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505200" y="5257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743200" y="5943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124200" y="5943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505200" y="5943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8" name="Right Brace 37"/>
          <p:cNvSpPr/>
          <p:nvPr/>
        </p:nvSpPr>
        <p:spPr>
          <a:xfrm flipH="1">
            <a:off x="1905000" y="5181600"/>
            <a:ext cx="152400" cy="1219200"/>
          </a:xfrm>
          <a:prstGeom prst="rightBrace">
            <a:avLst>
              <a:gd name="adj1" fmla="val 33757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38200" y="5781575"/>
            <a:ext cx="910506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/>
              <a:t>followers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886200" y="5943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267200" y="5943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553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29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410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791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72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648200" y="5943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86000" y="5309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(a)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286000" y="5995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(b)</a:t>
            </a:r>
          </a:p>
        </p:txBody>
      </p:sp>
      <p:sp>
        <p:nvSpPr>
          <p:cNvPr id="50" name="Freeform 49"/>
          <p:cNvSpPr/>
          <p:nvPr/>
        </p:nvSpPr>
        <p:spPr>
          <a:xfrm>
            <a:off x="6406877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019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638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5257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876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495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4114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6406877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019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638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257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4876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4495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743300" y="3962400"/>
            <a:ext cx="0" cy="12954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6743300" y="5334000"/>
            <a:ext cx="0" cy="609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5" name="TextBox 64"/>
          <p:cNvSpPr txBox="1"/>
          <p:nvPr/>
        </p:nvSpPr>
        <p:spPr>
          <a:xfrm>
            <a:off x="6248400" y="3718744"/>
            <a:ext cx="1000274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err="1">
                <a:solidFill>
                  <a:schemeClr val="accent4"/>
                </a:solidFill>
              </a:rPr>
              <a:t>nextIndex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553200" y="4572000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248400" y="4114800"/>
            <a:ext cx="228600" cy="76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61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follower overwrites inconsistent entry, it deletes all subsequent entries: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Repairing Logs, cont’d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28600" y="6172200"/>
            <a:ext cx="8686800" cy="5334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43200" y="3200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3886200" y="3200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3124200" y="3200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05200" y="3200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67200" y="3200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8200" y="3200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200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5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410200" y="3200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91200" y="3200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72200" y="3200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43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24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05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86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67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48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29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0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91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96000" y="27432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77000" y="27432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38200" y="2773978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/>
              <a:t>log index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38200" y="3269072"/>
            <a:ext cx="1828800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/>
              <a:t>leader for term 7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743200" y="3886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124200" y="3886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505200" y="3886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38200" y="3954872"/>
            <a:ext cx="1667123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/>
              <a:t>follower (before)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886200" y="3886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267200" y="3886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553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29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410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791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72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648200" y="3886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2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4076700" y="2548468"/>
            <a:ext cx="0" cy="228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5" name="TextBox 64"/>
          <p:cNvSpPr txBox="1"/>
          <p:nvPr/>
        </p:nvSpPr>
        <p:spPr>
          <a:xfrm>
            <a:off x="3581400" y="2304812"/>
            <a:ext cx="1000274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err="1">
                <a:solidFill>
                  <a:schemeClr val="accent4"/>
                </a:solidFill>
              </a:rPr>
              <a:t>nextIndex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743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124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505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/>
              <a:t>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38200" y="4640672"/>
            <a:ext cx="1474763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/>
              <a:t>follower (after)</a:t>
            </a:r>
          </a:p>
        </p:txBody>
      </p:sp>
      <p:sp>
        <p:nvSpPr>
          <p:cNvPr id="83" name="Rectangle 82"/>
          <p:cNvSpPr/>
          <p:nvPr/>
        </p:nvSpPr>
        <p:spPr>
          <a:xfrm>
            <a:off x="3886200" y="4572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838768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Deposed leader may not be dead:</a:t>
            </a:r>
          </a:p>
          <a:p>
            <a:pPr lvl="1"/>
            <a:r>
              <a:rPr lang="en-US" dirty="0"/>
              <a:t>Temporarily disconnected from network</a:t>
            </a:r>
          </a:p>
          <a:p>
            <a:pPr lvl="1"/>
            <a:r>
              <a:rPr lang="en-US" dirty="0"/>
              <a:t>Other servers elect a new leader</a:t>
            </a:r>
          </a:p>
          <a:p>
            <a:pPr lvl="1"/>
            <a:r>
              <a:rPr lang="en-US" dirty="0"/>
              <a:t>Old leader becomes reconnected, attempts to commit log entries</a:t>
            </a:r>
          </a:p>
          <a:p>
            <a:r>
              <a:rPr lang="en-US" dirty="0">
                <a:solidFill>
                  <a:schemeClr val="accent4"/>
                </a:solidFill>
              </a:rPr>
              <a:t>Terms</a:t>
            </a:r>
            <a:r>
              <a:rPr lang="en-US" dirty="0"/>
              <a:t> used to detect stale leaders (and candidates)</a:t>
            </a:r>
          </a:p>
          <a:p>
            <a:pPr lvl="1"/>
            <a:r>
              <a:rPr lang="en-US" dirty="0"/>
              <a:t>Every RPC contains term of sender</a:t>
            </a:r>
          </a:p>
          <a:p>
            <a:pPr lvl="1"/>
            <a:r>
              <a:rPr lang="en-US" dirty="0"/>
              <a:t>If sender’s term is older, RPC is rejected, sender reverts to follower and updates its term</a:t>
            </a:r>
          </a:p>
          <a:p>
            <a:pPr lvl="1"/>
            <a:r>
              <a:rPr lang="en-US" dirty="0"/>
              <a:t>If receiver’s term is older, it reverts to follower, updates its term, then processes RPC normally</a:t>
            </a:r>
          </a:p>
          <a:p>
            <a:r>
              <a:rPr lang="en-US" dirty="0"/>
              <a:t>Election updates terms of majority of servers</a:t>
            </a:r>
          </a:p>
          <a:p>
            <a:pPr lvl="1"/>
            <a:r>
              <a:rPr lang="en-US" dirty="0"/>
              <a:t>Deposed server cannot commit new log entries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Neutralizing Old Leaders</a:t>
            </a:r>
          </a:p>
        </p:txBody>
      </p:sp>
    </p:spTree>
    <p:extLst>
      <p:ext uri="{BB962C8B-B14F-4D97-AF65-F5344CB8AC3E}">
        <p14:creationId xmlns:p14="http://schemas.microsoft.com/office/powerpoint/2010/main" val="525314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 commands to leader</a:t>
            </a:r>
          </a:p>
          <a:p>
            <a:pPr lvl="1"/>
            <a:r>
              <a:rPr lang="en-US" dirty="0"/>
              <a:t>If leader unknown, contact any server</a:t>
            </a:r>
          </a:p>
          <a:p>
            <a:pPr lvl="1"/>
            <a:r>
              <a:rPr lang="en-US" dirty="0"/>
              <a:t>If contacted server not leader, it will redirect to leader</a:t>
            </a:r>
          </a:p>
          <a:p>
            <a:r>
              <a:rPr lang="en-US" dirty="0"/>
              <a:t>Leader does not respond until command has been logged, committed, and executed by leader’s state machine</a:t>
            </a:r>
          </a:p>
          <a:p>
            <a:r>
              <a:rPr lang="en-US" dirty="0"/>
              <a:t>If request times out (e.g., leader crash):</a:t>
            </a:r>
          </a:p>
          <a:p>
            <a:pPr lvl="1"/>
            <a:r>
              <a:rPr lang="en-US" dirty="0"/>
              <a:t>Client reissues command to some other server</a:t>
            </a:r>
          </a:p>
          <a:p>
            <a:pPr lvl="1"/>
            <a:r>
              <a:rPr lang="en-US" dirty="0"/>
              <a:t>Eventually redirected to new leader</a:t>
            </a:r>
          </a:p>
          <a:p>
            <a:pPr lvl="1"/>
            <a:r>
              <a:rPr lang="en-US" dirty="0"/>
              <a:t>Retry request with new leader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Protocol</a:t>
            </a:r>
          </a:p>
        </p:txBody>
      </p:sp>
    </p:spTree>
    <p:extLst>
      <p:ext uri="{BB962C8B-B14F-4D97-AF65-F5344CB8AC3E}">
        <p14:creationId xmlns:p14="http://schemas.microsoft.com/office/powerpoint/2010/main" val="21081522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leader crashes after executing command, but before responding?</a:t>
            </a:r>
          </a:p>
          <a:p>
            <a:pPr lvl="1"/>
            <a:r>
              <a:rPr lang="en-US" dirty="0"/>
              <a:t> Must not execute command twice</a:t>
            </a:r>
          </a:p>
          <a:p>
            <a:r>
              <a:rPr lang="en-US" dirty="0"/>
              <a:t>Solution: client embeds a unique id in each command</a:t>
            </a:r>
          </a:p>
          <a:p>
            <a:pPr lvl="1"/>
            <a:r>
              <a:rPr lang="en-US" dirty="0"/>
              <a:t>Server includes id in log entry</a:t>
            </a:r>
          </a:p>
          <a:p>
            <a:pPr lvl="1"/>
            <a:r>
              <a:rPr lang="en-US"/>
              <a:t>Before accepting command</a:t>
            </a:r>
            <a:r>
              <a:rPr lang="en-US" dirty="0"/>
              <a:t>, leader checks its log for entry with that id</a:t>
            </a:r>
          </a:p>
          <a:p>
            <a:pPr lvl="1"/>
            <a:r>
              <a:rPr lang="en-US" dirty="0"/>
              <a:t>If id found in log, ignore new command, return response from old command</a:t>
            </a:r>
          </a:p>
          <a:p>
            <a:r>
              <a:rPr lang="en-US" dirty="0"/>
              <a:t>Result: </a:t>
            </a:r>
            <a:r>
              <a:rPr lang="en-US" dirty="0">
                <a:solidFill>
                  <a:schemeClr val="tx2"/>
                </a:solidFill>
              </a:rPr>
              <a:t>exactly-once semantics </a:t>
            </a:r>
            <a:r>
              <a:rPr lang="en-US" dirty="0"/>
              <a:t>as long as client doesn’t crash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Protocol, cont’d</a:t>
            </a:r>
          </a:p>
        </p:txBody>
      </p:sp>
    </p:spTree>
    <p:extLst>
      <p:ext uri="{BB962C8B-B14F-4D97-AF65-F5344CB8AC3E}">
        <p14:creationId xmlns:p14="http://schemas.microsoft.com/office/powerpoint/2010/main" val="251413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77A099-A798-4AED-8A2B-2E7D44214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r>
              <a:rPr lang="en-US" dirty="0"/>
              <a:t>Goal is to operate multiple servers in identical state for fault-tolerance</a:t>
            </a:r>
          </a:p>
          <a:p>
            <a:r>
              <a:rPr lang="en-US" dirty="0"/>
              <a:t>Example services:</a:t>
            </a:r>
          </a:p>
          <a:p>
            <a:pPr lvl="1"/>
            <a:r>
              <a:rPr lang="en-US" dirty="0"/>
              <a:t>File system</a:t>
            </a:r>
          </a:p>
          <a:p>
            <a:pPr lvl="1"/>
            <a:r>
              <a:rPr lang="en-US" dirty="0"/>
              <a:t>Database</a:t>
            </a:r>
          </a:p>
          <a:p>
            <a:pPr lvl="1"/>
            <a:r>
              <a:rPr lang="en-US" dirty="0"/>
              <a:t>Shared memory</a:t>
            </a:r>
          </a:p>
          <a:p>
            <a:pPr lvl="1"/>
            <a:r>
              <a:rPr lang="en-US" dirty="0"/>
              <a:t>Ledger</a:t>
            </a:r>
          </a:p>
          <a:p>
            <a:pPr lvl="1"/>
            <a:r>
              <a:rPr lang="en-US" dirty="0"/>
              <a:t>Key-value store</a:t>
            </a:r>
          </a:p>
          <a:p>
            <a:r>
              <a:rPr lang="en-US" dirty="0"/>
              <a:t>Clients issue requests to change state machines</a:t>
            </a:r>
          </a:p>
          <a:p>
            <a:r>
              <a:rPr lang="en-US" dirty="0"/>
              <a:t>Servers maintain identical logs of linearized client requests</a:t>
            </a:r>
          </a:p>
          <a:p>
            <a:r>
              <a:rPr lang="en-US" dirty="0"/>
              <a:t>Servers maintain identical state machines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18E5694-6363-482F-8200-649E8C2D6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val="27415261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038599"/>
          </a:xfrm>
        </p:spPr>
        <p:txBody>
          <a:bodyPr/>
          <a:lstStyle/>
          <a:p>
            <a:r>
              <a:rPr lang="en-US" dirty="0"/>
              <a:t>System configuration:</a:t>
            </a:r>
          </a:p>
          <a:p>
            <a:pPr lvl="1"/>
            <a:r>
              <a:rPr lang="en-US" dirty="0"/>
              <a:t>ID, address for each server</a:t>
            </a:r>
          </a:p>
          <a:p>
            <a:pPr lvl="1"/>
            <a:r>
              <a:rPr lang="en-US" dirty="0"/>
              <a:t>Determines what constitutes a majority</a:t>
            </a:r>
          </a:p>
          <a:p>
            <a:r>
              <a:rPr lang="en-US" dirty="0"/>
              <a:t>Consensus mechanism must support changes in the configuration:</a:t>
            </a:r>
          </a:p>
          <a:p>
            <a:pPr lvl="1"/>
            <a:r>
              <a:rPr lang="en-US" dirty="0"/>
              <a:t>Replace failed machine</a:t>
            </a:r>
          </a:p>
          <a:p>
            <a:pPr lvl="1"/>
            <a:r>
              <a:rPr lang="en-US" dirty="0"/>
              <a:t>Change degree of replication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Changes</a:t>
            </a:r>
          </a:p>
        </p:txBody>
      </p:sp>
    </p:spTree>
    <p:extLst>
      <p:ext uri="{BB962C8B-B14F-4D97-AF65-F5344CB8AC3E}">
        <p14:creationId xmlns:p14="http://schemas.microsoft.com/office/powerpoint/2010/main" val="1286194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Cannot switch directly from one configuration to another: </a:t>
            </a:r>
            <a:r>
              <a:rPr lang="en-US" dirty="0">
                <a:solidFill>
                  <a:schemeClr val="accent4"/>
                </a:solidFill>
              </a:rPr>
              <a:t>conflicting majorities </a:t>
            </a:r>
            <a:r>
              <a:rPr lang="en-US" dirty="0"/>
              <a:t>could arise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Changes, cont’d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8800" y="3276600"/>
            <a:ext cx="4495800" cy="2286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8" name="Rectangle 7"/>
          <p:cNvSpPr/>
          <p:nvPr/>
        </p:nvSpPr>
        <p:spPr>
          <a:xfrm>
            <a:off x="4876800" y="3276600"/>
            <a:ext cx="14478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1828800" y="2895600"/>
            <a:ext cx="41357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2000" dirty="0"/>
              <a:t>C</a:t>
            </a:r>
            <a:r>
              <a:rPr lang="en-US" sz="2000" baseline="-25000" dirty="0"/>
              <a:t>old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26066" y="2895600"/>
            <a:ext cx="49853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2000" dirty="0" err="1"/>
              <a:t>C</a:t>
            </a:r>
            <a:r>
              <a:rPr lang="en-US" sz="2000" baseline="-25000" dirty="0" err="1"/>
              <a:t>new</a:t>
            </a:r>
            <a:endParaRPr lang="en-US" sz="20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252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/>
              <a:t>Server 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28800" y="3657600"/>
            <a:ext cx="4495800" cy="2286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4" name="Rectangle 13"/>
          <p:cNvSpPr/>
          <p:nvPr/>
        </p:nvSpPr>
        <p:spPr>
          <a:xfrm>
            <a:off x="4419600" y="3657600"/>
            <a:ext cx="19050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5" name="Rectangle 14"/>
          <p:cNvSpPr/>
          <p:nvPr/>
        </p:nvSpPr>
        <p:spPr>
          <a:xfrm>
            <a:off x="1828800" y="4038600"/>
            <a:ext cx="4495800" cy="2286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6" name="Rectangle 15"/>
          <p:cNvSpPr/>
          <p:nvPr/>
        </p:nvSpPr>
        <p:spPr>
          <a:xfrm>
            <a:off x="3810000" y="4038600"/>
            <a:ext cx="25146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8" name="Rectangle 17"/>
          <p:cNvSpPr/>
          <p:nvPr/>
        </p:nvSpPr>
        <p:spPr>
          <a:xfrm>
            <a:off x="3352800" y="4419600"/>
            <a:ext cx="29718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20" name="Rectangle 19"/>
          <p:cNvSpPr/>
          <p:nvPr/>
        </p:nvSpPr>
        <p:spPr>
          <a:xfrm>
            <a:off x="2895600" y="4800600"/>
            <a:ext cx="34290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21" name="Rounded Rectangle 20"/>
          <p:cNvSpPr/>
          <p:nvPr/>
        </p:nvSpPr>
        <p:spPr>
          <a:xfrm>
            <a:off x="3962400" y="4000100"/>
            <a:ext cx="304800" cy="1066800"/>
          </a:xfrm>
          <a:prstGeom prst="roundRect">
            <a:avLst/>
          </a:prstGeom>
          <a:noFill/>
          <a:ln>
            <a:solidFill>
              <a:srgbClr val="3167D3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962400" y="3238100"/>
            <a:ext cx="304800" cy="685800"/>
          </a:xfrm>
          <a:prstGeom prst="roundRect">
            <a:avLst/>
          </a:prstGeom>
          <a:noFill/>
          <a:ln>
            <a:solidFill>
              <a:srgbClr val="00B8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62000" y="3633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/>
              <a:t>Server 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2000" y="4014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/>
              <a:t>Server 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2000" y="4395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/>
              <a:t>Server 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2000" y="4776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/>
              <a:t>Server 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62800" y="3442901"/>
            <a:ext cx="149880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>
                <a:solidFill>
                  <a:srgbClr val="008E00"/>
                </a:solidFill>
              </a:rPr>
              <a:t>Majority of C</a:t>
            </a:r>
            <a:r>
              <a:rPr lang="en-US" baseline="-25000" dirty="0">
                <a:solidFill>
                  <a:srgbClr val="008E00"/>
                </a:solidFill>
              </a:rPr>
              <a:t>old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62800" y="4419600"/>
            <a:ext cx="157575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>
                <a:solidFill>
                  <a:srgbClr val="3167D3"/>
                </a:solidFill>
              </a:rPr>
              <a:t>Majority of </a:t>
            </a:r>
            <a:r>
              <a:rPr lang="en-US" dirty="0" err="1">
                <a:solidFill>
                  <a:srgbClr val="3167D3"/>
                </a:solidFill>
              </a:rPr>
              <a:t>C</a:t>
            </a:r>
            <a:r>
              <a:rPr lang="en-US" baseline="-25000" dirty="0" err="1">
                <a:solidFill>
                  <a:srgbClr val="3167D3"/>
                </a:solidFill>
              </a:rPr>
              <a:t>new</a:t>
            </a:r>
            <a:endParaRPr lang="en-US" baseline="-25000" dirty="0">
              <a:solidFill>
                <a:srgbClr val="3167D3"/>
              </a:solidFill>
            </a:endParaRPr>
          </a:p>
        </p:txBody>
      </p:sp>
      <p:sp>
        <p:nvSpPr>
          <p:cNvPr id="39" name="Freeform 38"/>
          <p:cNvSpPr/>
          <p:nvPr/>
        </p:nvSpPr>
        <p:spPr>
          <a:xfrm flipV="1">
            <a:off x="4191000" y="2822437"/>
            <a:ext cx="3581412" cy="605760"/>
          </a:xfrm>
          <a:custGeom>
            <a:avLst/>
            <a:gdLst>
              <a:gd name="connsiteX0" fmla="*/ 3667225 w 3667225"/>
              <a:gd name="connsiteY0" fmla="*/ 0 h 386974"/>
              <a:gd name="connsiteX1" fmla="*/ 1838425 w 3667225"/>
              <a:gd name="connsiteY1" fmla="*/ 385011 h 386974"/>
              <a:gd name="connsiteX2" fmla="*/ 0 w 3667225"/>
              <a:gd name="connsiteY2" fmla="*/ 192506 h 386974"/>
              <a:gd name="connsiteX0" fmla="*/ 3667239 w 3667239"/>
              <a:gd name="connsiteY0" fmla="*/ 0 h 396392"/>
              <a:gd name="connsiteX1" fmla="*/ 1838439 w 3667239"/>
              <a:gd name="connsiteY1" fmla="*/ 385011 h 396392"/>
              <a:gd name="connsiteX2" fmla="*/ 14 w 3667239"/>
              <a:gd name="connsiteY2" fmla="*/ 192506 h 396392"/>
              <a:gd name="connsiteX0" fmla="*/ 3667239 w 3667239"/>
              <a:gd name="connsiteY0" fmla="*/ 0 h 385151"/>
              <a:gd name="connsiteX1" fmla="*/ 1838439 w 3667239"/>
              <a:gd name="connsiteY1" fmla="*/ 385011 h 385151"/>
              <a:gd name="connsiteX2" fmla="*/ 14 w 3667239"/>
              <a:gd name="connsiteY2" fmla="*/ 192506 h 385151"/>
              <a:gd name="connsiteX0" fmla="*/ 3667239 w 3667270"/>
              <a:gd name="connsiteY0" fmla="*/ 0 h 387089"/>
              <a:gd name="connsiteX1" fmla="*/ 1838439 w 3667270"/>
              <a:gd name="connsiteY1" fmla="*/ 385011 h 387089"/>
              <a:gd name="connsiteX2" fmla="*/ 14 w 3667270"/>
              <a:gd name="connsiteY2" fmla="*/ 192506 h 387089"/>
              <a:gd name="connsiteX0" fmla="*/ 3676864 w 3676895"/>
              <a:gd name="connsiteY0" fmla="*/ 0 h 392010"/>
              <a:gd name="connsiteX1" fmla="*/ 1848064 w 3676895"/>
              <a:gd name="connsiteY1" fmla="*/ 385011 h 392010"/>
              <a:gd name="connsiteX2" fmla="*/ 13 w 3676895"/>
              <a:gd name="connsiteY2" fmla="*/ 165341 h 392010"/>
              <a:gd name="connsiteX0" fmla="*/ 3676864 w 3676895"/>
              <a:gd name="connsiteY0" fmla="*/ 0 h 385691"/>
              <a:gd name="connsiteX1" fmla="*/ 1848064 w 3676895"/>
              <a:gd name="connsiteY1" fmla="*/ 385011 h 385691"/>
              <a:gd name="connsiteX2" fmla="*/ 13 w 3676895"/>
              <a:gd name="connsiteY2" fmla="*/ 165341 h 385691"/>
              <a:gd name="connsiteX0" fmla="*/ 3667239 w 3667271"/>
              <a:gd name="connsiteY0" fmla="*/ 0 h 346132"/>
              <a:gd name="connsiteX1" fmla="*/ 1848064 w 3667271"/>
              <a:gd name="connsiteY1" fmla="*/ 341548 h 346132"/>
              <a:gd name="connsiteX2" fmla="*/ 13 w 3667271"/>
              <a:gd name="connsiteY2" fmla="*/ 121878 h 346132"/>
              <a:gd name="connsiteX0" fmla="*/ 3667239 w 3667239"/>
              <a:gd name="connsiteY0" fmla="*/ 0 h 346132"/>
              <a:gd name="connsiteX1" fmla="*/ 1848064 w 3667239"/>
              <a:gd name="connsiteY1" fmla="*/ 341548 h 346132"/>
              <a:gd name="connsiteX2" fmla="*/ 13 w 3667239"/>
              <a:gd name="connsiteY2" fmla="*/ 121878 h 346132"/>
              <a:gd name="connsiteX0" fmla="*/ 3667240 w 3667240"/>
              <a:gd name="connsiteY0" fmla="*/ 0 h 341912"/>
              <a:gd name="connsiteX1" fmla="*/ 1848065 w 3667240"/>
              <a:gd name="connsiteY1" fmla="*/ 341548 h 341912"/>
              <a:gd name="connsiteX2" fmla="*/ 14 w 3667240"/>
              <a:gd name="connsiteY2" fmla="*/ 121878 h 341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67240" h="341912">
                <a:moveTo>
                  <a:pt x="3667240" y="0"/>
                </a:moveTo>
                <a:cubicBezTo>
                  <a:pt x="3655208" y="315111"/>
                  <a:pt x="2478520" y="337533"/>
                  <a:pt x="1848065" y="341548"/>
                </a:cubicBezTo>
                <a:cubicBezTo>
                  <a:pt x="1217610" y="345563"/>
                  <a:pt x="-4799" y="319197"/>
                  <a:pt x="14" y="121878"/>
                </a:cubicBezTo>
              </a:path>
            </a:pathLst>
          </a:custGeom>
          <a:noFill/>
          <a:ln>
            <a:solidFill>
              <a:srgbClr val="008E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4190999" y="4687573"/>
            <a:ext cx="3591027" cy="798825"/>
          </a:xfrm>
          <a:custGeom>
            <a:avLst/>
            <a:gdLst>
              <a:gd name="connsiteX0" fmla="*/ 3667225 w 3667225"/>
              <a:gd name="connsiteY0" fmla="*/ 0 h 386974"/>
              <a:gd name="connsiteX1" fmla="*/ 1838425 w 3667225"/>
              <a:gd name="connsiteY1" fmla="*/ 385011 h 386974"/>
              <a:gd name="connsiteX2" fmla="*/ 0 w 3667225"/>
              <a:gd name="connsiteY2" fmla="*/ 192506 h 386974"/>
              <a:gd name="connsiteX0" fmla="*/ 3667239 w 3667239"/>
              <a:gd name="connsiteY0" fmla="*/ 0 h 396392"/>
              <a:gd name="connsiteX1" fmla="*/ 1838439 w 3667239"/>
              <a:gd name="connsiteY1" fmla="*/ 385011 h 396392"/>
              <a:gd name="connsiteX2" fmla="*/ 14 w 3667239"/>
              <a:gd name="connsiteY2" fmla="*/ 192506 h 396392"/>
              <a:gd name="connsiteX0" fmla="*/ 3667239 w 3667239"/>
              <a:gd name="connsiteY0" fmla="*/ 0 h 385151"/>
              <a:gd name="connsiteX1" fmla="*/ 1838439 w 3667239"/>
              <a:gd name="connsiteY1" fmla="*/ 385011 h 385151"/>
              <a:gd name="connsiteX2" fmla="*/ 14 w 3667239"/>
              <a:gd name="connsiteY2" fmla="*/ 192506 h 385151"/>
              <a:gd name="connsiteX0" fmla="*/ 3667239 w 3667270"/>
              <a:gd name="connsiteY0" fmla="*/ 0 h 387089"/>
              <a:gd name="connsiteX1" fmla="*/ 1838439 w 3667270"/>
              <a:gd name="connsiteY1" fmla="*/ 385011 h 387089"/>
              <a:gd name="connsiteX2" fmla="*/ 14 w 3667270"/>
              <a:gd name="connsiteY2" fmla="*/ 192506 h 387089"/>
              <a:gd name="connsiteX0" fmla="*/ 3676864 w 3676895"/>
              <a:gd name="connsiteY0" fmla="*/ 0 h 392010"/>
              <a:gd name="connsiteX1" fmla="*/ 1848064 w 3676895"/>
              <a:gd name="connsiteY1" fmla="*/ 385011 h 392010"/>
              <a:gd name="connsiteX2" fmla="*/ 13 w 3676895"/>
              <a:gd name="connsiteY2" fmla="*/ 165341 h 392010"/>
              <a:gd name="connsiteX0" fmla="*/ 3676864 w 3676895"/>
              <a:gd name="connsiteY0" fmla="*/ 0 h 385691"/>
              <a:gd name="connsiteX1" fmla="*/ 1848064 w 3676895"/>
              <a:gd name="connsiteY1" fmla="*/ 385011 h 385691"/>
              <a:gd name="connsiteX2" fmla="*/ 13 w 3676895"/>
              <a:gd name="connsiteY2" fmla="*/ 165341 h 385691"/>
              <a:gd name="connsiteX0" fmla="*/ 3686489 w 3686520"/>
              <a:gd name="connsiteY0" fmla="*/ 0 h 461109"/>
              <a:gd name="connsiteX1" fmla="*/ 1848064 w 3686520"/>
              <a:gd name="connsiteY1" fmla="*/ 450205 h 461109"/>
              <a:gd name="connsiteX2" fmla="*/ 13 w 3686520"/>
              <a:gd name="connsiteY2" fmla="*/ 230535 h 461109"/>
              <a:gd name="connsiteX0" fmla="*/ 3686489 w 3686520"/>
              <a:gd name="connsiteY0" fmla="*/ 0 h 461109"/>
              <a:gd name="connsiteX1" fmla="*/ 1848064 w 3686520"/>
              <a:gd name="connsiteY1" fmla="*/ 450205 h 461109"/>
              <a:gd name="connsiteX2" fmla="*/ 13 w 3686520"/>
              <a:gd name="connsiteY2" fmla="*/ 230535 h 461109"/>
              <a:gd name="connsiteX0" fmla="*/ 3686490 w 3686522"/>
              <a:gd name="connsiteY0" fmla="*/ 0 h 450884"/>
              <a:gd name="connsiteX1" fmla="*/ 1848065 w 3686522"/>
              <a:gd name="connsiteY1" fmla="*/ 450205 h 450884"/>
              <a:gd name="connsiteX2" fmla="*/ 14 w 3686522"/>
              <a:gd name="connsiteY2" fmla="*/ 230535 h 450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6522" h="450884">
                <a:moveTo>
                  <a:pt x="3686490" y="0"/>
                </a:moveTo>
                <a:cubicBezTo>
                  <a:pt x="3693709" y="380305"/>
                  <a:pt x="2491354" y="444380"/>
                  <a:pt x="1848065" y="450205"/>
                </a:cubicBezTo>
                <a:cubicBezTo>
                  <a:pt x="1204776" y="456030"/>
                  <a:pt x="-4799" y="427854"/>
                  <a:pt x="14" y="230535"/>
                </a:cubicBezTo>
              </a:path>
            </a:pathLst>
          </a:custGeom>
          <a:noFill/>
          <a:ln>
            <a:solidFill>
              <a:srgbClr val="3167D3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1828800" y="5181600"/>
            <a:ext cx="4495800" cy="0"/>
          </a:xfrm>
          <a:prstGeom prst="line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828800" y="5181600"/>
            <a:ext cx="3382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400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526021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Raft Consensus Algorithm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04800" y="6096000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590800"/>
          </a:xfrm>
        </p:spPr>
        <p:txBody>
          <a:bodyPr/>
          <a:lstStyle/>
          <a:p>
            <a:r>
              <a:rPr lang="en-US" dirty="0"/>
              <a:t>Raft uses a 2-phase approach:</a:t>
            </a:r>
          </a:p>
          <a:p>
            <a:pPr lvl="1"/>
            <a:r>
              <a:rPr lang="en-US" dirty="0"/>
              <a:t>Intermediate phase uses </a:t>
            </a:r>
            <a:r>
              <a:rPr lang="en-US" dirty="0">
                <a:solidFill>
                  <a:schemeClr val="accent4"/>
                </a:solidFill>
              </a:rPr>
              <a:t>joint consensus </a:t>
            </a:r>
            <a:r>
              <a:rPr lang="en-US" dirty="0"/>
              <a:t>(need majority of both old and new configurations for elections, commitment)</a:t>
            </a:r>
          </a:p>
          <a:p>
            <a:pPr lvl="1"/>
            <a:r>
              <a:rPr lang="en-US" dirty="0"/>
              <a:t>Configuration change is just a log entry; applied immediately on receipt (committed or not)</a:t>
            </a:r>
          </a:p>
          <a:p>
            <a:pPr lvl="1"/>
            <a:r>
              <a:rPr lang="en-US" dirty="0"/>
              <a:t>Once joint consensus is committed, begin replicating log entry for final configuration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Consensus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38200" y="5943600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9000" y="5971401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/>
              <a:t>time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601980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/>
              <a:t>C</a:t>
            </a:r>
            <a:r>
              <a:rPr lang="en-US" baseline="-25000" dirty="0" err="1"/>
              <a:t>old+new</a:t>
            </a:r>
            <a:r>
              <a:rPr lang="en-US" dirty="0"/>
              <a:t> entry</a:t>
            </a:r>
            <a:br>
              <a:rPr lang="en-US" dirty="0"/>
            </a:br>
            <a:r>
              <a:rPr lang="en-US" dirty="0"/>
              <a:t>committed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55406" y="601980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/>
              <a:t>C</a:t>
            </a:r>
            <a:r>
              <a:rPr lang="en-US" baseline="-25000" dirty="0" err="1"/>
              <a:t>new</a:t>
            </a:r>
            <a:r>
              <a:rPr lang="en-US" dirty="0"/>
              <a:t> entry</a:t>
            </a:r>
            <a:br>
              <a:rPr lang="en-US" dirty="0"/>
            </a:br>
            <a:r>
              <a:rPr lang="en-US" dirty="0"/>
              <a:t>committed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505200" y="5029200"/>
            <a:ext cx="0" cy="9144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86400" y="4572000"/>
            <a:ext cx="0" cy="13716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8200" y="5347901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>
                <a:solidFill>
                  <a:schemeClr val="accent4"/>
                </a:solidFill>
              </a:rPr>
              <a:t>C</a:t>
            </a:r>
            <a:r>
              <a:rPr lang="en-US" baseline="-25000" dirty="0">
                <a:solidFill>
                  <a:schemeClr val="accent4"/>
                </a:solidFill>
              </a:rPr>
              <a:t>old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52600" y="4890701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>
                <a:solidFill>
                  <a:srgbClr val="3167D3"/>
                </a:solidFill>
              </a:rPr>
              <a:t>C</a:t>
            </a:r>
            <a:r>
              <a:rPr lang="en-US" baseline="-25000" dirty="0" err="1">
                <a:solidFill>
                  <a:srgbClr val="3167D3"/>
                </a:solidFill>
              </a:rPr>
              <a:t>old+new</a:t>
            </a:r>
            <a:endParaRPr lang="en-US" dirty="0">
              <a:solidFill>
                <a:srgbClr val="3167D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48562" y="4433501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>
                <a:solidFill>
                  <a:srgbClr val="008E00"/>
                </a:solidFill>
              </a:rPr>
              <a:t>C</a:t>
            </a:r>
            <a:r>
              <a:rPr lang="en-US" baseline="-25000" dirty="0" err="1">
                <a:solidFill>
                  <a:srgbClr val="008E00"/>
                </a:solidFill>
              </a:rPr>
              <a:t>new</a:t>
            </a:r>
            <a:endParaRPr lang="en-US" dirty="0">
              <a:solidFill>
                <a:srgbClr val="008E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295400" y="5486400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05200" y="5029200"/>
            <a:ext cx="1066800" cy="0"/>
          </a:xfrm>
          <a:prstGeom prst="line">
            <a:avLst/>
          </a:prstGeom>
          <a:ln w="63500" cap="rnd">
            <a:solidFill>
              <a:srgbClr val="3167D3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90800" y="5029200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0" y="4572000"/>
            <a:ext cx="914400" cy="0"/>
          </a:xfrm>
          <a:prstGeom prst="line">
            <a:avLst/>
          </a:prstGeom>
          <a:ln w="63500" cap="rnd">
            <a:solidFill>
              <a:srgbClr val="008E00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486400" y="4572000"/>
            <a:ext cx="1981200" cy="0"/>
          </a:xfrm>
          <a:prstGeom prst="line">
            <a:avLst/>
          </a:prstGeom>
          <a:ln w="6350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295400" y="4267200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371600" y="3637002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C</a:t>
            </a:r>
            <a:r>
              <a:rPr lang="en-US" baseline="-25000" dirty="0">
                <a:solidFill>
                  <a:schemeClr val="accent4"/>
                </a:solidFill>
              </a:rPr>
              <a:t>old</a:t>
            </a:r>
            <a:r>
              <a:rPr lang="en-US" dirty="0">
                <a:solidFill>
                  <a:schemeClr val="accent4"/>
                </a:solidFill>
              </a:rPr>
              <a:t> can make</a:t>
            </a:r>
          </a:p>
          <a:p>
            <a:r>
              <a:rPr lang="en-US" dirty="0">
                <a:solidFill>
                  <a:schemeClr val="accent4"/>
                </a:solidFill>
              </a:rPr>
              <a:t>unilateral decisions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05200" y="4191000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72000" y="4267200"/>
            <a:ext cx="2971800" cy="0"/>
          </a:xfrm>
          <a:prstGeom prst="line">
            <a:avLst/>
          </a:prstGeom>
          <a:ln w="31750" cap="rnd">
            <a:solidFill>
              <a:srgbClr val="008E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24524" y="3637002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err="1">
                <a:solidFill>
                  <a:srgbClr val="008E00"/>
                </a:solidFill>
              </a:rPr>
              <a:t>C</a:t>
            </a:r>
            <a:r>
              <a:rPr lang="en-US" baseline="-25000" dirty="0" err="1">
                <a:solidFill>
                  <a:srgbClr val="008E00"/>
                </a:solidFill>
              </a:rPr>
              <a:t>new</a:t>
            </a:r>
            <a:r>
              <a:rPr lang="en-US" dirty="0">
                <a:solidFill>
                  <a:srgbClr val="008E00"/>
                </a:solidFill>
              </a:rPr>
              <a:t> can make</a:t>
            </a:r>
          </a:p>
          <a:p>
            <a:r>
              <a:rPr lang="en-US" dirty="0">
                <a:solidFill>
                  <a:srgbClr val="008E00"/>
                </a:solidFill>
              </a:rPr>
              <a:t>unilateral decisions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572000" y="4191000"/>
            <a:ext cx="0" cy="152400"/>
          </a:xfrm>
          <a:prstGeom prst="line">
            <a:avLst/>
          </a:prstGeom>
          <a:ln w="3175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90800" y="5486400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572000" y="5029200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8516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details:</a:t>
            </a:r>
          </a:p>
          <a:p>
            <a:pPr lvl="1"/>
            <a:r>
              <a:rPr lang="en-US" dirty="0"/>
              <a:t>Any server from either configuration can serve as leader</a:t>
            </a:r>
          </a:p>
          <a:p>
            <a:pPr lvl="1"/>
            <a:r>
              <a:rPr lang="en-US" dirty="0"/>
              <a:t>If current leader is not in </a:t>
            </a:r>
            <a:r>
              <a:rPr lang="en-US" dirty="0" err="1"/>
              <a:t>C</a:t>
            </a:r>
            <a:r>
              <a:rPr lang="en-US" baseline="-25000" dirty="0" err="1"/>
              <a:t>new</a:t>
            </a:r>
            <a:r>
              <a:rPr lang="en-US" dirty="0"/>
              <a:t>, must step down once </a:t>
            </a:r>
            <a:r>
              <a:rPr lang="en-US" dirty="0" err="1"/>
              <a:t>C</a:t>
            </a:r>
            <a:r>
              <a:rPr lang="en-US" baseline="-25000" dirty="0" err="1"/>
              <a:t>new</a:t>
            </a:r>
            <a:r>
              <a:rPr lang="en-US" dirty="0"/>
              <a:t> is committed.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Consensus, cont’d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838200" y="5410200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239000" y="5438001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/>
              <a:t>time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95600" y="548640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/>
              <a:t>C</a:t>
            </a:r>
            <a:r>
              <a:rPr lang="en-US" baseline="-25000" dirty="0" err="1"/>
              <a:t>old+new</a:t>
            </a:r>
            <a:r>
              <a:rPr lang="en-US" dirty="0"/>
              <a:t> entry</a:t>
            </a:r>
            <a:br>
              <a:rPr lang="en-US" dirty="0"/>
            </a:br>
            <a:r>
              <a:rPr lang="en-US" dirty="0"/>
              <a:t>committed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55406" y="548640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/>
              <a:t>C</a:t>
            </a:r>
            <a:r>
              <a:rPr lang="en-US" baseline="-25000" dirty="0" err="1"/>
              <a:t>new</a:t>
            </a:r>
            <a:r>
              <a:rPr lang="en-US" dirty="0"/>
              <a:t> entry</a:t>
            </a:r>
            <a:br>
              <a:rPr lang="en-US" dirty="0"/>
            </a:br>
            <a:r>
              <a:rPr lang="en-US" dirty="0"/>
              <a:t>committed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505200" y="4495800"/>
            <a:ext cx="0" cy="9144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486400" y="4038600"/>
            <a:ext cx="0" cy="13716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38200" y="4814501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/>
              <a:t>C</a:t>
            </a:r>
            <a:r>
              <a:rPr lang="en-US" baseline="-25000" dirty="0"/>
              <a:t>old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752600" y="4357301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/>
              <a:t>C</a:t>
            </a:r>
            <a:r>
              <a:rPr lang="en-US" baseline="-25000" dirty="0" err="1"/>
              <a:t>old+new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048562" y="3900101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/>
              <a:t>C</a:t>
            </a:r>
            <a:r>
              <a:rPr lang="en-US" baseline="-25000" dirty="0" err="1"/>
              <a:t>new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295400" y="4953000"/>
            <a:ext cx="12954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505200" y="4495800"/>
            <a:ext cx="10668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590800" y="44958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572000" y="40386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486400" y="4038600"/>
            <a:ext cx="19812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295400" y="3733800"/>
            <a:ext cx="2209800" cy="0"/>
          </a:xfrm>
          <a:prstGeom prst="line">
            <a:avLst/>
          </a:prstGeom>
          <a:ln w="317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371600" y="3103602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C</a:t>
            </a:r>
            <a:r>
              <a:rPr lang="en-US" baseline="-25000" dirty="0"/>
              <a:t>old</a:t>
            </a:r>
            <a:r>
              <a:rPr lang="en-US" dirty="0"/>
              <a:t> can make</a:t>
            </a:r>
          </a:p>
          <a:p>
            <a:r>
              <a:rPr lang="en-US" dirty="0"/>
              <a:t>unilateral decisions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3505200" y="3657600"/>
            <a:ext cx="0" cy="152400"/>
          </a:xfrm>
          <a:prstGeom prst="line">
            <a:avLst/>
          </a:prstGeom>
          <a:ln w="3175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72000" y="3733800"/>
            <a:ext cx="2971800" cy="0"/>
          </a:xfrm>
          <a:prstGeom prst="line">
            <a:avLst/>
          </a:prstGeom>
          <a:ln w="317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124524" y="3103602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err="1"/>
              <a:t>C</a:t>
            </a:r>
            <a:r>
              <a:rPr lang="en-US" baseline="-25000" dirty="0" err="1"/>
              <a:t>new</a:t>
            </a:r>
            <a:r>
              <a:rPr lang="en-US" dirty="0"/>
              <a:t> can make</a:t>
            </a:r>
          </a:p>
          <a:p>
            <a:r>
              <a:rPr lang="en-US" dirty="0"/>
              <a:t>unilateral decisions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4572000" y="3657600"/>
            <a:ext cx="0" cy="152400"/>
          </a:xfrm>
          <a:prstGeom prst="line">
            <a:avLst/>
          </a:prstGeom>
          <a:ln w="3175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555606" y="4648200"/>
            <a:ext cx="1780937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>
                <a:solidFill>
                  <a:schemeClr val="accent4"/>
                </a:solidFill>
              </a:rPr>
              <a:t>leader not in </a:t>
            </a:r>
            <a:r>
              <a:rPr lang="en-US" dirty="0" err="1">
                <a:solidFill>
                  <a:schemeClr val="accent4"/>
                </a:solidFill>
              </a:rPr>
              <a:t>C</a:t>
            </a:r>
            <a:r>
              <a:rPr lang="en-US" baseline="-25000" dirty="0" err="1">
                <a:solidFill>
                  <a:schemeClr val="accent4"/>
                </a:solidFill>
              </a:rPr>
              <a:t>new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steps down here</a:t>
            </a:r>
          </a:p>
        </p:txBody>
      </p:sp>
      <p:sp>
        <p:nvSpPr>
          <p:cNvPr id="57" name="Freeform 56"/>
          <p:cNvSpPr/>
          <p:nvPr/>
        </p:nvSpPr>
        <p:spPr>
          <a:xfrm>
            <a:off x="5582653" y="4138863"/>
            <a:ext cx="885524" cy="789348"/>
          </a:xfrm>
          <a:custGeom>
            <a:avLst/>
            <a:gdLst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340"/>
              <a:gd name="connsiteX1" fmla="*/ 0 w 885524"/>
              <a:gd name="connsiteY1" fmla="*/ 0 h 789340"/>
              <a:gd name="connsiteX0" fmla="*/ 885524 w 885524"/>
              <a:gd name="connsiteY0" fmla="*/ 789272 h 789348"/>
              <a:gd name="connsiteX1" fmla="*/ 0 w 885524"/>
              <a:gd name="connsiteY1" fmla="*/ 0 h 789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5524" h="789348">
                <a:moveTo>
                  <a:pt x="885524" y="789272"/>
                </a:moveTo>
                <a:cubicBezTo>
                  <a:pt x="368968" y="794886"/>
                  <a:pt x="256673" y="492493"/>
                  <a:pt x="0" y="0"/>
                </a:cubicBezTo>
              </a:path>
            </a:pathLst>
          </a:cu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2590800" y="49530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572000" y="44958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6833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Leader election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Normal operation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Safety and consistency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Neutralize old leaders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Client protocol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Configuration changes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Raft Summary</a:t>
            </a:r>
          </a:p>
        </p:txBody>
      </p:sp>
    </p:spTree>
    <p:extLst>
      <p:ext uri="{BB962C8B-B14F-4D97-AF65-F5344CB8AC3E}">
        <p14:creationId xmlns:p14="http://schemas.microsoft.com/office/powerpoint/2010/main" val="2139508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Raft: A Consensus Algorithm</a:t>
            </a:r>
            <a:br>
              <a:rPr lang="en-US" dirty="0"/>
            </a:br>
            <a:r>
              <a:rPr lang="en-US" dirty="0"/>
              <a:t>for Replicated Logs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429000"/>
            <a:ext cx="7239000" cy="1600200"/>
          </a:xfrm>
        </p:spPr>
        <p:txBody>
          <a:bodyPr/>
          <a:lstStyle/>
          <a:p>
            <a:pPr eaLnBrk="1" hangingPunct="1"/>
            <a:r>
              <a:rPr lang="en-US" sz="2200" dirty="0"/>
              <a:t>Diego Ongaro and John Ousterhout</a:t>
            </a:r>
            <a:endParaRPr lang="en-US" sz="2200" dirty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dirty="0"/>
              <a:t>Stanford University</a:t>
            </a:r>
          </a:p>
          <a:p>
            <a:pPr eaLnBrk="1" hangingPunct="1"/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67200"/>
            <a:ext cx="8458200" cy="2057400"/>
          </a:xfrm>
        </p:spPr>
        <p:txBody>
          <a:bodyPr/>
          <a:lstStyle/>
          <a:p>
            <a:r>
              <a:rPr lang="en-US" sz="2000" dirty="0"/>
              <a:t>Replicated log =&gt; </a:t>
            </a:r>
            <a:r>
              <a:rPr lang="en-US" sz="2000" dirty="0">
                <a:solidFill>
                  <a:schemeClr val="accent4"/>
                </a:solidFill>
              </a:rPr>
              <a:t>replicated state machine</a:t>
            </a:r>
          </a:p>
          <a:p>
            <a:pPr lvl="1"/>
            <a:r>
              <a:rPr lang="en-US" sz="1600" dirty="0"/>
              <a:t>All servers execute same commands in same order</a:t>
            </a:r>
            <a:endParaRPr lang="en-US" sz="2000" dirty="0">
              <a:solidFill>
                <a:schemeClr val="accent4"/>
              </a:solidFill>
            </a:endParaRPr>
          </a:p>
          <a:p>
            <a:r>
              <a:rPr lang="en-US" sz="2000" dirty="0"/>
              <a:t>Consensus module ensures proper log replication</a:t>
            </a:r>
          </a:p>
          <a:p>
            <a:r>
              <a:rPr lang="en-US" sz="2000" dirty="0"/>
              <a:t>System makes progress as long as any majority of servers are up</a:t>
            </a:r>
          </a:p>
          <a:p>
            <a:r>
              <a:rPr lang="en-US" sz="2000" dirty="0"/>
              <a:t>Failure model: fail-stop (not Byzantine), delayed/lost messages</a:t>
            </a:r>
          </a:p>
          <a:p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Goal: Replicated Log</a:t>
            </a:r>
          </a:p>
        </p:txBody>
      </p:sp>
      <p:grpSp>
        <p:nvGrpSpPr>
          <p:cNvPr id="194" name="Group 193"/>
          <p:cNvGrpSpPr/>
          <p:nvPr/>
        </p:nvGrpSpPr>
        <p:grpSpPr>
          <a:xfrm>
            <a:off x="533400" y="2133600"/>
            <a:ext cx="2286000" cy="1905000"/>
            <a:chOff x="533400" y="2133600"/>
            <a:chExt cx="2286000" cy="1905000"/>
          </a:xfrm>
        </p:grpSpPr>
        <p:sp>
          <p:nvSpPr>
            <p:cNvPr id="64" name="Rounded Rectangle 63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Arial" charset="0"/>
                  </a:rPr>
                  <a:t>add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/>
                <a:t>Log</a:t>
              </a: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Freeform 75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77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78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 79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1" name="Straight Connector 80"/>
              <p:cNvCxnSpPr>
                <a:stCxn id="74" idx="0"/>
                <a:endCxn id="72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89" name="Group 88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84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/>
                <a:t>Consensus</a:t>
              </a:r>
              <a:br>
                <a:rPr lang="en-US" sz="1400" b="1" dirty="0"/>
              </a:br>
              <a:r>
                <a:rPr lang="en-US" sz="1400" b="1" dirty="0"/>
                <a:t>Module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/>
                <a:t>State</a:t>
              </a:r>
              <a:br>
                <a:rPr lang="en-US" sz="1400" b="1" dirty="0"/>
              </a:br>
              <a:r>
                <a:rPr lang="en-US" sz="1400" b="1" dirty="0"/>
                <a:t>Machine</a:t>
              </a: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2971800" y="2133600"/>
            <a:ext cx="2286000" cy="1905000"/>
            <a:chOff x="533400" y="2133600"/>
            <a:chExt cx="2286000" cy="1905000"/>
          </a:xfrm>
        </p:grpSpPr>
        <p:sp>
          <p:nvSpPr>
            <p:cNvPr id="196" name="Rounded Rectangle 195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7" name="Group 196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16" name="Rectangle 21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Arial" charset="0"/>
                  </a:rPr>
                  <a:t>add</a:t>
                </a:r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198" name="TextBox 197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/>
                <a:t>Log</a:t>
              </a:r>
            </a:p>
          </p:txBody>
        </p:sp>
        <p:grpSp>
          <p:nvGrpSpPr>
            <p:cNvPr id="199" name="Group 198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06" name="Oval 205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Freeform 209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Freeform 210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Freeform 211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5" name="Straight Connector 214"/>
              <p:cNvCxnSpPr>
                <a:stCxn id="208" idx="0"/>
                <a:endCxn id="206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00" name="Group 199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03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" name="TextBox 200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/>
                <a:t>Consensus</a:t>
              </a:r>
              <a:br>
                <a:rPr lang="en-US" sz="1400" b="1" dirty="0"/>
              </a:br>
              <a:r>
                <a:rPr lang="en-US" sz="1400" b="1" dirty="0"/>
                <a:t>Module</a:t>
              </a: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/>
                <a:t>State</a:t>
              </a:r>
              <a:br>
                <a:rPr lang="en-US" sz="1400" b="1" dirty="0"/>
              </a:br>
              <a:r>
                <a:rPr lang="en-US" sz="1400" b="1" dirty="0"/>
                <a:t>Machine</a:t>
              </a:r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5410200" y="2133600"/>
            <a:ext cx="2286000" cy="1905000"/>
            <a:chOff x="533400" y="2133600"/>
            <a:chExt cx="2286000" cy="1905000"/>
          </a:xfrm>
        </p:grpSpPr>
        <p:sp>
          <p:nvSpPr>
            <p:cNvPr id="221" name="Rounded Rectangle 220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41" name="Rectangle 240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Arial" charset="0"/>
                  </a:rPr>
                  <a:t>add</a:t>
                </a:r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223" name="TextBox 222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/>
                <a:t>Log</a:t>
              </a:r>
            </a:p>
          </p:txBody>
        </p:sp>
        <p:grpSp>
          <p:nvGrpSpPr>
            <p:cNvPr id="224" name="Group 223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31" name="Oval 230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Freeform 237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Freeform 238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0" name="Straight Connector 239"/>
              <p:cNvCxnSpPr>
                <a:stCxn id="233" idx="0"/>
                <a:endCxn id="231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25" name="Group 224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2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6" name="TextBox 225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/>
                <a:t>Consensus</a:t>
              </a:r>
              <a:br>
                <a:rPr lang="en-US" sz="1400" b="1" dirty="0"/>
              </a:br>
              <a:r>
                <a:rPr lang="en-US" sz="1400" b="1" dirty="0"/>
                <a:t>Module</a:t>
              </a: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/>
                <a:t>State</a:t>
              </a:r>
              <a:br>
                <a:rPr lang="en-US" sz="1400" b="1" dirty="0"/>
              </a:br>
              <a:r>
                <a:rPr lang="en-US" sz="1400" b="1" dirty="0"/>
                <a:t>Machine</a:t>
              </a:r>
            </a:p>
          </p:txBody>
        </p:sp>
      </p:grpSp>
      <p:sp>
        <p:nvSpPr>
          <p:cNvPr id="245" name="TextBox 244"/>
          <p:cNvSpPr txBox="1"/>
          <p:nvPr/>
        </p:nvSpPr>
        <p:spPr>
          <a:xfrm>
            <a:off x="7866474" y="2901434"/>
            <a:ext cx="103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Servers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7904947" y="129540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Clients</a:t>
            </a:r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19800" y="1828800"/>
            <a:ext cx="0" cy="7620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3" name="Freeform 272"/>
          <p:cNvSpPr/>
          <p:nvPr/>
        </p:nvSpPr>
        <p:spPr>
          <a:xfrm>
            <a:off x="3828081" y="2325422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1371601" y="2081773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Freeform 274"/>
          <p:cNvSpPr/>
          <p:nvPr/>
        </p:nvSpPr>
        <p:spPr>
          <a:xfrm>
            <a:off x="3611105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469469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8" name="Freeform 277"/>
          <p:cNvSpPr/>
          <p:nvPr/>
        </p:nvSpPr>
        <p:spPr>
          <a:xfrm>
            <a:off x="60430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11662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 flipV="1">
            <a:off x="713180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225500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07071" y="1557580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48425" y="1800725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shl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021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general approaches to consensus:</a:t>
            </a:r>
          </a:p>
          <a:p>
            <a:r>
              <a:rPr lang="en-US" dirty="0"/>
              <a:t>Symmetric, leader-less:</a:t>
            </a:r>
          </a:p>
          <a:p>
            <a:pPr lvl="1"/>
            <a:r>
              <a:rPr lang="en-US" dirty="0"/>
              <a:t>All servers have equal roles</a:t>
            </a:r>
          </a:p>
          <a:p>
            <a:pPr lvl="1"/>
            <a:r>
              <a:rPr lang="en-US" dirty="0"/>
              <a:t>Clients can contact any server</a:t>
            </a:r>
          </a:p>
          <a:p>
            <a:r>
              <a:rPr lang="en-US" dirty="0"/>
              <a:t>Asymmetric, leader-based:</a:t>
            </a:r>
          </a:p>
          <a:p>
            <a:pPr lvl="1"/>
            <a:r>
              <a:rPr lang="en-US" dirty="0"/>
              <a:t>At any given time, one server is in charge, others accept its decisions</a:t>
            </a:r>
          </a:p>
          <a:p>
            <a:pPr lvl="1"/>
            <a:r>
              <a:rPr lang="en-US" dirty="0"/>
              <a:t>Clients communicate with the leader</a:t>
            </a:r>
          </a:p>
          <a:p>
            <a:r>
              <a:rPr lang="en-US" dirty="0"/>
              <a:t>Raft uses a leader:</a:t>
            </a:r>
          </a:p>
          <a:p>
            <a:pPr lvl="1"/>
            <a:r>
              <a:rPr lang="en-US" dirty="0"/>
              <a:t>Decomposes the problem (normal operation, leader changes)</a:t>
            </a:r>
          </a:p>
          <a:p>
            <a:pPr lvl="1"/>
            <a:r>
              <a:rPr lang="en-US" dirty="0"/>
              <a:t>Simplifies normal operation (no conflicts)</a:t>
            </a:r>
          </a:p>
          <a:p>
            <a:pPr lvl="1"/>
            <a:r>
              <a:rPr lang="en-US" dirty="0"/>
              <a:t>More efficient than leader-less approaches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Consensus</a:t>
            </a:r>
          </a:p>
        </p:txBody>
      </p:sp>
    </p:spTree>
    <p:extLst>
      <p:ext uri="{BB962C8B-B14F-4D97-AF65-F5344CB8AC3E}">
        <p14:creationId xmlns:p14="http://schemas.microsoft.com/office/powerpoint/2010/main" val="884552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Leader election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Select one of the servers to act as leader</a:t>
            </a:r>
          </a:p>
          <a:p>
            <a:pPr lvl="1"/>
            <a:r>
              <a:rPr lang="en-US" dirty="0"/>
              <a:t>Detect crashes, choose new leader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Normal operation (basic log replication)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Safety and </a:t>
            </a:r>
            <a:r>
              <a:rPr lang="en-US">
                <a:solidFill>
                  <a:schemeClr val="tx2"/>
                </a:solidFill>
              </a:rPr>
              <a:t>consistency after </a:t>
            </a:r>
            <a:r>
              <a:rPr lang="en-US" dirty="0">
                <a:solidFill>
                  <a:schemeClr val="tx2"/>
                </a:solidFill>
              </a:rPr>
              <a:t>leader changes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Neutralizing old leaders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Client interactions</a:t>
            </a:r>
          </a:p>
          <a:p>
            <a:pPr lvl="1"/>
            <a:r>
              <a:rPr lang="en-US" dirty="0"/>
              <a:t>Implementing </a:t>
            </a:r>
            <a:r>
              <a:rPr lang="en-US" dirty="0" err="1"/>
              <a:t>linearizeable</a:t>
            </a:r>
            <a:r>
              <a:rPr lang="en-US" dirty="0"/>
              <a:t> semantics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Configuration changes:</a:t>
            </a:r>
          </a:p>
          <a:p>
            <a:pPr lvl="1"/>
            <a:r>
              <a:rPr lang="en-US" dirty="0"/>
              <a:t> Adding and removing servers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Raft Overview</a:t>
            </a:r>
          </a:p>
        </p:txBody>
      </p:sp>
    </p:spTree>
    <p:extLst>
      <p:ext uri="{BB962C8B-B14F-4D97-AF65-F5344CB8AC3E}">
        <p14:creationId xmlns:p14="http://schemas.microsoft.com/office/powerpoint/2010/main" val="4211300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200400"/>
          </a:xfrm>
        </p:spPr>
        <p:txBody>
          <a:bodyPr/>
          <a:lstStyle/>
          <a:p>
            <a:r>
              <a:rPr lang="en-US" dirty="0"/>
              <a:t>At any given time, each server is either: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Leader</a:t>
            </a:r>
            <a:r>
              <a:rPr lang="en-US" dirty="0"/>
              <a:t>: handles all client interactions, log replication</a:t>
            </a:r>
          </a:p>
          <a:p>
            <a:pPr lvl="2"/>
            <a:r>
              <a:rPr lang="en-US" dirty="0"/>
              <a:t>At most 1 viable leader at a time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Follower</a:t>
            </a:r>
            <a:r>
              <a:rPr lang="en-US" dirty="0"/>
              <a:t>: completely passive (issues no RPCs, responds to incoming RPCs)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Candidate</a:t>
            </a:r>
            <a:r>
              <a:rPr lang="en-US" dirty="0"/>
              <a:t>: used to elect a new leader</a:t>
            </a:r>
          </a:p>
          <a:p>
            <a:r>
              <a:rPr lang="en-US" dirty="0"/>
              <a:t>Normal operation: 1 leader, N-1 followers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1800" y="6324600"/>
            <a:ext cx="3429000" cy="396875"/>
          </a:xfrm>
        </p:spPr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States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90600" y="5029200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4974CB"/>
                </a:solidFill>
              </a:rPr>
              <a:t>Follower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05200" y="5029200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4974CB"/>
                </a:solidFill>
              </a:rPr>
              <a:t>Candidate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19800" y="5029200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4974CB"/>
                </a:solidFill>
              </a:rPr>
              <a:t>Leader</a:t>
            </a:r>
          </a:p>
        </p:txBody>
      </p:sp>
      <p:sp>
        <p:nvSpPr>
          <p:cNvPr id="10" name="Freeform 9"/>
          <p:cNvSpPr/>
          <p:nvPr/>
        </p:nvSpPr>
        <p:spPr>
          <a:xfrm>
            <a:off x="644893" y="4687503"/>
            <a:ext cx="365760" cy="606392"/>
          </a:xfrm>
          <a:custGeom>
            <a:avLst/>
            <a:gdLst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760" h="606392">
                <a:moveTo>
                  <a:pt x="0" y="0"/>
                </a:moveTo>
                <a:cubicBezTo>
                  <a:pt x="4812" y="521369"/>
                  <a:pt x="115504" y="599975"/>
                  <a:pt x="365760" y="606392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8845" y="43434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start</a:t>
            </a:r>
          </a:p>
        </p:txBody>
      </p:sp>
      <p:sp>
        <p:nvSpPr>
          <p:cNvPr id="13" name="Freeform 12"/>
          <p:cNvSpPr/>
          <p:nvPr/>
        </p:nvSpPr>
        <p:spPr>
          <a:xfrm>
            <a:off x="2319688" y="4727196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81200" y="4162925"/>
            <a:ext cx="149271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>
                <a:solidFill>
                  <a:schemeClr val="accent4"/>
                </a:solidFill>
              </a:rPr>
              <a:t>timeout,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start election</a:t>
            </a:r>
          </a:p>
        </p:txBody>
      </p:sp>
      <p:sp>
        <p:nvSpPr>
          <p:cNvPr id="15" name="Freeform 14"/>
          <p:cNvSpPr/>
          <p:nvPr/>
        </p:nvSpPr>
        <p:spPr>
          <a:xfrm>
            <a:off x="4821454" y="4724400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21603" y="4162925"/>
            <a:ext cx="2069797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>
                <a:solidFill>
                  <a:schemeClr val="accent4"/>
                </a:solidFill>
              </a:rPr>
              <a:t>receive votes from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majority of servers</a:t>
            </a:r>
          </a:p>
        </p:txBody>
      </p:sp>
      <p:sp>
        <p:nvSpPr>
          <p:cNvPr id="17" name="Freeform 16"/>
          <p:cNvSpPr/>
          <p:nvPr/>
        </p:nvSpPr>
        <p:spPr>
          <a:xfrm>
            <a:off x="4133010" y="4563251"/>
            <a:ext cx="500310" cy="480386"/>
          </a:xfrm>
          <a:custGeom>
            <a:avLst/>
            <a:gdLst>
              <a:gd name="connsiteX0" fmla="*/ 0 w 413887"/>
              <a:gd name="connsiteY0" fmla="*/ 19661 h 29286"/>
              <a:gd name="connsiteX1" fmla="*/ 413887 w 413887"/>
              <a:gd name="connsiteY1" fmla="*/ 29286 h 29286"/>
              <a:gd name="connsiteX0" fmla="*/ 46492 w 460379"/>
              <a:gd name="connsiteY0" fmla="*/ 242950 h 252575"/>
              <a:gd name="connsiteX1" fmla="*/ 460379 w 460379"/>
              <a:gd name="connsiteY1" fmla="*/ 252575 h 252575"/>
              <a:gd name="connsiteX0" fmla="*/ 34625 w 483137"/>
              <a:gd name="connsiteY0" fmla="*/ 439122 h 448747"/>
              <a:gd name="connsiteX1" fmla="*/ 448512 w 483137"/>
              <a:gd name="connsiteY1" fmla="*/ 448747 h 448747"/>
              <a:gd name="connsiteX0" fmla="*/ 53980 w 500310"/>
              <a:gd name="connsiteY0" fmla="*/ 470761 h 480386"/>
              <a:gd name="connsiteX1" fmla="*/ 467867 w 500310"/>
              <a:gd name="connsiteY1" fmla="*/ 480386 h 480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10" h="480386">
                <a:moveTo>
                  <a:pt x="53980" y="470761"/>
                </a:moveTo>
                <a:cubicBezTo>
                  <a:pt x="-225153" y="-144455"/>
                  <a:pt x="679624" y="-172527"/>
                  <a:pt x="467867" y="48038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1974" y="3962400"/>
            <a:ext cx="1467068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>
                <a:solidFill>
                  <a:schemeClr val="accent4"/>
                </a:solidFill>
              </a:rPr>
              <a:t>timeout,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new election</a:t>
            </a:r>
          </a:p>
        </p:txBody>
      </p:sp>
      <p:sp>
        <p:nvSpPr>
          <p:cNvPr id="19" name="Freeform 18"/>
          <p:cNvSpPr/>
          <p:nvPr/>
        </p:nvSpPr>
        <p:spPr>
          <a:xfrm>
            <a:off x="1395615" y="5573028"/>
            <a:ext cx="2974253" cy="590137"/>
          </a:xfrm>
          <a:custGeom>
            <a:avLst/>
            <a:gdLst>
              <a:gd name="connsiteX0" fmla="*/ 2974206 w 2974206"/>
              <a:gd name="connsiteY0" fmla="*/ 64833 h 64833"/>
              <a:gd name="connsiteX1" fmla="*/ 0 w 2974206"/>
              <a:gd name="connsiteY1" fmla="*/ 64833 h 64833"/>
              <a:gd name="connsiteX0" fmla="*/ 2974206 w 2974206"/>
              <a:gd name="connsiteY0" fmla="*/ 2990 h 304592"/>
              <a:gd name="connsiteX1" fmla="*/ 0 w 2974206"/>
              <a:gd name="connsiteY1" fmla="*/ 2990 h 304592"/>
              <a:gd name="connsiteX0" fmla="*/ 2974206 w 2974206"/>
              <a:gd name="connsiteY0" fmla="*/ 0 h 358866"/>
              <a:gd name="connsiteX1" fmla="*/ 0 w 2974206"/>
              <a:gd name="connsiteY1" fmla="*/ 0 h 358866"/>
              <a:gd name="connsiteX0" fmla="*/ 2974206 w 2974206"/>
              <a:gd name="connsiteY0" fmla="*/ 0 h 342000"/>
              <a:gd name="connsiteX1" fmla="*/ 0 w 2974206"/>
              <a:gd name="connsiteY1" fmla="*/ 0 h 342000"/>
              <a:gd name="connsiteX0" fmla="*/ 2974206 w 2974206"/>
              <a:gd name="connsiteY0" fmla="*/ 0 h 386787"/>
              <a:gd name="connsiteX1" fmla="*/ 0 w 2974206"/>
              <a:gd name="connsiteY1" fmla="*/ 0 h 386787"/>
              <a:gd name="connsiteX0" fmla="*/ 2974253 w 2974253"/>
              <a:gd name="connsiteY0" fmla="*/ 0 h 590137"/>
              <a:gd name="connsiteX1" fmla="*/ 47 w 2974253"/>
              <a:gd name="connsiteY1" fmla="*/ 0 h 590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74253" h="590137">
                <a:moveTo>
                  <a:pt x="2974253" y="0"/>
                </a:moveTo>
                <a:cubicBezTo>
                  <a:pt x="2563576" y="338488"/>
                  <a:pt x="-12787" y="1138990"/>
                  <a:pt x="47" y="0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194560" y="5573028"/>
            <a:ext cx="4677878" cy="391941"/>
          </a:xfrm>
          <a:custGeom>
            <a:avLst/>
            <a:gdLst>
              <a:gd name="connsiteX0" fmla="*/ 4677878 w 4677878"/>
              <a:gd name="connsiteY0" fmla="*/ 75947 h 75947"/>
              <a:gd name="connsiteX1" fmla="*/ 0 w 4677878"/>
              <a:gd name="connsiteY1" fmla="*/ 75947 h 75947"/>
              <a:gd name="connsiteX0" fmla="*/ 4677878 w 4677878"/>
              <a:gd name="connsiteY0" fmla="*/ 3074 h 413768"/>
              <a:gd name="connsiteX1" fmla="*/ 0 w 4677878"/>
              <a:gd name="connsiteY1" fmla="*/ 3074 h 413768"/>
              <a:gd name="connsiteX0" fmla="*/ 4677878 w 4677878"/>
              <a:gd name="connsiteY0" fmla="*/ 0 h 468982"/>
              <a:gd name="connsiteX1" fmla="*/ 0 w 4677878"/>
              <a:gd name="connsiteY1" fmla="*/ 0 h 468982"/>
              <a:gd name="connsiteX0" fmla="*/ 4677878 w 4677878"/>
              <a:gd name="connsiteY0" fmla="*/ 0 h 409604"/>
              <a:gd name="connsiteX1" fmla="*/ 0 w 4677878"/>
              <a:gd name="connsiteY1" fmla="*/ 0 h 409604"/>
              <a:gd name="connsiteX0" fmla="*/ 4677878 w 4677878"/>
              <a:gd name="connsiteY0" fmla="*/ 0 h 384212"/>
              <a:gd name="connsiteX1" fmla="*/ 0 w 4677878"/>
              <a:gd name="connsiteY1" fmla="*/ 0 h 384212"/>
              <a:gd name="connsiteX0" fmla="*/ 4677878 w 4677878"/>
              <a:gd name="connsiteY0" fmla="*/ 0 h 391941"/>
              <a:gd name="connsiteX1" fmla="*/ 0 w 4677878"/>
              <a:gd name="connsiteY1" fmla="*/ 0 h 391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77878" h="391941">
                <a:moveTo>
                  <a:pt x="4677878" y="0"/>
                </a:moveTo>
                <a:cubicBezTo>
                  <a:pt x="4561573" y="213360"/>
                  <a:pt x="575911" y="763604"/>
                  <a:pt x="0" y="0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019059" y="5867400"/>
            <a:ext cx="222368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>
                <a:solidFill>
                  <a:schemeClr val="accent4"/>
                </a:solidFill>
              </a:rPr>
              <a:t>discover server with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 higher term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1913" y="6176506"/>
            <a:ext cx="2531463" cy="60529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>
                <a:solidFill>
                  <a:schemeClr val="accent4"/>
                </a:solidFill>
              </a:rPr>
              <a:t>discover current leader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or higher term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00200" y="5562600"/>
            <a:ext cx="67197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1500"/>
              </a:lnSpc>
            </a:pPr>
            <a:r>
              <a:rPr lang="en-US" sz="1400" dirty="0">
                <a:solidFill>
                  <a:schemeClr val="accent4"/>
                </a:solidFill>
              </a:rPr>
              <a:t>“step</a:t>
            </a:r>
            <a:br>
              <a:rPr lang="en-US" sz="1400" dirty="0">
                <a:solidFill>
                  <a:schemeClr val="accent4"/>
                </a:solidFill>
              </a:rPr>
            </a:br>
            <a:r>
              <a:rPr lang="en-US" sz="1400" dirty="0">
                <a:solidFill>
                  <a:schemeClr val="accent4"/>
                </a:solidFill>
              </a:rPr>
              <a:t>down”</a:t>
            </a:r>
          </a:p>
        </p:txBody>
      </p:sp>
    </p:spTree>
    <p:extLst>
      <p:ext uri="{BB962C8B-B14F-4D97-AF65-F5344CB8AC3E}">
        <p14:creationId xmlns:p14="http://schemas.microsoft.com/office/powerpoint/2010/main" val="839925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943600" y="1524000"/>
            <a:ext cx="9144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43600" y="1524000"/>
            <a:ext cx="762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r>
              <a:rPr lang="en-US" dirty="0"/>
              <a:t>Time divided into terms:</a:t>
            </a:r>
          </a:p>
          <a:p>
            <a:pPr lvl="1"/>
            <a:r>
              <a:rPr lang="en-US" dirty="0"/>
              <a:t>Election</a:t>
            </a:r>
          </a:p>
          <a:p>
            <a:pPr lvl="1"/>
            <a:r>
              <a:rPr lang="en-US" dirty="0"/>
              <a:t>Normal operation under a single leader</a:t>
            </a:r>
          </a:p>
          <a:p>
            <a:pPr>
              <a:spcBef>
                <a:spcPts val="600"/>
              </a:spcBef>
            </a:pPr>
            <a:r>
              <a:rPr lang="en-US" dirty="0"/>
              <a:t>At most 1 leader per term</a:t>
            </a:r>
          </a:p>
          <a:p>
            <a:pPr>
              <a:spcBef>
                <a:spcPts val="600"/>
              </a:spcBef>
            </a:pPr>
            <a:r>
              <a:rPr lang="en-US" dirty="0"/>
              <a:t>Some terms have no leader (failed election)</a:t>
            </a:r>
          </a:p>
          <a:p>
            <a:pPr>
              <a:spcBef>
                <a:spcPts val="600"/>
              </a:spcBef>
            </a:pPr>
            <a:r>
              <a:rPr lang="en-US" dirty="0"/>
              <a:t>Each server maintains </a:t>
            </a:r>
            <a:r>
              <a:rPr lang="en-US" dirty="0">
                <a:solidFill>
                  <a:schemeClr val="accent4"/>
                </a:solidFill>
              </a:rPr>
              <a:t>current term </a:t>
            </a:r>
            <a:r>
              <a:rPr lang="en-US" dirty="0"/>
              <a:t>value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Key role of terms: identify obsolete information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Raft Consensus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2162002-2512-45FD-82AF-2FE8F2E9185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0" y="2133600"/>
            <a:ext cx="5943600" cy="0"/>
          </a:xfrm>
          <a:prstGeom prst="line">
            <a:avLst/>
          </a:prstGeom>
          <a:ln w="38100"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05000" y="1524000"/>
            <a:ext cx="685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5000" y="1524000"/>
            <a:ext cx="304799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1524000"/>
            <a:ext cx="3810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419600" y="1524000"/>
            <a:ext cx="1447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19600" y="1524000"/>
            <a:ext cx="1524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667000" y="1524000"/>
            <a:ext cx="1219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667000" y="1524000"/>
            <a:ext cx="2286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338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/>
              <a:t>Term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625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/>
              <a:t>Term 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10000" y="1277779"/>
            <a:ext cx="685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Term 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294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/>
              <a:t>Term 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867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/>
              <a:t>Term 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58000" y="2133600"/>
            <a:ext cx="3879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/>
              <a:t>time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81200" y="2514600"/>
            <a:ext cx="93615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Elections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76418" y="2514600"/>
            <a:ext cx="182101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Normal Operation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21336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908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3340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2484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673510" y="2514600"/>
            <a:ext cx="97469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Split Vote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4152900" y="1981200"/>
            <a:ext cx="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19307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13831</TotalTime>
  <Words>3247</Words>
  <Application>Microsoft Office PowerPoint</Application>
  <PresentationFormat>On-screen Show (4:3)</PresentationFormat>
  <Paragraphs>905</Paragraphs>
  <Slides>34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Times New Roman</vt:lpstr>
      <vt:lpstr>Verdana</vt:lpstr>
      <vt:lpstr>Wingdings</vt:lpstr>
      <vt:lpstr>Default Design</vt:lpstr>
      <vt:lpstr>CPS 514 / ECE 558</vt:lpstr>
      <vt:lpstr>Fail-stop Failures</vt:lpstr>
      <vt:lpstr>Consensus</vt:lpstr>
      <vt:lpstr>Raft: A Consensus Algorithm for Replicated Logs</vt:lpstr>
      <vt:lpstr>Goal: Replicated Log</vt:lpstr>
      <vt:lpstr>Approaches to Consensus</vt:lpstr>
      <vt:lpstr>Raft Overview</vt:lpstr>
      <vt:lpstr>Server States</vt:lpstr>
      <vt:lpstr>Terms</vt:lpstr>
      <vt:lpstr>PowerPoint Presentation</vt:lpstr>
      <vt:lpstr>Heartbeats and Timeouts</vt:lpstr>
      <vt:lpstr>Election Basics</vt:lpstr>
      <vt:lpstr>Elections, cont’d</vt:lpstr>
      <vt:lpstr>Log Structure</vt:lpstr>
      <vt:lpstr>Normal Operation</vt:lpstr>
      <vt:lpstr>Log Consistency</vt:lpstr>
      <vt:lpstr>AppendEntries Consistency Check</vt:lpstr>
      <vt:lpstr>Leader Changes</vt:lpstr>
      <vt:lpstr>Safety Requirement</vt:lpstr>
      <vt:lpstr>Picking the Best Leader</vt:lpstr>
      <vt:lpstr>Committing Entry from Current Term</vt:lpstr>
      <vt:lpstr>Committing Entry from Earlier Term</vt:lpstr>
      <vt:lpstr>New Commitment Rules</vt:lpstr>
      <vt:lpstr>Log Inconsistencies</vt:lpstr>
      <vt:lpstr>Repairing Follower Logs</vt:lpstr>
      <vt:lpstr>Repairing Logs, cont’d</vt:lpstr>
      <vt:lpstr>Neutralizing Old Leaders</vt:lpstr>
      <vt:lpstr>Client Protocol</vt:lpstr>
      <vt:lpstr>Client Protocol, cont’d</vt:lpstr>
      <vt:lpstr>Configuration Changes</vt:lpstr>
      <vt:lpstr>Configuration Changes, cont’d</vt:lpstr>
      <vt:lpstr>Joint Consensus</vt:lpstr>
      <vt:lpstr>Joint Consensus, cont’d</vt:lpstr>
      <vt:lpstr>Raft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Bruce Maggs</cp:lastModifiedBy>
  <cp:revision>590</cp:revision>
  <cp:lastPrinted>2013-03-04T16:49:10Z</cp:lastPrinted>
  <dcterms:created xsi:type="dcterms:W3CDTF">2008-10-19T02:20:00Z</dcterms:created>
  <dcterms:modified xsi:type="dcterms:W3CDTF">2021-10-25T15:41:43Z</dcterms:modified>
</cp:coreProperties>
</file>