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 id="2147483666" r:id="rId2"/>
  </p:sldMasterIdLst>
  <p:notesMasterIdLst>
    <p:notesMasterId r:id="rId41"/>
  </p:notesMasterIdLst>
  <p:sldIdLst>
    <p:sldId id="256" r:id="rId3"/>
    <p:sldId id="337" r:id="rId4"/>
    <p:sldId id="330" r:id="rId5"/>
    <p:sldId id="259" r:id="rId6"/>
    <p:sldId id="260" r:id="rId7"/>
    <p:sldId id="336" r:id="rId8"/>
    <p:sldId id="310" r:id="rId9"/>
    <p:sldId id="311" r:id="rId10"/>
    <p:sldId id="312" r:id="rId11"/>
    <p:sldId id="316" r:id="rId12"/>
    <p:sldId id="331" r:id="rId13"/>
    <p:sldId id="278" r:id="rId14"/>
    <p:sldId id="313" r:id="rId15"/>
    <p:sldId id="322" r:id="rId16"/>
    <p:sldId id="309" r:id="rId17"/>
    <p:sldId id="327" r:id="rId18"/>
    <p:sldId id="277" r:id="rId19"/>
    <p:sldId id="326" r:id="rId20"/>
    <p:sldId id="279" r:id="rId21"/>
    <p:sldId id="329" r:id="rId22"/>
    <p:sldId id="324" r:id="rId23"/>
    <p:sldId id="321" r:id="rId24"/>
    <p:sldId id="317" r:id="rId25"/>
    <p:sldId id="318" r:id="rId26"/>
    <p:sldId id="325" r:id="rId27"/>
    <p:sldId id="320" r:id="rId28"/>
    <p:sldId id="332" r:id="rId29"/>
    <p:sldId id="282" r:id="rId30"/>
    <p:sldId id="333" r:id="rId31"/>
    <p:sldId id="328" r:id="rId32"/>
    <p:sldId id="287" r:id="rId33"/>
    <p:sldId id="290" r:id="rId34"/>
    <p:sldId id="304" r:id="rId35"/>
    <p:sldId id="300" r:id="rId36"/>
    <p:sldId id="301" r:id="rId37"/>
    <p:sldId id="302" r:id="rId38"/>
    <p:sldId id="335" r:id="rId39"/>
    <p:sldId id="315" r:id="rId4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2110" autoAdjust="0"/>
  </p:normalViewPr>
  <p:slideViewPr>
    <p:cSldViewPr>
      <p:cViewPr>
        <p:scale>
          <a:sx n="94" d="100"/>
          <a:sy n="94" d="100"/>
        </p:scale>
        <p:origin x="2347" y="1085"/>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0591634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3562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9499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2473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691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155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1913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528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04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117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694" name="Shape 6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5268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4279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68426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9" name="Shape 6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60178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701" name="Shape 7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970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440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8597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19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4701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9587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43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5686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457200" y="1151334"/>
            <a:ext cx="4040099"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5" name="Shape 55"/>
          <p:cNvSpPr txBox="1">
            <a:spLocks noGrp="1"/>
          </p:cNvSpPr>
          <p:nvPr>
            <p:ph type="body" idx="2"/>
          </p:nvPr>
        </p:nvSpPr>
        <p:spPr>
          <a:xfrm>
            <a:off x="457200" y="1631156"/>
            <a:ext cx="4040099"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3"/>
          </p:nvPr>
        </p:nvSpPr>
        <p:spPr>
          <a:xfrm>
            <a:off x="4645025" y="1151334"/>
            <a:ext cx="4041900" cy="4799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4"/>
          </p:nvPr>
        </p:nvSpPr>
        <p:spPr>
          <a:xfrm>
            <a:off x="4645025" y="1631156"/>
            <a:ext cx="4041900" cy="29634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4787"/>
            <a:ext cx="3008399" cy="8714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3575050" y="204787"/>
            <a:ext cx="5111699" cy="4389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57200" y="1076325"/>
            <a:ext cx="3008399" cy="35183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4" name="Shape 74"/>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792288" y="3600450"/>
            <a:ext cx="5486399" cy="42509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a:spLocks noGrp="1"/>
          </p:cNvSpPr>
          <p:nvPr>
            <p:ph type="pic" idx="2"/>
          </p:nvPr>
        </p:nvSpPr>
        <p:spPr>
          <a:xfrm>
            <a:off x="1792288" y="459581"/>
            <a:ext cx="5486399" cy="3086099"/>
          </a:xfrm>
          <a:prstGeom prst="rect">
            <a:avLst/>
          </a:prstGeom>
          <a:noFill/>
          <a:ln>
            <a:noFill/>
          </a:ln>
        </p:spPr>
      </p:sp>
      <p:sp>
        <p:nvSpPr>
          <p:cNvPr id="80" name="Shape 80"/>
          <p:cNvSpPr txBox="1">
            <a:spLocks noGrp="1"/>
          </p:cNvSpPr>
          <p:nvPr>
            <p:ph type="body" idx="1"/>
          </p:nvPr>
        </p:nvSpPr>
        <p:spPr>
          <a:xfrm>
            <a:off x="1792288" y="4025503"/>
            <a:ext cx="5486399" cy="6035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1" name="Shape 8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rot="5400000">
            <a:off x="2874749" y="-1217400"/>
            <a:ext cx="33945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7" name="Shape 8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5463749" y="1371628"/>
            <a:ext cx="4388700" cy="20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1272750" y="-609571"/>
            <a:ext cx="43887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93" name="Shape 93"/>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9574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00"/>
          </a:xfrm>
          <a:prstGeom prst="rect">
            <a:avLst/>
          </a:prstGeom>
          <a:noFill/>
          <a:ln>
            <a:noFill/>
          </a:ln>
        </p:spPr>
        <p:txBody>
          <a:bodyPr lIns="91425" tIns="91425" rIns="91425" bIns="91425" anchor="ctr" anchorCtr="0"/>
          <a:lstStyle>
            <a:lvl1pPr marL="0" marR="0" indent="0" algn="ctr" rtl="0">
              <a:spcBef>
                <a:spcPts val="0"/>
              </a:spcBef>
              <a:buClr>
                <a:srgbClr val="E36C09"/>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2914650"/>
            <a:ext cx="6400799" cy="1314599"/>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31" name="Shape 31"/>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37" name="Shape 37"/>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2235993"/>
            <a:ext cx="7772400" cy="1021499"/>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lgn="ctr" rtl="0">
              <a:spcBef>
                <a:spcPts val="0"/>
              </a:spcBef>
              <a:buClr>
                <a:srgbClr val="E36C09"/>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457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4648200" y="1200150"/>
            <a:ext cx="4038599" cy="33945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marL="0" marR="0" indent="0" algn="ctr" rtl="0">
              <a:spcBef>
                <a:spcPts val="0"/>
              </a:spcBef>
              <a:buClr>
                <a:srgbClr val="E36C09"/>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25" name="Shape 25"/>
          <p:cNvSpPr txBox="1">
            <a:spLocks noGrp="1"/>
          </p:cNvSpPr>
          <p:nvPr>
            <p:ph type="dt" idx="10"/>
          </p:nvPr>
        </p:nvSpPr>
        <p:spPr>
          <a:xfrm>
            <a:off x="457200" y="4767262"/>
            <a:ext cx="2133599" cy="27390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4767262"/>
            <a:ext cx="2133599" cy="27390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7"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lockchain.info/charts/total-bitcoi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lockchain.info/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ckchain.info/stats" TargetMode="External"/><Relationship Id="rId2" Type="http://schemas.openxmlformats.org/officeDocument/2006/relationships/hyperlink" Target="https://blockchain.info/charts/market-pri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itcoin.org/en/choose-your-wall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1688313"/>
            <a:ext cx="7772400" cy="1159799"/>
          </a:xfrm>
          <a:prstGeom prst="rect">
            <a:avLst/>
          </a:prstGeom>
        </p:spPr>
        <p:txBody>
          <a:bodyPr lIns="91425" tIns="91425" rIns="91425" bIns="91425" anchor="b" anchorCtr="0">
            <a:noAutofit/>
          </a:bodyPr>
          <a:lstStyle/>
          <a:p>
            <a:pPr>
              <a:spcBef>
                <a:spcPts val="0"/>
              </a:spcBef>
              <a:buNone/>
            </a:pPr>
            <a:r>
              <a:rPr lang="en" sz="3200" dirty="0" smtClean="0"/>
              <a:t>Consensus Part II:  Byzantine Failures</a:t>
            </a:r>
            <a:br>
              <a:rPr lang="en" sz="3200" dirty="0" smtClean="0"/>
            </a:br>
            <a:r>
              <a:rPr lang="en" sz="3200" dirty="0" smtClean="0"/>
              <a:t>Bitcoin </a:t>
            </a:r>
            <a:r>
              <a:rPr lang="en" sz="3200" dirty="0" smtClean="0"/>
              <a:t>and Blockchains</a:t>
            </a:r>
            <a:endParaRPr lang="en" sz="3200" dirty="0"/>
          </a:p>
        </p:txBody>
      </p:sp>
      <p:sp>
        <p:nvSpPr>
          <p:cNvPr id="98" name="Shape 98"/>
          <p:cNvSpPr txBox="1">
            <a:spLocks noGrp="1"/>
          </p:cNvSpPr>
          <p:nvPr>
            <p:ph type="subTitle" idx="1"/>
          </p:nvPr>
        </p:nvSpPr>
        <p:spPr>
          <a:xfrm>
            <a:off x="685800" y="3028950"/>
            <a:ext cx="7772400" cy="1878600"/>
          </a:xfrm>
          <a:prstGeom prst="rect">
            <a:avLst/>
          </a:prstGeom>
        </p:spPr>
        <p:txBody>
          <a:bodyPr lIns="91425" tIns="91425" rIns="91425" bIns="91425" anchor="t" anchorCtr="0">
            <a:noAutofit/>
          </a:bodyPr>
          <a:lstStyle/>
          <a:p>
            <a:pPr lvl="0" rtl="0">
              <a:spcBef>
                <a:spcPts val="0"/>
              </a:spcBef>
              <a:buNone/>
            </a:pPr>
            <a:r>
              <a:rPr lang="en" sz="2400" dirty="0" smtClean="0"/>
              <a:t>Based on “Bitcoin Tutorial” presentation by</a:t>
            </a:r>
          </a:p>
          <a:p>
            <a:pPr lvl="0" rtl="0">
              <a:spcBef>
                <a:spcPts val="0"/>
              </a:spcBef>
              <a:buNone/>
            </a:pPr>
            <a:r>
              <a:rPr lang="en" sz="2400" dirty="0" smtClean="0"/>
              <a:t>Joseph Bonneau, Princeton University</a:t>
            </a:r>
          </a:p>
          <a:p>
            <a:pPr lvl="0" rtl="0">
              <a:spcBef>
                <a:spcPts val="0"/>
              </a:spcBef>
              <a:buNone/>
            </a:pPr>
            <a:endParaRPr lang="en" sz="2400" dirty="0" smtClean="0"/>
          </a:p>
          <a:p>
            <a:pPr lvl="0" rtl="0">
              <a:spcBef>
                <a:spcPts val="0"/>
              </a:spcBef>
              <a:buNone/>
            </a:pPr>
            <a:r>
              <a:rPr lang="en" sz="2400" dirty="0" smtClean="0"/>
              <a:t>  Bonneau slides marked “JB”</a:t>
            </a:r>
            <a:br>
              <a:rPr lang="en" sz="2400" dirty="0" smtClean="0"/>
            </a:br>
            <a:endParaRPr lang="en" sz="2400" dirty="0" smtClean="0"/>
          </a:p>
          <a:p>
            <a:pPr lvl="0" rtl="0">
              <a:spcBef>
                <a:spcPts val="0"/>
              </a:spcBef>
              <a:buNone/>
            </a:pPr>
            <a:endParaRPr lang="en" sz="2400" dirty="0"/>
          </a:p>
          <a:p>
            <a:pPr lvl="0" rtl="0">
              <a:spcBef>
                <a:spcPts val="0"/>
              </a:spcBef>
              <a:buNone/>
            </a:pPr>
            <a:endParaRPr lang="en" sz="2400" dirty="0" smtClean="0"/>
          </a:p>
        </p:txBody>
      </p:sp>
      <p:pic>
        <p:nvPicPr>
          <p:cNvPr id="101" name="Shape 101"/>
          <p:cNvPicPr preferRelativeResize="0"/>
          <p:nvPr/>
        </p:nvPicPr>
        <p:blipFill>
          <a:blip r:embed="rId3">
            <a:alphaModFix/>
          </a:blip>
          <a:stretch>
            <a:fillRect/>
          </a:stretch>
        </p:blipFill>
        <p:spPr>
          <a:xfrm>
            <a:off x="228600" y="285750"/>
            <a:ext cx="1221725" cy="12217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a Bitcoin</a:t>
            </a:r>
            <a:endParaRPr lang="en-US" dirty="0"/>
          </a:p>
        </p:txBody>
      </p:sp>
      <p:sp>
        <p:nvSpPr>
          <p:cNvPr id="3" name="Text Placeholder 2"/>
          <p:cNvSpPr>
            <a:spLocks noGrp="1"/>
          </p:cNvSpPr>
          <p:nvPr>
            <p:ph type="body" idx="1"/>
          </p:nvPr>
        </p:nvSpPr>
        <p:spPr/>
        <p:txBody>
          <a:bodyPr/>
          <a:lstStyle/>
          <a:p>
            <a:r>
              <a:rPr lang="en-US" sz="2000" dirty="0" smtClean="0"/>
              <a:t>A transaction is of the form “send these Bitcoins from address Y to address Z”</a:t>
            </a:r>
          </a:p>
          <a:p>
            <a:endParaRPr lang="en-US" sz="2000" dirty="0" smtClean="0"/>
          </a:p>
          <a:p>
            <a:r>
              <a:rPr lang="en-US" sz="2000" dirty="0" smtClean="0"/>
              <a:t>Specific Bitcoins are described as outputs of previous transactions.</a:t>
            </a:r>
            <a:endParaRPr lang="en-US" sz="2000" dirty="0"/>
          </a:p>
          <a:p>
            <a:endParaRPr lang="en-US" sz="2000" dirty="0"/>
          </a:p>
          <a:p>
            <a:r>
              <a:rPr lang="en-US" sz="2000" dirty="0" smtClean="0"/>
              <a:t>The transaction is signed with the private key of address Y and broadcast, along with the public key of Y, to the payment network</a:t>
            </a:r>
          </a:p>
          <a:p>
            <a:endParaRPr lang="en-US" sz="2000" dirty="0"/>
          </a:p>
          <a:p>
            <a:r>
              <a:rPr lang="en-US" sz="2000" dirty="0" smtClean="0"/>
              <a:t>A transaction might also include a transaction fee, to be described later.</a:t>
            </a:r>
            <a:endParaRPr lang="en-US" sz="20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821109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mining</a:t>
            </a:r>
            <a:endParaRPr lang="en-US" dirty="0"/>
          </a:p>
        </p:txBody>
      </p:sp>
      <p:sp>
        <p:nvSpPr>
          <p:cNvPr id="3" name="Text Placeholder 2"/>
          <p:cNvSpPr>
            <a:spLocks noGrp="1"/>
          </p:cNvSpPr>
          <p:nvPr>
            <p:ph type="body" idx="1"/>
          </p:nvPr>
        </p:nvSpPr>
        <p:spPr>
          <a:xfrm>
            <a:off x="461749" y="1063228"/>
            <a:ext cx="8229600" cy="3725680"/>
          </a:xfrm>
        </p:spPr>
        <p:txBody>
          <a:bodyPr/>
          <a:lstStyle/>
          <a:p>
            <a:r>
              <a:rPr lang="en-US" sz="2000" dirty="0" smtClean="0"/>
              <a:t>Approximately every ten </a:t>
            </a:r>
            <a:r>
              <a:rPr lang="en-US" sz="2000" dirty="0"/>
              <a:t>minutes, one lucky Bitcoin miner earns a reward for extending the block chain by one block.</a:t>
            </a:r>
          </a:p>
          <a:p>
            <a:endParaRPr lang="en-US" sz="2000" dirty="0"/>
          </a:p>
          <a:p>
            <a:r>
              <a:rPr lang="en-US" sz="2000" dirty="0" smtClean="0"/>
              <a:t>Mining reward:  </a:t>
            </a:r>
            <a:r>
              <a:rPr lang="en-US" sz="2000" dirty="0"/>
              <a:t>6</a:t>
            </a:r>
            <a:r>
              <a:rPr lang="en-US" sz="2000" dirty="0" smtClean="0"/>
              <a:t>.25 </a:t>
            </a:r>
            <a:r>
              <a:rPr lang="en-US" sz="2000" dirty="0" smtClean="0"/>
              <a:t>Bitcoin</a:t>
            </a:r>
          </a:p>
          <a:p>
            <a:endParaRPr lang="en-US" sz="2000" dirty="0"/>
          </a:p>
          <a:p>
            <a:r>
              <a:rPr lang="en-US" sz="2000" dirty="0" smtClean="0"/>
              <a:t>Mining is </a:t>
            </a:r>
            <a:r>
              <a:rPr lang="en-US" sz="2000" dirty="0"/>
              <a:t>the only mechanism for creating new </a:t>
            </a:r>
            <a:r>
              <a:rPr lang="en-US" sz="2000" dirty="0" smtClean="0"/>
              <a:t>bitcoins. The total number of Bitcoins will never exceed 21M</a:t>
            </a:r>
            <a:r>
              <a:rPr lang="en-US" sz="2000" dirty="0"/>
              <a:t>. </a:t>
            </a:r>
            <a:r>
              <a:rPr lang="en-US" sz="2000" dirty="0" smtClean="0"/>
              <a:t> (Bitcoins </a:t>
            </a:r>
            <a:r>
              <a:rPr lang="en-US" sz="2000" dirty="0"/>
              <a:t>in circulation: </a:t>
            </a:r>
            <a:r>
              <a:rPr lang="en-US" sz="2000" dirty="0">
                <a:hlinkClick r:id="rId2"/>
              </a:rPr>
              <a:t>https://</a:t>
            </a:r>
            <a:r>
              <a:rPr lang="en-US" sz="2000" dirty="0" smtClean="0">
                <a:hlinkClick r:id="rId2"/>
              </a:rPr>
              <a:t>blockchain.info/charts/total-bitcoins</a:t>
            </a:r>
            <a:r>
              <a:rPr lang="en-US" sz="2000" dirty="0" smtClean="0"/>
              <a:t>)</a:t>
            </a:r>
            <a:endParaRPr lang="en-US" sz="2000" dirty="0"/>
          </a:p>
          <a:p>
            <a:endParaRPr lang="en-US" sz="2000" dirty="0"/>
          </a:p>
          <a:p>
            <a:r>
              <a:rPr lang="en-US" sz="2000" dirty="0"/>
              <a:t>The rewarded miner also receives all (optional) transaction fees in the block</a:t>
            </a:r>
            <a:r>
              <a:rPr lang="en-US" sz="2000" dirty="0" smtClean="0"/>
              <a:t>.</a:t>
            </a:r>
          </a:p>
          <a:p>
            <a:r>
              <a:rPr lang="en-US" sz="2000" dirty="0"/>
              <a:t>	</a:t>
            </a:r>
            <a:r>
              <a:rPr lang="en-US" sz="2000" dirty="0" smtClean="0"/>
              <a:t>							</a:t>
            </a:r>
            <a:r>
              <a:rPr lang="en-US" sz="1400" dirty="0" err="1" smtClean="0"/>
              <a:t>bmm</a:t>
            </a:r>
            <a:endParaRPr lang="en-US" sz="1400" dirty="0"/>
          </a:p>
          <a:p>
            <a:endParaRPr lang="en-US" sz="2000" dirty="0"/>
          </a:p>
        </p:txBody>
      </p:sp>
    </p:spTree>
    <p:extLst>
      <p:ext uri="{BB962C8B-B14F-4D97-AF65-F5344CB8AC3E}">
        <p14:creationId xmlns:p14="http://schemas.microsoft.com/office/powerpoint/2010/main" val="3252852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Mining rewards</a:t>
            </a:r>
          </a:p>
        </p:txBody>
      </p:sp>
      <p:pic>
        <p:nvPicPr>
          <p:cNvPr id="429" name="Shape 429"/>
          <p:cNvPicPr preferRelativeResize="0"/>
          <p:nvPr/>
        </p:nvPicPr>
        <p:blipFill>
          <a:blip r:embed="rId3">
            <a:alphaModFix/>
          </a:blip>
          <a:stretch>
            <a:fillRect/>
          </a:stretch>
        </p:blipFill>
        <p:spPr>
          <a:xfrm>
            <a:off x="1260625" y="1063375"/>
            <a:ext cx="6228500" cy="4088524"/>
          </a:xfrm>
          <a:prstGeom prst="rect">
            <a:avLst/>
          </a:prstGeom>
          <a:noFill/>
          <a:ln>
            <a:noFill/>
          </a:ln>
        </p:spPr>
      </p:pic>
      <p:sp>
        <p:nvSpPr>
          <p:cNvPr id="430" name="Shape 430"/>
          <p:cNvSpPr txBox="1"/>
          <p:nvPr/>
        </p:nvSpPr>
        <p:spPr>
          <a:xfrm>
            <a:off x="7350750" y="4563325"/>
            <a:ext cx="3657600" cy="457200"/>
          </a:xfrm>
          <a:prstGeom prst="rect">
            <a:avLst/>
          </a:prstGeom>
          <a:noFill/>
          <a:ln>
            <a:noFill/>
          </a:ln>
        </p:spPr>
        <p:txBody>
          <a:bodyPr lIns="91425" tIns="91425" rIns="91425" bIns="91425" anchor="t" anchorCtr="0">
            <a:noAutofit/>
          </a:bodyPr>
          <a:lstStyle/>
          <a:p>
            <a:pPr lvl="0" rtl="0">
              <a:spcBef>
                <a:spcPts val="0"/>
              </a:spcBef>
              <a:buNone/>
            </a:pPr>
            <a:r>
              <a:rPr lang="en"/>
              <a:t>Courtesy: </a:t>
            </a:r>
          </a:p>
          <a:p>
            <a:pPr lvl="0" rtl="0">
              <a:spcBef>
                <a:spcPts val="0"/>
              </a:spcBef>
              <a:buNone/>
            </a:pPr>
            <a:r>
              <a:rPr lang="en"/>
              <a:t>Brian Warner</a:t>
            </a:r>
          </a:p>
        </p:txBody>
      </p:sp>
      <p:sp>
        <p:nvSpPr>
          <p:cNvPr id="5" name="TextBox 4"/>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new block created?</a:t>
            </a:r>
            <a:endParaRPr lang="en-US" dirty="0"/>
          </a:p>
        </p:txBody>
      </p:sp>
      <p:sp>
        <p:nvSpPr>
          <p:cNvPr id="3" name="Text Placeholder 2"/>
          <p:cNvSpPr>
            <a:spLocks noGrp="1"/>
          </p:cNvSpPr>
          <p:nvPr>
            <p:ph type="body" idx="1"/>
          </p:nvPr>
        </p:nvSpPr>
        <p:spPr>
          <a:xfrm>
            <a:off x="457200" y="1200150"/>
            <a:ext cx="8229600" cy="2438400"/>
          </a:xfrm>
        </p:spPr>
        <p:txBody>
          <a:bodyPr/>
          <a:lstStyle/>
          <a:p>
            <a:r>
              <a:rPr lang="en-US" sz="2400" dirty="0" smtClean="0"/>
              <a:t>A Bitcoin miner creates a block by</a:t>
            </a:r>
          </a:p>
          <a:p>
            <a:endParaRPr lang="en-US" sz="2400" dirty="0"/>
          </a:p>
          <a:p>
            <a:pPr marL="514350" indent="-514350">
              <a:buAutoNum type="arabicParenBoth"/>
            </a:pPr>
            <a:r>
              <a:rPr lang="en-US" sz="2400" dirty="0" smtClean="0"/>
              <a:t>Gathering a set of pending transactions, prioritizing those with transaction fees</a:t>
            </a:r>
          </a:p>
          <a:p>
            <a:pPr marL="514350" indent="-514350">
              <a:buAutoNum type="arabicParenBoth"/>
            </a:pPr>
            <a:r>
              <a:rPr lang="en-US" sz="2400" dirty="0" smtClean="0"/>
              <a:t>Verifying the transactions</a:t>
            </a:r>
          </a:p>
          <a:p>
            <a:pPr marL="514350" indent="-514350">
              <a:buAutoNum type="arabicParenBoth"/>
            </a:pPr>
            <a:r>
              <a:rPr lang="en-US" sz="2400" dirty="0" smtClean="0"/>
              <a:t>Gives the reward and transaction fees to himself/herself</a:t>
            </a:r>
          </a:p>
          <a:p>
            <a:pPr marL="514350" indent="-514350">
              <a:buAutoNum type="arabicParenBoth"/>
            </a:pPr>
            <a:r>
              <a:rPr lang="en-US" sz="2400" dirty="0" smtClean="0"/>
              <a:t>Solving a hashing problem</a:t>
            </a:r>
          </a:p>
          <a:p>
            <a:pPr marL="514350" indent="-514350">
              <a:buAutoNum type="arabicParenBoth"/>
            </a:pPr>
            <a:endParaRPr lang="en-US" sz="2400" dirty="0"/>
          </a:p>
        </p:txBody>
      </p:sp>
      <p:sp>
        <p:nvSpPr>
          <p:cNvPr id="5" name="TextBox 4"/>
          <p:cNvSpPr txBox="1"/>
          <p:nvPr/>
        </p:nvSpPr>
        <p:spPr>
          <a:xfrm>
            <a:off x="8104589" y="4562781"/>
            <a:ext cx="582211" cy="307777"/>
          </a:xfrm>
          <a:prstGeom prst="rect">
            <a:avLst/>
          </a:prstGeom>
          <a:noFill/>
        </p:spPr>
        <p:txBody>
          <a:bodyPr wrap="none" rtlCol="0">
            <a:spAutoFit/>
          </a:bodyPr>
          <a:lstStyle/>
          <a:p>
            <a:r>
              <a:rPr lang="en-US" dirty="0" err="1" smtClean="0"/>
              <a:t>bmm</a:t>
            </a:r>
            <a:endParaRPr lang="en-US" dirty="0"/>
          </a:p>
        </p:txBody>
      </p:sp>
      <p:sp>
        <p:nvSpPr>
          <p:cNvPr id="6" name="TextBox 5"/>
          <p:cNvSpPr txBox="1"/>
          <p:nvPr/>
        </p:nvSpPr>
        <p:spPr>
          <a:xfrm>
            <a:off x="609600" y="4019550"/>
            <a:ext cx="7315200" cy="523220"/>
          </a:xfrm>
          <a:prstGeom prst="rect">
            <a:avLst/>
          </a:prstGeom>
          <a:noFill/>
        </p:spPr>
        <p:txBody>
          <a:bodyPr wrap="square" rtlCol="0">
            <a:spAutoFit/>
          </a:bodyPr>
          <a:lstStyle/>
          <a:p>
            <a:r>
              <a:rPr lang="en-US" dirty="0" smtClean="0"/>
              <a:t>On October 25, 2021, </a:t>
            </a:r>
            <a:r>
              <a:rPr lang="en-US" dirty="0" smtClean="0"/>
              <a:t>according to </a:t>
            </a:r>
            <a:r>
              <a:rPr lang="en-US" dirty="0" smtClean="0">
                <a:hlinkClick r:id="rId2"/>
              </a:rPr>
              <a:t>https</a:t>
            </a:r>
            <a:r>
              <a:rPr lang="en-US" dirty="0">
                <a:hlinkClick r:id="rId2"/>
              </a:rPr>
              <a:t>://</a:t>
            </a:r>
            <a:r>
              <a:rPr lang="en-US" dirty="0" smtClean="0">
                <a:hlinkClick r:id="rId2"/>
              </a:rPr>
              <a:t>blockchain.info/q</a:t>
            </a:r>
            <a:r>
              <a:rPr lang="en-US" dirty="0" smtClean="0"/>
              <a:t>, average number of transactions per block is </a:t>
            </a:r>
            <a:r>
              <a:rPr lang="en-US" dirty="0" smtClean="0"/>
              <a:t>964, current </a:t>
            </a:r>
            <a:r>
              <a:rPr lang="en-US" dirty="0" smtClean="0"/>
              <a:t>number of pending unconfirmed transactions is </a:t>
            </a:r>
            <a:r>
              <a:rPr lang="en-US" dirty="0" smtClean="0"/>
              <a:t>1088.</a:t>
            </a:r>
            <a:endParaRPr lang="en-US" dirty="0"/>
          </a:p>
        </p:txBody>
      </p:sp>
    </p:spTree>
    <p:extLst>
      <p:ext uri="{BB962C8B-B14F-4D97-AF65-F5344CB8AC3E}">
        <p14:creationId xmlns:p14="http://schemas.microsoft.com/office/powerpoint/2010/main" val="395259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 transaction verified?</a:t>
            </a:r>
            <a:endParaRPr lang="en-US" dirty="0"/>
          </a:p>
        </p:txBody>
      </p:sp>
      <p:sp>
        <p:nvSpPr>
          <p:cNvPr id="3" name="Text Placeholder 2"/>
          <p:cNvSpPr>
            <a:spLocks noGrp="1"/>
          </p:cNvSpPr>
          <p:nvPr>
            <p:ph type="body" idx="1"/>
          </p:nvPr>
        </p:nvSpPr>
        <p:spPr/>
        <p:txBody>
          <a:bodyPr/>
          <a:lstStyle/>
          <a:p>
            <a:r>
              <a:rPr lang="en-US" sz="2000" dirty="0" smtClean="0"/>
              <a:t>“send these Bitcoins </a:t>
            </a:r>
            <a:r>
              <a:rPr lang="en-US" sz="2000" dirty="0"/>
              <a:t>from address Y to address </a:t>
            </a:r>
            <a:r>
              <a:rPr lang="en-US" sz="2000" dirty="0" smtClean="0"/>
              <a:t>Z”</a:t>
            </a:r>
          </a:p>
          <a:p>
            <a:endParaRPr lang="en-US" sz="2000" dirty="0"/>
          </a:p>
          <a:p>
            <a:r>
              <a:rPr lang="en-US" sz="2000" dirty="0" smtClean="0"/>
              <a:t>The miner first checks the signature using the public key for address Y.</a:t>
            </a:r>
          </a:p>
          <a:p>
            <a:pPr marL="342900" indent="-342900">
              <a:buFont typeface="Arial" panose="020B0604020202020204" pitchFamily="34" charset="0"/>
              <a:buChar char="•"/>
            </a:pPr>
            <a:r>
              <a:rPr lang="en-US" sz="2000" dirty="0" smtClean="0"/>
              <a:t>compute hash of public key for Y, which should be Y</a:t>
            </a:r>
          </a:p>
          <a:p>
            <a:pPr marL="342900" indent="-342900">
              <a:buFont typeface="Arial" panose="020B0604020202020204" pitchFamily="34" charset="0"/>
              <a:buChar char="•"/>
            </a:pPr>
            <a:r>
              <a:rPr lang="en-US" sz="2000" dirty="0"/>
              <a:t>c</a:t>
            </a:r>
            <a:r>
              <a:rPr lang="en-US" sz="2000" dirty="0" smtClean="0"/>
              <a:t>heck signature of transaction using public key for Y</a:t>
            </a:r>
          </a:p>
          <a:p>
            <a:endParaRPr lang="en-US" sz="2000" dirty="0"/>
          </a:p>
          <a:p>
            <a:r>
              <a:rPr lang="en-US" sz="2000" dirty="0" smtClean="0"/>
              <a:t>Then the miner checks the public ledger to verify that Y hasn’t already sent these Bitcoins to someone else. </a:t>
            </a:r>
            <a:endParaRPr lang="en-US" sz="20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70110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The Hashing Problem</a:t>
            </a:r>
            <a:endParaRPr lang="en-US" dirty="0"/>
          </a:p>
        </p:txBody>
      </p:sp>
      <p:sp>
        <p:nvSpPr>
          <p:cNvPr id="3" name="Text Placeholder 2"/>
          <p:cNvSpPr>
            <a:spLocks noGrp="1"/>
          </p:cNvSpPr>
          <p:nvPr>
            <p:ph type="body" idx="1"/>
          </p:nvPr>
        </p:nvSpPr>
        <p:spPr>
          <a:xfrm>
            <a:off x="381000" y="812457"/>
            <a:ext cx="8534400" cy="4324350"/>
          </a:xfrm>
        </p:spPr>
        <p:txBody>
          <a:bodyPr/>
          <a:lstStyle/>
          <a:p>
            <a:r>
              <a:rPr lang="en-US" sz="1600" dirty="0" smtClean="0"/>
              <a:t>To extend the </a:t>
            </a:r>
            <a:r>
              <a:rPr lang="en-US" sz="1600" dirty="0" err="1" smtClean="0"/>
              <a:t>blockchain</a:t>
            </a:r>
            <a:r>
              <a:rPr lang="en-US" sz="1600" dirty="0" smtClean="0"/>
              <a:t>, a miner creates a new block, which has a block header.  The block header contains:</a:t>
            </a:r>
          </a:p>
          <a:p>
            <a:endParaRPr lang="en-US" sz="1600" dirty="0" smtClean="0"/>
          </a:p>
          <a:p>
            <a:pPr marL="514350" indent="-514350">
              <a:buAutoNum type="arabicParenBoth"/>
            </a:pPr>
            <a:r>
              <a:rPr lang="en-US" sz="1600" dirty="0" smtClean="0"/>
              <a:t>block version number</a:t>
            </a:r>
          </a:p>
          <a:p>
            <a:pPr marL="514350" indent="-514350">
              <a:buAutoNum type="arabicParenBoth"/>
            </a:pPr>
            <a:r>
              <a:rPr lang="en-US" sz="1600" dirty="0" smtClean="0"/>
              <a:t>SHA-256 hash of previous block header</a:t>
            </a:r>
          </a:p>
          <a:p>
            <a:pPr marL="514350" indent="-514350">
              <a:buFontTx/>
              <a:buAutoNum type="arabicParenBoth"/>
            </a:pPr>
            <a:r>
              <a:rPr lang="en-US" sz="1600" dirty="0" smtClean="0"/>
              <a:t>SHA-256 hash of new transactions to include in the </a:t>
            </a:r>
            <a:r>
              <a:rPr lang="en-US" sz="1600" dirty="0" err="1" smtClean="0"/>
              <a:t>blockchain</a:t>
            </a:r>
            <a:r>
              <a:rPr lang="en-US" sz="1600" dirty="0"/>
              <a:t>, including creation of reward bitcoins (e.g., </a:t>
            </a:r>
            <a:r>
              <a:rPr lang="en-US" sz="1600" dirty="0" smtClean="0"/>
              <a:t>6.2</a:t>
            </a:r>
            <a:r>
              <a:rPr lang="en-US" sz="1600" dirty="0" smtClean="0"/>
              <a:t>5 </a:t>
            </a:r>
            <a:r>
              <a:rPr lang="en-US" sz="1600" dirty="0"/>
              <a:t>new BTC</a:t>
            </a:r>
            <a:r>
              <a:rPr lang="en-US" sz="1600" dirty="0" smtClean="0"/>
              <a:t>)</a:t>
            </a:r>
          </a:p>
          <a:p>
            <a:pPr marL="514350" indent="-514350">
              <a:buFontTx/>
              <a:buAutoNum type="arabicParenBoth"/>
            </a:pPr>
            <a:r>
              <a:rPr lang="en-US" sz="1600" dirty="0" smtClean="0"/>
              <a:t>current target / difficulty</a:t>
            </a:r>
          </a:p>
          <a:p>
            <a:pPr marL="514350" indent="-514350">
              <a:buAutoNum type="arabicParenBoth"/>
            </a:pPr>
            <a:r>
              <a:rPr lang="en-US" sz="1600" dirty="0" smtClean="0"/>
              <a:t>timestamp</a:t>
            </a:r>
          </a:p>
          <a:p>
            <a:pPr marL="514350" indent="-514350">
              <a:buAutoNum type="arabicParenBoth"/>
            </a:pPr>
            <a:r>
              <a:rPr lang="en-US" sz="1600" dirty="0" smtClean="0"/>
              <a:t>nonce</a:t>
            </a:r>
          </a:p>
          <a:p>
            <a:endParaRPr lang="en-US" sz="1600" dirty="0"/>
          </a:p>
          <a:p>
            <a:r>
              <a:rPr lang="en-US" sz="1600" dirty="0" smtClean="0"/>
              <a:t>Block is valid if SHA-256(SHA-256(header)) leads in enough zeros, as determined by current difficulty.  Miner has to find the right nonce by trial and error!</a:t>
            </a:r>
          </a:p>
          <a:p>
            <a:endParaRPr lang="en-US" sz="1600" dirty="0"/>
          </a:p>
          <a:p>
            <a:r>
              <a:rPr lang="en-US" sz="1600" dirty="0" smtClean="0"/>
              <a:t>Difficulty chosen so that the time until the first miner wins is about ten minutes, on average.</a:t>
            </a:r>
          </a:p>
          <a:p>
            <a:r>
              <a:rPr lang="en-US" sz="1600" dirty="0"/>
              <a:t>	</a:t>
            </a:r>
            <a:r>
              <a:rPr lang="en-US" sz="1600" dirty="0" smtClean="0"/>
              <a:t>							</a:t>
            </a:r>
            <a:r>
              <a:rPr lang="en-US" sz="1600" dirty="0" err="1" smtClean="0"/>
              <a:t>bmm</a:t>
            </a:r>
            <a:endParaRPr lang="en-US" sz="1600" dirty="0"/>
          </a:p>
        </p:txBody>
      </p:sp>
    </p:spTree>
    <p:extLst>
      <p:ext uri="{BB962C8B-B14F-4D97-AF65-F5344CB8AC3E}">
        <p14:creationId xmlns:p14="http://schemas.microsoft.com/office/powerpoint/2010/main" val="207009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and Difficulty</a:t>
            </a:r>
            <a:endParaRPr lang="en-US" dirty="0"/>
          </a:p>
        </p:txBody>
      </p:sp>
      <p:sp>
        <p:nvSpPr>
          <p:cNvPr id="3" name="Text Placeholder 2"/>
          <p:cNvSpPr>
            <a:spLocks noGrp="1"/>
          </p:cNvSpPr>
          <p:nvPr>
            <p:ph type="body" idx="1"/>
          </p:nvPr>
        </p:nvSpPr>
        <p:spPr>
          <a:xfrm>
            <a:off x="476794" y="1063228"/>
            <a:ext cx="8229600" cy="3725680"/>
          </a:xfrm>
        </p:spPr>
        <p:txBody>
          <a:bodyPr/>
          <a:lstStyle/>
          <a:p>
            <a:r>
              <a:rPr lang="en-US" sz="1600" dirty="0" smtClean="0"/>
              <a:t>A miner can win if his/her hash value is below the current 256-bit target, i.e., the hash value has enough leading zeros.</a:t>
            </a:r>
          </a:p>
          <a:p>
            <a:endParaRPr lang="en-US" sz="1600" dirty="0" smtClean="0"/>
          </a:p>
          <a:p>
            <a:r>
              <a:rPr lang="en-US" sz="1600" dirty="0" smtClean="0"/>
              <a:t>Probability that a given nonce will produce a winning hash value is target / 2</a:t>
            </a:r>
            <a:r>
              <a:rPr lang="en-US" sz="1600" baseline="30000" dirty="0" smtClean="0"/>
              <a:t>256</a:t>
            </a:r>
          </a:p>
          <a:p>
            <a:endParaRPr lang="en-US" sz="1600" dirty="0"/>
          </a:p>
          <a:p>
            <a:r>
              <a:rPr lang="en-US" sz="1600" dirty="0"/>
              <a:t>difficulty = </a:t>
            </a:r>
            <a:r>
              <a:rPr lang="en-US" sz="1600" dirty="0" smtClean="0"/>
              <a:t>difficulty_1_target / target, where difficulty_1_target = 2</a:t>
            </a:r>
            <a:r>
              <a:rPr lang="en-US" sz="1600" baseline="30000" dirty="0" smtClean="0"/>
              <a:t>224</a:t>
            </a:r>
            <a:endParaRPr lang="en-US" sz="1600" baseline="30000" dirty="0"/>
          </a:p>
          <a:p>
            <a:endParaRPr lang="en-US" sz="1600" dirty="0"/>
          </a:p>
          <a:p>
            <a:r>
              <a:rPr lang="en-US" sz="1600" dirty="0" smtClean="0"/>
              <a:t>Expected time (in seconds) to mine a block  = 2</a:t>
            </a:r>
            <a:r>
              <a:rPr lang="en-US" sz="1600" baseline="30000" dirty="0" smtClean="0"/>
              <a:t>256</a:t>
            </a:r>
            <a:r>
              <a:rPr lang="en-US" sz="1600" dirty="0" smtClean="0"/>
              <a:t> / (target * </a:t>
            </a:r>
            <a:r>
              <a:rPr lang="en-US" sz="1600" dirty="0" err="1" smtClean="0"/>
              <a:t>hashrate</a:t>
            </a:r>
            <a:r>
              <a:rPr lang="en-US" sz="1600" dirty="0" smtClean="0"/>
              <a:t>)</a:t>
            </a:r>
          </a:p>
          <a:p>
            <a:r>
              <a:rPr lang="en-US" sz="1600" dirty="0"/>
              <a:t> </a:t>
            </a:r>
            <a:r>
              <a:rPr lang="en-US" sz="1600" dirty="0" smtClean="0"/>
              <a:t>                                                                     = difficulty * 2</a:t>
            </a:r>
            <a:r>
              <a:rPr lang="en-US" sz="1600" baseline="30000" dirty="0" smtClean="0"/>
              <a:t>32</a:t>
            </a:r>
            <a:r>
              <a:rPr lang="en-US" sz="1600" dirty="0" smtClean="0"/>
              <a:t> / </a:t>
            </a:r>
            <a:r>
              <a:rPr lang="en-US" sz="1600" dirty="0" err="1" smtClean="0"/>
              <a:t>hashrate</a:t>
            </a:r>
            <a:endParaRPr lang="en-US" sz="1600" dirty="0" smtClean="0"/>
          </a:p>
          <a:p>
            <a:endParaRPr lang="en-US" sz="1600" dirty="0"/>
          </a:p>
          <a:p>
            <a:r>
              <a:rPr lang="en-US" sz="1600" dirty="0" smtClean="0"/>
              <a:t>On October 25, 2021:  difficulty 2.008 x 10</a:t>
            </a:r>
            <a:r>
              <a:rPr lang="en-US" sz="1600" baseline="30000" dirty="0" smtClean="0"/>
              <a:t>13</a:t>
            </a:r>
          </a:p>
          <a:p>
            <a:endParaRPr lang="en-US" sz="1600" dirty="0"/>
          </a:p>
          <a:p>
            <a:r>
              <a:rPr lang="en-US" sz="1600" dirty="0"/>
              <a:t>Difficulty is adjusted every 2016 blocks.  If a new block is added in ten minutes, 2016 blocks are added in exactly two weeks.</a:t>
            </a:r>
          </a:p>
          <a:p>
            <a:endParaRPr lang="en-US" sz="1600" dirty="0" smtClean="0"/>
          </a:p>
          <a:p>
            <a:endParaRPr lang="en-US" sz="1600" dirty="0"/>
          </a:p>
        </p:txBody>
      </p:sp>
    </p:spTree>
    <p:extLst>
      <p:ext uri="{BB962C8B-B14F-4D97-AF65-F5344CB8AC3E}">
        <p14:creationId xmlns:p14="http://schemas.microsoft.com/office/powerpoint/2010/main" val="2404080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Difficulty adjustment</a:t>
            </a:r>
          </a:p>
        </p:txBody>
      </p:sp>
      <p:sp>
        <p:nvSpPr>
          <p:cNvPr id="418" name="Shape 418"/>
          <p:cNvSpPr txBox="1"/>
          <p:nvPr/>
        </p:nvSpPr>
        <p:spPr>
          <a:xfrm>
            <a:off x="7386225" y="4776175"/>
            <a:ext cx="3657600" cy="457200"/>
          </a:xfrm>
          <a:prstGeom prst="rect">
            <a:avLst/>
          </a:prstGeom>
          <a:noFill/>
          <a:ln>
            <a:noFill/>
          </a:ln>
        </p:spPr>
        <p:txBody>
          <a:bodyPr lIns="91425" tIns="91425" rIns="91425" bIns="91425" anchor="t" anchorCtr="0">
            <a:noAutofit/>
          </a:bodyPr>
          <a:lstStyle/>
          <a:p>
            <a:pPr lvl="0" rtl="0">
              <a:spcBef>
                <a:spcPts val="0"/>
              </a:spcBef>
              <a:buNone/>
            </a:pPr>
            <a:r>
              <a:rPr lang="en"/>
              <a:t>bitcoinwisdom.com</a:t>
            </a:r>
          </a:p>
        </p:txBody>
      </p:sp>
      <p:pic>
        <p:nvPicPr>
          <p:cNvPr id="419" name="Shape 419"/>
          <p:cNvPicPr preferRelativeResize="0"/>
          <p:nvPr/>
        </p:nvPicPr>
        <p:blipFill>
          <a:blip r:embed="rId3">
            <a:alphaModFix/>
          </a:blip>
          <a:stretch>
            <a:fillRect/>
          </a:stretch>
        </p:blipFill>
        <p:spPr>
          <a:xfrm>
            <a:off x="291312" y="1063375"/>
            <a:ext cx="8561374" cy="3735874"/>
          </a:xfrm>
          <a:prstGeom prst="rect">
            <a:avLst/>
          </a:prstGeom>
          <a:noFill/>
          <a:ln>
            <a:noFill/>
          </a:ln>
        </p:spPr>
      </p:pic>
      <p:cxnSp>
        <p:nvCxnSpPr>
          <p:cNvPr id="420" name="Shape 420"/>
          <p:cNvCxnSpPr/>
          <p:nvPr/>
        </p:nvCxnSpPr>
        <p:spPr>
          <a:xfrm>
            <a:off x="3213725" y="4367825"/>
            <a:ext cx="1296000" cy="0"/>
          </a:xfrm>
          <a:prstGeom prst="straightConnector1">
            <a:avLst/>
          </a:prstGeom>
          <a:noFill/>
          <a:ln w="19050" cap="flat">
            <a:solidFill>
              <a:srgbClr val="FF0000"/>
            </a:solidFill>
            <a:prstDash val="solid"/>
            <a:round/>
            <a:headEnd type="diamond" w="lg" len="lg"/>
            <a:tailEnd type="diamond" w="lg" len="lg"/>
          </a:ln>
        </p:spPr>
      </p:cxnSp>
      <p:cxnSp>
        <p:nvCxnSpPr>
          <p:cNvPr id="421" name="Shape 421"/>
          <p:cNvCxnSpPr/>
          <p:nvPr/>
        </p:nvCxnSpPr>
        <p:spPr>
          <a:xfrm>
            <a:off x="781225" y="1642375"/>
            <a:ext cx="7475099" cy="17700"/>
          </a:xfrm>
          <a:prstGeom prst="straightConnector1">
            <a:avLst/>
          </a:prstGeom>
          <a:noFill/>
          <a:ln w="38100" cap="flat">
            <a:solidFill>
              <a:srgbClr val="FF0000"/>
            </a:solidFill>
            <a:prstDash val="solid"/>
            <a:round/>
            <a:headEnd type="none" w="lg" len="lg"/>
            <a:tailEnd type="none" w="lg" len="lg"/>
          </a:ln>
        </p:spPr>
      </p:cxnSp>
      <p:sp>
        <p:nvSpPr>
          <p:cNvPr id="422" name="Shape 422"/>
          <p:cNvSpPr txBox="1"/>
          <p:nvPr/>
        </p:nvSpPr>
        <p:spPr>
          <a:xfrm>
            <a:off x="6214375" y="1251750"/>
            <a:ext cx="1562399" cy="310800"/>
          </a:xfrm>
          <a:prstGeom prst="rect">
            <a:avLst/>
          </a:prstGeom>
          <a:noFill/>
          <a:ln>
            <a:noFill/>
          </a:ln>
        </p:spPr>
        <p:txBody>
          <a:bodyPr lIns="91425" tIns="91425" rIns="91425" bIns="91425" anchor="t" anchorCtr="0">
            <a:noAutofit/>
          </a:bodyPr>
          <a:lstStyle/>
          <a:p>
            <a:pPr>
              <a:spcBef>
                <a:spcPts val="0"/>
              </a:spcBef>
              <a:buNone/>
            </a:pPr>
            <a:r>
              <a:rPr lang="en" b="1">
                <a:solidFill>
                  <a:srgbClr val="FF0000"/>
                </a:solidFill>
              </a:rPr>
              <a:t>10 minutes</a:t>
            </a:r>
          </a:p>
        </p:txBody>
      </p:sp>
      <p:sp>
        <p:nvSpPr>
          <p:cNvPr id="423" name="Shape 423"/>
          <p:cNvSpPr txBox="1"/>
          <p:nvPr/>
        </p:nvSpPr>
        <p:spPr>
          <a:xfrm>
            <a:off x="3311375" y="4367825"/>
            <a:ext cx="1100699" cy="310800"/>
          </a:xfrm>
          <a:prstGeom prst="rect">
            <a:avLst/>
          </a:prstGeom>
          <a:noFill/>
          <a:ln>
            <a:noFill/>
          </a:ln>
        </p:spPr>
        <p:txBody>
          <a:bodyPr lIns="91425" tIns="91425" rIns="91425" bIns="91425" anchor="t" anchorCtr="0">
            <a:noAutofit/>
          </a:bodyPr>
          <a:lstStyle/>
          <a:p>
            <a:pPr>
              <a:spcBef>
                <a:spcPts val="0"/>
              </a:spcBef>
              <a:buNone/>
            </a:pPr>
            <a:r>
              <a:rPr lang="en" b="1">
                <a:solidFill>
                  <a:srgbClr val="FF0000"/>
                </a:solidFill>
              </a:rPr>
              <a:t>2 weeks</a:t>
            </a:r>
          </a:p>
        </p:txBody>
      </p:sp>
      <p:sp>
        <p:nvSpPr>
          <p:cNvPr id="9" name="TextBox 8"/>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10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Effect transition="in" filter="fade">
                                      <p:cBhvr>
                                        <p:cTn id="13" dur="1000"/>
                                        <p:tgtEl>
                                          <p:spTgt spid="423"/>
                                        </p:tgtEl>
                                      </p:cBhvr>
                                    </p:animEffect>
                                  </p:childTnLst>
                                </p:cTn>
                              </p:par>
                              <p:par>
                                <p:cTn id="14" presetID="10" presetClass="entr" presetSubtype="0" fill="hold" nodeType="with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Difficulty Adjustment</a:t>
            </a:r>
            <a:endParaRPr lang="en-US" dirty="0"/>
          </a:p>
        </p:txBody>
      </p:sp>
      <p:sp>
        <p:nvSpPr>
          <p:cNvPr id="3" name="Text Placeholder 2"/>
          <p:cNvSpPr>
            <a:spLocks noGrp="1"/>
          </p:cNvSpPr>
          <p:nvPr>
            <p:ph type="body" idx="1"/>
          </p:nvPr>
        </p:nvSpPr>
        <p:spPr>
          <a:xfrm>
            <a:off x="492034" y="3699272"/>
            <a:ext cx="8229600" cy="1234678"/>
          </a:xfrm>
        </p:spPr>
        <p:txBody>
          <a:bodyPr/>
          <a:lstStyle/>
          <a:p>
            <a:r>
              <a:rPr lang="en-US" sz="2000" dirty="0" smtClean="0"/>
              <a:t>Observe no drop in difficulty when reward fell from 25BTC to 12.5BTC on July 9</a:t>
            </a:r>
            <a:r>
              <a:rPr lang="en-US" sz="2000" dirty="0" smtClean="0"/>
              <a:t>, 2016</a:t>
            </a:r>
            <a:r>
              <a:rPr lang="en-US" sz="2000" dirty="0" smtClean="0"/>
              <a:t>.</a:t>
            </a:r>
          </a:p>
          <a:p>
            <a:endParaRPr lang="en-US" sz="2000" dirty="0" smtClean="0"/>
          </a:p>
          <a:p>
            <a:r>
              <a:rPr lang="en-US" sz="2000" dirty="0"/>
              <a:t> </a:t>
            </a:r>
            <a:r>
              <a:rPr lang="en-US" sz="2000" dirty="0" smtClean="0"/>
              <a:t>                                                                                                         </a:t>
            </a:r>
            <a:r>
              <a:rPr lang="en-US" sz="2000" dirty="0" err="1" smtClean="0"/>
              <a:t>bmm</a:t>
            </a:r>
            <a:endParaRPr lang="en-US" sz="2000" dirty="0"/>
          </a:p>
        </p:txBody>
      </p:sp>
      <p:pic>
        <p:nvPicPr>
          <p:cNvPr id="4" name="Picture 3"/>
          <p:cNvPicPr>
            <a:picLocks noChangeAspect="1"/>
          </p:cNvPicPr>
          <p:nvPr/>
        </p:nvPicPr>
        <p:blipFill rotWithShape="1">
          <a:blip r:embed="rId2"/>
          <a:srcRect t="26154" r="1250" b="20000"/>
          <a:stretch/>
        </p:blipFill>
        <p:spPr>
          <a:xfrm>
            <a:off x="381000" y="1200150"/>
            <a:ext cx="7997734" cy="2362200"/>
          </a:xfrm>
          <a:prstGeom prst="rect">
            <a:avLst/>
          </a:prstGeom>
        </p:spPr>
      </p:pic>
    </p:spTree>
    <p:extLst>
      <p:ext uri="{BB962C8B-B14F-4D97-AF65-F5344CB8AC3E}">
        <p14:creationId xmlns:p14="http://schemas.microsoft.com/office/powerpoint/2010/main" val="1225893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dirty="0"/>
              <a:t>Total network capacity</a:t>
            </a:r>
          </a:p>
        </p:txBody>
      </p:sp>
      <p:sp>
        <p:nvSpPr>
          <p:cNvPr id="436" name="Shape 436"/>
          <p:cNvSpPr txBox="1">
            <a:spLocks noGrp="1"/>
          </p:cNvSpPr>
          <p:nvPr>
            <p:ph type="body" idx="1"/>
          </p:nvPr>
        </p:nvSpPr>
        <p:spPr>
          <a:xfrm>
            <a:off x="457200" y="1103625"/>
            <a:ext cx="8229600" cy="3220725"/>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endParaRPr lang="en" b="1" dirty="0" smtClean="0">
              <a:solidFill>
                <a:srgbClr val="38761D"/>
              </a:solidFill>
            </a:endParaRPr>
          </a:p>
          <a:p>
            <a:pPr marL="457200" lvl="0" indent="-419100">
              <a:buFont typeface="Arial"/>
              <a:buChar char="●"/>
            </a:pPr>
            <a:r>
              <a:rPr lang="en" b="1" dirty="0" smtClean="0">
                <a:solidFill>
                  <a:srgbClr val="38761D"/>
                </a:solidFill>
              </a:rPr>
              <a:t>8.625 x 10</a:t>
            </a:r>
            <a:r>
              <a:rPr lang="en" b="1" baseline="30000" dirty="0" smtClean="0">
                <a:solidFill>
                  <a:srgbClr val="38761D"/>
                </a:solidFill>
              </a:rPr>
              <a:t>22</a:t>
            </a:r>
            <a:r>
              <a:rPr lang="en" b="1" dirty="0" smtClean="0">
                <a:solidFill>
                  <a:srgbClr val="38761D"/>
                </a:solidFill>
              </a:rPr>
              <a:t> </a:t>
            </a:r>
            <a:r>
              <a:rPr lang="en" dirty="0">
                <a:solidFill>
                  <a:srgbClr val="000000"/>
                </a:solidFill>
              </a:rPr>
              <a:t>hashes per block (every 10 minutes</a:t>
            </a:r>
            <a:r>
              <a:rPr lang="en" dirty="0" smtClean="0">
                <a:solidFill>
                  <a:srgbClr val="000000"/>
                </a:solidFill>
              </a:rPr>
              <a:t>!) on average, based on difficulty level on </a:t>
            </a:r>
            <a:r>
              <a:rPr lang="en" dirty="0" smtClean="0">
                <a:solidFill>
                  <a:srgbClr val="000000"/>
                </a:solidFill>
              </a:rPr>
              <a:t>October 25, 2021</a:t>
            </a:r>
            <a:endParaRPr lang="en" b="1" baseline="30000" dirty="0">
              <a:solidFill>
                <a:srgbClr val="38761D"/>
              </a:solidFill>
            </a:endParaRPr>
          </a:p>
          <a:p>
            <a:pPr marL="457200" lvl="0" indent="-419100" rtl="0">
              <a:spcBef>
                <a:spcPts val="0"/>
              </a:spcBef>
              <a:buClr>
                <a:srgbClr val="000000"/>
              </a:buClr>
              <a:buSzPct val="100000"/>
              <a:buFont typeface="Arial"/>
              <a:buChar char="●"/>
            </a:pPr>
            <a:r>
              <a:rPr lang="en" b="1" dirty="0" smtClean="0">
                <a:solidFill>
                  <a:srgbClr val="38761D"/>
                </a:solidFill>
              </a:rPr>
              <a:t>1.79 x 10</a:t>
            </a:r>
            <a:r>
              <a:rPr lang="en" b="1" baseline="30000" dirty="0" smtClean="0">
                <a:solidFill>
                  <a:srgbClr val="38761D"/>
                </a:solidFill>
              </a:rPr>
              <a:t>20</a:t>
            </a:r>
            <a:r>
              <a:rPr lang="en" dirty="0" smtClean="0">
                <a:solidFill>
                  <a:srgbClr val="38761D"/>
                </a:solidFill>
              </a:rPr>
              <a:t> </a:t>
            </a:r>
            <a:r>
              <a:rPr lang="en" dirty="0" smtClean="0"/>
              <a:t>hashes per second network wide on </a:t>
            </a:r>
            <a:r>
              <a:rPr lang="en" dirty="0" smtClean="0"/>
              <a:t>October 25, 2021</a:t>
            </a:r>
          </a:p>
          <a:p>
            <a:pPr marL="457200" lvl="0" indent="-419100" rtl="0">
              <a:spcBef>
                <a:spcPts val="0"/>
              </a:spcBef>
              <a:buClr>
                <a:srgbClr val="000000"/>
              </a:buClr>
              <a:buSzPct val="100000"/>
              <a:buFont typeface="Arial"/>
              <a:buChar char="●"/>
            </a:pPr>
            <a:endParaRPr lang="en" b="1" dirty="0">
              <a:solidFill>
                <a:srgbClr val="38761D"/>
              </a:solidFill>
            </a:endParaRPr>
          </a:p>
          <a:p>
            <a:pPr marL="457200" lvl="0" indent="-419100" rtl="0">
              <a:spcBef>
                <a:spcPts val="0"/>
              </a:spcBef>
              <a:buClr>
                <a:srgbClr val="000000"/>
              </a:buClr>
              <a:buSzPct val="100000"/>
              <a:buFont typeface="Arial"/>
              <a:buChar char="●"/>
            </a:pPr>
            <a:endParaRPr lang="en" b="1" dirty="0">
              <a:solidFill>
                <a:srgbClr val="38761D"/>
              </a:solidFill>
            </a:endParaRPr>
          </a:p>
        </p:txBody>
      </p:sp>
      <p:sp>
        <p:nvSpPr>
          <p:cNvPr id="4" name="TextBox 3"/>
          <p:cNvSpPr txBox="1"/>
          <p:nvPr/>
        </p:nvSpPr>
        <p:spPr>
          <a:xfrm>
            <a:off x="7848600" y="4476750"/>
            <a:ext cx="941283" cy="307777"/>
          </a:xfrm>
          <a:prstGeom prst="rect">
            <a:avLst/>
          </a:prstGeom>
          <a:noFill/>
        </p:spPr>
        <p:txBody>
          <a:bodyPr wrap="none" rtlCol="0">
            <a:spAutoFit/>
          </a:bodyPr>
          <a:lstStyle/>
          <a:p>
            <a:r>
              <a:rPr lang="en-US" dirty="0" smtClean="0"/>
              <a:t>JB / </a:t>
            </a:r>
            <a:r>
              <a:rPr lang="en-US" dirty="0" err="1" smtClean="0"/>
              <a:t>bmm</a:t>
            </a:r>
            <a:endParaRPr lang="en-US" dirty="0"/>
          </a:p>
        </p:txBody>
      </p:sp>
      <p:sp>
        <p:nvSpPr>
          <p:cNvPr id="3" name="Rectangle 1"/>
          <p:cNvSpPr>
            <a:spLocks noChangeArrowheads="1"/>
          </p:cNvSpPr>
          <p:nvPr/>
        </p:nvSpPr>
        <p:spPr bwMode="auto">
          <a:xfrm>
            <a:off x="0" y="136266"/>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Failures</a:t>
            </a:r>
            <a:endParaRPr lang="en-US" dirty="0"/>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sz="2400" dirty="0" smtClean="0"/>
              <a:t>Some participants may not correctly follow to protocol.</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Goal is </a:t>
            </a:r>
            <a:r>
              <a:rPr lang="en-US" sz="2400" dirty="0" smtClean="0"/>
              <a:t>to compute the correct result when enough servers, or when servers with enough resources </a:t>
            </a:r>
            <a:r>
              <a:rPr lang="en-US" sz="2400" dirty="0"/>
              <a:t>are </a:t>
            </a:r>
            <a:r>
              <a:rPr lang="en-US" sz="2400" dirty="0" smtClean="0"/>
              <a:t>following the protocol.</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smtClean="0"/>
              <a:t>Bitcoin requires servers with a majority of the hash computing power to follow the protocol.</a:t>
            </a:r>
            <a:endParaRPr lang="en-US" dirty="0"/>
          </a:p>
        </p:txBody>
      </p:sp>
    </p:spTree>
    <p:extLst>
      <p:ext uri="{BB962C8B-B14F-4D97-AF65-F5344CB8AC3E}">
        <p14:creationId xmlns:p14="http://schemas.microsoft.com/office/powerpoint/2010/main" val="404995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Peer-to-Peer Network</a:t>
            </a:r>
            <a:endParaRPr lang="en-US" dirty="0"/>
          </a:p>
        </p:txBody>
      </p:sp>
      <p:sp>
        <p:nvSpPr>
          <p:cNvPr id="3" name="Text Placeholder 2"/>
          <p:cNvSpPr>
            <a:spLocks noGrp="1"/>
          </p:cNvSpPr>
          <p:nvPr>
            <p:ph type="body" idx="1"/>
          </p:nvPr>
        </p:nvSpPr>
        <p:spPr>
          <a:xfrm>
            <a:off x="457200" y="1070304"/>
            <a:ext cx="8229600" cy="3725680"/>
          </a:xfrm>
        </p:spPr>
        <p:txBody>
          <a:bodyPr/>
          <a:lstStyle/>
          <a:p>
            <a:r>
              <a:rPr lang="en-US" sz="2000" dirty="0" smtClean="0"/>
              <a:t>Bitcoin communications are decentralized.</a:t>
            </a:r>
          </a:p>
          <a:p>
            <a:endParaRPr lang="en-US" sz="2000" dirty="0"/>
          </a:p>
          <a:p>
            <a:r>
              <a:rPr lang="en-US" sz="2000" dirty="0" smtClean="0"/>
              <a:t>The P2P network is composed of homogeneous nodes.</a:t>
            </a:r>
          </a:p>
          <a:p>
            <a:endParaRPr lang="en-US" sz="2000" dirty="0"/>
          </a:p>
          <a:p>
            <a:r>
              <a:rPr lang="en-US" sz="2000" dirty="0" smtClean="0"/>
              <a:t>Volunteers run DNS servers that return random sets of Bitcoin nodes.</a:t>
            </a:r>
          </a:p>
          <a:p>
            <a:endParaRPr lang="en-US" sz="2000" dirty="0"/>
          </a:p>
          <a:p>
            <a:r>
              <a:rPr lang="en-US" sz="2000" dirty="0" smtClean="0"/>
              <a:t>Network topology is random.</a:t>
            </a:r>
          </a:p>
          <a:p>
            <a:endParaRPr lang="en-US" sz="2000" dirty="0"/>
          </a:p>
          <a:p>
            <a:r>
              <a:rPr lang="en-US" sz="2000" dirty="0"/>
              <a:t>T</a:t>
            </a:r>
            <a:r>
              <a:rPr lang="en-US" sz="2000" dirty="0" smtClean="0"/>
              <a:t>ransaction </a:t>
            </a:r>
            <a:r>
              <a:rPr lang="en-US" sz="2000" dirty="0"/>
              <a:t>and block records are broadcast to all nodes (scalability issues</a:t>
            </a:r>
            <a:r>
              <a:rPr lang="en-US" sz="2000" dirty="0" smtClean="0"/>
              <a:t>!).</a:t>
            </a:r>
          </a:p>
          <a:p>
            <a:endParaRPr lang="en-US" sz="2000" dirty="0"/>
          </a:p>
          <a:p>
            <a:r>
              <a:rPr lang="en-US" sz="2000" dirty="0" smtClean="0"/>
              <a:t>Nodes announce availability of (hashes of) records to their neighbors.</a:t>
            </a:r>
            <a:endParaRPr lang="en-US" sz="2000" dirty="0"/>
          </a:p>
        </p:txBody>
      </p:sp>
    </p:spTree>
    <p:extLst>
      <p:ext uri="{BB962C8B-B14F-4D97-AF65-F5344CB8AC3E}">
        <p14:creationId xmlns:p14="http://schemas.microsoft.com/office/powerpoint/2010/main" val="1823542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Confirmations</a:t>
            </a:r>
            <a:endParaRPr lang="en-US" dirty="0"/>
          </a:p>
        </p:txBody>
      </p:sp>
      <p:sp>
        <p:nvSpPr>
          <p:cNvPr id="3" name="Text Placeholder 2"/>
          <p:cNvSpPr>
            <a:spLocks noGrp="1"/>
          </p:cNvSpPr>
          <p:nvPr>
            <p:ph type="body" idx="1"/>
          </p:nvPr>
        </p:nvSpPr>
        <p:spPr/>
        <p:txBody>
          <a:bodyPr/>
          <a:lstStyle/>
          <a:p>
            <a:r>
              <a:rPr lang="en-US" sz="2400" dirty="0" smtClean="0"/>
              <a:t>A transaction is said to have received </a:t>
            </a:r>
            <a:r>
              <a:rPr lang="en-US" sz="2400" i="1" dirty="0" smtClean="0"/>
              <a:t>k</a:t>
            </a:r>
            <a:r>
              <a:rPr lang="en-US" sz="2400" dirty="0" smtClean="0"/>
              <a:t> confirmations if it has been published in a block that has been added to the </a:t>
            </a:r>
            <a:r>
              <a:rPr lang="en-US" sz="2400" dirty="0" err="1" smtClean="0"/>
              <a:t>blockchain</a:t>
            </a:r>
            <a:r>
              <a:rPr lang="en-US" sz="2400" dirty="0" smtClean="0"/>
              <a:t>, and </a:t>
            </a:r>
            <a:r>
              <a:rPr lang="en-US" sz="2400" i="1" dirty="0" smtClean="0"/>
              <a:t>k-1</a:t>
            </a:r>
            <a:r>
              <a:rPr lang="en-US" sz="2400" dirty="0" smtClean="0"/>
              <a:t> more blocks have also been added.</a:t>
            </a:r>
          </a:p>
          <a:p>
            <a:endParaRPr lang="en-US" sz="2400" dirty="0"/>
          </a:p>
          <a:p>
            <a:r>
              <a:rPr lang="en-US" sz="2400" dirty="0" smtClean="0"/>
              <a:t>A transaction is typically considered “confirmed” once it has 6 confirmations.</a:t>
            </a:r>
          </a:p>
          <a:p>
            <a:endParaRPr lang="en-US" sz="2400" dirty="0"/>
          </a:p>
          <a:p>
            <a:r>
              <a:rPr lang="en-US" sz="2400" dirty="0" smtClean="0"/>
              <a:t>Newly minted Bitcoins are typically considered confirmed once they have received 100 confirmations. </a:t>
            </a:r>
            <a:endParaRPr lang="en-US" sz="2400" dirty="0"/>
          </a:p>
        </p:txBody>
      </p:sp>
      <p:sp>
        <p:nvSpPr>
          <p:cNvPr id="4" name="TextBox 3"/>
          <p:cNvSpPr txBox="1"/>
          <p:nvPr/>
        </p:nvSpPr>
        <p:spPr>
          <a:xfrm>
            <a:off x="8104589" y="44767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674105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Transaction confirmation (~6 blocks)</a:t>
            </a:r>
          </a:p>
        </p:txBody>
      </p:sp>
      <p:pic>
        <p:nvPicPr>
          <p:cNvPr id="274" name="Shape 274"/>
          <p:cNvPicPr preferRelativeResize="0"/>
          <p:nvPr/>
        </p:nvPicPr>
        <p:blipFill>
          <a:blip r:embed="rId3">
            <a:alphaModFix/>
          </a:blip>
          <a:stretch>
            <a:fillRect/>
          </a:stretch>
        </p:blipFill>
        <p:spPr>
          <a:xfrm>
            <a:off x="1833250" y="971375"/>
            <a:ext cx="5477500" cy="4091000"/>
          </a:xfrm>
          <a:prstGeom prst="rect">
            <a:avLst/>
          </a:prstGeom>
          <a:noFill/>
          <a:ln>
            <a:noFill/>
          </a:ln>
        </p:spPr>
      </p:pic>
    </p:spTree>
    <p:extLst>
      <p:ext uri="{BB962C8B-B14F-4D97-AF65-F5344CB8AC3E}">
        <p14:creationId xmlns:p14="http://schemas.microsoft.com/office/powerpoint/2010/main" val="12542863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392450"/>
            <a:ext cx="8229600" cy="1897400"/>
          </a:xfrm>
          <a:prstGeom prst="rect">
            <a:avLst/>
          </a:prstGeom>
        </p:spPr>
        <p:txBody>
          <a:bodyPr lIns="91425" tIns="91425" rIns="91425" bIns="91425" anchor="b" anchorCtr="0">
            <a:noAutofit/>
          </a:bodyPr>
          <a:lstStyle/>
          <a:p>
            <a:pPr lvl="0" rtl="0">
              <a:spcBef>
                <a:spcPts val="0"/>
              </a:spcBef>
              <a:buNone/>
            </a:pPr>
            <a:r>
              <a:rPr lang="en" sz="2400" dirty="0" smtClean="0"/>
              <a:t>A </a:t>
            </a:r>
            <a:r>
              <a:rPr lang="en" sz="2400" i="1" dirty="0" smtClean="0"/>
              <a:t>fork </a:t>
            </a:r>
            <a:r>
              <a:rPr lang="en" sz="2400" dirty="0" smtClean="0"/>
              <a:t>can occur when two miners publish blocks simultaneously.  Such blocks are almost always in conflict.</a:t>
            </a:r>
            <a:endParaRPr lang="en" sz="2400" dirty="0"/>
          </a:p>
        </p:txBody>
      </p:sp>
      <p:sp>
        <p:nvSpPr>
          <p:cNvPr id="191" name="Shape 191"/>
          <p:cNvSpPr/>
          <p:nvPr/>
        </p:nvSpPr>
        <p:spPr>
          <a:xfrm>
            <a:off x="2767434" y="1374925"/>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192" name="Shape 192"/>
          <p:cNvCxnSpPr>
            <a:stCxn id="193" idx="0"/>
          </p:cNvCxnSpPr>
          <p:nvPr/>
        </p:nvCxnSpPr>
        <p:spPr>
          <a:xfrm rot="10800000">
            <a:off x="4188533" y="2002550"/>
            <a:ext cx="0" cy="208200"/>
          </a:xfrm>
          <a:prstGeom prst="straightConnector1">
            <a:avLst/>
          </a:prstGeom>
          <a:noFill/>
          <a:ln w="19050" cap="flat">
            <a:solidFill>
              <a:schemeClr val="dk2"/>
            </a:solidFill>
            <a:prstDash val="solid"/>
            <a:round/>
            <a:headEnd type="none" w="lg" len="lg"/>
            <a:tailEnd type="triangle" w="lg" len="lg"/>
          </a:ln>
        </p:spPr>
      </p:cxnSp>
      <p:sp>
        <p:nvSpPr>
          <p:cNvPr id="193" name="Shape 193"/>
          <p:cNvSpPr/>
          <p:nvPr/>
        </p:nvSpPr>
        <p:spPr>
          <a:xfrm>
            <a:off x="2767434" y="2210750"/>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b="1" dirty="0"/>
          </a:p>
        </p:txBody>
      </p:sp>
      <p:cxnSp>
        <p:nvCxnSpPr>
          <p:cNvPr id="196" name="Shape 196"/>
          <p:cNvCxnSpPr>
            <a:stCxn id="197" idx="0"/>
            <a:endCxn id="193" idx="2"/>
          </p:cNvCxnSpPr>
          <p:nvPr/>
        </p:nvCxnSpPr>
        <p:spPr>
          <a:xfrm rot="10800000" flipH="1">
            <a:off x="2279821" y="2848300"/>
            <a:ext cx="1908599" cy="705300"/>
          </a:xfrm>
          <a:prstGeom prst="straightConnector1">
            <a:avLst/>
          </a:prstGeom>
          <a:noFill/>
          <a:ln w="19050" cap="flat">
            <a:solidFill>
              <a:schemeClr val="dk2"/>
            </a:solidFill>
            <a:prstDash val="solid"/>
            <a:round/>
            <a:headEnd type="none" w="lg" len="lg"/>
            <a:tailEnd type="triangle" w="lg" len="lg"/>
          </a:ln>
        </p:spPr>
      </p:cxnSp>
      <p:sp>
        <p:nvSpPr>
          <p:cNvPr id="197" name="Shape 197"/>
          <p:cNvSpPr/>
          <p:nvPr/>
        </p:nvSpPr>
        <p:spPr>
          <a:xfrm>
            <a:off x="858721" y="3553600"/>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dirty="0" smtClean="0">
                <a:solidFill>
                  <a:schemeClr val="dk1"/>
                </a:solidFill>
              </a:rPr>
              <a:t>Give reward to X.</a:t>
            </a:r>
            <a:endParaRPr lang="en" b="1" dirty="0">
              <a:solidFill>
                <a:schemeClr val="dk1"/>
              </a:solidFill>
            </a:endParaRPr>
          </a:p>
        </p:txBody>
      </p:sp>
      <p:cxnSp>
        <p:nvCxnSpPr>
          <p:cNvPr id="199" name="Shape 199"/>
          <p:cNvCxnSpPr>
            <a:stCxn id="200" idx="0"/>
            <a:endCxn id="193" idx="2"/>
          </p:cNvCxnSpPr>
          <p:nvPr/>
        </p:nvCxnSpPr>
        <p:spPr>
          <a:xfrm rot="10800000">
            <a:off x="4188496" y="2848300"/>
            <a:ext cx="2252700" cy="705300"/>
          </a:xfrm>
          <a:prstGeom prst="straightConnector1">
            <a:avLst/>
          </a:prstGeom>
          <a:noFill/>
          <a:ln w="19050" cap="flat">
            <a:solidFill>
              <a:schemeClr val="dk2"/>
            </a:solidFill>
            <a:prstDash val="solid"/>
            <a:round/>
            <a:headEnd type="none" w="lg" len="lg"/>
            <a:tailEnd type="triangle" w="lg" len="lg"/>
          </a:ln>
        </p:spPr>
      </p:cxnSp>
      <p:sp>
        <p:nvSpPr>
          <p:cNvPr id="200" name="Shape 200"/>
          <p:cNvSpPr/>
          <p:nvPr/>
        </p:nvSpPr>
        <p:spPr>
          <a:xfrm>
            <a:off x="5020096" y="3553600"/>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a:r>
              <a:rPr lang="en" b="1" dirty="0" smtClean="0"/>
              <a:t>Give reward to Y.</a:t>
            </a:r>
            <a:endParaRPr lang="en" b="1" dirty="0"/>
          </a:p>
        </p:txBody>
      </p:sp>
      <p:cxnSp>
        <p:nvCxnSpPr>
          <p:cNvPr id="202" name="Shape 202"/>
          <p:cNvCxnSpPr>
            <a:stCxn id="203" idx="0"/>
            <a:endCxn id="200" idx="2"/>
          </p:cNvCxnSpPr>
          <p:nvPr/>
        </p:nvCxnSpPr>
        <p:spPr>
          <a:xfrm rot="10800000">
            <a:off x="6441196" y="4191150"/>
            <a:ext cx="0" cy="181500"/>
          </a:xfrm>
          <a:prstGeom prst="straightConnector1">
            <a:avLst/>
          </a:prstGeom>
          <a:noFill/>
          <a:ln w="19050" cap="flat">
            <a:solidFill>
              <a:schemeClr val="dk2"/>
            </a:solidFill>
            <a:prstDash val="solid"/>
            <a:round/>
            <a:headEnd type="none" w="lg" len="lg"/>
            <a:tailEnd type="triangle" w="lg" len="lg"/>
          </a:ln>
        </p:spPr>
      </p:cxnSp>
      <p:sp>
        <p:nvSpPr>
          <p:cNvPr id="203" name="Shape 203"/>
          <p:cNvSpPr/>
          <p:nvPr/>
        </p:nvSpPr>
        <p:spPr>
          <a:xfrm>
            <a:off x="5020096" y="4372650"/>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17" name="TextBox 16"/>
          <p:cNvSpPr txBox="1"/>
          <p:nvPr/>
        </p:nvSpPr>
        <p:spPr>
          <a:xfrm>
            <a:off x="8409389" y="440810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8204883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par>
                                <p:cTn id="8" presetID="10"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1000"/>
                                        <p:tgtEl>
                                          <p:spTgt spid="1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1000"/>
                                        <p:tgtEl>
                                          <p:spTgt spid="199"/>
                                        </p:tgtEl>
                                      </p:cBhvr>
                                    </p:animEffect>
                                  </p:childTnLst>
                                </p:cTn>
                              </p:par>
                              <p:par>
                                <p:cTn id="16" presetID="10" presetClass="entr" presetSubtype="0"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1000"/>
                                        <p:tgtEl>
                                          <p:spTgt spid="2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2"/>
                                        </p:tgtEl>
                                        <p:attrNameLst>
                                          <p:attrName>style.visibility</p:attrName>
                                        </p:attrNameLst>
                                      </p:cBhvr>
                                      <p:to>
                                        <p:strVal val="visible"/>
                                      </p:to>
                                    </p:set>
                                    <p:animEffect transition="in" filter="fade">
                                      <p:cBhvr>
                                        <p:cTn id="23" dur="1000"/>
                                        <p:tgtEl>
                                          <p:spTgt spid="202"/>
                                        </p:tgtEl>
                                      </p:cBhvr>
                                    </p:animEffect>
                                  </p:childTnLst>
                                </p:cTn>
                              </p:par>
                              <p:par>
                                <p:cTn id="24" presetID="10" presetClass="entr" presetSubtype="0" fill="hold" nodeType="withEffect">
                                  <p:stCondLst>
                                    <p:cond delay="0"/>
                                  </p:stCondLst>
                                  <p:childTnLst>
                                    <p:set>
                                      <p:cBhvr>
                                        <p:cTn id="25" dur="1" fill="hold">
                                          <p:stCondLst>
                                            <p:cond delay="0"/>
                                          </p:stCondLst>
                                        </p:cTn>
                                        <p:tgtEl>
                                          <p:spTgt spid="203"/>
                                        </p:tgtEl>
                                        <p:attrNameLst>
                                          <p:attrName>style.visibility</p:attrName>
                                        </p:attrNameLst>
                                      </p:cBhvr>
                                      <p:to>
                                        <p:strVal val="visible"/>
                                      </p:to>
                                    </p:set>
                                    <p:animEffect transition="in" filter="fade">
                                      <p:cBhvr>
                                        <p:cTn id="26"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2400" dirty="0" smtClean="0"/>
              <a:t>Effort spent on a fork that eventually loses is wasted.</a:t>
            </a:r>
            <a:endParaRPr lang="en" sz="2400" dirty="0"/>
          </a:p>
        </p:txBody>
      </p:sp>
      <p:sp>
        <p:nvSpPr>
          <p:cNvPr id="210" name="Shape 210"/>
          <p:cNvSpPr/>
          <p:nvPr/>
        </p:nvSpPr>
        <p:spPr>
          <a:xfrm>
            <a:off x="2779300" y="14073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1" name="Shape 211"/>
          <p:cNvCxnSpPr>
            <a:stCxn id="212" idx="0"/>
          </p:cNvCxnSpPr>
          <p:nvPr/>
        </p:nvCxnSpPr>
        <p:spPr>
          <a:xfrm rot="10800000">
            <a:off x="4200399" y="2034975"/>
            <a:ext cx="0" cy="208200"/>
          </a:xfrm>
          <a:prstGeom prst="straightConnector1">
            <a:avLst/>
          </a:prstGeom>
          <a:noFill/>
          <a:ln w="19050" cap="flat">
            <a:solidFill>
              <a:schemeClr val="dk2"/>
            </a:solidFill>
            <a:prstDash val="solid"/>
            <a:round/>
            <a:headEnd type="none" w="lg" len="lg"/>
            <a:tailEnd type="triangle" w="lg" len="lg"/>
          </a:ln>
        </p:spPr>
      </p:cxnSp>
      <p:sp>
        <p:nvSpPr>
          <p:cNvPr id="212" name="Shape 212"/>
          <p:cNvSpPr/>
          <p:nvPr/>
        </p:nvSpPr>
        <p:spPr>
          <a:xfrm>
            <a:off x="2779300" y="2243175"/>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5" name="Shape 215"/>
          <p:cNvCxnSpPr>
            <a:stCxn id="216" idx="0"/>
            <a:endCxn id="212" idx="2"/>
          </p:cNvCxnSpPr>
          <p:nvPr/>
        </p:nvCxnSpPr>
        <p:spPr>
          <a:xfrm rot="10800000" flipH="1">
            <a:off x="2291687" y="2880725"/>
            <a:ext cx="1908599" cy="705300"/>
          </a:xfrm>
          <a:prstGeom prst="straightConnector1">
            <a:avLst/>
          </a:prstGeom>
          <a:noFill/>
          <a:ln w="19050" cap="flat">
            <a:solidFill>
              <a:schemeClr val="dk2"/>
            </a:solidFill>
            <a:prstDash val="solid"/>
            <a:round/>
            <a:headEnd type="none" w="lg" len="lg"/>
            <a:tailEnd type="triangle" w="lg" len="lg"/>
          </a:ln>
        </p:spPr>
      </p:cxnSp>
      <p:sp>
        <p:nvSpPr>
          <p:cNvPr id="216" name="Shape 216"/>
          <p:cNvSpPr/>
          <p:nvPr/>
        </p:nvSpPr>
        <p:spPr>
          <a:xfrm>
            <a:off x="870587" y="3586025"/>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X.</a:t>
            </a:r>
            <a:endParaRPr b="1" dirty="0"/>
          </a:p>
        </p:txBody>
      </p:sp>
      <p:cxnSp>
        <p:nvCxnSpPr>
          <p:cNvPr id="218" name="Shape 218"/>
          <p:cNvCxnSpPr>
            <a:stCxn id="219" idx="0"/>
            <a:endCxn id="212" idx="2"/>
          </p:cNvCxnSpPr>
          <p:nvPr/>
        </p:nvCxnSpPr>
        <p:spPr>
          <a:xfrm rot="10800000">
            <a:off x="4200362" y="2880725"/>
            <a:ext cx="2252700" cy="705300"/>
          </a:xfrm>
          <a:prstGeom prst="straightConnector1">
            <a:avLst/>
          </a:prstGeom>
          <a:noFill/>
          <a:ln w="19050" cap="flat">
            <a:solidFill>
              <a:schemeClr val="dk2"/>
            </a:solidFill>
            <a:prstDash val="solid"/>
            <a:round/>
            <a:headEnd type="none" w="lg" len="lg"/>
            <a:tailEnd type="triangle" w="lg" len="lg"/>
          </a:ln>
        </p:spPr>
      </p:cxnSp>
      <p:sp>
        <p:nvSpPr>
          <p:cNvPr id="219" name="Shape 219"/>
          <p:cNvSpPr/>
          <p:nvPr/>
        </p:nvSpPr>
        <p:spPr>
          <a:xfrm>
            <a:off x="5031962" y="3586025"/>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Y.</a:t>
            </a:r>
            <a:endParaRPr b="1" dirty="0"/>
          </a:p>
        </p:txBody>
      </p:sp>
      <p:cxnSp>
        <p:nvCxnSpPr>
          <p:cNvPr id="221" name="Shape 221"/>
          <p:cNvCxnSpPr>
            <a:stCxn id="222" idx="0"/>
            <a:endCxn id="219" idx="2"/>
          </p:cNvCxnSpPr>
          <p:nvPr/>
        </p:nvCxnSpPr>
        <p:spPr>
          <a:xfrm rot="10800000">
            <a:off x="6453062" y="4223575"/>
            <a:ext cx="0" cy="181500"/>
          </a:xfrm>
          <a:prstGeom prst="straightConnector1">
            <a:avLst/>
          </a:prstGeom>
          <a:noFill/>
          <a:ln w="19050" cap="flat">
            <a:solidFill>
              <a:schemeClr val="dk2"/>
            </a:solidFill>
            <a:prstDash val="solid"/>
            <a:round/>
            <a:headEnd type="none" w="lg" len="lg"/>
            <a:tailEnd type="triangle" w="lg" len="lg"/>
          </a:ln>
        </p:spPr>
      </p:cxnSp>
      <p:sp>
        <p:nvSpPr>
          <p:cNvPr id="222" name="Shape 222"/>
          <p:cNvSpPr/>
          <p:nvPr/>
        </p:nvSpPr>
        <p:spPr>
          <a:xfrm>
            <a:off x="5031962" y="4405075"/>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229" name="Shape 229"/>
          <p:cNvSpPr/>
          <p:nvPr/>
        </p:nvSpPr>
        <p:spPr>
          <a:xfrm>
            <a:off x="1890174" y="3586025"/>
            <a:ext cx="930000" cy="770399"/>
          </a:xfrm>
          <a:prstGeom prst="mathMultiply">
            <a:avLst>
              <a:gd name="adj1" fmla="val 23520"/>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 name="TextBox 22"/>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36947437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r>
              <a:rPr lang="en" sz="2400" dirty="0"/>
              <a:t>To break ties, choose branch with greater number of zeros in hash.</a:t>
            </a:r>
          </a:p>
        </p:txBody>
      </p:sp>
      <p:sp>
        <p:nvSpPr>
          <p:cNvPr id="210" name="Shape 210"/>
          <p:cNvSpPr/>
          <p:nvPr/>
        </p:nvSpPr>
        <p:spPr>
          <a:xfrm>
            <a:off x="2779300" y="14073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1" name="Shape 211"/>
          <p:cNvCxnSpPr>
            <a:stCxn id="212" idx="0"/>
          </p:cNvCxnSpPr>
          <p:nvPr/>
        </p:nvCxnSpPr>
        <p:spPr>
          <a:xfrm rot="10800000">
            <a:off x="4200399" y="2034975"/>
            <a:ext cx="0" cy="208200"/>
          </a:xfrm>
          <a:prstGeom prst="straightConnector1">
            <a:avLst/>
          </a:prstGeom>
          <a:noFill/>
          <a:ln w="19050" cap="flat">
            <a:solidFill>
              <a:schemeClr val="dk2"/>
            </a:solidFill>
            <a:prstDash val="solid"/>
            <a:round/>
            <a:headEnd type="none" w="lg" len="lg"/>
            <a:tailEnd type="triangle" w="lg" len="lg"/>
          </a:ln>
        </p:spPr>
      </p:cxnSp>
      <p:sp>
        <p:nvSpPr>
          <p:cNvPr id="212" name="Shape 212"/>
          <p:cNvSpPr/>
          <p:nvPr/>
        </p:nvSpPr>
        <p:spPr>
          <a:xfrm>
            <a:off x="2779300" y="2243175"/>
            <a:ext cx="2842199" cy="637500"/>
          </a:xfrm>
          <a:prstGeom prst="rect">
            <a:avLst/>
          </a:prstGeom>
          <a:solidFill>
            <a:srgbClr val="E69138"/>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15" name="Shape 215"/>
          <p:cNvCxnSpPr>
            <a:stCxn id="216" idx="0"/>
            <a:endCxn id="212" idx="2"/>
          </p:cNvCxnSpPr>
          <p:nvPr/>
        </p:nvCxnSpPr>
        <p:spPr>
          <a:xfrm rot="10800000" flipH="1">
            <a:off x="2291687" y="2880725"/>
            <a:ext cx="1908599" cy="705300"/>
          </a:xfrm>
          <a:prstGeom prst="straightConnector1">
            <a:avLst/>
          </a:prstGeom>
          <a:noFill/>
          <a:ln w="19050" cap="flat">
            <a:solidFill>
              <a:schemeClr val="dk2"/>
            </a:solidFill>
            <a:prstDash val="solid"/>
            <a:round/>
            <a:headEnd type="none" w="lg" len="lg"/>
            <a:tailEnd type="triangle" w="lg" len="lg"/>
          </a:ln>
        </p:spPr>
      </p:cxnSp>
      <p:sp>
        <p:nvSpPr>
          <p:cNvPr id="216" name="Shape 216"/>
          <p:cNvSpPr/>
          <p:nvPr/>
        </p:nvSpPr>
        <p:spPr>
          <a:xfrm>
            <a:off x="870587" y="3586025"/>
            <a:ext cx="2842199" cy="637500"/>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X.</a:t>
            </a:r>
            <a:endParaRPr b="1" dirty="0"/>
          </a:p>
        </p:txBody>
      </p:sp>
      <p:cxnSp>
        <p:nvCxnSpPr>
          <p:cNvPr id="218" name="Shape 218"/>
          <p:cNvCxnSpPr>
            <a:stCxn id="219" idx="0"/>
            <a:endCxn id="212" idx="2"/>
          </p:cNvCxnSpPr>
          <p:nvPr/>
        </p:nvCxnSpPr>
        <p:spPr>
          <a:xfrm rot="10800000">
            <a:off x="4200362" y="2880725"/>
            <a:ext cx="2252700" cy="705300"/>
          </a:xfrm>
          <a:prstGeom prst="straightConnector1">
            <a:avLst/>
          </a:prstGeom>
          <a:noFill/>
          <a:ln w="19050" cap="flat">
            <a:solidFill>
              <a:schemeClr val="dk2"/>
            </a:solidFill>
            <a:prstDash val="solid"/>
            <a:round/>
            <a:headEnd type="none" w="lg" len="lg"/>
            <a:tailEnd type="triangle" w="lg" len="lg"/>
          </a:ln>
        </p:spPr>
      </p:cxnSp>
      <p:sp>
        <p:nvSpPr>
          <p:cNvPr id="219" name="Shape 219"/>
          <p:cNvSpPr/>
          <p:nvPr/>
        </p:nvSpPr>
        <p:spPr>
          <a:xfrm>
            <a:off x="5031962" y="3586025"/>
            <a:ext cx="2842199" cy="637500"/>
          </a:xfrm>
          <a:prstGeom prst="rect">
            <a:avLst/>
          </a:prstGeom>
          <a:solidFill>
            <a:srgbClr val="FFD96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Y.</a:t>
            </a:r>
            <a:endParaRPr b="1" dirty="0"/>
          </a:p>
        </p:txBody>
      </p:sp>
      <p:cxnSp>
        <p:nvCxnSpPr>
          <p:cNvPr id="221" name="Shape 221"/>
          <p:cNvCxnSpPr>
            <a:stCxn id="222" idx="0"/>
            <a:endCxn id="219" idx="2"/>
          </p:cNvCxnSpPr>
          <p:nvPr/>
        </p:nvCxnSpPr>
        <p:spPr>
          <a:xfrm rot="10800000">
            <a:off x="6453062" y="4223575"/>
            <a:ext cx="0" cy="181500"/>
          </a:xfrm>
          <a:prstGeom prst="straightConnector1">
            <a:avLst/>
          </a:prstGeom>
          <a:noFill/>
          <a:ln w="19050" cap="flat">
            <a:solidFill>
              <a:schemeClr val="dk2"/>
            </a:solidFill>
            <a:prstDash val="solid"/>
            <a:round/>
            <a:headEnd type="none" w="lg" len="lg"/>
            <a:tailEnd type="triangle" w="lg" len="lg"/>
          </a:ln>
        </p:spPr>
      </p:cxnSp>
      <p:sp>
        <p:nvSpPr>
          <p:cNvPr id="222" name="Shape 222"/>
          <p:cNvSpPr/>
          <p:nvPr/>
        </p:nvSpPr>
        <p:spPr>
          <a:xfrm>
            <a:off x="5031962" y="4405075"/>
            <a:ext cx="2842199" cy="637500"/>
          </a:xfrm>
          <a:prstGeom prst="rect">
            <a:avLst/>
          </a:prstGeom>
          <a:solidFill>
            <a:srgbClr val="0B5394"/>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smtClean="0"/>
              <a:t>Give reward to Z.</a:t>
            </a:r>
            <a:endParaRPr b="1" dirty="0"/>
          </a:p>
        </p:txBody>
      </p:sp>
      <p:sp>
        <p:nvSpPr>
          <p:cNvPr id="23" name="TextBox 22"/>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
        <p:nvSpPr>
          <p:cNvPr id="2" name="Rectangle 1"/>
          <p:cNvSpPr/>
          <p:nvPr/>
        </p:nvSpPr>
        <p:spPr>
          <a:xfrm>
            <a:off x="115449" y="3135824"/>
            <a:ext cx="4253087" cy="307777"/>
          </a:xfrm>
          <a:prstGeom prst="rect">
            <a:avLst/>
          </a:prstGeom>
        </p:spPr>
        <p:txBody>
          <a:bodyPr wrap="none">
            <a:spAutoFit/>
          </a:bodyPr>
          <a:lstStyle/>
          <a:p>
            <a:pPr lvl="0"/>
            <a:r>
              <a:rPr lang="en" b="1" dirty="0">
                <a:solidFill>
                  <a:schemeClr val="dk1"/>
                </a:solidFill>
              </a:rPr>
              <a:t>SHA-256</a:t>
            </a:r>
            <a:r>
              <a:rPr lang="en" dirty="0"/>
              <a:t>(Block</a:t>
            </a:r>
            <a:r>
              <a:rPr lang="en" baseline="-25000" dirty="0"/>
              <a:t>N-1</a:t>
            </a:r>
            <a:r>
              <a:rPr lang="en" dirty="0"/>
              <a:t>, </a:t>
            </a:r>
            <a:r>
              <a:rPr lang="en" i="1" dirty="0"/>
              <a:t>n</a:t>
            </a:r>
            <a:r>
              <a:rPr lang="en" dirty="0"/>
              <a:t>) = </a:t>
            </a:r>
            <a:r>
              <a:rPr lang="en" dirty="0" smtClean="0"/>
              <a:t>0x00000000</a:t>
            </a:r>
            <a:r>
              <a:rPr lang="en" dirty="0" smtClean="0">
                <a:solidFill>
                  <a:schemeClr val="dk1"/>
                </a:solidFill>
              </a:rPr>
              <a:t>000046a</a:t>
            </a:r>
            <a:r>
              <a:rPr lang="en" dirty="0" smtClean="0"/>
              <a:t>3f89</a:t>
            </a:r>
            <a:r>
              <a:rPr lang="en" dirty="0"/>
              <a:t>...</a:t>
            </a:r>
          </a:p>
        </p:txBody>
      </p:sp>
      <p:sp>
        <p:nvSpPr>
          <p:cNvPr id="15" name="Shape 244"/>
          <p:cNvSpPr txBox="1"/>
          <p:nvPr/>
        </p:nvSpPr>
        <p:spPr>
          <a:xfrm>
            <a:off x="4372606" y="3103450"/>
            <a:ext cx="4605299" cy="3918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b="1" dirty="0"/>
              <a:t>SHA-256</a:t>
            </a:r>
            <a:r>
              <a:rPr lang="en" dirty="0"/>
              <a:t>(Block</a:t>
            </a:r>
            <a:r>
              <a:rPr lang="en" baseline="-25000" dirty="0"/>
              <a:t>N-1</a:t>
            </a:r>
            <a:r>
              <a:rPr lang="en" dirty="0"/>
              <a:t>, </a:t>
            </a:r>
            <a:r>
              <a:rPr lang="en" i="1" dirty="0"/>
              <a:t>n</a:t>
            </a:r>
            <a:r>
              <a:rPr lang="en" dirty="0"/>
              <a:t>) </a:t>
            </a:r>
            <a:r>
              <a:rPr lang="en" dirty="0">
                <a:solidFill>
                  <a:schemeClr val="dk1"/>
                </a:solidFill>
              </a:rPr>
              <a:t> = 0x00000000000000008c71...</a:t>
            </a:r>
          </a:p>
          <a:p>
            <a:pPr lvl="0" rtl="0">
              <a:spcBef>
                <a:spcPts val="0"/>
              </a:spcBef>
              <a:buNone/>
            </a:pPr>
            <a:endParaRPr dirty="0">
              <a:solidFill>
                <a:schemeClr val="dk1"/>
              </a:solidFill>
            </a:endParaRPr>
          </a:p>
        </p:txBody>
      </p:sp>
    </p:spTree>
    <p:extLst>
      <p:ext uri="{BB962C8B-B14F-4D97-AF65-F5344CB8AC3E}">
        <p14:creationId xmlns:p14="http://schemas.microsoft.com/office/powerpoint/2010/main" val="402320021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57150"/>
            <a:ext cx="8229600" cy="857400"/>
          </a:xfrm>
          <a:prstGeom prst="rect">
            <a:avLst/>
          </a:prstGeom>
        </p:spPr>
        <p:txBody>
          <a:bodyPr lIns="91425" tIns="91425" rIns="91425" bIns="91425" anchor="b" anchorCtr="0">
            <a:noAutofit/>
          </a:bodyPr>
          <a:lstStyle/>
          <a:p>
            <a:pPr lvl="0" rtl="0">
              <a:spcBef>
                <a:spcPts val="0"/>
              </a:spcBef>
              <a:buNone/>
            </a:pPr>
            <a:r>
              <a:rPr lang="en" sz="2800" dirty="0" smtClean="0"/>
              <a:t>More generally, longest chain wins.</a:t>
            </a:r>
            <a:endParaRPr lang="en" sz="2800" dirty="0"/>
          </a:p>
        </p:txBody>
      </p:sp>
      <p:sp>
        <p:nvSpPr>
          <p:cNvPr id="254" name="Shape 254"/>
          <p:cNvSpPr/>
          <p:nvPr/>
        </p:nvSpPr>
        <p:spPr>
          <a:xfrm>
            <a:off x="2762912" y="1022400"/>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55" name="Shape 255"/>
          <p:cNvCxnSpPr>
            <a:stCxn id="256" idx="0"/>
          </p:cNvCxnSpPr>
          <p:nvPr/>
        </p:nvCxnSpPr>
        <p:spPr>
          <a:xfrm rot="10800000">
            <a:off x="4184012" y="1489354"/>
            <a:ext cx="0" cy="154800"/>
          </a:xfrm>
          <a:prstGeom prst="straightConnector1">
            <a:avLst/>
          </a:prstGeom>
          <a:noFill/>
          <a:ln w="19050" cap="flat">
            <a:solidFill>
              <a:schemeClr val="dk2"/>
            </a:solidFill>
            <a:prstDash val="solid"/>
            <a:round/>
            <a:headEnd type="none" w="lg" len="lg"/>
            <a:tailEnd type="triangle" w="lg" len="lg"/>
          </a:ln>
        </p:spPr>
      </p:cxnSp>
      <p:sp>
        <p:nvSpPr>
          <p:cNvPr id="256" name="Shape 256"/>
          <p:cNvSpPr/>
          <p:nvPr/>
        </p:nvSpPr>
        <p:spPr>
          <a:xfrm>
            <a:off x="2762912" y="1644154"/>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57" name="Shape 257"/>
          <p:cNvCxnSpPr>
            <a:stCxn id="258" idx="0"/>
            <a:endCxn id="256" idx="2"/>
          </p:cNvCxnSpPr>
          <p:nvPr/>
        </p:nvCxnSpPr>
        <p:spPr>
          <a:xfrm rot="10800000" flipH="1">
            <a:off x="2275299" y="2118375"/>
            <a:ext cx="1908599" cy="524700"/>
          </a:xfrm>
          <a:prstGeom prst="straightConnector1">
            <a:avLst/>
          </a:prstGeom>
          <a:noFill/>
          <a:ln w="19050" cap="flat">
            <a:solidFill>
              <a:schemeClr val="dk2"/>
            </a:solidFill>
            <a:prstDash val="solid"/>
            <a:round/>
            <a:headEnd type="none" w="lg" len="lg"/>
            <a:tailEnd type="triangle" w="lg" len="lg"/>
          </a:ln>
        </p:spPr>
      </p:cxnSp>
      <p:sp>
        <p:nvSpPr>
          <p:cNvPr id="258" name="Shape 258"/>
          <p:cNvSpPr/>
          <p:nvPr/>
        </p:nvSpPr>
        <p:spPr>
          <a:xfrm>
            <a:off x="854200" y="2643075"/>
            <a:ext cx="2842199" cy="474299"/>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Sign</a:t>
            </a:r>
            <a:r>
              <a:rPr lang="en" baseline="-25000"/>
              <a:t>A</a:t>
            </a:r>
            <a:r>
              <a:rPr lang="en"/>
              <a:t>(Transfer X to B)</a:t>
            </a:r>
          </a:p>
        </p:txBody>
      </p:sp>
      <p:cxnSp>
        <p:nvCxnSpPr>
          <p:cNvPr id="259" name="Shape 259"/>
          <p:cNvCxnSpPr>
            <a:stCxn id="260" idx="0"/>
            <a:endCxn id="256" idx="2"/>
          </p:cNvCxnSpPr>
          <p:nvPr/>
        </p:nvCxnSpPr>
        <p:spPr>
          <a:xfrm rot="10800000">
            <a:off x="4183974" y="2118375"/>
            <a:ext cx="2252700" cy="524700"/>
          </a:xfrm>
          <a:prstGeom prst="straightConnector1">
            <a:avLst/>
          </a:prstGeom>
          <a:noFill/>
          <a:ln w="19050" cap="flat">
            <a:solidFill>
              <a:schemeClr val="dk2"/>
            </a:solidFill>
            <a:prstDash val="solid"/>
            <a:round/>
            <a:headEnd type="none" w="lg" len="lg"/>
            <a:tailEnd type="triangle" w="lg" len="lg"/>
          </a:ln>
        </p:spPr>
      </p:cxnSp>
      <p:sp>
        <p:nvSpPr>
          <p:cNvPr id="260" name="Shape 260"/>
          <p:cNvSpPr/>
          <p:nvPr/>
        </p:nvSpPr>
        <p:spPr>
          <a:xfrm>
            <a:off x="5015575" y="2643075"/>
            <a:ext cx="2842199" cy="474299"/>
          </a:xfrm>
          <a:prstGeom prst="rect">
            <a:avLst/>
          </a:prstGeom>
          <a:solidFill>
            <a:srgbClr val="EA9999"/>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solidFill>
                <a:schemeClr val="dk1"/>
              </a:solidFill>
            </a:endParaRPr>
          </a:p>
        </p:txBody>
      </p:sp>
      <p:cxnSp>
        <p:nvCxnSpPr>
          <p:cNvPr id="261" name="Shape 261"/>
          <p:cNvCxnSpPr>
            <a:stCxn id="262" idx="0"/>
          </p:cNvCxnSpPr>
          <p:nvPr/>
        </p:nvCxnSpPr>
        <p:spPr>
          <a:xfrm rot="10800000">
            <a:off x="2275287" y="3117379"/>
            <a:ext cx="0" cy="154800"/>
          </a:xfrm>
          <a:prstGeom prst="straightConnector1">
            <a:avLst/>
          </a:prstGeom>
          <a:noFill/>
          <a:ln w="19050" cap="flat">
            <a:solidFill>
              <a:schemeClr val="dk2"/>
            </a:solidFill>
            <a:prstDash val="solid"/>
            <a:round/>
            <a:headEnd type="none" w="lg" len="lg"/>
            <a:tailEnd type="triangle" w="lg" len="lg"/>
          </a:ln>
        </p:spPr>
      </p:cxnSp>
      <p:sp>
        <p:nvSpPr>
          <p:cNvPr id="262" name="Shape 262"/>
          <p:cNvSpPr/>
          <p:nvPr/>
        </p:nvSpPr>
        <p:spPr>
          <a:xfrm>
            <a:off x="854187" y="327217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63" name="Shape 263"/>
          <p:cNvCxnSpPr>
            <a:stCxn id="264" idx="0"/>
          </p:cNvCxnSpPr>
          <p:nvPr/>
        </p:nvCxnSpPr>
        <p:spPr>
          <a:xfrm rot="10800000">
            <a:off x="2275287" y="3739129"/>
            <a:ext cx="0" cy="154800"/>
          </a:xfrm>
          <a:prstGeom prst="straightConnector1">
            <a:avLst/>
          </a:prstGeom>
          <a:noFill/>
          <a:ln w="19050" cap="flat">
            <a:solidFill>
              <a:schemeClr val="dk2"/>
            </a:solidFill>
            <a:prstDash val="solid"/>
            <a:round/>
            <a:headEnd type="none" w="lg" len="lg"/>
            <a:tailEnd type="triangle" w="lg" len="lg"/>
          </a:ln>
        </p:spPr>
      </p:cxnSp>
      <p:sp>
        <p:nvSpPr>
          <p:cNvPr id="264" name="Shape 264"/>
          <p:cNvSpPr/>
          <p:nvPr/>
        </p:nvSpPr>
        <p:spPr>
          <a:xfrm>
            <a:off x="854187" y="389392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265" name="Shape 265"/>
          <p:cNvCxnSpPr>
            <a:stCxn id="266" idx="0"/>
          </p:cNvCxnSpPr>
          <p:nvPr/>
        </p:nvCxnSpPr>
        <p:spPr>
          <a:xfrm rot="10800000">
            <a:off x="2275287" y="4360879"/>
            <a:ext cx="0" cy="154800"/>
          </a:xfrm>
          <a:prstGeom prst="straightConnector1">
            <a:avLst/>
          </a:prstGeom>
          <a:noFill/>
          <a:ln w="19050" cap="flat">
            <a:solidFill>
              <a:schemeClr val="dk2"/>
            </a:solidFill>
            <a:prstDash val="solid"/>
            <a:round/>
            <a:headEnd type="none" w="lg" len="lg"/>
            <a:tailEnd type="triangle" w="lg" len="lg"/>
          </a:ln>
        </p:spPr>
      </p:cxnSp>
      <p:sp>
        <p:nvSpPr>
          <p:cNvPr id="266" name="Shape 266"/>
          <p:cNvSpPr/>
          <p:nvPr/>
        </p:nvSpPr>
        <p:spPr>
          <a:xfrm>
            <a:off x="854187" y="4515679"/>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267" name="Shape 267"/>
          <p:cNvSpPr/>
          <p:nvPr/>
        </p:nvSpPr>
        <p:spPr>
          <a:xfrm>
            <a:off x="854200" y="2650425"/>
            <a:ext cx="2842199" cy="474299"/>
          </a:xfrm>
          <a:prstGeom prst="rect">
            <a:avLst/>
          </a:prstGeom>
          <a:solidFill>
            <a:srgbClr val="6AA84F"/>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 dirty="0"/>
          </a:p>
        </p:txBody>
      </p:sp>
      <p:sp>
        <p:nvSpPr>
          <p:cNvPr id="2" name="TextBox 1"/>
          <p:cNvSpPr txBox="1"/>
          <p:nvPr/>
        </p:nvSpPr>
        <p:spPr>
          <a:xfrm>
            <a:off x="4419600" y="3746478"/>
            <a:ext cx="4343400" cy="523220"/>
          </a:xfrm>
          <a:prstGeom prst="rect">
            <a:avLst/>
          </a:prstGeom>
          <a:noFill/>
        </p:spPr>
        <p:txBody>
          <a:bodyPr wrap="square" rtlCol="0">
            <a:spAutoFit/>
          </a:bodyPr>
          <a:lstStyle/>
          <a:p>
            <a:r>
              <a:rPr lang="en-US" dirty="0" smtClean="0"/>
              <a:t>Where length is measured in terms of sum of difficulties of blocks in chain.</a:t>
            </a:r>
            <a:endParaRPr lang="en-US" dirty="0"/>
          </a:p>
        </p:txBody>
      </p:sp>
      <p:sp>
        <p:nvSpPr>
          <p:cNvPr id="19" name="TextBox 18"/>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5805057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par>
                                <p:cTn id="8" presetID="10" presetClass="entr" presetSubtype="0" fill="hold" nodeType="withEffect">
                                  <p:stCondLst>
                                    <p:cond delay="0"/>
                                  </p:stCondLst>
                                  <p:childTnLst>
                                    <p:set>
                                      <p:cBhvr>
                                        <p:cTn id="9" dur="1" fill="hold">
                                          <p:stCondLst>
                                            <p:cond delay="0"/>
                                          </p:stCondLst>
                                        </p:cTn>
                                        <p:tgtEl>
                                          <p:spTgt spid="260"/>
                                        </p:tgtEl>
                                        <p:attrNameLst>
                                          <p:attrName>style.visibility</p:attrName>
                                        </p:attrNameLst>
                                      </p:cBhvr>
                                      <p:to>
                                        <p:strVal val="visible"/>
                                      </p:to>
                                    </p:set>
                                    <p:animEffect transition="in" filter="fade">
                                      <p:cBhvr>
                                        <p:cTn id="10" dur="1000"/>
                                        <p:tgtEl>
                                          <p:spTgt spid="2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1000"/>
                                        <p:tgtEl>
                                          <p:spTgt spid="262"/>
                                        </p:tgtEl>
                                      </p:cBhvr>
                                    </p:animEffect>
                                  </p:childTnLst>
                                </p:cTn>
                              </p:par>
                              <p:par>
                                <p:cTn id="16" presetID="10" presetClass="entr" presetSubtype="0" fill="hold" nodeType="with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1000"/>
                                        <p:tgtEl>
                                          <p:spTgt spid="261"/>
                                        </p:tgtEl>
                                      </p:cBhvr>
                                    </p:animEffect>
                                  </p:childTnLst>
                                </p:cTn>
                              </p:par>
                              <p:par>
                                <p:cTn id="19" presetID="10" presetClass="entr" presetSubtype="0" fill="hold" nodeType="withEffect">
                                  <p:stCondLst>
                                    <p:cond delay="0"/>
                                  </p:stCondLst>
                                  <p:childTnLst>
                                    <p:set>
                                      <p:cBhvr>
                                        <p:cTn id="20" dur="1" fill="hold">
                                          <p:stCondLst>
                                            <p:cond delay="0"/>
                                          </p:stCondLst>
                                        </p:cTn>
                                        <p:tgtEl>
                                          <p:spTgt spid="263"/>
                                        </p:tgtEl>
                                        <p:attrNameLst>
                                          <p:attrName>style.visibility</p:attrName>
                                        </p:attrNameLst>
                                      </p:cBhvr>
                                      <p:to>
                                        <p:strVal val="visible"/>
                                      </p:to>
                                    </p:set>
                                    <p:animEffect transition="in" filter="fade">
                                      <p:cBhvr>
                                        <p:cTn id="21" dur="1000"/>
                                        <p:tgtEl>
                                          <p:spTgt spid="263"/>
                                        </p:tgtEl>
                                      </p:cBhvr>
                                    </p:animEffect>
                                  </p:childTnLst>
                                </p:cTn>
                              </p:par>
                              <p:par>
                                <p:cTn id="22" presetID="10" presetClass="entr" presetSubtype="0"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10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265"/>
                                        </p:tgtEl>
                                        <p:attrNameLst>
                                          <p:attrName>style.visibility</p:attrName>
                                        </p:attrNameLst>
                                      </p:cBhvr>
                                      <p:to>
                                        <p:strVal val="visible"/>
                                      </p:to>
                                    </p:set>
                                    <p:animEffect transition="in" filter="fade">
                                      <p:cBhvr>
                                        <p:cTn id="27" dur="1000"/>
                                        <p:tgtEl>
                                          <p:spTgt spid="265"/>
                                        </p:tgtEl>
                                      </p:cBhvr>
                                    </p:animEffect>
                                  </p:childTnLst>
                                </p:cTn>
                              </p:par>
                              <p:par>
                                <p:cTn id="28" presetID="10" presetClass="entr" presetSubtype="0" fill="hold" nodeType="withEffect">
                                  <p:stCondLst>
                                    <p:cond delay="0"/>
                                  </p:stCondLst>
                                  <p:childTnLst>
                                    <p:set>
                                      <p:cBhvr>
                                        <p:cTn id="29" dur="1" fill="hold">
                                          <p:stCondLst>
                                            <p:cond delay="0"/>
                                          </p:stCondLst>
                                        </p:cTn>
                                        <p:tgtEl>
                                          <p:spTgt spid="266"/>
                                        </p:tgtEl>
                                        <p:attrNameLst>
                                          <p:attrName>style.visibility</p:attrName>
                                        </p:attrNameLst>
                                      </p:cBhvr>
                                      <p:to>
                                        <p:strVal val="visible"/>
                                      </p:to>
                                    </p:set>
                                    <p:animEffect transition="in" filter="fade">
                                      <p:cBhvr>
                                        <p:cTn id="30" dur="1000"/>
                                        <p:tgtEl>
                                          <p:spTgt spid="2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7"/>
                                        </p:tgtEl>
                                        <p:attrNameLst>
                                          <p:attrName>style.visibility</p:attrName>
                                        </p:attrNameLst>
                                      </p:cBhvr>
                                      <p:to>
                                        <p:strVal val="visible"/>
                                      </p:to>
                                    </p:set>
                                    <p:animEffect transition="in" filter="fade">
                                      <p:cBhvr>
                                        <p:cTn id="35"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Hardware</a:t>
            </a:r>
            <a:endParaRPr lang="en-US" dirty="0"/>
          </a:p>
        </p:txBody>
      </p:sp>
      <p:sp>
        <p:nvSpPr>
          <p:cNvPr id="4" name="Text Placeholder 3"/>
          <p:cNvSpPr>
            <a:spLocks noGrp="1"/>
          </p:cNvSpPr>
          <p:nvPr>
            <p:ph type="body" idx="2"/>
          </p:nvPr>
        </p:nvSpPr>
        <p:spPr>
          <a:xfrm>
            <a:off x="4419600" y="634602"/>
            <a:ext cx="4724399" cy="4146947"/>
          </a:xfrm>
        </p:spPr>
        <p:txBody>
          <a:bodyPr/>
          <a:lstStyle/>
          <a:p>
            <a:r>
              <a:rPr lang="en-US" sz="2400" dirty="0" smtClean="0"/>
              <a:t>95</a:t>
            </a:r>
            <a:r>
              <a:rPr lang="en-US" sz="2400" dirty="0" smtClean="0"/>
              <a:t> </a:t>
            </a:r>
            <a:r>
              <a:rPr lang="en-US" sz="2400" dirty="0" smtClean="0"/>
              <a:t>TH/s, </a:t>
            </a:r>
            <a:r>
              <a:rPr lang="en-US" sz="2400" dirty="0" smtClean="0"/>
              <a:t>3250</a:t>
            </a:r>
            <a:r>
              <a:rPr lang="en-US" sz="2400" dirty="0" smtClean="0"/>
              <a:t>W</a:t>
            </a:r>
            <a:endParaRPr lang="en-US" sz="2400" dirty="0" smtClean="0"/>
          </a:p>
          <a:p>
            <a:r>
              <a:rPr lang="en-US" sz="2400" dirty="0" smtClean="0"/>
              <a:t>$</a:t>
            </a:r>
            <a:r>
              <a:rPr lang="en-US" sz="2400" dirty="0" smtClean="0"/>
              <a:t>200</a:t>
            </a:r>
            <a:r>
              <a:rPr lang="en-US" sz="2400" dirty="0" smtClean="0"/>
              <a:t>0 including power </a:t>
            </a:r>
            <a:r>
              <a:rPr lang="en-US" sz="2400" dirty="0" smtClean="0"/>
              <a:t>supply</a:t>
            </a:r>
          </a:p>
          <a:p>
            <a:endParaRPr lang="en-US" sz="2400" dirty="0"/>
          </a:p>
          <a:p>
            <a:r>
              <a:rPr lang="en-US" sz="2400" dirty="0" smtClean="0"/>
              <a:t>Total mining capacity today equivalent </a:t>
            </a:r>
            <a:r>
              <a:rPr lang="en-US" sz="2400" dirty="0" smtClean="0"/>
              <a:t>to 1,884,210 </a:t>
            </a:r>
            <a:r>
              <a:rPr lang="en-US" sz="2400" dirty="0" smtClean="0"/>
              <a:t>of these,</a:t>
            </a:r>
            <a:r>
              <a:rPr lang="en-US" sz="2400" dirty="0"/>
              <a:t> </a:t>
            </a:r>
            <a:r>
              <a:rPr lang="en-US" sz="2400" dirty="0" smtClean="0"/>
              <a:t>worth about </a:t>
            </a:r>
            <a:r>
              <a:rPr lang="en-US" sz="2400" dirty="0" smtClean="0"/>
              <a:t>$</a:t>
            </a:r>
            <a:r>
              <a:rPr lang="en-US" sz="2400" dirty="0" smtClean="0"/>
              <a:t>3.7B</a:t>
            </a:r>
            <a:r>
              <a:rPr lang="en-US" sz="2400" dirty="0" smtClean="0"/>
              <a:t>, 6123MW</a:t>
            </a:r>
            <a:r>
              <a:rPr lang="en-US" sz="2400" dirty="0" smtClean="0"/>
              <a:t>, </a:t>
            </a:r>
            <a:r>
              <a:rPr lang="en-US" sz="2400" dirty="0" smtClean="0"/>
              <a:t>$2.7B </a:t>
            </a:r>
            <a:r>
              <a:rPr lang="en-US" sz="2400" dirty="0" smtClean="0"/>
              <a:t>spent on electricity annually at $0.05/kWh.</a:t>
            </a:r>
          </a:p>
          <a:p>
            <a:endParaRPr lang="en-US" sz="2400" dirty="0"/>
          </a:p>
          <a:p>
            <a:r>
              <a:rPr lang="en-US" sz="2400" dirty="0" smtClean="0"/>
              <a:t>Until recently, mining </a:t>
            </a:r>
            <a:r>
              <a:rPr lang="en-US" sz="2400" dirty="0" smtClean="0"/>
              <a:t>capacity </a:t>
            </a:r>
            <a:r>
              <a:rPr lang="en-US" sz="2400" dirty="0" smtClean="0"/>
              <a:t>has been concentrated </a:t>
            </a:r>
            <a:r>
              <a:rPr lang="en-US" sz="2400" dirty="0" smtClean="0"/>
              <a:t>in China.</a:t>
            </a:r>
          </a:p>
        </p:txBody>
      </p:sp>
      <p:pic>
        <p:nvPicPr>
          <p:cNvPr id="3074" name="Picture 2" descr="https://auminers.com/wp-content/uploads/2021/01/BITMAIN-S19-95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99596"/>
            <a:ext cx="3327798" cy="332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80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Mining pools</a:t>
            </a:r>
          </a:p>
        </p:txBody>
      </p:sp>
      <p:pic>
        <p:nvPicPr>
          <p:cNvPr id="459" name="Shape 459"/>
          <p:cNvPicPr preferRelativeResize="0"/>
          <p:nvPr/>
        </p:nvPicPr>
        <p:blipFill>
          <a:blip r:embed="rId3">
            <a:alphaModFix/>
          </a:blip>
          <a:stretch>
            <a:fillRect/>
          </a:stretch>
        </p:blipFill>
        <p:spPr>
          <a:xfrm>
            <a:off x="457199" y="3853686"/>
            <a:ext cx="1718285" cy="894066"/>
          </a:xfrm>
          <a:prstGeom prst="rect">
            <a:avLst/>
          </a:prstGeom>
          <a:noFill/>
          <a:ln>
            <a:noFill/>
          </a:ln>
        </p:spPr>
      </p:pic>
      <p:pic>
        <p:nvPicPr>
          <p:cNvPr id="460" name="Shape 460"/>
          <p:cNvPicPr preferRelativeResize="0"/>
          <p:nvPr/>
        </p:nvPicPr>
        <p:blipFill>
          <a:blip r:embed="rId4">
            <a:alphaModFix/>
          </a:blip>
          <a:stretch>
            <a:fillRect/>
          </a:stretch>
        </p:blipFill>
        <p:spPr>
          <a:xfrm>
            <a:off x="3400535" y="4000936"/>
            <a:ext cx="3116284" cy="950888"/>
          </a:xfrm>
          <a:prstGeom prst="rect">
            <a:avLst/>
          </a:prstGeom>
          <a:noFill/>
          <a:ln>
            <a:noFill/>
          </a:ln>
        </p:spPr>
      </p:pic>
      <p:sp>
        <p:nvSpPr>
          <p:cNvPr id="461" name="Shape 461"/>
          <p:cNvSpPr/>
          <p:nvPr/>
        </p:nvSpPr>
        <p:spPr>
          <a:xfrm>
            <a:off x="5152127" y="4000936"/>
            <a:ext cx="1808700" cy="9510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pic>
        <p:nvPicPr>
          <p:cNvPr id="462" name="Shape 462"/>
          <p:cNvPicPr preferRelativeResize="0"/>
          <p:nvPr/>
        </p:nvPicPr>
        <p:blipFill>
          <a:blip r:embed="rId3">
            <a:alphaModFix/>
          </a:blip>
          <a:stretch>
            <a:fillRect/>
          </a:stretch>
        </p:blipFill>
        <p:spPr>
          <a:xfrm>
            <a:off x="6596964" y="3923572"/>
            <a:ext cx="1718285" cy="894066"/>
          </a:xfrm>
          <a:prstGeom prst="rect">
            <a:avLst/>
          </a:prstGeom>
          <a:noFill/>
          <a:ln>
            <a:noFill/>
          </a:ln>
        </p:spPr>
      </p:pic>
      <p:pic>
        <p:nvPicPr>
          <p:cNvPr id="463" name="Shape 463"/>
          <p:cNvPicPr preferRelativeResize="0"/>
          <p:nvPr/>
        </p:nvPicPr>
        <p:blipFill>
          <a:blip r:embed="rId5">
            <a:alphaModFix/>
          </a:blip>
          <a:stretch>
            <a:fillRect/>
          </a:stretch>
        </p:blipFill>
        <p:spPr>
          <a:xfrm>
            <a:off x="3712850" y="398225"/>
            <a:ext cx="1718275" cy="1718275"/>
          </a:xfrm>
          <a:prstGeom prst="rect">
            <a:avLst/>
          </a:prstGeom>
          <a:noFill/>
          <a:ln>
            <a:noFill/>
          </a:ln>
        </p:spPr>
      </p:pic>
      <p:sp>
        <p:nvSpPr>
          <p:cNvPr id="464" name="Shape 464"/>
          <p:cNvSpPr/>
          <p:nvPr/>
        </p:nvSpPr>
        <p:spPr>
          <a:xfrm>
            <a:off x="5844600" y="528450"/>
            <a:ext cx="2842199" cy="637500"/>
          </a:xfrm>
          <a:prstGeom prst="rect">
            <a:avLst/>
          </a:prstGeom>
          <a:solidFill>
            <a:srgbClr val="B4A7D6"/>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Mint(25, K</a:t>
            </a:r>
            <a:r>
              <a:rPr lang="en" b="1" baseline="-25000"/>
              <a:t>POOL</a:t>
            </a:r>
            <a:r>
              <a:rPr lang="en" b="1"/>
              <a:t>)</a:t>
            </a:r>
          </a:p>
        </p:txBody>
      </p:sp>
      <p:sp>
        <p:nvSpPr>
          <p:cNvPr id="465" name="Shape 465"/>
          <p:cNvSpPr txBox="1"/>
          <p:nvPr/>
        </p:nvSpPr>
        <p:spPr>
          <a:xfrm>
            <a:off x="6192162" y="1165950"/>
            <a:ext cx="2644199" cy="391800"/>
          </a:xfrm>
          <a:prstGeom prst="rect">
            <a:avLst/>
          </a:prstGeom>
          <a:noFill/>
          <a:ln>
            <a:noFill/>
          </a:ln>
        </p:spPr>
        <p:txBody>
          <a:bodyPr lIns="91425" tIns="91425" rIns="91425" bIns="91425" anchor="t" anchorCtr="0">
            <a:noAutofit/>
          </a:bodyPr>
          <a:lstStyle/>
          <a:p>
            <a:pPr lvl="0" rtl="0">
              <a:spcBef>
                <a:spcPts val="0"/>
              </a:spcBef>
              <a:buNone/>
            </a:pPr>
            <a:r>
              <a:rPr lang="en"/>
              <a:t>0x00000000</a:t>
            </a:r>
            <a:r>
              <a:rPr lang="en">
                <a:solidFill>
                  <a:schemeClr val="dk1"/>
                </a:solidFill>
              </a:rPr>
              <a:t>00000000</a:t>
            </a:r>
            <a:r>
              <a:rPr lang="en"/>
              <a:t>3f89...</a:t>
            </a:r>
          </a:p>
        </p:txBody>
      </p:sp>
      <p:sp>
        <p:nvSpPr>
          <p:cNvPr id="466" name="Shape 466"/>
          <p:cNvSpPr txBox="1"/>
          <p:nvPr/>
        </p:nvSpPr>
        <p:spPr>
          <a:xfrm>
            <a:off x="1786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0000490c</a:t>
            </a:r>
            <a:r>
              <a:rPr lang="en">
                <a:latin typeface="Courier New"/>
                <a:ea typeface="Courier New"/>
                <a:cs typeface="Courier New"/>
                <a:sym typeface="Courier New"/>
              </a:rPr>
              <a:t>6b00...</a:t>
            </a:r>
          </a:p>
        </p:txBody>
      </p:sp>
      <p:sp>
        <p:nvSpPr>
          <p:cNvPr id="467" name="Shape 467"/>
          <p:cNvSpPr txBox="1"/>
          <p:nvPr/>
        </p:nvSpPr>
        <p:spPr>
          <a:xfrm>
            <a:off x="6248000" y="3002437"/>
            <a:ext cx="2880900" cy="391800"/>
          </a:xfrm>
          <a:prstGeom prst="rect">
            <a:avLst/>
          </a:prstGeom>
          <a:noFill/>
          <a:ln>
            <a:noFill/>
          </a:ln>
        </p:spPr>
        <p:txBody>
          <a:bodyPr lIns="91425" tIns="91425" rIns="91425" bIns="91425" anchor="t" anchorCtr="0">
            <a:noAutofit/>
          </a:bodyPr>
          <a:lstStyle/>
          <a:p>
            <a:pPr lvl="0" rtl="0">
              <a:spcBef>
                <a:spcPts val="0"/>
              </a:spcBef>
              <a:buNone/>
            </a:pPr>
            <a:r>
              <a:rPr lang="en" b="1">
                <a:latin typeface="Courier New"/>
                <a:ea typeface="Courier New"/>
                <a:cs typeface="Courier New"/>
                <a:sym typeface="Courier New"/>
              </a:rPr>
              <a:t>0x00000000</a:t>
            </a:r>
            <a:r>
              <a:rPr lang="en" b="1">
                <a:solidFill>
                  <a:schemeClr val="dk1"/>
                </a:solidFill>
                <a:latin typeface="Courier New"/>
                <a:ea typeface="Courier New"/>
                <a:cs typeface="Courier New"/>
                <a:sym typeface="Courier New"/>
              </a:rPr>
              <a:t>00000000</a:t>
            </a:r>
            <a:r>
              <a:rPr lang="en" b="1">
                <a:latin typeface="Courier New"/>
                <a:ea typeface="Courier New"/>
                <a:cs typeface="Courier New"/>
                <a:sym typeface="Courier New"/>
              </a:rPr>
              <a:t>3f89...</a:t>
            </a:r>
          </a:p>
        </p:txBody>
      </p:sp>
      <p:sp>
        <p:nvSpPr>
          <p:cNvPr id="468" name="Shape 468"/>
          <p:cNvSpPr txBox="1"/>
          <p:nvPr/>
        </p:nvSpPr>
        <p:spPr>
          <a:xfrm>
            <a:off x="178600" y="3002450"/>
            <a:ext cx="2880900"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00001e87</a:t>
            </a:r>
            <a:r>
              <a:rPr lang="en">
                <a:latin typeface="Courier New"/>
                <a:ea typeface="Courier New"/>
                <a:cs typeface="Courier New"/>
                <a:sym typeface="Courier New"/>
              </a:rPr>
              <a:t>09ce...</a:t>
            </a:r>
          </a:p>
        </p:txBody>
      </p:sp>
      <p:sp>
        <p:nvSpPr>
          <p:cNvPr id="469" name="Shape 469"/>
          <p:cNvSpPr txBox="1"/>
          <p:nvPr/>
        </p:nvSpPr>
        <p:spPr>
          <a:xfrm>
            <a:off x="32399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00000731</a:t>
            </a:r>
            <a:r>
              <a:rPr lang="en">
                <a:latin typeface="Courier New"/>
                <a:ea typeface="Courier New"/>
                <a:cs typeface="Courier New"/>
                <a:sym typeface="Courier New"/>
              </a:rPr>
              <a:t>3f89...</a:t>
            </a:r>
          </a:p>
        </p:txBody>
      </p:sp>
      <p:sp>
        <p:nvSpPr>
          <p:cNvPr id="470" name="Shape 470"/>
          <p:cNvSpPr txBox="1"/>
          <p:nvPr/>
        </p:nvSpPr>
        <p:spPr>
          <a:xfrm>
            <a:off x="6248000" y="3347200"/>
            <a:ext cx="2842199"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000045a1</a:t>
            </a:r>
            <a:r>
              <a:rPr lang="en">
                <a:latin typeface="Courier New"/>
                <a:ea typeface="Courier New"/>
                <a:cs typeface="Courier New"/>
                <a:sym typeface="Courier New"/>
              </a:rPr>
              <a:t>611f...</a:t>
            </a:r>
          </a:p>
        </p:txBody>
      </p:sp>
      <p:sp>
        <p:nvSpPr>
          <p:cNvPr id="471" name="Shape 471"/>
          <p:cNvSpPr txBox="1"/>
          <p:nvPr/>
        </p:nvSpPr>
        <p:spPr>
          <a:xfrm>
            <a:off x="178600" y="2665475"/>
            <a:ext cx="2880900" cy="391800"/>
          </a:xfrm>
          <a:prstGeom prst="rect">
            <a:avLst/>
          </a:prstGeom>
          <a:noFill/>
          <a:ln>
            <a:noFill/>
          </a:ln>
        </p:spPr>
        <p:txBody>
          <a:bodyPr lIns="91425" tIns="91425" rIns="91425" bIns="91425" anchor="t" anchorCtr="0">
            <a:noAutofit/>
          </a:bodyPr>
          <a:lstStyle/>
          <a:p>
            <a:pPr lvl="0" rtl="0">
              <a:spcBef>
                <a:spcPts val="0"/>
              </a:spcBef>
              <a:buNone/>
            </a:pPr>
            <a:r>
              <a:rPr lang="en">
                <a:latin typeface="Courier New"/>
                <a:ea typeface="Courier New"/>
                <a:cs typeface="Courier New"/>
                <a:sym typeface="Courier New"/>
              </a:rPr>
              <a:t>0x00000000</a:t>
            </a:r>
            <a:r>
              <a:rPr lang="en">
                <a:solidFill>
                  <a:schemeClr val="dk1"/>
                </a:solidFill>
                <a:latin typeface="Courier New"/>
                <a:ea typeface="Courier New"/>
                <a:cs typeface="Courier New"/>
                <a:sym typeface="Courier New"/>
              </a:rPr>
              <a:t>0000a877</a:t>
            </a:r>
            <a:r>
              <a:rPr lang="en">
                <a:latin typeface="Courier New"/>
                <a:ea typeface="Courier New"/>
                <a:cs typeface="Courier New"/>
                <a:sym typeface="Courier New"/>
              </a:rPr>
              <a:t>902e...</a:t>
            </a:r>
          </a:p>
        </p:txBody>
      </p:sp>
      <p:cxnSp>
        <p:nvCxnSpPr>
          <p:cNvPr id="472" name="Shape 472"/>
          <p:cNvCxnSpPr/>
          <p:nvPr/>
        </p:nvCxnSpPr>
        <p:spPr>
          <a:xfrm flipH="1">
            <a:off x="2263950" y="985425"/>
            <a:ext cx="4909199" cy="3035999"/>
          </a:xfrm>
          <a:prstGeom prst="straightConnector1">
            <a:avLst/>
          </a:prstGeom>
          <a:noFill/>
          <a:ln w="28575" cap="flat">
            <a:solidFill>
              <a:srgbClr val="274E13"/>
            </a:solidFill>
            <a:prstDash val="solid"/>
            <a:round/>
            <a:headEnd type="none" w="lg" len="lg"/>
            <a:tailEnd type="triangle" w="lg" len="lg"/>
          </a:ln>
        </p:spPr>
      </p:cxnSp>
      <p:cxnSp>
        <p:nvCxnSpPr>
          <p:cNvPr id="473" name="Shape 473"/>
          <p:cNvCxnSpPr/>
          <p:nvPr/>
        </p:nvCxnSpPr>
        <p:spPr>
          <a:xfrm flipH="1">
            <a:off x="7190974" y="1003175"/>
            <a:ext cx="17700" cy="2796600"/>
          </a:xfrm>
          <a:prstGeom prst="straightConnector1">
            <a:avLst/>
          </a:prstGeom>
          <a:noFill/>
          <a:ln w="19050" cap="flat">
            <a:solidFill>
              <a:srgbClr val="274E13"/>
            </a:solidFill>
            <a:prstDash val="solid"/>
            <a:round/>
            <a:headEnd type="none" w="lg" len="lg"/>
            <a:tailEnd type="triangle" w="lg" len="lg"/>
          </a:ln>
        </p:spPr>
      </p:cxnSp>
      <p:cxnSp>
        <p:nvCxnSpPr>
          <p:cNvPr id="474" name="Shape 474"/>
          <p:cNvCxnSpPr/>
          <p:nvPr/>
        </p:nvCxnSpPr>
        <p:spPr>
          <a:xfrm flipH="1">
            <a:off x="4571975" y="985425"/>
            <a:ext cx="2592299" cy="2982900"/>
          </a:xfrm>
          <a:prstGeom prst="straightConnector1">
            <a:avLst/>
          </a:prstGeom>
          <a:noFill/>
          <a:ln w="9525" cap="flat">
            <a:solidFill>
              <a:srgbClr val="274E13"/>
            </a:solidFill>
            <a:prstDash val="solid"/>
            <a:round/>
            <a:headEnd type="none" w="lg" len="lg"/>
            <a:tailEnd type="triangle" w="lg" len="lg"/>
          </a:ln>
        </p:spPr>
      </p:cxnSp>
      <p:sp>
        <p:nvSpPr>
          <p:cNvPr id="19" name="TextBox 18"/>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10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gtEl>
                                        <p:attrNameLst>
                                          <p:attrName>style.visibility</p:attrName>
                                        </p:attrNameLst>
                                      </p:cBhvr>
                                      <p:to>
                                        <p:strVal val="visible"/>
                                      </p:to>
                                    </p:set>
                                    <p:animEffect transition="in" filter="fade">
                                      <p:cBhvr>
                                        <p:cTn id="12" dur="1000"/>
                                        <p:tgtEl>
                                          <p:spTgt spid="466"/>
                                        </p:tgtEl>
                                      </p:cBhvr>
                                    </p:animEffect>
                                  </p:childTnLst>
                                </p:cTn>
                              </p:par>
                              <p:par>
                                <p:cTn id="13" presetID="10" presetClass="entr" presetSubtype="0" fill="hold" nodeType="withEffect">
                                  <p:stCondLst>
                                    <p:cond delay="0"/>
                                  </p:stCondLst>
                                  <p:childTnLst>
                                    <p:set>
                                      <p:cBhvr>
                                        <p:cTn id="14" dur="1" fill="hold">
                                          <p:stCondLst>
                                            <p:cond delay="0"/>
                                          </p:stCondLst>
                                        </p:cTn>
                                        <p:tgtEl>
                                          <p:spTgt spid="468"/>
                                        </p:tgtEl>
                                        <p:attrNameLst>
                                          <p:attrName>style.visibility</p:attrName>
                                        </p:attrNameLst>
                                      </p:cBhvr>
                                      <p:to>
                                        <p:strVal val="visible"/>
                                      </p:to>
                                    </p:set>
                                    <p:animEffect transition="in" filter="fade">
                                      <p:cBhvr>
                                        <p:cTn id="15" dur="1000"/>
                                        <p:tgtEl>
                                          <p:spTgt spid="468"/>
                                        </p:tgtEl>
                                      </p:cBhvr>
                                    </p:animEffect>
                                  </p:childTnLst>
                                </p:cTn>
                              </p:par>
                              <p:par>
                                <p:cTn id="16" presetID="10" presetClass="entr" presetSubtype="0" fill="hold" nodeType="withEffect">
                                  <p:stCondLst>
                                    <p:cond delay="0"/>
                                  </p:stCondLst>
                                  <p:childTnLst>
                                    <p:set>
                                      <p:cBhvr>
                                        <p:cTn id="17" dur="1" fill="hold">
                                          <p:stCondLst>
                                            <p:cond delay="0"/>
                                          </p:stCondLst>
                                        </p:cTn>
                                        <p:tgtEl>
                                          <p:spTgt spid="469"/>
                                        </p:tgtEl>
                                        <p:attrNameLst>
                                          <p:attrName>style.visibility</p:attrName>
                                        </p:attrNameLst>
                                      </p:cBhvr>
                                      <p:to>
                                        <p:strVal val="visible"/>
                                      </p:to>
                                    </p:set>
                                    <p:animEffect transition="in" filter="fade">
                                      <p:cBhvr>
                                        <p:cTn id="18" dur="1000"/>
                                        <p:tgtEl>
                                          <p:spTgt spid="469"/>
                                        </p:tgtEl>
                                      </p:cBhvr>
                                    </p:animEffect>
                                  </p:childTnLst>
                                </p:cTn>
                              </p:par>
                              <p:par>
                                <p:cTn id="19" presetID="10" presetClass="entr" presetSubtype="0" fill="hold" nodeType="withEffect">
                                  <p:stCondLst>
                                    <p:cond delay="0"/>
                                  </p:stCondLst>
                                  <p:childTnLst>
                                    <p:set>
                                      <p:cBhvr>
                                        <p:cTn id="20" dur="1" fill="hold">
                                          <p:stCondLst>
                                            <p:cond delay="0"/>
                                          </p:stCondLst>
                                        </p:cTn>
                                        <p:tgtEl>
                                          <p:spTgt spid="471"/>
                                        </p:tgtEl>
                                        <p:attrNameLst>
                                          <p:attrName>style.visibility</p:attrName>
                                        </p:attrNameLst>
                                      </p:cBhvr>
                                      <p:to>
                                        <p:strVal val="visible"/>
                                      </p:to>
                                    </p:set>
                                    <p:animEffect transition="in" filter="fade">
                                      <p:cBhvr>
                                        <p:cTn id="21" dur="1000"/>
                                        <p:tgtEl>
                                          <p:spTgt spid="471"/>
                                        </p:tgtEl>
                                      </p:cBhvr>
                                    </p:animEffect>
                                  </p:childTnLst>
                                </p:cTn>
                              </p:par>
                              <p:par>
                                <p:cTn id="22" presetID="10" presetClass="entr" presetSubtype="0" fill="hold" nodeType="withEffect">
                                  <p:stCondLst>
                                    <p:cond delay="0"/>
                                  </p:stCondLst>
                                  <p:childTnLst>
                                    <p:set>
                                      <p:cBhvr>
                                        <p:cTn id="23" dur="1" fill="hold">
                                          <p:stCondLst>
                                            <p:cond delay="0"/>
                                          </p:stCondLst>
                                        </p:cTn>
                                        <p:tgtEl>
                                          <p:spTgt spid="470"/>
                                        </p:tgtEl>
                                        <p:attrNameLst>
                                          <p:attrName>style.visibility</p:attrName>
                                        </p:attrNameLst>
                                      </p:cBhvr>
                                      <p:to>
                                        <p:strVal val="visible"/>
                                      </p:to>
                                    </p:set>
                                    <p:animEffect transition="in" filter="fade">
                                      <p:cBhvr>
                                        <p:cTn id="24" dur="1000"/>
                                        <p:tgtEl>
                                          <p:spTgt spid="47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67"/>
                                        </p:tgtEl>
                                        <p:attrNameLst>
                                          <p:attrName>style.visibility</p:attrName>
                                        </p:attrNameLst>
                                      </p:cBhvr>
                                      <p:to>
                                        <p:strVal val="visible"/>
                                      </p:to>
                                    </p:set>
                                    <p:animEffect transition="in" filter="fade">
                                      <p:cBhvr>
                                        <p:cTn id="29" dur="1000"/>
                                        <p:tgtEl>
                                          <p:spTgt spid="4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1000"/>
                                        <p:tgtEl>
                                          <p:spTgt spid="465"/>
                                        </p:tgtEl>
                                      </p:cBhvr>
                                    </p:animEffect>
                                  </p:childTnLst>
                                </p:cTn>
                              </p:par>
                              <p:par>
                                <p:cTn id="35" presetID="10" presetClass="entr" presetSubtype="0" fill="hold" nodeType="withEffect">
                                  <p:stCondLst>
                                    <p:cond delay="0"/>
                                  </p:stCondLst>
                                  <p:childTnLst>
                                    <p:set>
                                      <p:cBhvr>
                                        <p:cTn id="36" dur="1" fill="hold">
                                          <p:stCondLst>
                                            <p:cond delay="0"/>
                                          </p:stCondLst>
                                        </p:cTn>
                                        <p:tgtEl>
                                          <p:spTgt spid="464"/>
                                        </p:tgtEl>
                                        <p:attrNameLst>
                                          <p:attrName>style.visibility</p:attrName>
                                        </p:attrNameLst>
                                      </p:cBhvr>
                                      <p:to>
                                        <p:strVal val="visible"/>
                                      </p:to>
                                    </p:set>
                                    <p:animEffect transition="in" filter="fade">
                                      <p:cBhvr>
                                        <p:cTn id="37" dur="1000"/>
                                        <p:tgtEl>
                                          <p:spTgt spid="4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2"/>
                                        </p:tgtEl>
                                        <p:attrNameLst>
                                          <p:attrName>style.visibility</p:attrName>
                                        </p:attrNameLst>
                                      </p:cBhvr>
                                      <p:to>
                                        <p:strVal val="visible"/>
                                      </p:to>
                                    </p:set>
                                    <p:animEffect transition="in" filter="fade">
                                      <p:cBhvr>
                                        <p:cTn id="42" dur="1000"/>
                                        <p:tgtEl>
                                          <p:spTgt spid="472"/>
                                        </p:tgtEl>
                                      </p:cBhvr>
                                    </p:animEffect>
                                  </p:childTnLst>
                                </p:cTn>
                              </p:par>
                              <p:par>
                                <p:cTn id="43" presetID="10" presetClass="entr" presetSubtype="0" fill="hold" nodeType="withEffect">
                                  <p:stCondLst>
                                    <p:cond delay="0"/>
                                  </p:stCondLst>
                                  <p:childTnLst>
                                    <p:set>
                                      <p:cBhvr>
                                        <p:cTn id="44" dur="1" fill="hold">
                                          <p:stCondLst>
                                            <p:cond delay="0"/>
                                          </p:stCondLst>
                                        </p:cTn>
                                        <p:tgtEl>
                                          <p:spTgt spid="473"/>
                                        </p:tgtEl>
                                        <p:attrNameLst>
                                          <p:attrName>style.visibility</p:attrName>
                                        </p:attrNameLst>
                                      </p:cBhvr>
                                      <p:to>
                                        <p:strVal val="visible"/>
                                      </p:to>
                                    </p:set>
                                    <p:animEffect transition="in" filter="fade">
                                      <p:cBhvr>
                                        <p:cTn id="45" dur="1000"/>
                                        <p:tgtEl>
                                          <p:spTgt spid="473"/>
                                        </p:tgtEl>
                                      </p:cBhvr>
                                    </p:animEffect>
                                  </p:childTnLst>
                                </p:cTn>
                              </p:par>
                              <p:par>
                                <p:cTn id="46" presetID="10" presetClass="entr" presetSubtype="0" fill="hold" nodeType="withEffect">
                                  <p:stCondLst>
                                    <p:cond delay="0"/>
                                  </p:stCondLst>
                                  <p:childTnLst>
                                    <p:set>
                                      <p:cBhvr>
                                        <p:cTn id="47" dur="1" fill="hold">
                                          <p:stCondLst>
                                            <p:cond delay="0"/>
                                          </p:stCondLst>
                                        </p:cTn>
                                        <p:tgtEl>
                                          <p:spTgt spid="474"/>
                                        </p:tgtEl>
                                        <p:attrNameLst>
                                          <p:attrName>style.visibility</p:attrName>
                                        </p:attrNameLst>
                                      </p:cBhvr>
                                      <p:to>
                                        <p:strVal val="visible"/>
                                      </p:to>
                                    </p:set>
                                    <p:animEffect transition="in" filter="fade">
                                      <p:cBhvr>
                                        <p:cTn id="48" dur="1000"/>
                                        <p:tgtEl>
                                          <p:spTgt spid="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smtClean="0"/>
              <a:t>Mining pools</a:t>
            </a:r>
            <a:endParaRPr lang="en-US" dirty="0"/>
          </a:p>
        </p:txBody>
      </p:sp>
      <p:sp>
        <p:nvSpPr>
          <p:cNvPr id="5" name="TextBox 4"/>
          <p:cNvSpPr txBox="1"/>
          <p:nvPr/>
        </p:nvSpPr>
        <p:spPr>
          <a:xfrm>
            <a:off x="8104589" y="4621113"/>
            <a:ext cx="582211" cy="307777"/>
          </a:xfrm>
          <a:prstGeom prst="rect">
            <a:avLst/>
          </a:prstGeom>
          <a:noFill/>
        </p:spPr>
        <p:txBody>
          <a:bodyPr wrap="none" rtlCol="0">
            <a:spAutoFit/>
          </a:bodyPr>
          <a:lstStyle/>
          <a:p>
            <a:r>
              <a:rPr lang="en-US" dirty="0" err="1" smtClean="0"/>
              <a:t>bmm</a:t>
            </a:r>
            <a:endParaRPr lang="en-US" dirty="0"/>
          </a:p>
        </p:txBody>
      </p:sp>
      <p:sp>
        <p:nvSpPr>
          <p:cNvPr id="6" name="TextBox 5"/>
          <p:cNvSpPr txBox="1"/>
          <p:nvPr/>
        </p:nvSpPr>
        <p:spPr>
          <a:xfrm>
            <a:off x="3380007" y="4775002"/>
            <a:ext cx="2383986" cy="307777"/>
          </a:xfrm>
          <a:prstGeom prst="rect">
            <a:avLst/>
          </a:prstGeom>
          <a:noFill/>
        </p:spPr>
        <p:txBody>
          <a:bodyPr wrap="none" rtlCol="0">
            <a:spAutoFit/>
          </a:bodyPr>
          <a:lstStyle/>
          <a:p>
            <a:r>
              <a:rPr lang="en-US" dirty="0"/>
              <a:t>https://blockchain.info/pools</a:t>
            </a:r>
          </a:p>
        </p:txBody>
      </p:sp>
      <p:sp>
        <p:nvSpPr>
          <p:cNvPr id="7" name="TextBox 6"/>
          <p:cNvSpPr txBox="1"/>
          <p:nvPr/>
        </p:nvSpPr>
        <p:spPr>
          <a:xfrm>
            <a:off x="5756373" y="1283201"/>
            <a:ext cx="3235228" cy="2862322"/>
          </a:xfrm>
          <a:prstGeom prst="rect">
            <a:avLst/>
          </a:prstGeom>
          <a:noFill/>
        </p:spPr>
        <p:txBody>
          <a:bodyPr wrap="square" rtlCol="0">
            <a:spAutoFit/>
          </a:bodyPr>
          <a:lstStyle/>
          <a:p>
            <a:r>
              <a:rPr lang="en-US" sz="1800" dirty="0" smtClean="0"/>
              <a:t>At times in the past, one pool, Ghash.IO had over 51% of the computing power.</a:t>
            </a:r>
          </a:p>
          <a:p>
            <a:endParaRPr lang="en-US" sz="1800" dirty="0"/>
          </a:p>
          <a:p>
            <a:r>
              <a:rPr lang="en-US" sz="1800" dirty="0" smtClean="0"/>
              <a:t>51% attack: If one pool has more power than all others combined, they can decide which transactions are added to the </a:t>
            </a:r>
            <a:r>
              <a:rPr lang="en-US" sz="1800" dirty="0" err="1" smtClean="0"/>
              <a:t>blockchain</a:t>
            </a:r>
            <a:r>
              <a:rPr lang="en-US" sz="1800" dirty="0" smtClean="0"/>
              <a:t> and collect all rewards and fees.</a:t>
            </a:r>
            <a:endParaRPr lang="en-US" sz="1800" dirty="0"/>
          </a:p>
        </p:txBody>
      </p:sp>
      <p:pic>
        <p:nvPicPr>
          <p:cNvPr id="3" name="Picture 2"/>
          <p:cNvPicPr>
            <a:picLocks noChangeAspect="1"/>
          </p:cNvPicPr>
          <p:nvPr/>
        </p:nvPicPr>
        <p:blipFill rotWithShape="1">
          <a:blip r:embed="rId2"/>
          <a:srcRect l="24054" t="27708" r="26757" b="13675"/>
          <a:stretch/>
        </p:blipFill>
        <p:spPr>
          <a:xfrm>
            <a:off x="906780" y="909338"/>
            <a:ext cx="4849593" cy="3783748"/>
          </a:xfrm>
          <a:prstGeom prst="rect">
            <a:avLst/>
          </a:prstGeom>
        </p:spPr>
      </p:pic>
    </p:spTree>
    <p:extLst>
      <p:ext uri="{BB962C8B-B14F-4D97-AF65-F5344CB8AC3E}">
        <p14:creationId xmlns:p14="http://schemas.microsoft.com/office/powerpoint/2010/main" val="1399193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72" y="-48431"/>
            <a:ext cx="8229600" cy="857250"/>
          </a:xfrm>
        </p:spPr>
        <p:txBody>
          <a:bodyPr/>
          <a:lstStyle/>
          <a:p>
            <a:r>
              <a:rPr lang="en-US" dirty="0" smtClean="0"/>
              <a:t>Bitcoin</a:t>
            </a:r>
            <a:endParaRPr lang="en-US" dirty="0"/>
          </a:p>
        </p:txBody>
      </p:sp>
      <p:sp>
        <p:nvSpPr>
          <p:cNvPr id="3" name="Text Placeholder 2"/>
          <p:cNvSpPr>
            <a:spLocks noGrp="1"/>
          </p:cNvSpPr>
          <p:nvPr>
            <p:ph type="body" idx="1"/>
          </p:nvPr>
        </p:nvSpPr>
        <p:spPr>
          <a:xfrm>
            <a:off x="311972" y="820046"/>
            <a:ext cx="8382000" cy="4248150"/>
          </a:xfrm>
        </p:spPr>
        <p:txBody>
          <a:bodyPr/>
          <a:lstStyle/>
          <a:p>
            <a:r>
              <a:rPr lang="en-US" sz="2000" dirty="0" smtClean="0"/>
              <a:t>Bitcoin is a combination of several things: a currency, a payment system, and a collection of algorithms and hardware and software implementations.</a:t>
            </a:r>
          </a:p>
          <a:p>
            <a:endParaRPr lang="en-US" sz="2000" dirty="0"/>
          </a:p>
          <a:p>
            <a:r>
              <a:rPr lang="en-US" sz="2000" dirty="0" smtClean="0"/>
              <a:t>The goal of bitcoin is to enable payments with low transaction costs.  (Or perhaps the goal is to make central banks obsolete?)</a:t>
            </a:r>
          </a:p>
          <a:p>
            <a:endParaRPr lang="en-US" sz="2000" dirty="0"/>
          </a:p>
          <a:p>
            <a:r>
              <a:rPr lang="en-US" sz="2000" dirty="0" smtClean="0"/>
              <a:t>Bitcoin can also sometimes provide anonymity.</a:t>
            </a:r>
          </a:p>
          <a:p>
            <a:endParaRPr lang="en-US" sz="2000" dirty="0"/>
          </a:p>
          <a:p>
            <a:r>
              <a:rPr lang="en-US" sz="2000" dirty="0"/>
              <a:t>Market price: </a:t>
            </a:r>
            <a:r>
              <a:rPr lang="en-US" sz="2000" dirty="0">
                <a:hlinkClick r:id="rId2"/>
              </a:rPr>
              <a:t>https://</a:t>
            </a:r>
            <a:r>
              <a:rPr lang="en-US" sz="2000" dirty="0" smtClean="0">
                <a:hlinkClick r:id="rId2"/>
              </a:rPr>
              <a:t>blockchain.info/charts/market-price</a:t>
            </a:r>
            <a:endParaRPr lang="en-US" sz="2000" dirty="0" smtClean="0"/>
          </a:p>
          <a:p>
            <a:endParaRPr lang="en-US" sz="2000" dirty="0"/>
          </a:p>
          <a:p>
            <a:r>
              <a:rPr lang="en-US" sz="2000" dirty="0" smtClean="0"/>
              <a:t>Rewards </a:t>
            </a:r>
            <a:r>
              <a:rPr lang="en-US" sz="2000" dirty="0"/>
              <a:t>and fees per transaction:  </a:t>
            </a:r>
            <a:r>
              <a:rPr lang="en-US" sz="2000" dirty="0">
                <a:hlinkClick r:id="rId3"/>
              </a:rPr>
              <a:t>https://</a:t>
            </a:r>
            <a:r>
              <a:rPr lang="en-US" sz="2000" dirty="0" smtClean="0">
                <a:hlinkClick r:id="rId3"/>
              </a:rPr>
              <a:t>blockchain.info/stats</a:t>
            </a:r>
            <a:endParaRPr lang="en-US" sz="2000" dirty="0" smtClean="0"/>
          </a:p>
          <a:p>
            <a:endParaRPr lang="en-US" sz="2000" dirty="0" smtClean="0"/>
          </a:p>
          <a:p>
            <a:endParaRPr lang="en-US" sz="2000" dirty="0"/>
          </a:p>
          <a:p>
            <a:endParaRPr lang="en-US" sz="2000" dirty="0"/>
          </a:p>
          <a:p>
            <a:endParaRPr lang="en-US" sz="2000" dirty="0"/>
          </a:p>
        </p:txBody>
      </p:sp>
      <p:sp>
        <p:nvSpPr>
          <p:cNvPr id="4" name="TextBox 3"/>
          <p:cNvSpPr txBox="1"/>
          <p:nvPr/>
        </p:nvSpPr>
        <p:spPr>
          <a:xfrm>
            <a:off x="8077200" y="47815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2260242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Market Prices over Past Year</a:t>
            </a:r>
            <a:endParaRPr lang="en-US" dirty="0"/>
          </a:p>
        </p:txBody>
      </p:sp>
      <p:pic>
        <p:nvPicPr>
          <p:cNvPr id="3" name="Picture 2"/>
          <p:cNvPicPr>
            <a:picLocks noChangeAspect="1"/>
          </p:cNvPicPr>
          <p:nvPr/>
        </p:nvPicPr>
        <p:blipFill rotWithShape="1">
          <a:blip r:embed="rId2"/>
          <a:srcRect l="35313" t="18920" r="18125" b="15468"/>
          <a:stretch/>
        </p:blipFill>
        <p:spPr>
          <a:xfrm>
            <a:off x="2743200" y="1077308"/>
            <a:ext cx="3962399" cy="3031634"/>
          </a:xfrm>
          <a:prstGeom prst="rect">
            <a:avLst/>
          </a:prstGeom>
        </p:spPr>
      </p:pic>
      <p:sp>
        <p:nvSpPr>
          <p:cNvPr id="6" name="Rectangle 5"/>
          <p:cNvSpPr/>
          <p:nvPr/>
        </p:nvSpPr>
        <p:spPr>
          <a:xfrm>
            <a:off x="2736515" y="4476750"/>
            <a:ext cx="3975768" cy="307777"/>
          </a:xfrm>
          <a:prstGeom prst="rect">
            <a:avLst/>
          </a:prstGeom>
        </p:spPr>
        <p:txBody>
          <a:bodyPr wrap="none">
            <a:spAutoFit/>
          </a:bodyPr>
          <a:lstStyle/>
          <a:p>
            <a:r>
              <a:rPr lang="en-US" dirty="0"/>
              <a:t>https://www.blockchain.com/charts/market-price</a:t>
            </a:r>
          </a:p>
        </p:txBody>
      </p:sp>
    </p:spTree>
    <p:extLst>
      <p:ext uri="{BB962C8B-B14F-4D97-AF65-F5344CB8AC3E}">
        <p14:creationId xmlns:p14="http://schemas.microsoft.com/office/powerpoint/2010/main" val="47473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Black Markets</a:t>
            </a:r>
          </a:p>
        </p:txBody>
      </p:sp>
      <p:sp>
        <p:nvSpPr>
          <p:cNvPr id="504" name="Shape 504"/>
          <p:cNvSpPr txBox="1"/>
          <p:nvPr/>
        </p:nvSpPr>
        <p:spPr>
          <a:xfrm>
            <a:off x="175350" y="4617450"/>
            <a:ext cx="8968500" cy="457200"/>
          </a:xfrm>
          <a:prstGeom prst="rect">
            <a:avLst/>
          </a:prstGeom>
          <a:noFill/>
          <a:ln>
            <a:noFill/>
          </a:ln>
        </p:spPr>
        <p:txBody>
          <a:bodyPr lIns="91425" tIns="91425" rIns="91425" bIns="91425" anchor="t" anchorCtr="0">
            <a:noAutofit/>
          </a:bodyPr>
          <a:lstStyle/>
          <a:p>
            <a:pPr lvl="0" algn="ctr" rtl="0">
              <a:spcBef>
                <a:spcPts val="0"/>
              </a:spcBef>
              <a:buNone/>
            </a:pPr>
            <a:r>
              <a:rPr lang="en" sz="1800"/>
              <a:t>Silk Road: US$14M in Revenue in 2012 [Christin 2012]</a:t>
            </a:r>
          </a:p>
        </p:txBody>
      </p:sp>
      <p:pic>
        <p:nvPicPr>
          <p:cNvPr id="505" name="Shape 505"/>
          <p:cNvPicPr preferRelativeResize="0"/>
          <p:nvPr/>
        </p:nvPicPr>
        <p:blipFill>
          <a:blip r:embed="rId3">
            <a:alphaModFix/>
          </a:blip>
          <a:stretch>
            <a:fillRect/>
          </a:stretch>
        </p:blipFill>
        <p:spPr>
          <a:xfrm>
            <a:off x="810850" y="1063375"/>
            <a:ext cx="6091775" cy="3319274"/>
          </a:xfrm>
          <a:prstGeom prst="rect">
            <a:avLst/>
          </a:prstGeom>
          <a:noFill/>
          <a:ln>
            <a:noFill/>
          </a:ln>
        </p:spPr>
      </p:pic>
      <p:sp>
        <p:nvSpPr>
          <p:cNvPr id="506" name="Shape 506"/>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solidFill>
                  <a:schemeClr val="dk1"/>
                </a:solidFill>
                <a:latin typeface="Calibri"/>
                <a:ea typeface="Calibri"/>
                <a:cs typeface="Calibri"/>
                <a:sym typeface="Calibri"/>
              </a:rPr>
              <a:t>Traveling the Silk Road: A measurement analysis of a large anonymous online marketplace</a:t>
            </a:r>
          </a:p>
          <a:p>
            <a:pPr lvl="0" rtl="0">
              <a:spcBef>
                <a:spcPts val="0"/>
              </a:spcBef>
              <a:buNone/>
            </a:pPr>
            <a:r>
              <a:rPr lang="en" sz="2000">
                <a:solidFill>
                  <a:schemeClr val="dk1"/>
                </a:solidFill>
                <a:latin typeface="Calibri"/>
                <a:ea typeface="Calibri"/>
                <a:cs typeface="Calibri"/>
                <a:sym typeface="Calibri"/>
              </a:rPr>
              <a:t>Nicolas Christin</a:t>
            </a:r>
            <a:r>
              <a:rPr lang="en">
                <a:solidFill>
                  <a:schemeClr val="dk1"/>
                </a:solidFill>
              </a:rPr>
              <a:t>, </a:t>
            </a:r>
            <a:r>
              <a:rPr lang="en" sz="2000">
                <a:solidFill>
                  <a:schemeClr val="dk1"/>
                </a:solidFill>
                <a:latin typeface="Calibri"/>
                <a:ea typeface="Calibri"/>
                <a:cs typeface="Calibri"/>
                <a:sym typeface="Calibri"/>
              </a:rPr>
              <a:t>WWW 2013</a:t>
            </a:r>
          </a:p>
        </p:txBody>
      </p:sp>
      <p:sp>
        <p:nvSpPr>
          <p:cNvPr id="6" name="TextBox 5"/>
          <p:cNvSpPr txBox="1"/>
          <p:nvPr/>
        </p:nvSpPr>
        <p:spPr>
          <a:xfrm>
            <a:off x="8610600" y="393402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fade">
                                      <p:cBhvr>
                                        <p:cTn id="7"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57150"/>
            <a:ext cx="8229600" cy="1066800"/>
          </a:xfrm>
          <a:prstGeom prst="rect">
            <a:avLst/>
          </a:prstGeom>
        </p:spPr>
        <p:txBody>
          <a:bodyPr lIns="91425" tIns="91425" rIns="91425" bIns="91425" anchor="b" anchorCtr="0">
            <a:noAutofit/>
          </a:bodyPr>
          <a:lstStyle/>
          <a:p>
            <a:pPr lvl="0" rtl="0">
              <a:spcBef>
                <a:spcPts val="0"/>
              </a:spcBef>
              <a:buNone/>
            </a:pPr>
            <a:r>
              <a:rPr lang="en" sz="3200" dirty="0"/>
              <a:t>Bitcoin </a:t>
            </a:r>
            <a:r>
              <a:rPr lang="en" sz="3200" dirty="0" smtClean="0"/>
              <a:t>exchanges – buy and sell bitcoin using different currencies</a:t>
            </a:r>
            <a:endParaRPr lang="en" sz="3200" dirty="0"/>
          </a:p>
        </p:txBody>
      </p:sp>
      <p:pic>
        <p:nvPicPr>
          <p:cNvPr id="527" name="Shape 527"/>
          <p:cNvPicPr preferRelativeResize="0"/>
          <p:nvPr/>
        </p:nvPicPr>
        <p:blipFill>
          <a:blip r:embed="rId3">
            <a:alphaModFix/>
          </a:blip>
          <a:stretch>
            <a:fillRect/>
          </a:stretch>
        </p:blipFill>
        <p:spPr>
          <a:xfrm>
            <a:off x="457200" y="1063375"/>
            <a:ext cx="7846425" cy="3529700"/>
          </a:xfrm>
          <a:prstGeom prst="rect">
            <a:avLst/>
          </a:prstGeom>
          <a:noFill/>
          <a:ln>
            <a:noFill/>
          </a:ln>
        </p:spPr>
      </p:pic>
      <p:sp>
        <p:nvSpPr>
          <p:cNvPr id="528" name="Shape 528"/>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Calibri"/>
                <a:ea typeface="Calibri"/>
                <a:cs typeface="Calibri"/>
                <a:sym typeface="Calibri"/>
              </a:rPr>
              <a:t>Beware the middleman: Empirical analysis of Bitcoin-exchange risk</a:t>
            </a:r>
          </a:p>
          <a:p>
            <a:pPr lvl="0" rtl="0">
              <a:spcBef>
                <a:spcPts val="0"/>
              </a:spcBef>
              <a:buNone/>
            </a:pPr>
            <a:r>
              <a:rPr lang="en" sz="2000">
                <a:solidFill>
                  <a:schemeClr val="dk1"/>
                </a:solidFill>
                <a:latin typeface="Calibri"/>
                <a:ea typeface="Calibri"/>
                <a:cs typeface="Calibri"/>
                <a:sym typeface="Calibri"/>
              </a:rPr>
              <a:t>Tyler Moore and Nicolas Christin</a:t>
            </a:r>
            <a:r>
              <a:rPr lang="en">
                <a:solidFill>
                  <a:schemeClr val="dk1"/>
                </a:solidFill>
              </a:rPr>
              <a:t>, </a:t>
            </a:r>
            <a:r>
              <a:rPr lang="en" sz="2000">
                <a:solidFill>
                  <a:schemeClr val="dk1"/>
                </a:solidFill>
                <a:latin typeface="Calibri"/>
                <a:ea typeface="Calibri"/>
                <a:cs typeface="Calibri"/>
                <a:sym typeface="Calibri"/>
              </a:rPr>
              <a:t>Financial Crypto 2013</a:t>
            </a:r>
          </a:p>
        </p:txBody>
      </p:sp>
      <p:sp>
        <p:nvSpPr>
          <p:cNvPr id="5" name="TextBox 4"/>
          <p:cNvSpPr txBox="1"/>
          <p:nvPr/>
        </p:nvSpPr>
        <p:spPr>
          <a:xfrm>
            <a:off x="8682739" y="379095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1000"/>
                                        <p:tgtEl>
                                          <p:spTgt spid="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Bitcoin (a </a:t>
            </a:r>
            <a:r>
              <a:rPr lang="en-US" dirty="0" err="1" smtClean="0"/>
              <a:t>gimmic</a:t>
            </a:r>
            <a:r>
              <a:rPr lang="en-US" dirty="0" smtClean="0"/>
              <a:t>?)</a:t>
            </a:r>
            <a:endParaRPr lang="en-US" dirty="0"/>
          </a:p>
        </p:txBody>
      </p:sp>
      <p:sp>
        <p:nvSpPr>
          <p:cNvPr id="3" name="Text Placeholder 2"/>
          <p:cNvSpPr>
            <a:spLocks noGrp="1"/>
          </p:cNvSpPr>
          <p:nvPr>
            <p:ph type="body" idx="1"/>
          </p:nvPr>
        </p:nvSpPr>
        <p:spPr>
          <a:xfrm>
            <a:off x="4495800" y="1204016"/>
            <a:ext cx="4495800" cy="3882333"/>
          </a:xfrm>
        </p:spPr>
        <p:txBody>
          <a:bodyPr/>
          <a:lstStyle/>
          <a:p>
            <a:r>
              <a:rPr lang="en-US" sz="2400" dirty="0" smtClean="0"/>
              <a:t>private key is embedded in coin and can be accessed (possibly electronically) only by physically breaking the coin</a:t>
            </a:r>
          </a:p>
          <a:p>
            <a:endParaRPr lang="en-US" sz="2400" dirty="0"/>
          </a:p>
          <a:p>
            <a:r>
              <a:rPr lang="en-US" sz="2400" dirty="0"/>
              <a:t>t</a:t>
            </a:r>
            <a:r>
              <a:rPr lang="en-US" sz="2400" dirty="0" smtClean="0"/>
              <a:t>rust creator to destroy any record of private key</a:t>
            </a:r>
          </a:p>
          <a:p>
            <a:endParaRPr lang="en-US" sz="2400" dirty="0"/>
          </a:p>
          <a:p>
            <a:r>
              <a:rPr lang="en-US" sz="2400" dirty="0" smtClean="0"/>
              <a:t>			</a:t>
            </a:r>
            <a:r>
              <a:rPr lang="en-US" sz="1400" dirty="0" err="1" smtClean="0"/>
              <a:t>bmm</a:t>
            </a:r>
            <a:endParaRPr lang="en-US" sz="1400" dirty="0"/>
          </a:p>
        </p:txBody>
      </p:sp>
      <p:sp>
        <p:nvSpPr>
          <p:cNvPr id="4" name="Rectangle 3"/>
          <p:cNvSpPr/>
          <p:nvPr/>
        </p:nvSpPr>
        <p:spPr>
          <a:xfrm>
            <a:off x="533400" y="4019550"/>
            <a:ext cx="3937296" cy="276999"/>
          </a:xfrm>
          <a:prstGeom prst="rect">
            <a:avLst/>
          </a:prstGeom>
        </p:spPr>
        <p:txBody>
          <a:bodyPr wrap="none">
            <a:spAutoFit/>
          </a:bodyPr>
          <a:lstStyle/>
          <a:p>
            <a:r>
              <a:rPr lang="en-US" sz="1200" dirty="0"/>
              <a:t>http://media.coindesk.com/2014/09/casascius-coins.jpg</a:t>
            </a:r>
          </a:p>
        </p:txBody>
      </p:sp>
      <p:pic>
        <p:nvPicPr>
          <p:cNvPr id="1026" name="Picture 2" descr="Casascius 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0150"/>
            <a:ext cx="3738996" cy="269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548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381000" y="1885950"/>
            <a:ext cx="8229600" cy="4038600"/>
          </a:xfrm>
          <a:prstGeom prst="rect">
            <a:avLst/>
          </a:prstGeom>
        </p:spPr>
        <p:txBody>
          <a:bodyPr lIns="91425" tIns="91425" rIns="91425" bIns="91425" anchor="b" anchorCtr="0">
            <a:noAutofit/>
          </a:bodyPr>
          <a:lstStyle/>
          <a:p>
            <a:pPr>
              <a:spcBef>
                <a:spcPts val="0"/>
              </a:spcBef>
              <a:buNone/>
            </a:pPr>
            <a:r>
              <a:rPr lang="en" sz="2400" b="0" dirty="0" smtClean="0"/>
              <a:t>A transaction history is recorded for every Bitcoin</a:t>
            </a:r>
            <a:br>
              <a:rPr lang="en" sz="2400" b="0" dirty="0" smtClean="0"/>
            </a:br>
            <a:r>
              <a:rPr lang="en" sz="2400" b="0" dirty="0"/>
              <a:t/>
            </a:r>
            <a:br>
              <a:rPr lang="en" sz="2400" b="0" dirty="0"/>
            </a:br>
            <a:r>
              <a:rPr lang="en" sz="2400" b="0" dirty="0" smtClean="0"/>
              <a:t>Key to anonymity is to avoid tying any personal information to your Bitcoin addresses</a:t>
            </a:r>
            <a:br>
              <a:rPr lang="en" sz="2400" b="0" dirty="0" smtClean="0"/>
            </a:br>
            <a:r>
              <a:rPr lang="en" sz="2400" b="0" dirty="0"/>
              <a:t/>
            </a:r>
            <a:br>
              <a:rPr lang="en" sz="2400" b="0" dirty="0"/>
            </a:br>
            <a:r>
              <a:rPr lang="en" sz="2400" b="0" dirty="0" smtClean="0"/>
              <a:t>Use an address only once</a:t>
            </a:r>
            <a:br>
              <a:rPr lang="en" sz="2400" b="0" dirty="0" smtClean="0"/>
            </a:br>
            <a:r>
              <a:rPr lang="en" sz="2400" b="0" dirty="0"/>
              <a:t/>
            </a:r>
            <a:br>
              <a:rPr lang="en" sz="2400" b="0" dirty="0"/>
            </a:br>
            <a:r>
              <a:rPr lang="en" sz="2400" b="0" dirty="0" smtClean="0"/>
              <a:t>Self-mined Bitcoins, using an anonymizing </a:t>
            </a:r>
            <a:r>
              <a:rPr lang="en" sz="2400" b="0" dirty="0" smtClean="0"/>
              <a:t>network, like Tor, to </a:t>
            </a:r>
            <a:r>
              <a:rPr lang="en" sz="2400" b="0" dirty="0" smtClean="0"/>
              <a:t>connect to the payment system, are hardest to trace</a:t>
            </a:r>
            <a:br>
              <a:rPr lang="en" sz="2400" b="0" dirty="0" smtClean="0"/>
            </a:br>
            <a:r>
              <a:rPr lang="en" sz="2400" b="0" dirty="0"/>
              <a:t/>
            </a:r>
            <a:br>
              <a:rPr lang="en" sz="2400" b="0" dirty="0"/>
            </a:br>
            <a:r>
              <a:rPr lang="en" sz="2400" b="0" dirty="0" smtClean="0"/>
              <a:t/>
            </a:r>
            <a:br>
              <a:rPr lang="en" sz="2400" b="0" dirty="0" smtClean="0"/>
            </a:br>
            <a:r>
              <a:rPr lang="en" sz="2400" b="0" dirty="0"/>
              <a:t/>
            </a:r>
            <a:br>
              <a:rPr lang="en" sz="2400" b="0" dirty="0"/>
            </a:br>
            <a:endParaRPr lang="en" sz="2400" b="0" dirty="0"/>
          </a:p>
        </p:txBody>
      </p:sp>
      <p:sp>
        <p:nvSpPr>
          <p:cNvPr id="2" name="TextBox 1"/>
          <p:cNvSpPr txBox="1"/>
          <p:nvPr/>
        </p:nvSpPr>
        <p:spPr>
          <a:xfrm>
            <a:off x="457199" y="133350"/>
            <a:ext cx="3147015" cy="707886"/>
          </a:xfrm>
          <a:prstGeom prst="rect">
            <a:avLst/>
          </a:prstGeom>
          <a:noFill/>
        </p:spPr>
        <p:txBody>
          <a:bodyPr wrap="none" rtlCol="0">
            <a:spAutoFit/>
          </a:bodyPr>
          <a:lstStyle/>
          <a:p>
            <a:r>
              <a:rPr lang="en-US" sz="4000" b="1" dirty="0" smtClean="0"/>
              <a:t>Anonymity?</a:t>
            </a:r>
            <a:endParaRPr lang="en-US" sz="4000" b="1" dirty="0"/>
          </a:p>
        </p:txBody>
      </p:sp>
      <p:sp>
        <p:nvSpPr>
          <p:cNvPr id="8" name="TextBox 7"/>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a:t>Mixes</a:t>
            </a:r>
          </a:p>
        </p:txBody>
      </p:sp>
      <p:pic>
        <p:nvPicPr>
          <p:cNvPr id="682" name="Shape 682"/>
          <p:cNvPicPr preferRelativeResize="0"/>
          <p:nvPr/>
        </p:nvPicPr>
        <p:blipFill>
          <a:blip r:embed="rId3">
            <a:alphaModFix/>
          </a:blip>
          <a:stretch>
            <a:fillRect/>
          </a:stretch>
        </p:blipFill>
        <p:spPr>
          <a:xfrm>
            <a:off x="3842067" y="2146175"/>
            <a:ext cx="1669544" cy="1335635"/>
          </a:xfrm>
          <a:prstGeom prst="rect">
            <a:avLst/>
          </a:prstGeom>
          <a:noFill/>
          <a:ln>
            <a:noFill/>
          </a:ln>
        </p:spPr>
      </p:pic>
      <p:cxnSp>
        <p:nvCxnSpPr>
          <p:cNvPr id="683" name="Shape 683"/>
          <p:cNvCxnSpPr/>
          <p:nvPr/>
        </p:nvCxnSpPr>
        <p:spPr>
          <a:xfrm>
            <a:off x="1828800" y="1865400"/>
            <a:ext cx="1912199" cy="512400"/>
          </a:xfrm>
          <a:prstGeom prst="straightConnector1">
            <a:avLst/>
          </a:prstGeom>
          <a:noFill/>
          <a:ln w="19050" cap="flat">
            <a:solidFill>
              <a:schemeClr val="dk2"/>
            </a:solidFill>
            <a:prstDash val="solid"/>
            <a:round/>
            <a:headEnd type="none" w="lg" len="lg"/>
            <a:tailEnd type="triangle" w="lg" len="lg"/>
          </a:ln>
        </p:spPr>
      </p:cxnSp>
      <p:cxnSp>
        <p:nvCxnSpPr>
          <p:cNvPr id="684" name="Shape 684"/>
          <p:cNvCxnSpPr/>
          <p:nvPr/>
        </p:nvCxnSpPr>
        <p:spPr>
          <a:xfrm rot="10800000" flipH="1">
            <a:off x="1855425" y="2725475"/>
            <a:ext cx="1837800" cy="585899"/>
          </a:xfrm>
          <a:prstGeom prst="straightConnector1">
            <a:avLst/>
          </a:prstGeom>
          <a:noFill/>
          <a:ln w="19050" cap="flat">
            <a:solidFill>
              <a:schemeClr val="dk2"/>
            </a:solidFill>
            <a:prstDash val="solid"/>
            <a:round/>
            <a:headEnd type="none" w="lg" len="lg"/>
            <a:tailEnd type="triangle" w="lg" len="lg"/>
          </a:ln>
        </p:spPr>
      </p:cxnSp>
      <p:cxnSp>
        <p:nvCxnSpPr>
          <p:cNvPr id="685" name="Shape 685"/>
          <p:cNvCxnSpPr/>
          <p:nvPr/>
        </p:nvCxnSpPr>
        <p:spPr>
          <a:xfrm rot="10800000" flipH="1">
            <a:off x="1970850" y="3258199"/>
            <a:ext cx="1855499" cy="1233900"/>
          </a:xfrm>
          <a:prstGeom prst="straightConnector1">
            <a:avLst/>
          </a:prstGeom>
          <a:noFill/>
          <a:ln w="19050" cap="flat">
            <a:solidFill>
              <a:schemeClr val="dk2"/>
            </a:solidFill>
            <a:prstDash val="solid"/>
            <a:round/>
            <a:headEnd type="none" w="lg" len="lg"/>
            <a:tailEnd type="triangle" w="lg" len="lg"/>
          </a:ln>
        </p:spPr>
      </p:cxnSp>
      <p:sp>
        <p:nvSpPr>
          <p:cNvPr id="686" name="Shape 686"/>
          <p:cNvSpPr/>
          <p:nvPr/>
        </p:nvSpPr>
        <p:spPr>
          <a:xfrm>
            <a:off x="1784400" y="373751"/>
            <a:ext cx="6802500" cy="3610250"/>
          </a:xfrm>
          <a:custGeom>
            <a:avLst/>
            <a:gdLst/>
            <a:ahLst/>
            <a:cxnLst/>
            <a:rect l="0" t="0" r="0" b="0"/>
            <a:pathLst>
              <a:path w="272100" h="144410" extrusionOk="0">
                <a:moveTo>
                  <a:pt x="143819" y="93713"/>
                </a:moveTo>
                <a:cubicBezTo>
                  <a:pt x="163583" y="93713"/>
                  <a:pt x="183762" y="92750"/>
                  <a:pt x="202766" y="87321"/>
                </a:cubicBezTo>
                <a:cubicBezTo>
                  <a:pt x="211481" y="84830"/>
                  <a:pt x="226546" y="78052"/>
                  <a:pt x="223363" y="69565"/>
                </a:cubicBezTo>
                <a:cubicBezTo>
                  <a:pt x="221275" y="64000"/>
                  <a:pt x="215289" y="60760"/>
                  <a:pt x="210579" y="57137"/>
                </a:cubicBezTo>
                <a:cubicBezTo>
                  <a:pt x="203174" y="51440"/>
                  <a:pt x="193992" y="46148"/>
                  <a:pt x="184656" y="46483"/>
                </a:cubicBezTo>
                <a:cubicBezTo>
                  <a:pt x="176019" y="46792"/>
                  <a:pt x="167816" y="50382"/>
                  <a:pt x="159443" y="52520"/>
                </a:cubicBezTo>
                <a:cubicBezTo>
                  <a:pt x="142598" y="56820"/>
                  <a:pt x="124927" y="59587"/>
                  <a:pt x="107598" y="58202"/>
                </a:cubicBezTo>
                <a:cubicBezTo>
                  <a:pt x="101588" y="57721"/>
                  <a:pt x="96418" y="51474"/>
                  <a:pt x="94459" y="45773"/>
                </a:cubicBezTo>
                <a:cubicBezTo>
                  <a:pt x="91208" y="36316"/>
                  <a:pt x="94728" y="22656"/>
                  <a:pt x="102981" y="17010"/>
                </a:cubicBezTo>
                <a:cubicBezTo>
                  <a:pt x="113747" y="9643"/>
                  <a:pt x="128012" y="28823"/>
                  <a:pt x="134586" y="40092"/>
                </a:cubicBezTo>
                <a:cubicBezTo>
                  <a:pt x="146595" y="60679"/>
                  <a:pt x="154788" y="83574"/>
                  <a:pt x="168676" y="102945"/>
                </a:cubicBezTo>
                <a:cubicBezTo>
                  <a:pt x="173409" y="109546"/>
                  <a:pt x="177684" y="118060"/>
                  <a:pt x="185366" y="120701"/>
                </a:cubicBezTo>
                <a:cubicBezTo>
                  <a:pt x="193426" y="123471"/>
                  <a:pt x="202293" y="115227"/>
                  <a:pt x="208093" y="108982"/>
                </a:cubicBezTo>
                <a:cubicBezTo>
                  <a:pt x="217318" y="99046"/>
                  <a:pt x="222005" y="85242"/>
                  <a:pt x="225138" y="72051"/>
                </a:cubicBezTo>
                <a:cubicBezTo>
                  <a:pt x="228506" y="57868"/>
                  <a:pt x="233378" y="41607"/>
                  <a:pt x="227269" y="28373"/>
                </a:cubicBezTo>
                <a:cubicBezTo>
                  <a:pt x="225777" y="25141"/>
                  <a:pt x="220024" y="28060"/>
                  <a:pt x="216616" y="29083"/>
                </a:cubicBezTo>
                <a:cubicBezTo>
                  <a:pt x="206065" y="32247"/>
                  <a:pt x="196171" y="37918"/>
                  <a:pt x="187497" y="44708"/>
                </a:cubicBezTo>
                <a:cubicBezTo>
                  <a:pt x="185244" y="46470"/>
                  <a:pt x="188942" y="50583"/>
                  <a:pt x="191048" y="52520"/>
                </a:cubicBezTo>
                <a:cubicBezTo>
                  <a:pt x="198541" y="59414"/>
                  <a:pt x="207279" y="64864"/>
                  <a:pt x="215905" y="70276"/>
                </a:cubicBezTo>
                <a:cubicBezTo>
                  <a:pt x="229548" y="78837"/>
                  <a:pt x="245679" y="83534"/>
                  <a:pt x="258163" y="93713"/>
                </a:cubicBezTo>
                <a:cubicBezTo>
                  <a:pt x="267882" y="101638"/>
                  <a:pt x="275311" y="117604"/>
                  <a:pt x="270592" y="129223"/>
                </a:cubicBezTo>
                <a:cubicBezTo>
                  <a:pt x="262962" y="148005"/>
                  <a:pt x="231441" y="144921"/>
                  <a:pt x="211289" y="142717"/>
                </a:cubicBezTo>
                <a:cubicBezTo>
                  <a:pt x="194807" y="140914"/>
                  <a:pt x="176203" y="143202"/>
                  <a:pt x="162284" y="134195"/>
                </a:cubicBezTo>
                <a:cubicBezTo>
                  <a:pt x="157035" y="130798"/>
                  <a:pt x="157288" y="122603"/>
                  <a:pt x="156247" y="116440"/>
                </a:cubicBezTo>
                <a:cubicBezTo>
                  <a:pt x="154116" y="103832"/>
                  <a:pt x="153435" y="90700"/>
                  <a:pt x="155537" y="78088"/>
                </a:cubicBezTo>
                <a:cubicBezTo>
                  <a:pt x="158128" y="62536"/>
                  <a:pt x="164503" y="47633"/>
                  <a:pt x="165835" y="31924"/>
                </a:cubicBezTo>
                <a:cubicBezTo>
                  <a:pt x="166651" y="22295"/>
                  <a:pt x="159123" y="12174"/>
                  <a:pt x="150921" y="7067"/>
                </a:cubicBezTo>
                <a:cubicBezTo>
                  <a:pt x="123805" y="-9817"/>
                  <a:pt x="82850" y="6665"/>
                  <a:pt x="56818" y="25177"/>
                </a:cubicBezTo>
                <a:cubicBezTo>
                  <a:pt x="50392" y="29745"/>
                  <a:pt x="47500" y="38201"/>
                  <a:pt x="41193" y="42932"/>
                </a:cubicBezTo>
                <a:cubicBezTo>
                  <a:pt x="30090" y="51258"/>
                  <a:pt x="12416" y="55168"/>
                  <a:pt x="0" y="48969"/>
                </a:cubicBezTo>
              </a:path>
            </a:pathLst>
          </a:custGeom>
          <a:noFill/>
          <a:ln w="19050" cap="flat">
            <a:solidFill>
              <a:schemeClr val="dk2"/>
            </a:solidFill>
            <a:prstDash val="solid"/>
            <a:round/>
            <a:headEnd type="none" w="lg" len="lg"/>
            <a:tailEnd type="triangle" w="lg" len="lg"/>
          </a:ln>
        </p:spPr>
      </p:sp>
      <p:sp>
        <p:nvSpPr>
          <p:cNvPr id="687" name="Shape 687"/>
          <p:cNvSpPr/>
          <p:nvPr/>
        </p:nvSpPr>
        <p:spPr>
          <a:xfrm>
            <a:off x="1802175" y="724521"/>
            <a:ext cx="6563600" cy="4445125"/>
          </a:xfrm>
          <a:custGeom>
            <a:avLst/>
            <a:gdLst/>
            <a:ahLst/>
            <a:cxnLst/>
            <a:rect l="0" t="0" r="0" b="0"/>
            <a:pathLst>
              <a:path w="262544" h="177805" extrusionOk="0">
                <a:moveTo>
                  <a:pt x="143463" y="86074"/>
                </a:moveTo>
                <a:cubicBezTo>
                  <a:pt x="161368" y="86074"/>
                  <a:pt x="175846" y="102280"/>
                  <a:pt x="189272" y="114127"/>
                </a:cubicBezTo>
                <a:cubicBezTo>
                  <a:pt x="197272" y="121186"/>
                  <a:pt x="205235" y="131882"/>
                  <a:pt x="215905" y="131882"/>
                </a:cubicBezTo>
                <a:cubicBezTo>
                  <a:pt x="237888" y="131882"/>
                  <a:pt x="240296" y="89939"/>
                  <a:pt x="234725" y="68673"/>
                </a:cubicBezTo>
                <a:cubicBezTo>
                  <a:pt x="232209" y="59069"/>
                  <a:pt x="221570" y="49853"/>
                  <a:pt x="211643" y="49853"/>
                </a:cubicBezTo>
                <a:cubicBezTo>
                  <a:pt x="197574" y="49853"/>
                  <a:pt x="186067" y="68827"/>
                  <a:pt x="185365" y="82878"/>
                </a:cubicBezTo>
                <a:cubicBezTo>
                  <a:pt x="184085" y="108467"/>
                  <a:pt x="211851" y="127301"/>
                  <a:pt x="219456" y="151768"/>
                </a:cubicBezTo>
                <a:cubicBezTo>
                  <a:pt x="221142" y="157193"/>
                  <a:pt x="222782" y="164206"/>
                  <a:pt x="219456" y="168813"/>
                </a:cubicBezTo>
                <a:cubicBezTo>
                  <a:pt x="216128" y="173420"/>
                  <a:pt x="207908" y="170608"/>
                  <a:pt x="202411" y="169169"/>
                </a:cubicBezTo>
                <a:cubicBezTo>
                  <a:pt x="189915" y="165896"/>
                  <a:pt x="177789" y="160075"/>
                  <a:pt x="167610" y="152123"/>
                </a:cubicBezTo>
                <a:cubicBezTo>
                  <a:pt x="160601" y="146648"/>
                  <a:pt x="157273" y="132655"/>
                  <a:pt x="162994" y="125846"/>
                </a:cubicBezTo>
                <a:cubicBezTo>
                  <a:pt x="166853" y="121251"/>
                  <a:pt x="174396" y="121024"/>
                  <a:pt x="180394" y="121229"/>
                </a:cubicBezTo>
                <a:cubicBezTo>
                  <a:pt x="199590" y="121883"/>
                  <a:pt x="218244" y="128827"/>
                  <a:pt x="236146" y="135789"/>
                </a:cubicBezTo>
                <a:cubicBezTo>
                  <a:pt x="242181" y="138136"/>
                  <a:pt x="248925" y="144925"/>
                  <a:pt x="254611" y="141825"/>
                </a:cubicBezTo>
                <a:cubicBezTo>
                  <a:pt x="258568" y="139667"/>
                  <a:pt x="257345" y="133169"/>
                  <a:pt x="257807" y="128686"/>
                </a:cubicBezTo>
                <a:cubicBezTo>
                  <a:pt x="258157" y="125282"/>
                  <a:pt x="259408" y="105074"/>
                  <a:pt x="259583" y="99568"/>
                </a:cubicBezTo>
                <a:cubicBezTo>
                  <a:pt x="260132" y="82177"/>
                  <a:pt x="259293" y="64143"/>
                  <a:pt x="253546" y="47722"/>
                </a:cubicBezTo>
                <a:cubicBezTo>
                  <a:pt x="249697" y="36727"/>
                  <a:pt x="240986" y="27716"/>
                  <a:pt x="232240" y="20024"/>
                </a:cubicBezTo>
                <a:cubicBezTo>
                  <a:pt x="218920" y="8309"/>
                  <a:pt x="200547" y="1727"/>
                  <a:pt x="182880" y="138"/>
                </a:cubicBezTo>
                <a:cubicBezTo>
                  <a:pt x="170598" y="-967"/>
                  <a:pt x="159683" y="8580"/>
                  <a:pt x="148434" y="13632"/>
                </a:cubicBezTo>
                <a:cubicBezTo>
                  <a:pt x="140007" y="17415"/>
                  <a:pt x="129573" y="20026"/>
                  <a:pt x="124642" y="27836"/>
                </a:cubicBezTo>
                <a:cubicBezTo>
                  <a:pt x="123376" y="29840"/>
                  <a:pt x="122142" y="33928"/>
                  <a:pt x="124287" y="34938"/>
                </a:cubicBezTo>
                <a:cubicBezTo>
                  <a:pt x="130294" y="37765"/>
                  <a:pt x="137277" y="37702"/>
                  <a:pt x="143818" y="38844"/>
                </a:cubicBezTo>
                <a:cubicBezTo>
                  <a:pt x="153830" y="40592"/>
                  <a:pt x="163649" y="43442"/>
                  <a:pt x="173292" y="46657"/>
                </a:cubicBezTo>
                <a:cubicBezTo>
                  <a:pt x="187602" y="51427"/>
                  <a:pt x="202724" y="54201"/>
                  <a:pt x="216260" y="60861"/>
                </a:cubicBezTo>
                <a:cubicBezTo>
                  <a:pt x="232110" y="68660"/>
                  <a:pt x="245202" y="83281"/>
                  <a:pt x="252836" y="99213"/>
                </a:cubicBezTo>
                <a:cubicBezTo>
                  <a:pt x="257823" y="109622"/>
                  <a:pt x="266278" y="122871"/>
                  <a:pt x="260648" y="132948"/>
                </a:cubicBezTo>
                <a:cubicBezTo>
                  <a:pt x="255132" y="142818"/>
                  <a:pt x="244874" y="149296"/>
                  <a:pt x="235791" y="156030"/>
                </a:cubicBezTo>
                <a:cubicBezTo>
                  <a:pt x="225372" y="163753"/>
                  <a:pt x="213667" y="170695"/>
                  <a:pt x="200990" y="173430"/>
                </a:cubicBezTo>
                <a:cubicBezTo>
                  <a:pt x="181855" y="177556"/>
                  <a:pt x="161972" y="177336"/>
                  <a:pt x="142398" y="177336"/>
                </a:cubicBezTo>
                <a:cubicBezTo>
                  <a:pt x="123986" y="177336"/>
                  <a:pt x="104368" y="179759"/>
                  <a:pt x="87356" y="172720"/>
                </a:cubicBezTo>
                <a:cubicBezTo>
                  <a:pt x="57811" y="160495"/>
                  <a:pt x="67982" y="108323"/>
                  <a:pt x="44033" y="87139"/>
                </a:cubicBezTo>
                <a:cubicBezTo>
                  <a:pt x="36549" y="80519"/>
                  <a:pt x="24628" y="77705"/>
                  <a:pt x="14914" y="80037"/>
                </a:cubicBezTo>
                <a:cubicBezTo>
                  <a:pt x="9608" y="81310"/>
                  <a:pt x="5176" y="88509"/>
                  <a:pt x="0" y="86784"/>
                </a:cubicBezTo>
              </a:path>
            </a:pathLst>
          </a:custGeom>
          <a:noFill/>
          <a:ln w="19050" cap="flat">
            <a:solidFill>
              <a:schemeClr val="dk2"/>
            </a:solidFill>
            <a:prstDash val="solid"/>
            <a:round/>
            <a:headEnd type="none" w="lg" len="lg"/>
            <a:tailEnd type="triangle" w="lg" len="lg"/>
          </a:ln>
        </p:spPr>
      </p:sp>
      <p:sp>
        <p:nvSpPr>
          <p:cNvPr id="688" name="Shape 688"/>
          <p:cNvSpPr/>
          <p:nvPr/>
        </p:nvSpPr>
        <p:spPr>
          <a:xfrm>
            <a:off x="1828800" y="779585"/>
            <a:ext cx="6449825" cy="4021275"/>
          </a:xfrm>
          <a:custGeom>
            <a:avLst/>
            <a:gdLst/>
            <a:ahLst/>
            <a:cxnLst/>
            <a:rect l="0" t="0" r="0" b="0"/>
            <a:pathLst>
              <a:path w="257993" h="160851" extrusionOk="0">
                <a:moveTo>
                  <a:pt x="140622" y="90974"/>
                </a:moveTo>
                <a:cubicBezTo>
                  <a:pt x="162395" y="98228"/>
                  <a:pt x="186966" y="107626"/>
                  <a:pt x="208803" y="100562"/>
                </a:cubicBezTo>
                <a:cubicBezTo>
                  <a:pt x="216551" y="98055"/>
                  <a:pt x="221514" y="88097"/>
                  <a:pt x="221942" y="79965"/>
                </a:cubicBezTo>
                <a:cubicBezTo>
                  <a:pt x="222240" y="74299"/>
                  <a:pt x="218653" y="68837"/>
                  <a:pt x="215195" y="64341"/>
                </a:cubicBezTo>
                <a:cubicBezTo>
                  <a:pt x="209414" y="56825"/>
                  <a:pt x="193703" y="56435"/>
                  <a:pt x="186786" y="62920"/>
                </a:cubicBezTo>
                <a:cubicBezTo>
                  <a:pt x="182023" y="67384"/>
                  <a:pt x="182832" y="76435"/>
                  <a:pt x="185366" y="82451"/>
                </a:cubicBezTo>
                <a:cubicBezTo>
                  <a:pt x="193676" y="102188"/>
                  <a:pt x="219359" y="108724"/>
                  <a:pt x="234370" y="123999"/>
                </a:cubicBezTo>
                <a:cubicBezTo>
                  <a:pt x="239157" y="128869"/>
                  <a:pt x="246761" y="136607"/>
                  <a:pt x="243248" y="142464"/>
                </a:cubicBezTo>
                <a:cubicBezTo>
                  <a:pt x="239184" y="149237"/>
                  <a:pt x="228690" y="149127"/>
                  <a:pt x="220876" y="150277"/>
                </a:cubicBezTo>
                <a:cubicBezTo>
                  <a:pt x="203948" y="152766"/>
                  <a:pt x="179846" y="154987"/>
                  <a:pt x="170451" y="140689"/>
                </a:cubicBezTo>
                <a:cubicBezTo>
                  <a:pt x="164711" y="131954"/>
                  <a:pt x="164216" y="120565"/>
                  <a:pt x="163349" y="110150"/>
                </a:cubicBezTo>
                <a:cubicBezTo>
                  <a:pt x="162994" y="105896"/>
                  <a:pt x="161123" y="100464"/>
                  <a:pt x="164059" y="97366"/>
                </a:cubicBezTo>
                <a:cubicBezTo>
                  <a:pt x="171925" y="89062"/>
                  <a:pt x="186716" y="93795"/>
                  <a:pt x="198150" y="93459"/>
                </a:cubicBezTo>
                <a:cubicBezTo>
                  <a:pt x="205528" y="93242"/>
                  <a:pt x="212853" y="90724"/>
                  <a:pt x="219456" y="87423"/>
                </a:cubicBezTo>
                <a:cubicBezTo>
                  <a:pt x="230321" y="81989"/>
                  <a:pt x="235299" y="68338"/>
                  <a:pt x="239342" y="56883"/>
                </a:cubicBezTo>
                <a:cubicBezTo>
                  <a:pt x="243436" y="45281"/>
                  <a:pt x="248314" y="32823"/>
                  <a:pt x="246444" y="20663"/>
                </a:cubicBezTo>
                <a:cubicBezTo>
                  <a:pt x="244902" y="10644"/>
                  <a:pt x="234205" y="325"/>
                  <a:pt x="224072" y="66"/>
                </a:cubicBezTo>
                <a:cubicBezTo>
                  <a:pt x="213837" y="-196"/>
                  <a:pt x="203950" y="3861"/>
                  <a:pt x="193888" y="5748"/>
                </a:cubicBezTo>
                <a:cubicBezTo>
                  <a:pt x="182311" y="7918"/>
                  <a:pt x="170501" y="8837"/>
                  <a:pt x="158733" y="9299"/>
                </a:cubicBezTo>
                <a:cubicBezTo>
                  <a:pt x="140971" y="9995"/>
                  <a:pt x="123174" y="8360"/>
                  <a:pt x="105467" y="6813"/>
                </a:cubicBezTo>
                <a:cubicBezTo>
                  <a:pt x="92133" y="5647"/>
                  <a:pt x="75414" y="-577"/>
                  <a:pt x="65340" y="8234"/>
                </a:cubicBezTo>
                <a:cubicBezTo>
                  <a:pt x="64252" y="9185"/>
                  <a:pt x="67562" y="10150"/>
                  <a:pt x="68891" y="10720"/>
                </a:cubicBezTo>
                <a:cubicBezTo>
                  <a:pt x="72494" y="12264"/>
                  <a:pt x="76416" y="13628"/>
                  <a:pt x="79189" y="16401"/>
                </a:cubicBezTo>
                <a:cubicBezTo>
                  <a:pt x="83818" y="21030"/>
                  <a:pt x="87891" y="27113"/>
                  <a:pt x="94103" y="29185"/>
                </a:cubicBezTo>
                <a:cubicBezTo>
                  <a:pt x="102862" y="32105"/>
                  <a:pt x="112642" y="30709"/>
                  <a:pt x="121802" y="29540"/>
                </a:cubicBezTo>
                <a:cubicBezTo>
                  <a:pt x="156164" y="25152"/>
                  <a:pt x="194639" y="29737"/>
                  <a:pt x="224072" y="48006"/>
                </a:cubicBezTo>
                <a:cubicBezTo>
                  <a:pt x="261121" y="71002"/>
                  <a:pt x="208974" y="37801"/>
                  <a:pt x="243248" y="60435"/>
                </a:cubicBezTo>
                <a:cubicBezTo>
                  <a:pt x="248769" y="64081"/>
                  <a:pt x="257258" y="67334"/>
                  <a:pt x="257808" y="73929"/>
                </a:cubicBezTo>
                <a:cubicBezTo>
                  <a:pt x="258547" y="82809"/>
                  <a:pt x="253242" y="91197"/>
                  <a:pt x="249995" y="99496"/>
                </a:cubicBezTo>
                <a:cubicBezTo>
                  <a:pt x="246464" y="108519"/>
                  <a:pt x="244832" y="119363"/>
                  <a:pt x="237566" y="125774"/>
                </a:cubicBezTo>
                <a:cubicBezTo>
                  <a:pt x="230339" y="132149"/>
                  <a:pt x="220618" y="134958"/>
                  <a:pt x="211999" y="139268"/>
                </a:cubicBezTo>
                <a:cubicBezTo>
                  <a:pt x="202576" y="143978"/>
                  <a:pt x="193675" y="150072"/>
                  <a:pt x="183590" y="153117"/>
                </a:cubicBezTo>
                <a:cubicBezTo>
                  <a:pt x="140410" y="166152"/>
                  <a:pt x="93185" y="159626"/>
                  <a:pt x="48295" y="155248"/>
                </a:cubicBezTo>
                <a:cubicBezTo>
                  <a:pt x="32272" y="153685"/>
                  <a:pt x="16098" y="154893"/>
                  <a:pt x="0" y="154893"/>
                </a:cubicBezTo>
              </a:path>
            </a:pathLst>
          </a:custGeom>
          <a:noFill/>
          <a:ln w="19050" cap="flat">
            <a:solidFill>
              <a:schemeClr val="dk2"/>
            </a:solidFill>
            <a:prstDash val="solid"/>
            <a:round/>
            <a:headEnd type="none" w="lg" len="lg"/>
            <a:tailEnd type="triangle" w="lg" len="lg"/>
          </a:ln>
        </p:spPr>
      </p:sp>
      <p:pic>
        <p:nvPicPr>
          <p:cNvPr id="689" name="Shape 689"/>
          <p:cNvPicPr preferRelativeResize="0"/>
          <p:nvPr/>
        </p:nvPicPr>
        <p:blipFill>
          <a:blip r:embed="rId4">
            <a:alphaModFix/>
          </a:blip>
          <a:stretch>
            <a:fillRect/>
          </a:stretch>
        </p:blipFill>
        <p:spPr>
          <a:xfrm>
            <a:off x="734775" y="1063375"/>
            <a:ext cx="863349" cy="1227903"/>
          </a:xfrm>
          <a:prstGeom prst="rect">
            <a:avLst/>
          </a:prstGeom>
          <a:noFill/>
          <a:ln>
            <a:noFill/>
          </a:ln>
        </p:spPr>
      </p:pic>
      <p:pic>
        <p:nvPicPr>
          <p:cNvPr id="690" name="Shape 690"/>
          <p:cNvPicPr preferRelativeResize="0"/>
          <p:nvPr/>
        </p:nvPicPr>
        <p:blipFill>
          <a:blip r:embed="rId4">
            <a:alphaModFix/>
          </a:blip>
          <a:stretch>
            <a:fillRect/>
          </a:stretch>
        </p:blipFill>
        <p:spPr>
          <a:xfrm>
            <a:off x="734775" y="2454110"/>
            <a:ext cx="863349" cy="1227903"/>
          </a:xfrm>
          <a:prstGeom prst="rect">
            <a:avLst/>
          </a:prstGeom>
          <a:noFill/>
          <a:ln>
            <a:noFill/>
          </a:ln>
        </p:spPr>
      </p:pic>
      <p:pic>
        <p:nvPicPr>
          <p:cNvPr id="691" name="Shape 691"/>
          <p:cNvPicPr preferRelativeResize="0"/>
          <p:nvPr/>
        </p:nvPicPr>
        <p:blipFill>
          <a:blip r:embed="rId4">
            <a:alphaModFix/>
          </a:blip>
          <a:stretch>
            <a:fillRect/>
          </a:stretch>
        </p:blipFill>
        <p:spPr>
          <a:xfrm>
            <a:off x="734775" y="3844846"/>
            <a:ext cx="863349" cy="1227903"/>
          </a:xfrm>
          <a:prstGeom prst="rect">
            <a:avLst/>
          </a:prstGeom>
          <a:noFill/>
          <a:ln>
            <a:noFill/>
          </a:ln>
        </p:spPr>
      </p:pic>
      <p:sp>
        <p:nvSpPr>
          <p:cNvPr id="13" name="TextBox 12"/>
          <p:cNvSpPr txBox="1"/>
          <p:nvPr/>
        </p:nvSpPr>
        <p:spPr>
          <a:xfrm>
            <a:off x="8620525" y="4477771"/>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3"/>
                                        </p:tgtEl>
                                        <p:attrNameLst>
                                          <p:attrName>style.visibility</p:attrName>
                                        </p:attrNameLst>
                                      </p:cBhvr>
                                      <p:to>
                                        <p:strVal val="visible"/>
                                      </p:to>
                                    </p:set>
                                    <p:animEffect transition="in" filter="fade">
                                      <p:cBhvr>
                                        <p:cTn id="7" dur="1000"/>
                                        <p:tgtEl>
                                          <p:spTgt spid="683"/>
                                        </p:tgtEl>
                                      </p:cBhvr>
                                    </p:animEffect>
                                  </p:childTnLst>
                                </p:cTn>
                              </p:par>
                              <p:par>
                                <p:cTn id="8" presetID="10" presetClass="entr" presetSubtype="0" fill="hold" nodeType="withEffect">
                                  <p:stCondLst>
                                    <p:cond delay="0"/>
                                  </p:stCondLst>
                                  <p:childTnLst>
                                    <p:set>
                                      <p:cBhvr>
                                        <p:cTn id="9" dur="1" fill="hold">
                                          <p:stCondLst>
                                            <p:cond delay="0"/>
                                          </p:stCondLst>
                                        </p:cTn>
                                        <p:tgtEl>
                                          <p:spTgt spid="684"/>
                                        </p:tgtEl>
                                        <p:attrNameLst>
                                          <p:attrName>style.visibility</p:attrName>
                                        </p:attrNameLst>
                                      </p:cBhvr>
                                      <p:to>
                                        <p:strVal val="visible"/>
                                      </p:to>
                                    </p:set>
                                    <p:animEffect transition="in" filter="fade">
                                      <p:cBhvr>
                                        <p:cTn id="10" dur="1000"/>
                                        <p:tgtEl>
                                          <p:spTgt spid="684"/>
                                        </p:tgtEl>
                                      </p:cBhvr>
                                    </p:animEffect>
                                  </p:childTnLst>
                                </p:cTn>
                              </p:par>
                              <p:par>
                                <p:cTn id="11" presetID="10" presetClass="entr" presetSubtype="0" fill="hold" nodeType="withEffect">
                                  <p:stCondLst>
                                    <p:cond delay="0"/>
                                  </p:stCondLst>
                                  <p:childTnLst>
                                    <p:set>
                                      <p:cBhvr>
                                        <p:cTn id="12" dur="1" fill="hold">
                                          <p:stCondLst>
                                            <p:cond delay="0"/>
                                          </p:stCondLst>
                                        </p:cTn>
                                        <p:tgtEl>
                                          <p:spTgt spid="685"/>
                                        </p:tgtEl>
                                        <p:attrNameLst>
                                          <p:attrName>style.visibility</p:attrName>
                                        </p:attrNameLst>
                                      </p:cBhvr>
                                      <p:to>
                                        <p:strVal val="visible"/>
                                      </p:to>
                                    </p:set>
                                    <p:animEffect transition="in" filter="fade">
                                      <p:cBhvr>
                                        <p:cTn id="13" dur="1000"/>
                                        <p:tgtEl>
                                          <p:spTgt spid="685"/>
                                        </p:tgtEl>
                                      </p:cBhvr>
                                    </p:animEffect>
                                  </p:childTnLst>
                                </p:cTn>
                              </p:par>
                              <p:par>
                                <p:cTn id="14" presetID="10" presetClass="entr" presetSubtype="0" fill="hold" nodeType="withEffect">
                                  <p:stCondLst>
                                    <p:cond delay="0"/>
                                  </p:stCondLst>
                                  <p:childTnLst>
                                    <p:set>
                                      <p:cBhvr>
                                        <p:cTn id="15" dur="1" fill="hold">
                                          <p:stCondLst>
                                            <p:cond delay="0"/>
                                          </p:stCondLst>
                                        </p:cTn>
                                        <p:tgtEl>
                                          <p:spTgt spid="682"/>
                                        </p:tgtEl>
                                        <p:attrNameLst>
                                          <p:attrName>style.visibility</p:attrName>
                                        </p:attrNameLst>
                                      </p:cBhvr>
                                      <p:to>
                                        <p:strVal val="visible"/>
                                      </p:to>
                                    </p:set>
                                    <p:animEffect transition="in" filter="fade">
                                      <p:cBhvr>
                                        <p:cTn id="16" dur="1000"/>
                                        <p:tgtEl>
                                          <p:spTgt spid="6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86"/>
                                        </p:tgtEl>
                                        <p:attrNameLst>
                                          <p:attrName>style.visibility</p:attrName>
                                        </p:attrNameLst>
                                      </p:cBhvr>
                                      <p:to>
                                        <p:strVal val="visible"/>
                                      </p:to>
                                    </p:set>
                                    <p:animEffect transition="in" filter="fade">
                                      <p:cBhvr>
                                        <p:cTn id="21" dur="1000"/>
                                        <p:tgtEl>
                                          <p:spTgt spid="686"/>
                                        </p:tgtEl>
                                      </p:cBhvr>
                                    </p:animEffect>
                                  </p:childTnLst>
                                </p:cTn>
                              </p:par>
                              <p:par>
                                <p:cTn id="22" presetID="10" presetClass="entr" presetSubtype="0" fill="hold" nodeType="withEffect">
                                  <p:stCondLst>
                                    <p:cond delay="0"/>
                                  </p:stCondLst>
                                  <p:childTnLst>
                                    <p:set>
                                      <p:cBhvr>
                                        <p:cTn id="23" dur="1" fill="hold">
                                          <p:stCondLst>
                                            <p:cond delay="0"/>
                                          </p:stCondLst>
                                        </p:cTn>
                                        <p:tgtEl>
                                          <p:spTgt spid="688"/>
                                        </p:tgtEl>
                                        <p:attrNameLst>
                                          <p:attrName>style.visibility</p:attrName>
                                        </p:attrNameLst>
                                      </p:cBhvr>
                                      <p:to>
                                        <p:strVal val="visible"/>
                                      </p:to>
                                    </p:set>
                                    <p:animEffect transition="in" filter="fade">
                                      <p:cBhvr>
                                        <p:cTn id="24" dur="1000"/>
                                        <p:tgtEl>
                                          <p:spTgt spid="688"/>
                                        </p:tgtEl>
                                      </p:cBhvr>
                                    </p:animEffect>
                                  </p:childTnLst>
                                </p:cTn>
                              </p:par>
                              <p:par>
                                <p:cTn id="25" presetID="10" presetClass="entr" presetSubtype="0" fill="hold" nodeType="withEffect">
                                  <p:stCondLst>
                                    <p:cond delay="0"/>
                                  </p:stCondLst>
                                  <p:childTnLst>
                                    <p:set>
                                      <p:cBhvr>
                                        <p:cTn id="26" dur="1" fill="hold">
                                          <p:stCondLst>
                                            <p:cond delay="0"/>
                                          </p:stCondLst>
                                        </p:cTn>
                                        <p:tgtEl>
                                          <p:spTgt spid="687"/>
                                        </p:tgtEl>
                                        <p:attrNameLst>
                                          <p:attrName>style.visibility</p:attrName>
                                        </p:attrNameLst>
                                      </p:cBhvr>
                                      <p:to>
                                        <p:strVal val="visible"/>
                                      </p:to>
                                    </p:set>
                                    <p:animEffect transition="in" filter="fade">
                                      <p:cBhvr>
                                        <p:cTn id="27" dur="10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a:t>Mixes today</a:t>
            </a:r>
          </a:p>
        </p:txBody>
      </p:sp>
      <p:sp>
        <p:nvSpPr>
          <p:cNvPr id="697" name="Shape 697"/>
          <p:cNvSpPr txBox="1"/>
          <p:nvPr/>
        </p:nvSpPr>
        <p:spPr>
          <a:xfrm>
            <a:off x="552850" y="1509862"/>
            <a:ext cx="8298000" cy="2123699"/>
          </a:xfrm>
          <a:prstGeom prst="rect">
            <a:avLst/>
          </a:prstGeom>
          <a:solidFill>
            <a:srgbClr val="E06666"/>
          </a:solidFill>
          <a:ln w="2857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30909"/>
              </a:lnSpc>
              <a:spcBef>
                <a:spcPts val="400"/>
              </a:spcBef>
              <a:spcAft>
                <a:spcPts val="600"/>
              </a:spcAft>
              <a:buNone/>
            </a:pPr>
            <a:r>
              <a:rPr lang="en" sz="2400"/>
              <a:t>Caution: Mixing services may themselves be operating with anonymity. As such, if the mixing output fails to be delivered or access to funds is denied there is no recourse. Use at your own discretion.</a:t>
            </a:r>
          </a:p>
          <a:p>
            <a:pPr lvl="0" algn="r" rtl="0">
              <a:lnSpc>
                <a:spcPct val="130909"/>
              </a:lnSpc>
              <a:spcBef>
                <a:spcPts val="400"/>
              </a:spcBef>
              <a:spcAft>
                <a:spcPts val="600"/>
              </a:spcAft>
              <a:buNone/>
            </a:pPr>
            <a:r>
              <a:rPr lang="en" sz="2400"/>
              <a:t>-The Bitcoin Wiki</a:t>
            </a:r>
          </a:p>
        </p:txBody>
      </p:sp>
      <p:sp>
        <p:nvSpPr>
          <p:cNvPr id="698" name="Shape 698"/>
          <p:cNvSpPr txBox="1"/>
          <p:nvPr/>
        </p:nvSpPr>
        <p:spPr>
          <a:xfrm>
            <a:off x="66600" y="4266450"/>
            <a:ext cx="9010799" cy="810900"/>
          </a:xfrm>
          <a:prstGeom prst="rect">
            <a:avLst/>
          </a:prstGeom>
          <a:solidFill>
            <a:srgbClr val="CFE2F3"/>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000">
                <a:solidFill>
                  <a:schemeClr val="dk1"/>
                </a:solidFill>
                <a:latin typeface="Calibri"/>
                <a:ea typeface="Calibri"/>
                <a:cs typeface="Calibri"/>
                <a:sym typeface="Calibri"/>
              </a:rPr>
              <a:t>An inquiry into money laundering tools in the Bitcoin ecosystem</a:t>
            </a:r>
          </a:p>
          <a:p>
            <a:pPr lvl="0" rtl="0">
              <a:spcBef>
                <a:spcPts val="0"/>
              </a:spcBef>
              <a:buNone/>
            </a:pPr>
            <a:r>
              <a:rPr lang="en" sz="2000">
                <a:solidFill>
                  <a:schemeClr val="dk1"/>
                </a:solidFill>
                <a:latin typeface="Calibri"/>
                <a:ea typeface="Calibri"/>
                <a:cs typeface="Calibri"/>
                <a:sym typeface="Calibri"/>
              </a:rPr>
              <a:t>Möser, Malte, Rainer Böhme, and Dominic Breuker</a:t>
            </a:r>
            <a:r>
              <a:rPr lang="en">
                <a:solidFill>
                  <a:schemeClr val="dk1"/>
                </a:solidFill>
              </a:rPr>
              <a:t>, </a:t>
            </a:r>
            <a:r>
              <a:rPr lang="en" sz="2000">
                <a:solidFill>
                  <a:schemeClr val="dk1"/>
                </a:solidFill>
                <a:latin typeface="Calibri"/>
                <a:ea typeface="Calibri"/>
                <a:cs typeface="Calibri"/>
                <a:sym typeface="Calibri"/>
              </a:rPr>
              <a:t>ECRIME 2013</a:t>
            </a:r>
          </a:p>
        </p:txBody>
      </p:sp>
      <p:sp>
        <p:nvSpPr>
          <p:cNvPr id="5" name="TextBox 4"/>
          <p:cNvSpPr txBox="1"/>
          <p:nvPr/>
        </p:nvSpPr>
        <p:spPr>
          <a:xfrm>
            <a:off x="8534400" y="4668858"/>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199" y="-95250"/>
            <a:ext cx="8229600" cy="1219200"/>
          </a:xfrm>
          <a:prstGeom prst="rect">
            <a:avLst/>
          </a:prstGeom>
        </p:spPr>
        <p:txBody>
          <a:bodyPr lIns="91425" tIns="91425" rIns="91425" bIns="91425" anchor="b" anchorCtr="0">
            <a:noAutofit/>
          </a:bodyPr>
          <a:lstStyle/>
          <a:p>
            <a:pPr>
              <a:spcBef>
                <a:spcPts val="0"/>
              </a:spcBef>
              <a:buNone/>
            </a:pPr>
            <a:r>
              <a:rPr lang="en" sz="2400" b="0" dirty="0" smtClean="0"/>
              <a:t/>
            </a:r>
            <a:br>
              <a:rPr lang="en" sz="2400" b="0" dirty="0" smtClean="0"/>
            </a:br>
            <a:r>
              <a:rPr lang="en" sz="2400" b="0" dirty="0"/>
              <a:t/>
            </a:r>
            <a:br>
              <a:rPr lang="en" sz="2400" b="0" dirty="0"/>
            </a:br>
            <a:r>
              <a:rPr lang="en" sz="2400" b="0" dirty="0" smtClean="0"/>
              <a:t/>
            </a:r>
            <a:br>
              <a:rPr lang="en" sz="2400" b="0" dirty="0" smtClean="0"/>
            </a:br>
            <a:r>
              <a:rPr lang="en" sz="2400" b="0" dirty="0"/>
              <a:t/>
            </a:r>
            <a:br>
              <a:rPr lang="en" sz="2400" b="0" dirty="0"/>
            </a:br>
            <a:endParaRPr lang="en" sz="2400" b="0" dirty="0"/>
          </a:p>
        </p:txBody>
      </p:sp>
      <p:sp>
        <p:nvSpPr>
          <p:cNvPr id="2" name="TextBox 1"/>
          <p:cNvSpPr txBox="1"/>
          <p:nvPr/>
        </p:nvSpPr>
        <p:spPr>
          <a:xfrm>
            <a:off x="457199" y="133350"/>
            <a:ext cx="5944256" cy="707886"/>
          </a:xfrm>
          <a:prstGeom prst="rect">
            <a:avLst/>
          </a:prstGeom>
          <a:noFill/>
        </p:spPr>
        <p:txBody>
          <a:bodyPr wrap="none" rtlCol="0">
            <a:spAutoFit/>
          </a:bodyPr>
          <a:lstStyle/>
          <a:p>
            <a:r>
              <a:rPr lang="en-US" sz="4000" b="1" dirty="0" smtClean="0"/>
              <a:t>Other Cryptocurrencies</a:t>
            </a:r>
            <a:endParaRPr lang="en-US" sz="4000" b="1" dirty="0"/>
          </a:p>
        </p:txBody>
      </p:sp>
      <p:sp>
        <p:nvSpPr>
          <p:cNvPr id="8" name="TextBox 7"/>
          <p:cNvSpPr txBox="1"/>
          <p:nvPr/>
        </p:nvSpPr>
        <p:spPr>
          <a:xfrm>
            <a:off x="8395694" y="4385725"/>
            <a:ext cx="582211" cy="307777"/>
          </a:xfrm>
          <a:prstGeom prst="rect">
            <a:avLst/>
          </a:prstGeom>
          <a:noFill/>
        </p:spPr>
        <p:txBody>
          <a:bodyPr wrap="none" rtlCol="0">
            <a:spAutoFit/>
          </a:bodyPr>
          <a:lstStyle/>
          <a:p>
            <a:r>
              <a:rPr lang="en-US" dirty="0" err="1" smtClean="0"/>
              <a:t>bmm</a:t>
            </a:r>
            <a:endParaRPr lang="en-US" dirty="0"/>
          </a:p>
        </p:txBody>
      </p:sp>
      <p:sp>
        <p:nvSpPr>
          <p:cNvPr id="4" name="TextBox 3"/>
          <p:cNvSpPr txBox="1"/>
          <p:nvPr/>
        </p:nvSpPr>
        <p:spPr>
          <a:xfrm>
            <a:off x="3429327" y="4857750"/>
            <a:ext cx="2323072" cy="307777"/>
          </a:xfrm>
          <a:prstGeom prst="rect">
            <a:avLst/>
          </a:prstGeom>
          <a:noFill/>
        </p:spPr>
        <p:txBody>
          <a:bodyPr wrap="none" rtlCol="0">
            <a:spAutoFit/>
          </a:bodyPr>
          <a:lstStyle/>
          <a:p>
            <a:r>
              <a:rPr lang="en-US" dirty="0"/>
              <a:t>https://coinmarketcap.com/</a:t>
            </a:r>
          </a:p>
        </p:txBody>
      </p:sp>
      <p:pic>
        <p:nvPicPr>
          <p:cNvPr id="5" name="Picture 4"/>
          <p:cNvPicPr>
            <a:picLocks noChangeAspect="1"/>
          </p:cNvPicPr>
          <p:nvPr/>
        </p:nvPicPr>
        <p:blipFill rotWithShape="1">
          <a:blip r:embed="rId3"/>
          <a:srcRect l="14375" t="14316" r="15313" b="5108"/>
          <a:stretch/>
        </p:blipFill>
        <p:spPr>
          <a:xfrm>
            <a:off x="1828799" y="994479"/>
            <a:ext cx="5486400" cy="3413760"/>
          </a:xfrm>
          <a:prstGeom prst="rect">
            <a:avLst/>
          </a:prstGeom>
        </p:spPr>
      </p:pic>
    </p:spTree>
    <p:extLst>
      <p:ext uri="{BB962C8B-B14F-4D97-AF65-F5344CB8AC3E}">
        <p14:creationId xmlns:p14="http://schemas.microsoft.com/office/powerpoint/2010/main" val="254617137"/>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457200" y="205978"/>
            <a:ext cx="8229600" cy="857400"/>
          </a:xfrm>
          <a:prstGeom prst="rect">
            <a:avLst/>
          </a:prstGeom>
          <a:noFill/>
          <a:ln w="9525" cap="flat">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Clr>
                <a:srgbClr val="E36C09"/>
              </a:buClr>
              <a:buSzPct val="25000"/>
              <a:buFont typeface="Calibri"/>
              <a:buNone/>
            </a:pPr>
            <a:r>
              <a:rPr lang="en" sz="3600" b="1" dirty="0" smtClean="0"/>
              <a:t>Bitcoin in the news</a:t>
            </a:r>
            <a:endParaRPr lang="en" sz="3600" b="1" dirty="0"/>
          </a:p>
        </p:txBody>
      </p:sp>
      <p:pic>
        <p:nvPicPr>
          <p:cNvPr id="2" name="Picture 1"/>
          <p:cNvPicPr>
            <a:picLocks noChangeAspect="1"/>
          </p:cNvPicPr>
          <p:nvPr/>
        </p:nvPicPr>
        <p:blipFill rotWithShape="1">
          <a:blip r:embed="rId3"/>
          <a:srcRect l="59898" t="36080" r="2838" b="39355"/>
          <a:stretch/>
        </p:blipFill>
        <p:spPr>
          <a:xfrm>
            <a:off x="1219200" y="1276350"/>
            <a:ext cx="4876800" cy="2286000"/>
          </a:xfrm>
          <a:prstGeom prst="rect">
            <a:avLst/>
          </a:prstGeom>
        </p:spPr>
      </p:pic>
      <p:sp>
        <p:nvSpPr>
          <p:cNvPr id="6" name="TextBox 5"/>
          <p:cNvSpPr txBox="1"/>
          <p:nvPr/>
        </p:nvSpPr>
        <p:spPr>
          <a:xfrm>
            <a:off x="8395694" y="4552950"/>
            <a:ext cx="582211" cy="307777"/>
          </a:xfrm>
          <a:prstGeom prst="rect">
            <a:avLst/>
          </a:prstGeom>
          <a:noFill/>
        </p:spPr>
        <p:txBody>
          <a:bodyPr wrap="none" rtlCol="0">
            <a:spAutoFit/>
          </a:bodyPr>
          <a:lstStyle/>
          <a:p>
            <a:r>
              <a:rPr lang="en-US" dirty="0" err="1" smtClean="0"/>
              <a:t>bmm</a:t>
            </a:r>
            <a:endParaRPr lang="en-US" dirty="0"/>
          </a:p>
        </p:txBody>
      </p:sp>
      <p:sp>
        <p:nvSpPr>
          <p:cNvPr id="3" name="TextBox 2"/>
          <p:cNvSpPr txBox="1"/>
          <p:nvPr/>
        </p:nvSpPr>
        <p:spPr>
          <a:xfrm>
            <a:off x="1828800" y="3943350"/>
            <a:ext cx="2932213" cy="307777"/>
          </a:xfrm>
          <a:prstGeom prst="rect">
            <a:avLst/>
          </a:prstGeom>
          <a:noFill/>
        </p:spPr>
        <p:txBody>
          <a:bodyPr wrap="none" rtlCol="0">
            <a:spAutoFit/>
          </a:bodyPr>
          <a:lstStyle/>
          <a:p>
            <a:r>
              <a:rPr lang="en-US" dirty="0"/>
              <a:t>https://en.bitcoin.it/wiki/Main_Page</a:t>
            </a:r>
          </a:p>
        </p:txBody>
      </p:sp>
    </p:spTree>
    <p:extLst>
      <p:ext uri="{BB962C8B-B14F-4D97-AF65-F5344CB8AC3E}">
        <p14:creationId xmlns:p14="http://schemas.microsoft.com/office/powerpoint/2010/main" val="83092862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Double spending: why ecash is hard</a:t>
            </a:r>
          </a:p>
        </p:txBody>
      </p:sp>
      <p:sp>
        <p:nvSpPr>
          <p:cNvPr id="119" name="Shape 119"/>
          <p:cNvSpPr/>
          <p:nvPr/>
        </p:nvSpPr>
        <p:spPr>
          <a:xfrm>
            <a:off x="6900825" y="1780200"/>
            <a:ext cx="1636499" cy="1470899"/>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b="1"/>
              <a:t>BANK</a:t>
            </a:r>
          </a:p>
        </p:txBody>
      </p:sp>
      <p:sp>
        <p:nvSpPr>
          <p:cNvPr id="120" name="Shape 120"/>
          <p:cNvSpPr/>
          <p:nvPr/>
        </p:nvSpPr>
        <p:spPr>
          <a:xfrm>
            <a:off x="648125" y="2361975"/>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Alice</a:t>
            </a:r>
          </a:p>
        </p:txBody>
      </p:sp>
      <p:sp>
        <p:nvSpPr>
          <p:cNvPr id="121" name="Shape 121"/>
          <p:cNvSpPr/>
          <p:nvPr/>
        </p:nvSpPr>
        <p:spPr>
          <a:xfrm>
            <a:off x="3938100" y="1528700"/>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Bob</a:t>
            </a:r>
          </a:p>
        </p:txBody>
      </p:sp>
      <p:cxnSp>
        <p:nvCxnSpPr>
          <p:cNvPr id="122" name="Shape 122"/>
          <p:cNvCxnSpPr/>
          <p:nvPr/>
        </p:nvCxnSpPr>
        <p:spPr>
          <a:xfrm rot="10800000" flipH="1">
            <a:off x="1832550" y="1894699"/>
            <a:ext cx="1921199" cy="584100"/>
          </a:xfrm>
          <a:prstGeom prst="straightConnector1">
            <a:avLst/>
          </a:prstGeom>
          <a:noFill/>
          <a:ln w="19050" cap="flat">
            <a:solidFill>
              <a:schemeClr val="dk2"/>
            </a:solidFill>
            <a:prstDash val="solid"/>
            <a:round/>
            <a:headEnd type="none" w="lg" len="lg"/>
            <a:tailEnd type="triangle" w="lg" len="lg"/>
          </a:ln>
        </p:spPr>
      </p:cxnSp>
      <p:sp>
        <p:nvSpPr>
          <p:cNvPr id="123" name="Shape 123"/>
          <p:cNvSpPr txBox="1"/>
          <p:nvPr/>
        </p:nvSpPr>
        <p:spPr>
          <a:xfrm>
            <a:off x="1113125" y="1528699"/>
            <a:ext cx="2498924"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A</a:t>
            </a:r>
            <a:r>
              <a:rPr lang="en" dirty="0"/>
              <a:t>(Transfer X to </a:t>
            </a:r>
            <a:r>
              <a:rPr lang="en" dirty="0" smtClean="0"/>
              <a:t>Bob)</a:t>
            </a:r>
            <a:endParaRPr lang="en" dirty="0"/>
          </a:p>
        </p:txBody>
      </p:sp>
      <p:sp>
        <p:nvSpPr>
          <p:cNvPr id="124" name="Shape 124"/>
          <p:cNvSpPr/>
          <p:nvPr/>
        </p:nvSpPr>
        <p:spPr>
          <a:xfrm>
            <a:off x="3867275" y="3211787"/>
            <a:ext cx="930000" cy="535799"/>
          </a:xfrm>
          <a:prstGeom prst="rect">
            <a:avLst/>
          </a:prstGeom>
          <a:no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t>Charlie</a:t>
            </a:r>
          </a:p>
        </p:txBody>
      </p:sp>
      <p:cxnSp>
        <p:nvCxnSpPr>
          <p:cNvPr id="125" name="Shape 125"/>
          <p:cNvCxnSpPr/>
          <p:nvPr/>
        </p:nvCxnSpPr>
        <p:spPr>
          <a:xfrm>
            <a:off x="1717450" y="2806350"/>
            <a:ext cx="2089199" cy="637500"/>
          </a:xfrm>
          <a:prstGeom prst="straightConnector1">
            <a:avLst/>
          </a:prstGeom>
          <a:noFill/>
          <a:ln w="19050" cap="flat">
            <a:solidFill>
              <a:schemeClr val="dk2"/>
            </a:solidFill>
            <a:prstDash val="solid"/>
            <a:round/>
            <a:headEnd type="none" w="lg" len="lg"/>
            <a:tailEnd type="triangle" w="lg" len="lg"/>
          </a:ln>
        </p:spPr>
      </p:cxnSp>
      <p:sp>
        <p:nvSpPr>
          <p:cNvPr id="126" name="Shape 126"/>
          <p:cNvSpPr txBox="1"/>
          <p:nvPr/>
        </p:nvSpPr>
        <p:spPr>
          <a:xfrm>
            <a:off x="1009350" y="3251099"/>
            <a:ext cx="2648824"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A</a:t>
            </a:r>
            <a:r>
              <a:rPr lang="en" dirty="0"/>
              <a:t>(Transfer X to </a:t>
            </a:r>
            <a:r>
              <a:rPr lang="en" dirty="0" smtClean="0"/>
              <a:t>Charlie)</a:t>
            </a:r>
            <a:endParaRPr lang="en" dirty="0"/>
          </a:p>
        </p:txBody>
      </p:sp>
      <p:sp>
        <p:nvSpPr>
          <p:cNvPr id="127" name="Shape 127"/>
          <p:cNvSpPr txBox="1"/>
          <p:nvPr/>
        </p:nvSpPr>
        <p:spPr>
          <a:xfrm>
            <a:off x="135123" y="4480599"/>
            <a:ext cx="2436975" cy="457200"/>
          </a:xfrm>
          <a:prstGeom prst="rect">
            <a:avLst/>
          </a:prstGeom>
          <a:noFill/>
          <a:ln>
            <a:noFill/>
          </a:ln>
        </p:spPr>
        <p:txBody>
          <a:bodyPr lIns="91425" tIns="91425" rIns="91425" bIns="91425" anchor="t" anchorCtr="0">
            <a:noAutofit/>
          </a:bodyPr>
          <a:lstStyle/>
          <a:p>
            <a:pPr lvl="0" algn="r" rtl="0">
              <a:spcBef>
                <a:spcPts val="0"/>
              </a:spcBef>
              <a:buNone/>
            </a:pPr>
            <a:r>
              <a:rPr lang="en" dirty="0"/>
              <a:t>Sign</a:t>
            </a:r>
            <a:r>
              <a:rPr lang="en" baseline="-25000" dirty="0"/>
              <a:t>Z</a:t>
            </a:r>
            <a:r>
              <a:rPr lang="en" dirty="0"/>
              <a:t>(Transfer X to </a:t>
            </a:r>
            <a:r>
              <a:rPr lang="en" dirty="0" smtClean="0"/>
              <a:t>Alice)</a:t>
            </a:r>
            <a:endParaRPr lang="en" dirty="0"/>
          </a:p>
        </p:txBody>
      </p:sp>
      <p:cxnSp>
        <p:nvCxnSpPr>
          <p:cNvPr id="128" name="Shape 128"/>
          <p:cNvCxnSpPr/>
          <p:nvPr/>
        </p:nvCxnSpPr>
        <p:spPr>
          <a:xfrm rot="10800000" flipH="1">
            <a:off x="911850" y="3080924"/>
            <a:ext cx="97499" cy="1363200"/>
          </a:xfrm>
          <a:prstGeom prst="straightConnector1">
            <a:avLst/>
          </a:prstGeom>
          <a:noFill/>
          <a:ln w="19050" cap="flat">
            <a:solidFill>
              <a:schemeClr val="dk2"/>
            </a:solidFill>
            <a:prstDash val="solid"/>
            <a:round/>
            <a:headEnd type="none" w="lg" len="lg"/>
            <a:tailEnd type="triangle" w="lg" len="lg"/>
          </a:ln>
        </p:spPr>
      </p:cxnSp>
      <p:sp>
        <p:nvSpPr>
          <p:cNvPr id="129" name="Shape 129"/>
          <p:cNvSpPr txBox="1"/>
          <p:nvPr/>
        </p:nvSpPr>
        <p:spPr>
          <a:xfrm>
            <a:off x="5257474" y="3026774"/>
            <a:ext cx="1294800" cy="457200"/>
          </a:xfrm>
          <a:prstGeom prst="rect">
            <a:avLst/>
          </a:prstGeom>
          <a:noFill/>
          <a:ln>
            <a:noFill/>
          </a:ln>
        </p:spPr>
        <p:txBody>
          <a:bodyPr lIns="91425" tIns="91425" rIns="91425" bIns="91425" anchor="t" anchorCtr="0">
            <a:noAutofit/>
          </a:bodyPr>
          <a:lstStyle/>
          <a:p>
            <a:pPr lvl="0" algn="r" rtl="0">
              <a:spcBef>
                <a:spcPts val="0"/>
              </a:spcBef>
              <a:buNone/>
            </a:pPr>
            <a:r>
              <a:rPr lang="en"/>
              <a:t>Redeem X?</a:t>
            </a:r>
          </a:p>
        </p:txBody>
      </p:sp>
      <p:cxnSp>
        <p:nvCxnSpPr>
          <p:cNvPr id="130" name="Shape 130"/>
          <p:cNvCxnSpPr/>
          <p:nvPr/>
        </p:nvCxnSpPr>
        <p:spPr>
          <a:xfrm rot="10800000" flipH="1">
            <a:off x="5000875" y="2567224"/>
            <a:ext cx="1771499" cy="736800"/>
          </a:xfrm>
          <a:prstGeom prst="straightConnector1">
            <a:avLst/>
          </a:prstGeom>
          <a:noFill/>
          <a:ln w="19050" cap="flat">
            <a:solidFill>
              <a:schemeClr val="dk2"/>
            </a:solidFill>
            <a:prstDash val="dash"/>
            <a:round/>
            <a:headEnd type="none" w="lg" len="lg"/>
            <a:tailEnd type="triangle" w="lg" len="lg"/>
          </a:ln>
        </p:spPr>
      </p:cxnSp>
      <p:cxnSp>
        <p:nvCxnSpPr>
          <p:cNvPr id="131" name="Shape 131"/>
          <p:cNvCxnSpPr/>
          <p:nvPr/>
        </p:nvCxnSpPr>
        <p:spPr>
          <a:xfrm>
            <a:off x="5028425" y="1761725"/>
            <a:ext cx="1752899" cy="566699"/>
          </a:xfrm>
          <a:prstGeom prst="straightConnector1">
            <a:avLst/>
          </a:prstGeom>
          <a:noFill/>
          <a:ln w="19050" cap="flat">
            <a:solidFill>
              <a:schemeClr val="dk2"/>
            </a:solidFill>
            <a:prstDash val="dash"/>
            <a:round/>
            <a:headEnd type="none" w="lg" len="lg"/>
            <a:tailEnd type="triangle" w="lg" len="lg"/>
          </a:ln>
        </p:spPr>
      </p:cxnSp>
      <p:sp>
        <p:nvSpPr>
          <p:cNvPr id="132" name="Shape 132"/>
          <p:cNvSpPr txBox="1"/>
          <p:nvPr/>
        </p:nvSpPr>
        <p:spPr>
          <a:xfrm>
            <a:off x="5312499" y="1528699"/>
            <a:ext cx="1294800" cy="457200"/>
          </a:xfrm>
          <a:prstGeom prst="rect">
            <a:avLst/>
          </a:prstGeom>
          <a:noFill/>
          <a:ln>
            <a:noFill/>
          </a:ln>
        </p:spPr>
        <p:txBody>
          <a:bodyPr lIns="91425" tIns="91425" rIns="91425" bIns="91425" anchor="t" anchorCtr="0">
            <a:noAutofit/>
          </a:bodyPr>
          <a:lstStyle/>
          <a:p>
            <a:pPr lvl="0" algn="r" rtl="0">
              <a:spcBef>
                <a:spcPts val="0"/>
              </a:spcBef>
              <a:buNone/>
            </a:pPr>
            <a:r>
              <a:rPr lang="en"/>
              <a:t>Redeem X?</a:t>
            </a:r>
          </a:p>
        </p:txBody>
      </p:sp>
      <p:sp>
        <p:nvSpPr>
          <p:cNvPr id="2" name="TextBox 1"/>
          <p:cNvSpPr txBox="1"/>
          <p:nvPr/>
        </p:nvSpPr>
        <p:spPr>
          <a:xfrm>
            <a:off x="8001000" y="4781550"/>
            <a:ext cx="394660" cy="307777"/>
          </a:xfrm>
          <a:prstGeom prst="rect">
            <a:avLst/>
          </a:prstGeom>
          <a:noFill/>
        </p:spPr>
        <p:txBody>
          <a:bodyPr wrap="none" rtlCol="0">
            <a:spAutoFit/>
          </a:bodyPr>
          <a:lstStyle/>
          <a:p>
            <a:r>
              <a:rPr lang="en-US" dirty="0" smtClean="0"/>
              <a:t>JB</a:t>
            </a: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10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1000"/>
                                        <p:tgtEl>
                                          <p:spTgt spid="121"/>
                                        </p:tgtEl>
                                      </p:cBhvr>
                                    </p:animEffect>
                                  </p:childTnLst>
                                </p:cTn>
                              </p:par>
                              <p:par>
                                <p:cTn id="16" presetID="10" presetClass="entr" presetSubtype="0"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1000"/>
                                        <p:tgtEl>
                                          <p:spTgt spid="122"/>
                                        </p:tgtEl>
                                      </p:cBhvr>
                                    </p:animEffect>
                                  </p:childTnLst>
                                </p:cTn>
                              </p:par>
                              <p:par>
                                <p:cTn id="19" presetID="10"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1000"/>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childTnLst>
                                </p:cTn>
                              </p:par>
                              <p:par>
                                <p:cTn id="27" presetID="10" presetClass="entr" presetSubtype="0" fill="hold" nodeType="withEffect">
                                  <p:stCondLst>
                                    <p:cond delay="0"/>
                                  </p:stCondLst>
                                  <p:childTnLst>
                                    <p:set>
                                      <p:cBhvr>
                                        <p:cTn id="28" dur="1" fill="hold">
                                          <p:stCondLst>
                                            <p:cond delay="0"/>
                                          </p:stCondLst>
                                        </p:cTn>
                                        <p:tgtEl>
                                          <p:spTgt spid="125"/>
                                        </p:tgtEl>
                                        <p:attrNameLst>
                                          <p:attrName>style.visibility</p:attrName>
                                        </p:attrNameLst>
                                      </p:cBhvr>
                                      <p:to>
                                        <p:strVal val="visible"/>
                                      </p:to>
                                    </p:set>
                                    <p:animEffect transition="in" filter="fade">
                                      <p:cBhvr>
                                        <p:cTn id="29" dur="1000"/>
                                        <p:tgtEl>
                                          <p:spTgt spid="125"/>
                                        </p:tgtEl>
                                      </p:cBhvr>
                                    </p:animEffect>
                                  </p:childTnLst>
                                </p:cTn>
                              </p:par>
                              <p:par>
                                <p:cTn id="30" presetID="10" presetClass="entr" presetSubtype="0" fill="hold"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1000"/>
                                        <p:tgtEl>
                                          <p:spTgt spid="1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fade">
                                      <p:cBhvr>
                                        <p:cTn id="37" dur="1000"/>
                                        <p:tgtEl>
                                          <p:spTgt spid="1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1000"/>
                                        <p:tgtEl>
                                          <p:spTgt spid="129"/>
                                        </p:tgtEl>
                                      </p:cBhvr>
                                    </p:animEffect>
                                  </p:childTnLst>
                                </p:cTn>
                              </p:par>
                              <p:par>
                                <p:cTn id="43" presetID="10" presetClass="entr" presetSubtype="0" fill="hold" nodeType="withEffect">
                                  <p:stCondLst>
                                    <p:cond delay="0"/>
                                  </p:stCondLst>
                                  <p:childTnLst>
                                    <p:set>
                                      <p:cBhvr>
                                        <p:cTn id="44" dur="1" fill="hold">
                                          <p:stCondLst>
                                            <p:cond delay="0"/>
                                          </p:stCondLst>
                                        </p:cTn>
                                        <p:tgtEl>
                                          <p:spTgt spid="130"/>
                                        </p:tgtEl>
                                        <p:attrNameLst>
                                          <p:attrName>style.visibility</p:attrName>
                                        </p:attrNameLst>
                                      </p:cBhvr>
                                      <p:to>
                                        <p:strVal val="visible"/>
                                      </p:to>
                                    </p:set>
                                    <p:animEffect transition="in" filter="fade">
                                      <p:cBhvr>
                                        <p:cTn id="45" dur="1000"/>
                                        <p:tgtEl>
                                          <p:spTgt spid="130"/>
                                        </p:tgtEl>
                                      </p:cBhvr>
                                    </p:animEffect>
                                  </p:childTnLst>
                                </p:cTn>
                              </p:par>
                              <p:par>
                                <p:cTn id="46" presetID="10" presetClass="entr" presetSubtype="0" fill="hold"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1000"/>
                                        <p:tgtEl>
                                          <p:spTgt spid="131"/>
                                        </p:tgtEl>
                                      </p:cBhvr>
                                    </p:animEffect>
                                  </p:childTnLst>
                                </p:cTn>
                              </p:par>
                              <p:par>
                                <p:cTn id="49" presetID="10" presetClass="entr" presetSubtype="0"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fade">
                                      <p:cBhvr>
                                        <p:cTn id="51"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228600" y="205978"/>
            <a:ext cx="8763000" cy="857400"/>
          </a:xfrm>
          <a:prstGeom prst="rect">
            <a:avLst/>
          </a:prstGeom>
        </p:spPr>
        <p:txBody>
          <a:bodyPr lIns="91425" tIns="91425" rIns="91425" bIns="91425" anchor="b" anchorCtr="0">
            <a:noAutofit/>
          </a:bodyPr>
          <a:lstStyle/>
          <a:p>
            <a:pPr lvl="0" rtl="0">
              <a:spcBef>
                <a:spcPts val="0"/>
              </a:spcBef>
              <a:buNone/>
            </a:pPr>
            <a:r>
              <a:rPr lang="en" sz="2800" dirty="0" smtClean="0"/>
              <a:t>Solution: Maintain a global public append-only log</a:t>
            </a:r>
            <a:endParaRPr lang="en" sz="2800" dirty="0"/>
          </a:p>
        </p:txBody>
      </p:sp>
      <p:sp>
        <p:nvSpPr>
          <p:cNvPr id="138" name="Shape 138"/>
          <p:cNvSpPr/>
          <p:nvPr/>
        </p:nvSpPr>
        <p:spPr>
          <a:xfrm>
            <a:off x="381000" y="140735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b="1"/>
          </a:p>
        </p:txBody>
      </p:sp>
      <p:cxnSp>
        <p:nvCxnSpPr>
          <p:cNvPr id="139" name="Shape 139"/>
          <p:cNvCxnSpPr>
            <a:stCxn id="140" idx="0"/>
            <a:endCxn id="141" idx="2"/>
          </p:cNvCxnSpPr>
          <p:nvPr/>
        </p:nvCxnSpPr>
        <p:spPr>
          <a:xfrm rot="10800000">
            <a:off x="1802099" y="2880550"/>
            <a:ext cx="0" cy="231900"/>
          </a:xfrm>
          <a:prstGeom prst="straightConnector1">
            <a:avLst/>
          </a:prstGeom>
          <a:noFill/>
          <a:ln w="19050" cap="flat">
            <a:solidFill>
              <a:schemeClr val="dk2"/>
            </a:solidFill>
            <a:prstDash val="solid"/>
            <a:round/>
            <a:headEnd type="none" w="lg" len="lg"/>
            <a:tailEnd type="triangle" w="lg" len="lg"/>
          </a:ln>
        </p:spPr>
      </p:cxnSp>
      <p:sp>
        <p:nvSpPr>
          <p:cNvPr id="140" name="Shape 140"/>
          <p:cNvSpPr/>
          <p:nvPr/>
        </p:nvSpPr>
        <p:spPr>
          <a:xfrm>
            <a:off x="381000" y="311245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cxnSp>
        <p:nvCxnSpPr>
          <p:cNvPr id="142" name="Shape 142"/>
          <p:cNvCxnSpPr>
            <a:stCxn id="143" idx="0"/>
          </p:cNvCxnSpPr>
          <p:nvPr/>
        </p:nvCxnSpPr>
        <p:spPr>
          <a:xfrm rot="10800000">
            <a:off x="1802099" y="3749900"/>
            <a:ext cx="0" cy="208200"/>
          </a:xfrm>
          <a:prstGeom prst="straightConnector1">
            <a:avLst/>
          </a:prstGeom>
          <a:noFill/>
          <a:ln w="19050" cap="flat">
            <a:solidFill>
              <a:schemeClr val="dk2"/>
            </a:solidFill>
            <a:prstDash val="solid"/>
            <a:round/>
            <a:headEnd type="none" w="lg" len="lg"/>
            <a:tailEnd type="triangle" w="lg" len="lg"/>
          </a:ln>
        </p:spPr>
      </p:cxnSp>
      <p:sp>
        <p:nvSpPr>
          <p:cNvPr id="143" name="Shape 143"/>
          <p:cNvSpPr/>
          <p:nvPr/>
        </p:nvSpPr>
        <p:spPr>
          <a:xfrm>
            <a:off x="381000" y="3958100"/>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144" name="Shape 144"/>
          <p:cNvSpPr txBox="1"/>
          <p:nvPr/>
        </p:nvSpPr>
        <p:spPr>
          <a:xfrm>
            <a:off x="841624" y="4048249"/>
            <a:ext cx="2079900" cy="457200"/>
          </a:xfrm>
          <a:prstGeom prst="rect">
            <a:avLst/>
          </a:prstGeom>
          <a:noFill/>
          <a:ln>
            <a:noFill/>
          </a:ln>
        </p:spPr>
        <p:txBody>
          <a:bodyPr lIns="91425" tIns="91425" rIns="91425" bIns="91425" anchor="t" anchorCtr="0">
            <a:noAutofit/>
          </a:bodyPr>
          <a:lstStyle/>
          <a:p>
            <a:pPr lvl="0" algn="r" rtl="0">
              <a:spcBef>
                <a:spcPts val="0"/>
              </a:spcBef>
              <a:buNone/>
            </a:pPr>
            <a:r>
              <a:rPr lang="en"/>
              <a:t>Sign</a:t>
            </a:r>
            <a:r>
              <a:rPr lang="en" baseline="-25000"/>
              <a:t>A</a:t>
            </a:r>
            <a:r>
              <a:rPr lang="en"/>
              <a:t>(Transfer X to C)</a:t>
            </a:r>
          </a:p>
        </p:txBody>
      </p:sp>
      <p:cxnSp>
        <p:nvCxnSpPr>
          <p:cNvPr id="145" name="Shape 145"/>
          <p:cNvCxnSpPr>
            <a:stCxn id="141" idx="0"/>
          </p:cNvCxnSpPr>
          <p:nvPr/>
        </p:nvCxnSpPr>
        <p:spPr>
          <a:xfrm rot="10800000">
            <a:off x="1802099" y="2034975"/>
            <a:ext cx="0" cy="208200"/>
          </a:xfrm>
          <a:prstGeom prst="straightConnector1">
            <a:avLst/>
          </a:prstGeom>
          <a:noFill/>
          <a:ln w="19050" cap="flat">
            <a:solidFill>
              <a:schemeClr val="dk2"/>
            </a:solidFill>
            <a:prstDash val="solid"/>
            <a:round/>
            <a:headEnd type="none" w="lg" len="lg"/>
            <a:tailEnd type="triangle" w="lg" len="lg"/>
          </a:ln>
        </p:spPr>
      </p:cxnSp>
      <p:sp>
        <p:nvSpPr>
          <p:cNvPr id="141" name="Shape 141"/>
          <p:cNvSpPr/>
          <p:nvPr/>
        </p:nvSpPr>
        <p:spPr>
          <a:xfrm>
            <a:off x="381000" y="2243175"/>
            <a:ext cx="2842199" cy="637500"/>
          </a:xfrm>
          <a:prstGeom prst="rect">
            <a:avLst/>
          </a:prstGeom>
          <a:solidFill>
            <a:srgbClr val="93C47D"/>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b="1"/>
          </a:p>
        </p:txBody>
      </p:sp>
      <p:sp>
        <p:nvSpPr>
          <p:cNvPr id="146" name="Shape 146"/>
          <p:cNvSpPr txBox="1"/>
          <p:nvPr/>
        </p:nvSpPr>
        <p:spPr>
          <a:xfrm>
            <a:off x="762149" y="2990437"/>
            <a:ext cx="2079900" cy="726600"/>
          </a:xfrm>
          <a:prstGeom prst="rect">
            <a:avLst/>
          </a:prstGeom>
          <a:noFill/>
          <a:ln>
            <a:noFill/>
          </a:ln>
        </p:spPr>
        <p:txBody>
          <a:bodyPr lIns="91425" tIns="91425" rIns="91425" bIns="91425" anchor="t" anchorCtr="0">
            <a:noAutofit/>
          </a:bodyPr>
          <a:lstStyle/>
          <a:p>
            <a:pPr marL="0" lvl="0" indent="0" algn="ctr" rtl="0">
              <a:spcBef>
                <a:spcPts val="0"/>
              </a:spcBef>
              <a:buNone/>
            </a:pPr>
            <a:r>
              <a:rPr lang="en"/>
              <a:t>...</a:t>
            </a:r>
          </a:p>
          <a:p>
            <a:pPr marL="0" lvl="0" indent="0" algn="ctr" rtl="0">
              <a:spcBef>
                <a:spcPts val="0"/>
              </a:spcBef>
              <a:buNone/>
            </a:pPr>
            <a:r>
              <a:rPr lang="en"/>
              <a:t>Sign</a:t>
            </a:r>
            <a:r>
              <a:rPr lang="en" baseline="-25000"/>
              <a:t>A</a:t>
            </a:r>
            <a:r>
              <a:rPr lang="en"/>
              <a:t>(Transfer X to B)</a:t>
            </a:r>
          </a:p>
          <a:p>
            <a:pPr lvl="0" algn="ctr" rtl="0">
              <a:spcBef>
                <a:spcPts val="0"/>
              </a:spcBef>
              <a:buNone/>
            </a:pPr>
            <a:r>
              <a:rPr lang="en"/>
              <a:t>...</a:t>
            </a:r>
          </a:p>
        </p:txBody>
      </p:sp>
      <p:sp>
        <p:nvSpPr>
          <p:cNvPr id="148" name="Shape 148"/>
          <p:cNvSpPr txBox="1"/>
          <p:nvPr/>
        </p:nvSpPr>
        <p:spPr>
          <a:xfrm>
            <a:off x="4114800" y="1192898"/>
            <a:ext cx="2671450" cy="1611775"/>
          </a:xfrm>
          <a:prstGeom prst="rect">
            <a:avLst/>
          </a:prstGeom>
          <a:noFill/>
          <a:ln>
            <a:noFill/>
          </a:ln>
        </p:spPr>
        <p:txBody>
          <a:bodyPr lIns="91425" tIns="91425" rIns="91425" bIns="91425" anchor="t" anchorCtr="0">
            <a:noAutofit/>
          </a:bodyPr>
          <a:lstStyle/>
          <a:p>
            <a:pPr>
              <a:spcBef>
                <a:spcPts val="0"/>
              </a:spcBef>
              <a:buNone/>
            </a:pPr>
            <a:r>
              <a:rPr lang="en" sz="2400" i="1" dirty="0"/>
              <a:t>T</a:t>
            </a:r>
            <a:r>
              <a:rPr lang="en" sz="2400" i="1" dirty="0" smtClean="0"/>
              <a:t>he </a:t>
            </a:r>
            <a:r>
              <a:rPr lang="en" sz="2400" i="1" dirty="0"/>
              <a:t>block </a:t>
            </a:r>
            <a:r>
              <a:rPr lang="en" sz="2400" i="1" dirty="0" smtClean="0"/>
              <a:t>chain –a public ledger of all transactions.</a:t>
            </a:r>
            <a:endParaRPr lang="en" sz="2400" i="1" dirty="0"/>
          </a:p>
        </p:txBody>
      </p:sp>
      <p:sp>
        <p:nvSpPr>
          <p:cNvPr id="153" name="Shape 153"/>
          <p:cNvSpPr/>
          <p:nvPr/>
        </p:nvSpPr>
        <p:spPr>
          <a:xfrm>
            <a:off x="1416574" y="4120249"/>
            <a:ext cx="930000" cy="770399"/>
          </a:xfrm>
          <a:prstGeom prst="mathMultiply">
            <a:avLst>
              <a:gd name="adj1" fmla="val 23520"/>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 name="TextBox 17"/>
          <p:cNvSpPr txBox="1"/>
          <p:nvPr/>
        </p:nvSpPr>
        <p:spPr>
          <a:xfrm>
            <a:off x="8133498" y="4486922"/>
            <a:ext cx="582211" cy="307777"/>
          </a:xfrm>
          <a:prstGeom prst="rect">
            <a:avLst/>
          </a:prstGeom>
          <a:noFill/>
        </p:spPr>
        <p:txBody>
          <a:bodyPr wrap="none" rtlCol="0">
            <a:spAutoFit/>
          </a:bodyPr>
          <a:lstStyle/>
          <a:p>
            <a:r>
              <a:rPr lang="en-US" dirty="0" err="1" smtClean="0"/>
              <a:t>bmm</a:t>
            </a:r>
            <a:endParaRPr lang="en-US" dirty="0"/>
          </a:p>
        </p:txBody>
      </p:sp>
      <p:sp>
        <p:nvSpPr>
          <p:cNvPr id="19" name="Shape 148"/>
          <p:cNvSpPr txBox="1"/>
          <p:nvPr/>
        </p:nvSpPr>
        <p:spPr>
          <a:xfrm>
            <a:off x="4105835" y="2631229"/>
            <a:ext cx="2671450" cy="2445541"/>
          </a:xfrm>
          <a:prstGeom prst="rect">
            <a:avLst/>
          </a:prstGeom>
          <a:noFill/>
          <a:ln>
            <a:noFill/>
          </a:ln>
        </p:spPr>
        <p:txBody>
          <a:bodyPr lIns="91425" tIns="91425" rIns="91425" bIns="91425" anchor="t" anchorCtr="0">
            <a:noAutofit/>
          </a:bodyPr>
          <a:lstStyle/>
          <a:p>
            <a:pPr>
              <a:spcBef>
                <a:spcPts val="0"/>
              </a:spcBef>
              <a:buNone/>
            </a:pPr>
            <a:r>
              <a:rPr lang="en" sz="2000" dirty="0" smtClean="0"/>
              <a:t>(In Bitcoin, the log is extended in increments of blocks, each of which may contain thousands of transactions.</a:t>
            </a:r>
            <a:r>
              <a:rPr lang="en" sz="2000" i="1" dirty="0" smtClean="0"/>
              <a:t>)</a:t>
            </a:r>
            <a:endParaRPr lang="en" sz="2000" i="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000"/>
                                        <p:tgtEl>
                                          <p:spTgt spid="142"/>
                                        </p:tgtEl>
                                      </p:cBhvr>
                                    </p:animEffect>
                                  </p:childTnLst>
                                </p:cTn>
                              </p:par>
                              <p:par>
                                <p:cTn id="19" presetID="10" presetClass="entr" presetSubtype="0" fill="hold" nodeType="with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1000"/>
                                        <p:tgtEl>
                                          <p:spTgt spid="143"/>
                                        </p:tgtEl>
                                      </p:cBhvr>
                                    </p:animEffect>
                                  </p:childTnLst>
                                </p:cTn>
                              </p:par>
                              <p:par>
                                <p:cTn id="22" presetID="10" presetClass="entr" presetSubtype="0" fill="hold"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1000"/>
                                        <p:tgtEl>
                                          <p:spTgt spid="1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66" y="-171450"/>
            <a:ext cx="8229600" cy="857250"/>
          </a:xfrm>
        </p:spPr>
        <p:txBody>
          <a:bodyPr/>
          <a:lstStyle/>
          <a:p>
            <a:r>
              <a:rPr lang="en-US" sz="2400" dirty="0" smtClean="0"/>
              <a:t>Proof-of-Work Consensus Algorithm</a:t>
            </a:r>
            <a:endParaRPr lang="en-US" sz="2400" dirty="0"/>
          </a:p>
        </p:txBody>
      </p:sp>
      <p:sp>
        <p:nvSpPr>
          <p:cNvPr id="3" name="Text Placeholder 2"/>
          <p:cNvSpPr>
            <a:spLocks noGrp="1"/>
          </p:cNvSpPr>
          <p:nvPr>
            <p:ph type="body" idx="1"/>
          </p:nvPr>
        </p:nvSpPr>
        <p:spPr>
          <a:xfrm>
            <a:off x="609600" y="742950"/>
            <a:ext cx="8229600" cy="4705350"/>
          </a:xfrm>
        </p:spPr>
        <p:txBody>
          <a:bodyPr/>
          <a:lstStyle/>
          <a:p>
            <a:r>
              <a:rPr lang="en-US" sz="2000" dirty="0" smtClean="0"/>
              <a:t>Goal is to reach consensus on log.</a:t>
            </a:r>
          </a:p>
          <a:p>
            <a:endParaRPr lang="en-US" sz="2000" dirty="0">
              <a:solidFill>
                <a:srgbClr val="FF0000"/>
              </a:solidFill>
            </a:endParaRPr>
          </a:p>
          <a:p>
            <a:r>
              <a:rPr lang="en-US" sz="2000" dirty="0" smtClean="0">
                <a:solidFill>
                  <a:srgbClr val="FF0000"/>
                </a:solidFill>
              </a:rPr>
              <a:t>Differences </a:t>
            </a:r>
            <a:r>
              <a:rPr lang="en-US" sz="2000" dirty="0">
                <a:solidFill>
                  <a:srgbClr val="FF0000"/>
                </a:solidFill>
              </a:rPr>
              <a:t>from </a:t>
            </a:r>
            <a:r>
              <a:rPr lang="en-US" sz="2000" dirty="0" smtClean="0">
                <a:solidFill>
                  <a:srgbClr val="FF0000"/>
                </a:solidFill>
              </a:rPr>
              <a:t>Raft / </a:t>
            </a:r>
            <a:r>
              <a:rPr lang="en-US" sz="2000" dirty="0" err="1" smtClean="0">
                <a:solidFill>
                  <a:srgbClr val="FF0000"/>
                </a:solidFill>
              </a:rPr>
              <a:t>Paxos</a:t>
            </a:r>
            <a:r>
              <a:rPr lang="en-US" sz="2000" dirty="0" smtClean="0">
                <a:solidFill>
                  <a:srgbClr val="FF0000"/>
                </a:solidFill>
              </a:rPr>
              <a:t>:</a:t>
            </a:r>
            <a:endParaRPr lang="en-US" sz="2000" dirty="0">
              <a:solidFill>
                <a:srgbClr val="FF0000"/>
              </a:solidFill>
            </a:endParaRPr>
          </a:p>
          <a:p>
            <a:endParaRPr lang="en-US" sz="2000" dirty="0" smtClean="0"/>
          </a:p>
          <a:p>
            <a:r>
              <a:rPr lang="en-US" sz="2000" dirty="0"/>
              <a:t>P</a:t>
            </a:r>
            <a:r>
              <a:rPr lang="en-US" sz="2000" dirty="0" smtClean="0"/>
              <a:t>articipants may be malicious</a:t>
            </a:r>
          </a:p>
          <a:p>
            <a:endParaRPr lang="en-US" sz="2000" dirty="0"/>
          </a:p>
          <a:p>
            <a:r>
              <a:rPr lang="en-US" sz="2000" dirty="0" smtClean="0"/>
              <a:t>Number of participants is unknown</a:t>
            </a:r>
          </a:p>
          <a:p>
            <a:endParaRPr lang="en-US" sz="2000" dirty="0"/>
          </a:p>
          <a:p>
            <a:r>
              <a:rPr lang="en-US" sz="2000" dirty="0" smtClean="0"/>
              <a:t>Anyone may participate (</a:t>
            </a:r>
            <a:r>
              <a:rPr lang="en-US" sz="2000" dirty="0" err="1" smtClean="0"/>
              <a:t>permissionless</a:t>
            </a:r>
            <a:r>
              <a:rPr lang="en-US" sz="2000" dirty="0" smtClean="0"/>
              <a:t>), and identities are unknown</a:t>
            </a:r>
          </a:p>
          <a:p>
            <a:endParaRPr lang="en-US" sz="2000" dirty="0"/>
          </a:p>
          <a:p>
            <a:r>
              <a:rPr lang="en-US" sz="2000" dirty="0" smtClean="0"/>
              <a:t>Vote based on amount of work performed, rather than one vote per participant (why?)  [As long as participants with half of computing power follow the protocol, the </a:t>
            </a:r>
            <a:r>
              <a:rPr lang="en-US" sz="2000" dirty="0" err="1" smtClean="0"/>
              <a:t>blockchain</a:t>
            </a:r>
            <a:r>
              <a:rPr lang="en-US" sz="2000" dirty="0" smtClean="0"/>
              <a:t> can’t </a:t>
            </a:r>
            <a:r>
              <a:rPr lang="en-US" sz="2000" smtClean="0"/>
              <a:t>be corrupted.]</a:t>
            </a:r>
            <a:endParaRPr lang="en-US" sz="2000" dirty="0" smtClean="0"/>
          </a:p>
          <a:p>
            <a:endParaRPr lang="en-US" sz="2000" dirty="0"/>
          </a:p>
          <a:p>
            <a:endParaRPr lang="en-US" sz="2000" dirty="0"/>
          </a:p>
        </p:txBody>
      </p:sp>
    </p:spTree>
    <p:extLst>
      <p:ext uri="{BB962C8B-B14F-4D97-AF65-F5344CB8AC3E}">
        <p14:creationId xmlns:p14="http://schemas.microsoft.com/office/powerpoint/2010/main" val="336422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857250"/>
          </a:xfrm>
        </p:spPr>
        <p:txBody>
          <a:bodyPr/>
          <a:lstStyle/>
          <a:p>
            <a:r>
              <a:rPr lang="en-US" dirty="0" smtClean="0"/>
              <a:t>Getting started</a:t>
            </a:r>
            <a:endParaRPr lang="en-US" dirty="0"/>
          </a:p>
        </p:txBody>
      </p:sp>
      <p:sp>
        <p:nvSpPr>
          <p:cNvPr id="3" name="Text Placeholder 2"/>
          <p:cNvSpPr>
            <a:spLocks noGrp="1"/>
          </p:cNvSpPr>
          <p:nvPr>
            <p:ph type="body" idx="1"/>
          </p:nvPr>
        </p:nvSpPr>
        <p:spPr>
          <a:xfrm>
            <a:off x="381000" y="971550"/>
            <a:ext cx="8229600" cy="4400550"/>
          </a:xfrm>
        </p:spPr>
        <p:txBody>
          <a:bodyPr/>
          <a:lstStyle/>
          <a:p>
            <a:r>
              <a:rPr lang="en-US" sz="1800" dirty="0" smtClean="0"/>
              <a:t>Download software to create a Bitcoin </a:t>
            </a:r>
            <a:r>
              <a:rPr lang="en-US" sz="1800" dirty="0"/>
              <a:t>wallet (see </a:t>
            </a:r>
            <a:r>
              <a:rPr lang="en-US" sz="1800" dirty="0">
                <a:hlinkClick r:id="rId2"/>
              </a:rPr>
              <a:t>https://</a:t>
            </a:r>
            <a:r>
              <a:rPr lang="en-US" sz="1800" dirty="0" smtClean="0">
                <a:hlinkClick r:id="rId2"/>
              </a:rPr>
              <a:t>bitcoin.org/en/choose-your-wallet</a:t>
            </a:r>
            <a:r>
              <a:rPr lang="en-US" sz="1800" dirty="0" smtClean="0"/>
              <a:t>)</a:t>
            </a:r>
          </a:p>
          <a:p>
            <a:endParaRPr lang="en-US" sz="1800" dirty="0"/>
          </a:p>
          <a:p>
            <a:r>
              <a:rPr lang="en-US" sz="1800" dirty="0" smtClean="0"/>
              <a:t>The wallet holds the private keys you use to prove you own specific Bitcoins.</a:t>
            </a:r>
          </a:p>
          <a:p>
            <a:endParaRPr lang="en-US" sz="1800" dirty="0"/>
          </a:p>
          <a:p>
            <a:r>
              <a:rPr lang="en-US" sz="1800" dirty="0" smtClean="0"/>
              <a:t>The software creates public/private key pairs for you as needed.  For each pair, there is a corresponding bitcoin address, e.g., 3J98t1WpEZ73CNmQviecrnyiWrnqRhWNLy, which is a 160-bit hash and checksum (based on SHA-256, not SHA-1!) of the public key.  Bitcoins are sent to addresses.</a:t>
            </a:r>
          </a:p>
          <a:p>
            <a:endParaRPr lang="en-US" sz="1800" dirty="0"/>
          </a:p>
          <a:p>
            <a:r>
              <a:rPr lang="en-US" sz="1800" dirty="0" smtClean="0"/>
              <a:t>The wallet also contains software that allows you to send and receive bitcoins.  You send bitcoins by registering your payments in the block chain, which is bitcoin’s public ledger containing all transactions since the beginning of bitcoin.</a:t>
            </a:r>
          </a:p>
          <a:p>
            <a:endParaRPr lang="en-US" sz="1800" dirty="0" smtClean="0"/>
          </a:p>
          <a:p>
            <a:r>
              <a:rPr lang="en-US" sz="1800" dirty="0"/>
              <a:t>	</a:t>
            </a:r>
            <a:r>
              <a:rPr lang="en-US" sz="1800" dirty="0" smtClean="0"/>
              <a:t>							</a:t>
            </a:r>
            <a:r>
              <a:rPr lang="en-US" sz="1800" dirty="0" err="1" smtClean="0"/>
              <a:t>bmm</a:t>
            </a:r>
            <a:endParaRPr lang="en-US" sz="1800" dirty="0"/>
          </a:p>
        </p:txBody>
      </p:sp>
    </p:spTree>
    <p:extLst>
      <p:ext uri="{BB962C8B-B14F-4D97-AF65-F5344CB8AC3E}">
        <p14:creationId xmlns:p14="http://schemas.microsoft.com/office/powerpoint/2010/main" val="412307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Bitcoin Core (original) wallet on first start-up</a:t>
            </a:r>
            <a:endParaRPr lang="en-US" sz="2800" dirty="0"/>
          </a:p>
        </p:txBody>
      </p:sp>
      <p:sp>
        <p:nvSpPr>
          <p:cNvPr id="3" name="Text Placeholder 2"/>
          <p:cNvSpPr>
            <a:spLocks noGrp="1"/>
          </p:cNvSpPr>
          <p:nvPr>
            <p:ph type="body"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r>
              <a:rPr lang="en-US" sz="1400" dirty="0" err="1" smtClean="0"/>
              <a:t>bmm</a:t>
            </a:r>
            <a:endParaRPr lang="en-US" sz="1400" dirty="0"/>
          </a:p>
        </p:txBody>
      </p:sp>
      <p:pic>
        <p:nvPicPr>
          <p:cNvPr id="4" name="Picture 3"/>
          <p:cNvPicPr>
            <a:picLocks noChangeAspect="1"/>
          </p:cNvPicPr>
          <p:nvPr/>
        </p:nvPicPr>
        <p:blipFill>
          <a:blip r:embed="rId2"/>
          <a:stretch>
            <a:fillRect/>
          </a:stretch>
        </p:blipFill>
        <p:spPr>
          <a:xfrm>
            <a:off x="1143000" y="1178078"/>
            <a:ext cx="5486400" cy="3747752"/>
          </a:xfrm>
          <a:prstGeom prst="rect">
            <a:avLst/>
          </a:prstGeom>
        </p:spPr>
      </p:pic>
    </p:spTree>
    <p:extLst>
      <p:ext uri="{BB962C8B-B14F-4D97-AF65-F5344CB8AC3E}">
        <p14:creationId xmlns:p14="http://schemas.microsoft.com/office/powerpoint/2010/main" val="209793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a:t>
            </a:r>
            <a:endParaRPr lang="en-US" dirty="0"/>
          </a:p>
        </p:txBody>
      </p:sp>
      <p:pic>
        <p:nvPicPr>
          <p:cNvPr id="4" name="Picture 3"/>
          <p:cNvPicPr>
            <a:picLocks noChangeAspect="1"/>
          </p:cNvPicPr>
          <p:nvPr/>
        </p:nvPicPr>
        <p:blipFill>
          <a:blip r:embed="rId2"/>
          <a:stretch>
            <a:fillRect/>
          </a:stretch>
        </p:blipFill>
        <p:spPr>
          <a:xfrm>
            <a:off x="1295400" y="1090712"/>
            <a:ext cx="5753100" cy="3929934"/>
          </a:xfrm>
          <a:prstGeom prst="rect">
            <a:avLst/>
          </a:prstGeom>
        </p:spPr>
      </p:pic>
      <p:sp>
        <p:nvSpPr>
          <p:cNvPr id="5" name="TextBox 4"/>
          <p:cNvSpPr txBox="1"/>
          <p:nvPr/>
        </p:nvSpPr>
        <p:spPr>
          <a:xfrm>
            <a:off x="7391400" y="4629150"/>
            <a:ext cx="582211" cy="307777"/>
          </a:xfrm>
          <a:prstGeom prst="rect">
            <a:avLst/>
          </a:prstGeom>
          <a:noFill/>
        </p:spPr>
        <p:txBody>
          <a:bodyPr wrap="none" rtlCol="0">
            <a:spAutoFit/>
          </a:bodyPr>
          <a:lstStyle/>
          <a:p>
            <a:r>
              <a:rPr lang="en-US" dirty="0" err="1" smtClean="0"/>
              <a:t>bmm</a:t>
            </a:r>
            <a:endParaRPr lang="en-US" dirty="0"/>
          </a:p>
        </p:txBody>
      </p:sp>
    </p:spTree>
    <p:extLst>
      <p:ext uri="{BB962C8B-B14F-4D97-AF65-F5344CB8AC3E}">
        <p14:creationId xmlns:p14="http://schemas.microsoft.com/office/powerpoint/2010/main" val="415760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centralization-mozill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13636</TotalTime>
  <Words>1636</Words>
  <Application>Microsoft Office PowerPoint</Application>
  <PresentationFormat>On-screen Show (16:9)</PresentationFormat>
  <Paragraphs>258</Paragraphs>
  <Slides>38</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Courier New</vt:lpstr>
      <vt:lpstr>simple-light</vt:lpstr>
      <vt:lpstr>decentralization-mozilla</vt:lpstr>
      <vt:lpstr>Consensus Part II:  Byzantine Failures Bitcoin and Blockchains</vt:lpstr>
      <vt:lpstr>Byzantine Failures</vt:lpstr>
      <vt:lpstr>Bitcoin</vt:lpstr>
      <vt:lpstr>Double spending: why ecash is hard</vt:lpstr>
      <vt:lpstr>Solution: Maintain a global public append-only log</vt:lpstr>
      <vt:lpstr>Proof-of-Work Consensus Algorithm</vt:lpstr>
      <vt:lpstr>Getting started</vt:lpstr>
      <vt:lpstr>Bitcoin Core (original) wallet on first start-up</vt:lpstr>
      <vt:lpstr>Send</vt:lpstr>
      <vt:lpstr>Spending a Bitcoin</vt:lpstr>
      <vt:lpstr>Bitcoin mining</vt:lpstr>
      <vt:lpstr>Mining rewards</vt:lpstr>
      <vt:lpstr>How is a new block created?</vt:lpstr>
      <vt:lpstr>How is a transaction verified?</vt:lpstr>
      <vt:lpstr>The Hashing Problem</vt:lpstr>
      <vt:lpstr>Target and Difficulty</vt:lpstr>
      <vt:lpstr>Difficulty adjustment</vt:lpstr>
      <vt:lpstr>Difficulty Adjustment</vt:lpstr>
      <vt:lpstr>Total network capacity</vt:lpstr>
      <vt:lpstr>Bitcoin Peer-to-Peer Network</vt:lpstr>
      <vt:lpstr>Transaction Confirmations</vt:lpstr>
      <vt:lpstr>Transaction confirmation (~6 blocks)</vt:lpstr>
      <vt:lpstr>A fork can occur when two miners publish blocks simultaneously.  Such blocks are almost always in conflict.</vt:lpstr>
      <vt:lpstr>Effort spent on a fork that eventually loses is wasted.</vt:lpstr>
      <vt:lpstr>To break ties, choose branch with greater number of zeros in hash.</vt:lpstr>
      <vt:lpstr>More generally, longest chain wins.</vt:lpstr>
      <vt:lpstr>Mining Hardware</vt:lpstr>
      <vt:lpstr>Mining pools</vt:lpstr>
      <vt:lpstr>Mining pools</vt:lpstr>
      <vt:lpstr>Bitcoin Market Prices over Past Year</vt:lpstr>
      <vt:lpstr>Black Markets</vt:lpstr>
      <vt:lpstr>Bitcoin exchanges – buy and sell bitcoin using different currencies</vt:lpstr>
      <vt:lpstr>Physical Bitcoin (a gimmic?)</vt:lpstr>
      <vt:lpstr>A transaction history is recorded for every Bitcoin  Key to anonymity is to avoid tying any personal information to your Bitcoin addresses  Use an address only once  Self-mined Bitcoins, using an anonymizing network, like Tor, to connect to the payment system, are hardest to trace    </vt:lpstr>
      <vt:lpstr>Mixes</vt:lpstr>
      <vt:lpstr>Mixes today</vt:lpstr>
      <vt:lpstr>    </vt:lpstr>
      <vt:lpstr>Bitcoin in the news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Tutorial</dc:title>
  <dc:creator>Bruce</dc:creator>
  <cp:lastModifiedBy>Bruce Maggs</cp:lastModifiedBy>
  <cp:revision>83</cp:revision>
  <cp:lastPrinted>2018-11-05T18:19:23Z</cp:lastPrinted>
  <dcterms:modified xsi:type="dcterms:W3CDTF">2021-10-27T20:50:02Z</dcterms:modified>
</cp:coreProperties>
</file>