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4" r:id="rId3"/>
    <p:sldId id="266" r:id="rId4"/>
    <p:sldId id="280" r:id="rId5"/>
    <p:sldId id="277" r:id="rId6"/>
    <p:sldId id="261" r:id="rId7"/>
    <p:sldId id="278" r:id="rId8"/>
    <p:sldId id="279" r:id="rId9"/>
    <p:sldId id="276" r:id="rId10"/>
    <p:sldId id="275" r:id="rId11"/>
    <p:sldId id="267" r:id="rId12"/>
    <p:sldId id="268" r:id="rId13"/>
    <p:sldId id="269" r:id="rId14"/>
    <p:sldId id="259" r:id="rId15"/>
    <p:sldId id="258" r:id="rId16"/>
    <p:sldId id="263" r:id="rId17"/>
    <p:sldId id="262" r:id="rId18"/>
    <p:sldId id="265" r:id="rId19"/>
    <p:sldId id="272" r:id="rId20"/>
    <p:sldId id="270" r:id="rId21"/>
    <p:sldId id="271" r:id="rId22"/>
    <p:sldId id="281" r:id="rId23"/>
    <p:sldId id="274" r:id="rId24"/>
    <p:sldId id="273" r:id="rId25"/>
    <p:sldId id="283" r:id="rId26"/>
    <p:sldId id="284" r:id="rId27"/>
    <p:sldId id="288" r:id="rId28"/>
    <p:sldId id="1864" r:id="rId29"/>
    <p:sldId id="287" r:id="rId30"/>
    <p:sldId id="666" r:id="rId31"/>
    <p:sldId id="26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F1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7" autoAdjust="0"/>
    <p:restoredTop sz="94679" autoAdjust="0"/>
  </p:normalViewPr>
  <p:slideViewPr>
    <p:cSldViewPr snapToGrid="0">
      <p:cViewPr varScale="1">
        <p:scale>
          <a:sx n="95" d="100"/>
          <a:sy n="95" d="100"/>
        </p:scale>
        <p:origin x="48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7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205F0-5D13-024E-99BA-39909FBF840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490D5-2B50-3C4E-99A3-C025F78E0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5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CC20C-E20C-4B49-A178-6A68152E65E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0143D-F24B-2A47-B90D-023D9E63C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2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C047-987B-4C69-9941-04A5FB3069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3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666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ECCA-B946-0F42-8BE8-FF89D7022A6B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Charles E. Leicerson's 60th Birthday Symposium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2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BD90-43FF-DB4B-85E1-51214198CC9D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Charles E. Leicerson's 60th Birthday Symposium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7B67-D50C-EB46-BC92-8B546239D794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Charles E. Leicerson's 60th Birthday Symposium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3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3F87-CFB3-0F40-A25F-E531458C5A1A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Charles E. Leicerson's 60th Birthday Symposium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6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ke Chapel Title Slide">
    <p:bg>
      <p:bgPr>
        <a:blipFill dpi="0" rotWithShape="1">
          <a:blip r:embed="rId2">
            <a:alphaModFix amt="3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666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C71D-106F-A140-9405-06683F8E4285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5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D2ED-6837-5049-AC85-1DB81DDD452A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4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4027-AA29-ED44-A91B-062C404BFB33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Charles E. Leicerson's 60th Birthday Symposium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9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AF17-8073-8E4A-8907-1E8E367314E2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Charles E. Leicerson's 60th Birthday Symposium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1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F6C6-47AF-964E-8FDD-408055C4BE8C}" type="datetime1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Charles E. Leicerson's 60th Birthday Symposium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0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4E31-5BE7-1A41-AE25-FDA33955E773}" type="datetime1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Charles E. Leicerson's 60th Birthday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8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3892-7D81-5941-9950-4ECFC1CAB9D0}" type="datetime1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Charles E. </a:t>
            </a:r>
            <a:r>
              <a:rPr lang="en-US" dirty="0" err="1"/>
              <a:t>Leiserson's</a:t>
            </a:r>
            <a:r>
              <a:rPr lang="en-US" dirty="0"/>
              <a:t> 60th Birthday Symposium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1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3C93-B261-0549-BBC5-6397B1597865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Charles E. Leicerson's 60th Birthday Symposium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B68C9-7BC8-B14F-824D-5DFFFC88CB5B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Charles E. Leicerson's 60th Birthday Symposium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785D6-0085-4936-BA57-90E286C99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666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/dcn/19/1-19-0081-00-ICne-roce-network-proposal.pptx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/dcn/19/1-19-0081-00-ICne-roce-network-proposal.pptx" TargetMode="Externa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397076"/>
            <a:ext cx="9144000" cy="914247"/>
          </a:xfrm>
        </p:spPr>
        <p:txBody>
          <a:bodyPr>
            <a:normAutofit fontScale="90000"/>
          </a:bodyPr>
          <a:lstStyle/>
          <a:p>
            <a:r>
              <a:rPr lang="en-US" dirty="0"/>
              <a:t>Data Center Networking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1937" y="2575957"/>
            <a:ext cx="11106150" cy="64869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CPS 514 / ECE 558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3552C1-6F74-422F-9CAE-7768368895F1}"/>
              </a:ext>
            </a:extLst>
          </p:cNvPr>
          <p:cNvSpPr txBox="1">
            <a:spLocks/>
          </p:cNvSpPr>
          <p:nvPr/>
        </p:nvSpPr>
        <p:spPr>
          <a:xfrm>
            <a:off x="838200" y="3937324"/>
            <a:ext cx="10515600" cy="648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Topology, congestion control, routing</a:t>
            </a:r>
          </a:p>
        </p:txBody>
      </p:sp>
    </p:spTree>
    <p:extLst>
      <p:ext uri="{BB962C8B-B14F-4D97-AF65-F5344CB8AC3E}">
        <p14:creationId xmlns:p14="http://schemas.microsoft.com/office/powerpoint/2010/main" val="4070314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http://www.itdisasters.com/wp-content/uploads/2009/10/wire_wra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0" y="274320"/>
            <a:ext cx="7909560" cy="594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29021" y="6374784"/>
            <a:ext cx="5362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http://www.itdisasters.com/category/networking-rack/</a:t>
            </a:r>
          </a:p>
        </p:txBody>
      </p:sp>
    </p:spTree>
    <p:extLst>
      <p:ext uri="{BB962C8B-B14F-4D97-AF65-F5344CB8AC3E}">
        <p14:creationId xmlns:p14="http://schemas.microsoft.com/office/powerpoint/2010/main" val="2357976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compare networks?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47" y="1489448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Bisection width</a:t>
            </a:r>
          </a:p>
          <a:p>
            <a:r>
              <a:rPr lang="en-US" sz="3600" dirty="0"/>
              <a:t>Diameter</a:t>
            </a:r>
          </a:p>
          <a:p>
            <a:r>
              <a:rPr lang="en-US" sz="3600" dirty="0"/>
              <a:t>Maximum degree</a:t>
            </a:r>
          </a:p>
          <a:p>
            <a:r>
              <a:rPr lang="en-US" sz="3600" dirty="0"/>
              <a:t>Degree sequence</a:t>
            </a:r>
          </a:p>
          <a:p>
            <a:r>
              <a:rPr lang="en-US" sz="3600" dirty="0"/>
              <a:t>Area or volume</a:t>
            </a:r>
          </a:p>
          <a:p>
            <a:r>
              <a:rPr lang="en-US" sz="3600" dirty="0"/>
              <a:t>Fault tolerance</a:t>
            </a:r>
          </a:p>
          <a:p>
            <a:r>
              <a:rPr lang="en-US" sz="3600" dirty="0"/>
              <a:t>Cost</a:t>
            </a:r>
          </a:p>
          <a:p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1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Universal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Build a single network that is competitive, for any application, with any other network that can be built at the same cost.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88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Area-Universality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0203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Theorem [</a:t>
            </a:r>
            <a:r>
              <a:rPr lang="en-US" sz="3600" dirty="0" err="1"/>
              <a:t>Leiserson</a:t>
            </a:r>
            <a:r>
              <a:rPr lang="en-US" sz="3600" dirty="0"/>
              <a:t>, 1985]:  There is a fat-tree network of area </a:t>
            </a:r>
            <a:r>
              <a:rPr lang="en-US" sz="3600" i="1" dirty="0"/>
              <a:t>n</a:t>
            </a:r>
            <a:r>
              <a:rPr lang="en-US" sz="3600" dirty="0"/>
              <a:t> that can emulate any other network that can be laid out in area </a:t>
            </a:r>
            <a:r>
              <a:rPr lang="en-US" sz="3600" i="1" dirty="0"/>
              <a:t>n</a:t>
            </a:r>
            <a:r>
              <a:rPr lang="en-US" sz="3600" dirty="0"/>
              <a:t> with slowdown O(log</a:t>
            </a:r>
            <a:r>
              <a:rPr lang="en-US" sz="3600" baseline="30000" dirty="0"/>
              <a:t>3</a:t>
            </a:r>
            <a:r>
              <a:rPr lang="en-US" sz="3600" dirty="0"/>
              <a:t> </a:t>
            </a:r>
            <a:r>
              <a:rPr lang="en-US" sz="3600" i="1" dirty="0"/>
              <a:t>n</a:t>
            </a:r>
            <a:r>
              <a:rPr lang="en-US" sz="3600" dirty="0"/>
              <a:t>).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Later improved to O(log </a:t>
            </a:r>
            <a:r>
              <a:rPr lang="en-US" sz="3600" i="1" dirty="0"/>
              <a:t>n</a:t>
            </a:r>
            <a:r>
              <a:rPr lang="en-US" sz="3600" dirty="0"/>
              <a:t>) slowdown</a:t>
            </a:r>
          </a:p>
          <a:p>
            <a:r>
              <a:rPr lang="en-US" sz="3600" dirty="0"/>
              <a:t>“area” can be replaced by “volume”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86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rs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46" y="1880656"/>
            <a:ext cx="9674511" cy="309669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Coarse Structure of Fat-Tree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0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9" y="1579017"/>
            <a:ext cx="11376084" cy="280842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Butterfly Fat-Tree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4389" y="4754880"/>
            <a:ext cx="526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Not the only fat-tree!</a:t>
            </a:r>
          </a:p>
        </p:txBody>
      </p:sp>
    </p:spTree>
    <p:extLst>
      <p:ext uri="{BB962C8B-B14F-4D97-AF65-F5344CB8AC3E}">
        <p14:creationId xmlns:p14="http://schemas.microsoft.com/office/powerpoint/2010/main" val="349408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e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" y="896620"/>
            <a:ext cx="4494318" cy="43561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1325563"/>
          </a:xfrm>
        </p:spPr>
        <p:txBody>
          <a:bodyPr/>
          <a:lstStyle/>
          <a:p>
            <a:r>
              <a:rPr lang="en-US" dirty="0"/>
              <a:t>Recursive Decomposition of VLSI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75221" y="2381250"/>
            <a:ext cx="45948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Idea: match fat-tree channel capacity with maximum number of wires cut in layout.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756275" y="1299210"/>
            <a:ext cx="362797" cy="35509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3269720" y="3754123"/>
            <a:ext cx="362797" cy="35509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19072" y="2705585"/>
                <a:ext cx="1051560" cy="652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072" y="2705585"/>
                <a:ext cx="1051560" cy="6526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49138" y="5806440"/>
                <a:ext cx="1051560" cy="652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138" y="5806440"/>
                <a:ext cx="1051560" cy="6526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857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Layout of Area-Universal Fat-Tree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59" y="1263435"/>
            <a:ext cx="4543425" cy="451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49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with Redundant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 descr="mult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9" y="1467572"/>
            <a:ext cx="11248682" cy="4357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4450976"/>
            <a:ext cx="3426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“multi-fat-tree”</a:t>
            </a:r>
          </a:p>
        </p:txBody>
      </p:sp>
    </p:spTree>
    <p:extLst>
      <p:ext uri="{BB962C8B-B14F-4D97-AF65-F5344CB8AC3E}">
        <p14:creationId xmlns:p14="http://schemas.microsoft.com/office/powerpoint/2010/main" val="3390959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Magic Formula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1647" y="163736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[</a:t>
            </a:r>
            <a:r>
              <a:rPr lang="en-US" sz="3200" dirty="0" err="1"/>
              <a:t>Leiserson</a:t>
            </a:r>
            <a:r>
              <a:rPr lang="en-US" sz="3200" dirty="0"/>
              <a:t> 1989]  In practice, of course, no mathematical rule governs interconnect technology.  Most networks that have been proposed for parallel processing … are inflexible when it comes to adapting their topologies to the arbitrary bandwidths provided by packaging technology…  The channels of a fat-tree can be adapted to effectively utilize whatever bandwidths the technology can provide and which make engineering sense in terms of cost and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Charles E. </a:t>
            </a:r>
            <a:r>
              <a:rPr lang="en-US" dirty="0" err="1"/>
              <a:t>Leiserson's</a:t>
            </a:r>
            <a:r>
              <a:rPr lang="en-US" dirty="0"/>
              <a:t> 60th Birthday Symposium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5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795" y="6139254"/>
            <a:ext cx="108977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http://www.infotechlead.com/2013/03/28/gartner-data-center-spending-to-grow-3-7-to-146-billion-in-2013-8707</a:t>
            </a:r>
          </a:p>
        </p:txBody>
      </p:sp>
    </p:spTree>
    <p:extLst>
      <p:ext uri="{BB962C8B-B14F-4D97-AF65-F5344CB8AC3E}">
        <p14:creationId xmlns:p14="http://schemas.microsoft.com/office/powerpoint/2010/main" val="3961660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4605"/>
            <a:ext cx="10765221" cy="1325563"/>
          </a:xfrm>
        </p:spPr>
        <p:txBody>
          <a:bodyPr/>
          <a:lstStyle/>
          <a:p>
            <a:r>
              <a:rPr lang="en-US" dirty="0"/>
              <a:t>The Universal Approach for Data Center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1541" y="1242060"/>
            <a:ext cx="98983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Allocate the same amount of </a:t>
            </a:r>
            <a:r>
              <a:rPr lang="en-US" sz="3600" b="1" dirty="0"/>
              <a:t>money</a:t>
            </a:r>
            <a:r>
              <a:rPr lang="en-US" sz="3600" dirty="0"/>
              <a:t> to each level in a three- or four-level fat-tree network.</a:t>
            </a:r>
          </a:p>
          <a:p>
            <a:endParaRPr lang="en-US" sz="3600" dirty="0"/>
          </a:p>
          <a:p>
            <a:r>
              <a:rPr lang="en-US" sz="3600" dirty="0"/>
              <a:t>Levels: within a rack, between racks in a row, between rows, etc.</a:t>
            </a:r>
          </a:p>
          <a:p>
            <a:endParaRPr lang="en-US" sz="3600" dirty="0"/>
          </a:p>
          <a:p>
            <a:r>
              <a:rPr lang="en-US" sz="3600" dirty="0"/>
              <a:t>No special-purpose network can allocate more than a factor of three or four more at any level.</a:t>
            </a:r>
          </a:p>
        </p:txBody>
      </p:sp>
    </p:spTree>
    <p:extLst>
      <p:ext uri="{BB962C8B-B14F-4D97-AF65-F5344CB8AC3E}">
        <p14:creationId xmlns:p14="http://schemas.microsoft.com/office/powerpoint/2010/main" val="772940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939"/>
            <a:ext cx="10515600" cy="1325563"/>
          </a:xfrm>
        </p:spPr>
        <p:txBody>
          <a:bodyPr/>
          <a:lstStyle/>
          <a:p>
            <a:r>
              <a:rPr lang="en-US" dirty="0"/>
              <a:t>Caveats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85497" y="1305363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Assumes that performance is proportional to cost (e.g., for one-third the cost, can buy one-third the capacity)</a:t>
            </a:r>
          </a:p>
          <a:p>
            <a:r>
              <a:rPr lang="en-US" sz="3600" dirty="0"/>
              <a:t>Assumes that it is physically possible to spend the same amount at each level (Ethernet cable has diameter 0.54cm)</a:t>
            </a:r>
          </a:p>
          <a:p>
            <a:r>
              <a:rPr lang="en-US" sz="3600" dirty="0"/>
              <a:t>Assumes that bandwidth bottlenecks, not latency, limit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15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Programming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5577"/>
            <a:ext cx="10515600" cy="12604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“Writing programs that economize on communications  is difficult and expensive.’’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1532" y="2986084"/>
            <a:ext cx="99781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Therefore the oversubscription ratio should be one.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85822" y="3926881"/>
            <a:ext cx="997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Therefore investment in bandwidth at the root should be large.</a:t>
            </a:r>
          </a:p>
          <a:p>
            <a:endParaRPr lang="en-US" sz="3600" dirty="0"/>
          </a:p>
          <a:p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14375" y="3286125"/>
            <a:ext cx="9929813" cy="4286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59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(2015)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530" y="1812178"/>
            <a:ext cx="11465859" cy="4351338"/>
          </a:xfrm>
        </p:spPr>
        <p:txBody>
          <a:bodyPr>
            <a:normAutofit/>
          </a:bodyPr>
          <a:lstStyle/>
          <a:p>
            <a:r>
              <a:rPr lang="en-US" sz="3600" dirty="0"/>
              <a:t>A switch costs approximately $125 per 10Gbps port</a:t>
            </a:r>
          </a:p>
          <a:p>
            <a:r>
              <a:rPr lang="en-US" sz="3600" dirty="0"/>
              <a:t>10Gbps Direct Attached Copper (DAC) line (5m) is $50-$100</a:t>
            </a:r>
          </a:p>
          <a:p>
            <a:r>
              <a:rPr lang="en-US" sz="3600" dirty="0"/>
              <a:t>10Gbps fiber with optical modules (20m)  is around $200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6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Looked at large-scale network deployed by a major provider of on-line services.</a:t>
            </a:r>
          </a:p>
          <a:p>
            <a:pPr marL="0" indent="0">
              <a:buNone/>
            </a:pPr>
            <a:br>
              <a:rPr lang="en-US" sz="3600" dirty="0"/>
            </a:br>
            <a:r>
              <a:rPr lang="en-US" sz="3600" dirty="0"/>
              <a:t>In 2010, money spent on layers (bottom up) was  6:2:1.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In 2014, the ratio was 2:2:1.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6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EE8E-D963-41AC-8A30-694D19C6F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054"/>
            <a:ext cx="10515600" cy="1325563"/>
          </a:xfrm>
        </p:spPr>
        <p:txBody>
          <a:bodyPr/>
          <a:lstStyle/>
          <a:p>
            <a:r>
              <a:rPr lang="en-US" dirty="0"/>
              <a:t>Explicit Congestion Notification (ECN)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6A572-CDF2-4F4B-A284-5F7476026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80434"/>
            <a:ext cx="10515600" cy="22833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Router or switch at congestion point (CP) probabilistically sets ECN bit in IP header to indicate congestion.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Receiver (NP) sets ECN bit in TCP header to notify sender.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Sender (RP) treats ECN bit as a packet loss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6C749-1871-4D4D-A603-43520C453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 descr="A picture containing screen, television, monitor, game&#10;&#10;Description automatically generated">
            <a:extLst>
              <a:ext uri="{FF2B5EF4-FFF2-40B4-BE49-F238E27FC236}">
                <a16:creationId xmlns:a16="http://schemas.microsoft.com/office/drawing/2014/main" id="{1F53D79A-2D08-49B7-8105-E6F04D194A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17" y="1468384"/>
            <a:ext cx="4473801" cy="1993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B14FE9-3096-47F3-BA81-3A241CFF05BB}"/>
              </a:ext>
            </a:extLst>
          </p:cNvPr>
          <p:cNvSpPr txBox="1"/>
          <p:nvPr/>
        </p:nvSpPr>
        <p:spPr>
          <a:xfrm>
            <a:off x="1865582" y="5978855"/>
            <a:ext cx="8941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sng" dirty="0">
                <a:solidFill>
                  <a:srgbClr val="1A0DAB"/>
                </a:solidFill>
                <a:effectLst/>
                <a:latin typeface="Roboto" panose="020B0604020202020204" pitchFamily="2" charset="0"/>
                <a:hlinkClick r:id="rId3"/>
              </a:rPr>
              <a:t>https://mentor.ieee.org/802.1/dcn/19/1-19-0081-00-ICne-roce-network-proposal.pptx</a:t>
            </a:r>
            <a:endParaRPr lang="en-US" sz="1800" dirty="0">
              <a:latin typeface="Calibri" panose="020F0502020204030204" pitchFamily="34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EA68CC-EFB2-4138-A192-50F3F7D582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327" b="65580"/>
          <a:stretch/>
        </p:blipFill>
        <p:spPr>
          <a:xfrm>
            <a:off x="7275197" y="1817496"/>
            <a:ext cx="2304349" cy="115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48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7CE2-5913-4D3D-8530-34BB2E96C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Data Center TCP (DCTCP)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4B5E8-A57A-49A7-BC32-26942B7B2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36637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Goal is to keep buffers as small as possible.</a:t>
            </a:r>
          </a:p>
          <a:p>
            <a:r>
              <a:rPr lang="en-US" dirty="0"/>
              <a:t>Modify ECN to mark packets whenever queue exceeds a small threshold.</a:t>
            </a:r>
          </a:p>
          <a:p>
            <a:r>
              <a:rPr lang="en-US" dirty="0"/>
              <a:t>Sender keeps exponential weighted average </a:t>
            </a:r>
            <a:r>
              <a:rPr lang="el-GR" dirty="0"/>
              <a:t>α </a:t>
            </a:r>
            <a:r>
              <a:rPr lang="en-US" dirty="0"/>
              <a:t>of fraction of marked packets.</a:t>
            </a:r>
          </a:p>
          <a:p>
            <a:pPr marL="457200" lvl="1" indent="0">
              <a:buNone/>
            </a:pPr>
            <a:r>
              <a:rPr lang="el-GR" dirty="0"/>
              <a:t>α ← (1 − </a:t>
            </a:r>
            <a:r>
              <a:rPr lang="en-US" dirty="0"/>
              <a:t>g) × </a:t>
            </a:r>
            <a:r>
              <a:rPr lang="el-GR" dirty="0"/>
              <a:t>α + </a:t>
            </a:r>
            <a:r>
              <a:rPr lang="en-US" dirty="0"/>
              <a:t>g × F</a:t>
            </a:r>
          </a:p>
          <a:p>
            <a:pPr marL="457200" lvl="1" indent="0">
              <a:buNone/>
            </a:pPr>
            <a:r>
              <a:rPr lang="en-US" dirty="0"/>
              <a:t>where g is a fixed constant, and F is fraction of recent packets that are marked</a:t>
            </a:r>
          </a:p>
          <a:p>
            <a:r>
              <a:rPr lang="en-US" dirty="0"/>
              <a:t>On receipt of marked packet, congestion window adjusted according to fraction</a:t>
            </a:r>
          </a:p>
          <a:p>
            <a:pPr marL="457200" lvl="1" indent="0">
              <a:buNone/>
            </a:pPr>
            <a:r>
              <a:rPr lang="en-US" dirty="0" err="1"/>
              <a:t>cwnd</a:t>
            </a:r>
            <a:r>
              <a:rPr lang="en-US" dirty="0"/>
              <a:t> ← </a:t>
            </a:r>
            <a:r>
              <a:rPr lang="en-US" dirty="0" err="1"/>
              <a:t>cwnd</a:t>
            </a:r>
            <a:r>
              <a:rPr lang="en-US" dirty="0"/>
              <a:t> × (1 − </a:t>
            </a:r>
            <a:r>
              <a:rPr lang="el-GR" dirty="0"/>
              <a:t>α/2)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DC814-1D22-4FF4-A739-2179BDF33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26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5152EC-58AE-440D-8DC1-6D31491586D8}"/>
              </a:ext>
            </a:extLst>
          </p:cNvPr>
          <p:cNvSpPr txBox="1"/>
          <p:nvPr/>
        </p:nvSpPr>
        <p:spPr>
          <a:xfrm>
            <a:off x="359434" y="4602024"/>
            <a:ext cx="11473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 Alizadeh, A. Greenberg, D. A. </a:t>
            </a:r>
            <a:r>
              <a:rPr lang="en-US" dirty="0" err="1"/>
              <a:t>Maltz</a:t>
            </a:r>
            <a:r>
              <a:rPr lang="en-US" dirty="0"/>
              <a:t>, J. </a:t>
            </a:r>
            <a:r>
              <a:rPr lang="en-US" dirty="0" err="1"/>
              <a:t>Padhya</a:t>
            </a:r>
            <a:r>
              <a:rPr lang="en-US" dirty="0"/>
              <a:t>, P. Patel, B. Prabhakar, S. Sengupta, M. </a:t>
            </a:r>
            <a:r>
              <a:rPr lang="en-US" dirty="0" err="1"/>
              <a:t>Sridhara</a:t>
            </a:r>
            <a:r>
              <a:rPr lang="en-US" dirty="0"/>
              <a:t>, “Data Center TCP (DCTCP)”, Proceedings of the ACM SIGCOMM 2010 Conference, August 2010.</a:t>
            </a:r>
          </a:p>
          <a:p>
            <a:endParaRPr lang="en-US" dirty="0"/>
          </a:p>
          <a:p>
            <a:r>
              <a:rPr lang="en-US" dirty="0"/>
              <a:t>H. Wu, J. Ju, G. Lu, C. Guo, Y. </a:t>
            </a:r>
            <a:r>
              <a:rPr lang="en-US" dirty="0" err="1"/>
              <a:t>Xiong</a:t>
            </a:r>
            <a:r>
              <a:rPr lang="en-US" dirty="0"/>
              <a:t>, Y. Zhang, “Tuning ECN for Data Center Networks,” Proceedings of the ACM SIGCOMM 2012 Conference, August 2012 - suggests DCTCP’s changes to ECN may not be necessary.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66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42BAF-4A21-4728-A798-80FEA919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908C8E-8D57-44BE-8986-F880A8F0DCCA}"/>
              </a:ext>
            </a:extLst>
          </p:cNvPr>
          <p:cNvSpPr>
            <a:spLocks noGrp="1"/>
          </p:cNvSpPr>
          <p:nvPr/>
        </p:nvSpPr>
        <p:spPr>
          <a:xfrm>
            <a:off x="576313" y="297641"/>
            <a:ext cx="11039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Remote Direct Memory Access (RDMA)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A735B6-02AF-43EC-87B4-798FD3E38109}"/>
              </a:ext>
            </a:extLst>
          </p:cNvPr>
          <p:cNvSpPr>
            <a:spLocks noGrp="1"/>
          </p:cNvSpPr>
          <p:nvPr/>
        </p:nvSpPr>
        <p:spPr>
          <a:xfrm>
            <a:off x="936237" y="4699862"/>
            <a:ext cx="10515600" cy="1177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39" indent="-285739" defTabSz="914363"/>
            <a:r>
              <a:rPr lang="en-US" sz="1600" dirty="0">
                <a:latin typeface="Calibri" panose="020F0502020204030204" pitchFamily="34" charset="0"/>
                <a:cs typeface="Arial" charset="0"/>
              </a:rPr>
              <a:t>Reduces latency by bypassing TCP</a:t>
            </a:r>
          </a:p>
          <a:p>
            <a:pPr marL="285739" indent="-285739" defTabSz="914363"/>
            <a:r>
              <a:rPr lang="en-US" sz="1600" dirty="0">
                <a:latin typeface="Calibri" panose="020F0502020204030204" pitchFamily="34" charset="0"/>
                <a:cs typeface="Arial" charset="0"/>
              </a:rPr>
              <a:t>Some other mechanism must provide reliable delivery!</a:t>
            </a:r>
          </a:p>
          <a:p>
            <a:pPr marL="285739" indent="-285739" defTabSz="914363"/>
            <a:r>
              <a:rPr lang="en-US" sz="1600" b="0" i="0" u="sng" dirty="0">
                <a:solidFill>
                  <a:srgbClr val="1A0DAB"/>
                </a:solidFill>
                <a:effectLst/>
                <a:latin typeface="Roboto" panose="020B0604020202020204" pitchFamily="2" charset="0"/>
                <a:hlinkClick r:id="rId2"/>
              </a:rPr>
              <a:t>https://mentor.ieee.org/802.1/dcn/19/1-19-0081-00-ICne-roce-network-proposal.pptx</a:t>
            </a:r>
            <a:endParaRPr lang="en-US" sz="1600" dirty="0">
              <a:latin typeface="Calibri" panose="020F0502020204030204" pitchFamily="34" charset="0"/>
              <a:cs typeface="Arial" charset="0"/>
            </a:endParaRPr>
          </a:p>
          <a:p>
            <a:endParaRPr lang="en-US" sz="1600" dirty="0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134777BF-6CB3-4E5F-ACC8-23D21B64B703}"/>
              </a:ext>
            </a:extLst>
          </p:cNvPr>
          <p:cNvSpPr txBox="1"/>
          <p:nvPr/>
        </p:nvSpPr>
        <p:spPr>
          <a:xfrm>
            <a:off x="2200716" y="6344916"/>
            <a:ext cx="1694576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TCP/IP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10AC925D-3576-4B53-83CB-FAF3782E51B3}"/>
              </a:ext>
            </a:extLst>
          </p:cNvPr>
          <p:cNvSpPr txBox="1"/>
          <p:nvPr/>
        </p:nvSpPr>
        <p:spPr>
          <a:xfrm>
            <a:off x="7594554" y="6342230"/>
            <a:ext cx="1694576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RDMA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C6169D-5441-46A6-9F1D-A45E740EF968}"/>
              </a:ext>
            </a:extLst>
          </p:cNvPr>
          <p:cNvGrpSpPr/>
          <p:nvPr/>
        </p:nvGrpSpPr>
        <p:grpSpPr>
          <a:xfrm>
            <a:off x="6574235" y="1861248"/>
            <a:ext cx="4226628" cy="2425997"/>
            <a:chOff x="299815" y="1551397"/>
            <a:chExt cx="8615585" cy="4945171"/>
          </a:xfrm>
        </p:grpSpPr>
        <p:sp>
          <p:nvSpPr>
            <p:cNvPr id="53" name="Rounded Rectangle 8">
              <a:extLst>
                <a:ext uri="{FF2B5EF4-FFF2-40B4-BE49-F238E27FC236}">
                  <a16:creationId xmlns:a16="http://schemas.microsoft.com/office/drawing/2014/main" id="{F4AAD2A0-1172-4069-A02A-864851224497}"/>
                </a:ext>
              </a:extLst>
            </p:cNvPr>
            <p:cNvSpPr/>
            <p:nvPr/>
          </p:nvSpPr>
          <p:spPr>
            <a:xfrm>
              <a:off x="304800" y="1551397"/>
              <a:ext cx="3810000" cy="4677267"/>
            </a:xfrm>
            <a:prstGeom prst="roundRect">
              <a:avLst/>
            </a:prstGeom>
            <a:solidFill>
              <a:srgbClr val="95B6E3"/>
            </a:solidFill>
            <a:ln w="25400" cap="flat" cmpd="sng" algn="ctr">
              <a:solidFill>
                <a:srgbClr val="95B6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" name="Rounded Rectangle 9">
              <a:extLst>
                <a:ext uri="{FF2B5EF4-FFF2-40B4-BE49-F238E27FC236}">
                  <a16:creationId xmlns:a16="http://schemas.microsoft.com/office/drawing/2014/main" id="{9EE7373E-6BCF-4552-B7D9-5ABCBF32BE31}"/>
                </a:ext>
              </a:extLst>
            </p:cNvPr>
            <p:cNvSpPr/>
            <p:nvPr/>
          </p:nvSpPr>
          <p:spPr>
            <a:xfrm>
              <a:off x="5105400" y="1551397"/>
              <a:ext cx="3810000" cy="4677268"/>
            </a:xfrm>
            <a:prstGeom prst="roundRect">
              <a:avLst/>
            </a:prstGeom>
            <a:solidFill>
              <a:srgbClr val="95B6E3"/>
            </a:solidFill>
            <a:ln w="25400" cap="flat" cmpd="sng" algn="ctr">
              <a:solidFill>
                <a:srgbClr val="95B6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" name="TextBox 167">
              <a:extLst>
                <a:ext uri="{FF2B5EF4-FFF2-40B4-BE49-F238E27FC236}">
                  <a16:creationId xmlns:a16="http://schemas.microsoft.com/office/drawing/2014/main" id="{87F5CE76-02A3-4193-931C-807D3D59B913}"/>
                </a:ext>
              </a:extLst>
            </p:cNvPr>
            <p:cNvSpPr txBox="1"/>
            <p:nvPr/>
          </p:nvSpPr>
          <p:spPr>
            <a:xfrm>
              <a:off x="299815" y="1623314"/>
              <a:ext cx="3810000" cy="533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1100" dirty="0">
                  <a:latin typeface="Arial"/>
                </a:rPr>
                <a:t>Server - Initiator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372E238-AB0E-4D50-B17A-C60545043814}"/>
                </a:ext>
              </a:extLst>
            </p:cNvPr>
            <p:cNvSpPr/>
            <p:nvPr/>
          </p:nvSpPr>
          <p:spPr>
            <a:xfrm>
              <a:off x="1376736" y="3208719"/>
              <a:ext cx="2433263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" name="TextBox 169">
              <a:extLst>
                <a:ext uri="{FF2B5EF4-FFF2-40B4-BE49-F238E27FC236}">
                  <a16:creationId xmlns:a16="http://schemas.microsoft.com/office/drawing/2014/main" id="{67C8B4EE-DA30-4E43-B500-616A3D182F05}"/>
                </a:ext>
              </a:extLst>
            </p:cNvPr>
            <p:cNvSpPr txBox="1"/>
            <p:nvPr/>
          </p:nvSpPr>
          <p:spPr>
            <a:xfrm>
              <a:off x="2396840" y="3328854"/>
              <a:ext cx="1408176" cy="439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800" dirty="0">
                  <a:solidFill>
                    <a:schemeClr val="bg1"/>
                  </a:solidFill>
                  <a:latin typeface="Arial"/>
                </a:rPr>
                <a:t>Sockets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07BF503-8695-4A8B-9FD1-B8F07F34D486}"/>
                </a:ext>
              </a:extLst>
            </p:cNvPr>
            <p:cNvSpPr/>
            <p:nvPr/>
          </p:nvSpPr>
          <p:spPr>
            <a:xfrm>
              <a:off x="1376736" y="4775805"/>
              <a:ext cx="2433263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9" name="TextBox 171">
              <a:extLst>
                <a:ext uri="{FF2B5EF4-FFF2-40B4-BE49-F238E27FC236}">
                  <a16:creationId xmlns:a16="http://schemas.microsoft.com/office/drawing/2014/main" id="{7F7618BA-0A16-4FC1-AD66-BDE9A73DEAAC}"/>
                </a:ext>
              </a:extLst>
            </p:cNvPr>
            <p:cNvSpPr txBox="1"/>
            <p:nvPr/>
          </p:nvSpPr>
          <p:spPr>
            <a:xfrm>
              <a:off x="2396840" y="4895939"/>
              <a:ext cx="1408176" cy="439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800" dirty="0">
                  <a:solidFill>
                    <a:schemeClr val="bg1"/>
                  </a:solidFill>
                  <a:latin typeface="Arial"/>
                </a:rPr>
                <a:t>NIC Driver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5A337D3-E80F-4260-A62B-1B7038081EC7}"/>
                </a:ext>
              </a:extLst>
            </p:cNvPr>
            <p:cNvSpPr/>
            <p:nvPr/>
          </p:nvSpPr>
          <p:spPr>
            <a:xfrm>
              <a:off x="1487324" y="4849772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4CAF2C7-823B-416C-9C21-FAFEF7D5B68D}"/>
                </a:ext>
              </a:extLst>
            </p:cNvPr>
            <p:cNvSpPr/>
            <p:nvPr/>
          </p:nvSpPr>
          <p:spPr>
            <a:xfrm>
              <a:off x="1376736" y="3958020"/>
              <a:ext cx="2433263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" name="TextBox 174">
              <a:extLst>
                <a:ext uri="{FF2B5EF4-FFF2-40B4-BE49-F238E27FC236}">
                  <a16:creationId xmlns:a16="http://schemas.microsoft.com/office/drawing/2014/main" id="{AF4BCC29-B91F-41D0-95A6-B88559F9FD74}"/>
                </a:ext>
              </a:extLst>
            </p:cNvPr>
            <p:cNvSpPr txBox="1"/>
            <p:nvPr/>
          </p:nvSpPr>
          <p:spPr>
            <a:xfrm>
              <a:off x="2401824" y="4001208"/>
              <a:ext cx="1408176" cy="564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600" dirty="0">
                  <a:solidFill>
                    <a:schemeClr val="bg1"/>
                  </a:solidFill>
                  <a:latin typeface="Arial"/>
                </a:rPr>
                <a:t>Transport Protocol Driver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205D0DF-BF65-4C3C-9817-4DABEE0B84BE}"/>
                </a:ext>
              </a:extLst>
            </p:cNvPr>
            <p:cNvSpPr/>
            <p:nvPr/>
          </p:nvSpPr>
          <p:spPr>
            <a:xfrm>
              <a:off x="1487324" y="4057387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i="0" u="none" strike="noStrike" kern="0" normalizeH="0" baseline="0" noProof="0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9B94808-6C4B-42A0-A1BA-8BF73601D2F5}"/>
                </a:ext>
              </a:extLst>
            </p:cNvPr>
            <p:cNvSpPr/>
            <p:nvPr/>
          </p:nvSpPr>
          <p:spPr>
            <a:xfrm>
              <a:off x="5410200" y="4775805"/>
              <a:ext cx="2431902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5" name="TextBox 177">
              <a:extLst>
                <a:ext uri="{FF2B5EF4-FFF2-40B4-BE49-F238E27FC236}">
                  <a16:creationId xmlns:a16="http://schemas.microsoft.com/office/drawing/2014/main" id="{299D9C40-83F2-48D6-BEE8-E1813FF5542A}"/>
                </a:ext>
              </a:extLst>
            </p:cNvPr>
            <p:cNvSpPr txBox="1"/>
            <p:nvPr/>
          </p:nvSpPr>
          <p:spPr>
            <a:xfrm>
              <a:off x="5427829" y="4895939"/>
              <a:ext cx="1404487" cy="439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800" dirty="0">
                  <a:solidFill>
                    <a:schemeClr val="bg1"/>
                  </a:solidFill>
                  <a:latin typeface="Arial"/>
                </a:rPr>
                <a:t>NIC Driver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C144B4C-BB36-4170-842C-D89973A9C7D7}"/>
                </a:ext>
              </a:extLst>
            </p:cNvPr>
            <p:cNvSpPr/>
            <p:nvPr/>
          </p:nvSpPr>
          <p:spPr>
            <a:xfrm>
              <a:off x="6801141" y="4849772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0205327-04D5-4A39-8791-DAFF17103AD6}"/>
                </a:ext>
              </a:extLst>
            </p:cNvPr>
            <p:cNvSpPr/>
            <p:nvPr/>
          </p:nvSpPr>
          <p:spPr>
            <a:xfrm>
              <a:off x="5427828" y="3970508"/>
              <a:ext cx="2431902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8" name="TextBox 180">
              <a:extLst>
                <a:ext uri="{FF2B5EF4-FFF2-40B4-BE49-F238E27FC236}">
                  <a16:creationId xmlns:a16="http://schemas.microsoft.com/office/drawing/2014/main" id="{CD3B06A9-75A0-4E9C-866B-40466E2035BA}"/>
                </a:ext>
              </a:extLst>
            </p:cNvPr>
            <p:cNvSpPr txBox="1"/>
            <p:nvPr/>
          </p:nvSpPr>
          <p:spPr>
            <a:xfrm>
              <a:off x="5427831" y="4013698"/>
              <a:ext cx="1496521" cy="564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600" dirty="0">
                  <a:solidFill>
                    <a:schemeClr val="bg1"/>
                  </a:solidFill>
                  <a:latin typeface="Arial"/>
                </a:rPr>
                <a:t>Transport Protocol Driver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9118306-37A6-42E7-B6A3-5841C1C8B1B8}"/>
                </a:ext>
              </a:extLst>
            </p:cNvPr>
            <p:cNvSpPr/>
            <p:nvPr/>
          </p:nvSpPr>
          <p:spPr>
            <a:xfrm>
              <a:off x="5427828" y="3208719"/>
              <a:ext cx="2431902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0" name="TextBox 182">
              <a:extLst>
                <a:ext uri="{FF2B5EF4-FFF2-40B4-BE49-F238E27FC236}">
                  <a16:creationId xmlns:a16="http://schemas.microsoft.com/office/drawing/2014/main" id="{5838BB97-7D62-4B0F-BD85-C5D1028C7B19}"/>
                </a:ext>
              </a:extLst>
            </p:cNvPr>
            <p:cNvSpPr txBox="1"/>
            <p:nvPr/>
          </p:nvSpPr>
          <p:spPr>
            <a:xfrm>
              <a:off x="5427829" y="3328854"/>
              <a:ext cx="1404487" cy="439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800" dirty="0">
                  <a:solidFill>
                    <a:schemeClr val="bg1"/>
                  </a:solidFill>
                  <a:latin typeface="Arial"/>
                </a:rPr>
                <a:t>Sockets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49560E7-E300-4B46-A605-C25AD359A679}"/>
                </a:ext>
              </a:extLst>
            </p:cNvPr>
            <p:cNvSpPr/>
            <p:nvPr/>
          </p:nvSpPr>
          <p:spPr>
            <a:xfrm>
              <a:off x="5427828" y="2402133"/>
              <a:ext cx="3200400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2" name="TextBox 184">
              <a:extLst>
                <a:ext uri="{FF2B5EF4-FFF2-40B4-BE49-F238E27FC236}">
                  <a16:creationId xmlns:a16="http://schemas.microsoft.com/office/drawing/2014/main" id="{EB65406F-8420-4732-AD0F-611D521E56A2}"/>
                </a:ext>
              </a:extLst>
            </p:cNvPr>
            <p:cNvSpPr txBox="1"/>
            <p:nvPr/>
          </p:nvSpPr>
          <p:spPr>
            <a:xfrm>
              <a:off x="5623446" y="2476098"/>
              <a:ext cx="1686637" cy="501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1000" dirty="0">
                  <a:solidFill>
                    <a:schemeClr val="bg1"/>
                  </a:solidFill>
                  <a:latin typeface="Arial"/>
                </a:rPr>
                <a:t>Application</a:t>
              </a:r>
            </a:p>
          </p:txBody>
        </p:sp>
        <p:sp>
          <p:nvSpPr>
            <p:cNvPr id="73" name="TextBox 185">
              <a:extLst>
                <a:ext uri="{FF2B5EF4-FFF2-40B4-BE49-F238E27FC236}">
                  <a16:creationId xmlns:a16="http://schemas.microsoft.com/office/drawing/2014/main" id="{4170D0B2-D746-42F4-A098-E98B38F3E7F2}"/>
                </a:ext>
              </a:extLst>
            </p:cNvPr>
            <p:cNvSpPr txBox="1"/>
            <p:nvPr/>
          </p:nvSpPr>
          <p:spPr>
            <a:xfrm>
              <a:off x="5105400" y="1623312"/>
              <a:ext cx="3810000" cy="533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1100" dirty="0">
                  <a:latin typeface="Arial"/>
                </a:rPr>
                <a:t>Server - Target</a:t>
              </a:r>
            </a:p>
          </p:txBody>
        </p:sp>
        <p:sp>
          <p:nvSpPr>
            <p:cNvPr id="74" name="Plaque 73">
              <a:extLst>
                <a:ext uri="{FF2B5EF4-FFF2-40B4-BE49-F238E27FC236}">
                  <a16:creationId xmlns:a16="http://schemas.microsoft.com/office/drawing/2014/main" id="{63170B6A-16B4-4C31-B409-CF366EEA5DD5}"/>
                </a:ext>
              </a:extLst>
            </p:cNvPr>
            <p:cNvSpPr/>
            <p:nvPr/>
          </p:nvSpPr>
          <p:spPr>
            <a:xfrm>
              <a:off x="507753" y="5530514"/>
              <a:ext cx="2133600" cy="685800"/>
            </a:xfrm>
            <a:prstGeom prst="plaque">
              <a:avLst/>
            </a:prstGeom>
            <a:solidFill>
              <a:srgbClr val="00B050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RNIC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7F668E6-0C01-4213-923F-A41A1D744040}"/>
                </a:ext>
              </a:extLst>
            </p:cNvPr>
            <p:cNvSpPr/>
            <p:nvPr/>
          </p:nvSpPr>
          <p:spPr>
            <a:xfrm>
              <a:off x="710706" y="5642581"/>
              <a:ext cx="955458" cy="461665"/>
            </a:xfrm>
            <a:prstGeom prst="ellipse">
              <a:avLst/>
            </a:prstGeom>
            <a:gradFill rotWithShape="1">
              <a:gsLst>
                <a:gs pos="0">
                  <a:srgbClr val="1A3B94">
                    <a:tint val="50000"/>
                    <a:satMod val="300000"/>
                  </a:srgbClr>
                </a:gs>
                <a:gs pos="35000">
                  <a:srgbClr val="1A3B94">
                    <a:tint val="37000"/>
                    <a:satMod val="300000"/>
                  </a:srgbClr>
                </a:gs>
                <a:gs pos="100000">
                  <a:srgbClr val="1A3B94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1A3B94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76" name="Plaque 75">
              <a:extLst>
                <a:ext uri="{FF2B5EF4-FFF2-40B4-BE49-F238E27FC236}">
                  <a16:creationId xmlns:a16="http://schemas.microsoft.com/office/drawing/2014/main" id="{50F213A3-2D5B-4D1E-9CFB-4F241403C4F5}"/>
                </a:ext>
              </a:extLst>
            </p:cNvPr>
            <p:cNvSpPr/>
            <p:nvPr/>
          </p:nvSpPr>
          <p:spPr>
            <a:xfrm>
              <a:off x="6525450" y="5530513"/>
              <a:ext cx="2133600" cy="685800"/>
            </a:xfrm>
            <a:prstGeom prst="plaque">
              <a:avLst/>
            </a:prstGeom>
            <a:solidFill>
              <a:srgbClr val="00B050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RNIC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237A8CA-F285-417D-8C5A-B925ACC1DAE7}"/>
                </a:ext>
              </a:extLst>
            </p:cNvPr>
            <p:cNvSpPr/>
            <p:nvPr/>
          </p:nvSpPr>
          <p:spPr>
            <a:xfrm>
              <a:off x="7505700" y="5642580"/>
              <a:ext cx="972632" cy="461665"/>
            </a:xfrm>
            <a:prstGeom prst="ellipse">
              <a:avLst/>
            </a:prstGeom>
            <a:gradFill rotWithShape="1">
              <a:gsLst>
                <a:gs pos="0">
                  <a:srgbClr val="1A3B94">
                    <a:tint val="50000"/>
                    <a:satMod val="300000"/>
                  </a:srgbClr>
                </a:gs>
                <a:gs pos="35000">
                  <a:srgbClr val="1A3B94">
                    <a:tint val="37000"/>
                    <a:satMod val="300000"/>
                  </a:srgbClr>
                </a:gs>
                <a:gs pos="100000">
                  <a:srgbClr val="1A3B94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1A3B94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cxnSp>
          <p:nvCxnSpPr>
            <p:cNvPr id="78" name="Elbow Connector 47">
              <a:extLst>
                <a:ext uri="{FF2B5EF4-FFF2-40B4-BE49-F238E27FC236}">
                  <a16:creationId xmlns:a16="http://schemas.microsoft.com/office/drawing/2014/main" id="{B195B4E3-311E-4AF0-93A9-15CF90675AC0}"/>
                </a:ext>
              </a:extLst>
            </p:cNvPr>
            <p:cNvCxnSpPr>
              <a:endCxn id="76" idx="2"/>
            </p:cNvCxnSpPr>
            <p:nvPr/>
          </p:nvCxnSpPr>
          <p:spPr>
            <a:xfrm flipV="1">
              <a:off x="1574553" y="6216313"/>
              <a:ext cx="6017697" cy="280255"/>
            </a:xfrm>
            <a:prstGeom prst="bentConnector2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185AAE1-9BA7-4595-9AF2-F5E1DA718CBD}"/>
                </a:ext>
              </a:extLst>
            </p:cNvPr>
            <p:cNvCxnSpPr>
              <a:stCxn id="77" idx="0"/>
            </p:cNvCxnSpPr>
            <p:nvPr/>
          </p:nvCxnSpPr>
          <p:spPr>
            <a:xfrm flipV="1">
              <a:off x="7992016" y="2962058"/>
              <a:ext cx="7744" cy="2680522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4AF3B8-9F4B-4468-88B2-C62B4186696A}"/>
                </a:ext>
              </a:extLst>
            </p:cNvPr>
            <p:cNvSpPr/>
            <p:nvPr/>
          </p:nvSpPr>
          <p:spPr>
            <a:xfrm>
              <a:off x="604615" y="2382797"/>
              <a:ext cx="3200400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1" name="TextBox 193">
              <a:extLst>
                <a:ext uri="{FF2B5EF4-FFF2-40B4-BE49-F238E27FC236}">
                  <a16:creationId xmlns:a16="http://schemas.microsoft.com/office/drawing/2014/main" id="{8FD9F68F-B1F3-47FC-BDC2-A40A86C3468A}"/>
                </a:ext>
              </a:extLst>
            </p:cNvPr>
            <p:cNvSpPr txBox="1"/>
            <p:nvPr/>
          </p:nvSpPr>
          <p:spPr>
            <a:xfrm>
              <a:off x="1972389" y="2473238"/>
              <a:ext cx="1686637" cy="501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1000" dirty="0">
                  <a:solidFill>
                    <a:schemeClr val="bg1"/>
                  </a:solidFill>
                  <a:latin typeface="Arial"/>
                </a:rPr>
                <a:t>Application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01DD0BA-75B8-4368-ACE4-6494EAFC51E6}"/>
                </a:ext>
              </a:extLst>
            </p:cNvPr>
            <p:cNvCxnSpPr>
              <a:endCxn id="75" idx="0"/>
            </p:cNvCxnSpPr>
            <p:nvPr/>
          </p:nvCxnSpPr>
          <p:spPr>
            <a:xfrm>
              <a:off x="1181100" y="2781866"/>
              <a:ext cx="7335" cy="2860715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B3C753BB-5B78-4F69-B97D-683373863948}"/>
                </a:ext>
              </a:extLst>
            </p:cNvPr>
            <p:cNvCxnSpPr>
              <a:stCxn id="74" idx="2"/>
            </p:cNvCxnSpPr>
            <p:nvPr/>
          </p:nvCxnSpPr>
          <p:spPr>
            <a:xfrm>
              <a:off x="1574553" y="6216314"/>
              <a:ext cx="0" cy="280254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B0027B6-F83C-4C93-AE90-3C08F6178AE8}"/>
                </a:ext>
              </a:extLst>
            </p:cNvPr>
            <p:cNvSpPr/>
            <p:nvPr/>
          </p:nvSpPr>
          <p:spPr>
            <a:xfrm>
              <a:off x="1487324" y="3282686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i="0" u="none" strike="noStrike" kern="0" normalizeH="0" baseline="0" noProof="0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F22ED11-A05B-4169-BD01-740F1207AF50}"/>
                </a:ext>
              </a:extLst>
            </p:cNvPr>
            <p:cNvSpPr/>
            <p:nvPr/>
          </p:nvSpPr>
          <p:spPr>
            <a:xfrm>
              <a:off x="6801141" y="4080556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0C514E2-0EC8-464B-8BB2-88B722C6BC86}"/>
                </a:ext>
              </a:extLst>
            </p:cNvPr>
            <p:cNvSpPr/>
            <p:nvPr/>
          </p:nvSpPr>
          <p:spPr>
            <a:xfrm>
              <a:off x="6801141" y="3276664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76507EB-0ED6-45E5-8353-C68284FE2849}"/>
                </a:ext>
              </a:extLst>
            </p:cNvPr>
            <p:cNvSpPr/>
            <p:nvPr/>
          </p:nvSpPr>
          <p:spPr>
            <a:xfrm>
              <a:off x="7505699" y="2456766"/>
              <a:ext cx="970129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6DADDB7-8088-478E-B97C-FFAAF7193C32}"/>
                </a:ext>
              </a:extLst>
            </p:cNvPr>
            <p:cNvSpPr/>
            <p:nvPr/>
          </p:nvSpPr>
          <p:spPr>
            <a:xfrm>
              <a:off x="696036" y="2453415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A17719C-3880-49B5-97C1-CA8C9001E075}"/>
                </a:ext>
              </a:extLst>
            </p:cNvPr>
            <p:cNvSpPr/>
            <p:nvPr/>
          </p:nvSpPr>
          <p:spPr>
            <a:xfrm>
              <a:off x="1291151" y="3149778"/>
              <a:ext cx="2608779" cy="2338635"/>
            </a:xfrm>
            <a:prstGeom prst="rect">
              <a:avLst/>
            </a:prstGeom>
            <a:solidFill>
              <a:srgbClr val="95B6E3">
                <a:alpha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AD27A54-6908-483E-ABD0-A9EBE9FBFED8}"/>
                </a:ext>
              </a:extLst>
            </p:cNvPr>
            <p:cNvSpPr/>
            <p:nvPr/>
          </p:nvSpPr>
          <p:spPr>
            <a:xfrm>
              <a:off x="5304576" y="3102623"/>
              <a:ext cx="2608779" cy="2338635"/>
            </a:xfrm>
            <a:prstGeom prst="rect">
              <a:avLst/>
            </a:prstGeom>
            <a:solidFill>
              <a:srgbClr val="95B6E3">
                <a:alpha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7AD4CF-A188-45FF-B656-8B1CD4B1C8D3}"/>
              </a:ext>
            </a:extLst>
          </p:cNvPr>
          <p:cNvGrpSpPr/>
          <p:nvPr/>
        </p:nvGrpSpPr>
        <p:grpSpPr>
          <a:xfrm>
            <a:off x="936237" y="1824236"/>
            <a:ext cx="4223534" cy="2424221"/>
            <a:chOff x="1424453" y="-200831"/>
            <a:chExt cx="8615585" cy="4945171"/>
          </a:xfrm>
        </p:grpSpPr>
        <p:sp>
          <p:nvSpPr>
            <p:cNvPr id="11" name="Rounded Rectangle 8">
              <a:extLst>
                <a:ext uri="{FF2B5EF4-FFF2-40B4-BE49-F238E27FC236}">
                  <a16:creationId xmlns:a16="http://schemas.microsoft.com/office/drawing/2014/main" id="{C839182B-8181-41B2-868D-404A57297EE8}"/>
                </a:ext>
              </a:extLst>
            </p:cNvPr>
            <p:cNvSpPr/>
            <p:nvPr/>
          </p:nvSpPr>
          <p:spPr>
            <a:xfrm>
              <a:off x="1429438" y="-200831"/>
              <a:ext cx="3810000" cy="4677267"/>
            </a:xfrm>
            <a:prstGeom prst="roundRect">
              <a:avLst/>
            </a:prstGeom>
            <a:solidFill>
              <a:srgbClr val="95B6E3"/>
            </a:solidFill>
            <a:ln w="25400" cap="flat" cmpd="sng" algn="ctr">
              <a:solidFill>
                <a:srgbClr val="95B6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2" name="Rounded Rectangle 9">
              <a:extLst>
                <a:ext uri="{FF2B5EF4-FFF2-40B4-BE49-F238E27FC236}">
                  <a16:creationId xmlns:a16="http://schemas.microsoft.com/office/drawing/2014/main" id="{D6918647-99E6-4872-BBE2-9EFAD2778E13}"/>
                </a:ext>
              </a:extLst>
            </p:cNvPr>
            <p:cNvSpPr/>
            <p:nvPr/>
          </p:nvSpPr>
          <p:spPr>
            <a:xfrm>
              <a:off x="6230038" y="-200831"/>
              <a:ext cx="3810000" cy="4677268"/>
            </a:xfrm>
            <a:prstGeom prst="roundRect">
              <a:avLst/>
            </a:prstGeom>
            <a:solidFill>
              <a:srgbClr val="95B6E3"/>
            </a:solidFill>
            <a:ln w="25400" cap="flat" cmpd="sng" algn="ctr">
              <a:solidFill>
                <a:srgbClr val="95B6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3" name="TextBox 247">
              <a:extLst>
                <a:ext uri="{FF2B5EF4-FFF2-40B4-BE49-F238E27FC236}">
                  <a16:creationId xmlns:a16="http://schemas.microsoft.com/office/drawing/2014/main" id="{562FC12D-99E8-4580-B41B-6F60A617ECA9}"/>
                </a:ext>
              </a:extLst>
            </p:cNvPr>
            <p:cNvSpPr txBox="1"/>
            <p:nvPr/>
          </p:nvSpPr>
          <p:spPr>
            <a:xfrm>
              <a:off x="1424453" y="-128914"/>
              <a:ext cx="3810001" cy="53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1100" dirty="0">
                  <a:latin typeface="Arial"/>
                </a:rPr>
                <a:t>Server - Initiator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D5BE88-E598-4504-8385-D0C808596C1E}"/>
                </a:ext>
              </a:extLst>
            </p:cNvPr>
            <p:cNvSpPr/>
            <p:nvPr/>
          </p:nvSpPr>
          <p:spPr>
            <a:xfrm>
              <a:off x="1734238" y="1456491"/>
              <a:ext cx="3200400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" name="TextBox 249">
              <a:extLst>
                <a:ext uri="{FF2B5EF4-FFF2-40B4-BE49-F238E27FC236}">
                  <a16:creationId xmlns:a16="http://schemas.microsoft.com/office/drawing/2014/main" id="{A049BE03-BEA9-4BAB-A7F2-3CA1587BC0BA}"/>
                </a:ext>
              </a:extLst>
            </p:cNvPr>
            <p:cNvSpPr txBox="1"/>
            <p:nvPr/>
          </p:nvSpPr>
          <p:spPr>
            <a:xfrm>
              <a:off x="3095602" y="1530459"/>
              <a:ext cx="1686636" cy="517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1000" dirty="0">
                  <a:solidFill>
                    <a:schemeClr val="bg1"/>
                  </a:solidFill>
                  <a:latin typeface="Arial"/>
                </a:rPr>
                <a:t>Sockets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2D2DA4-BC62-40B3-BDF8-03CFCC5CB7E8}"/>
                </a:ext>
              </a:extLst>
            </p:cNvPr>
            <p:cNvSpPr/>
            <p:nvPr/>
          </p:nvSpPr>
          <p:spPr>
            <a:xfrm>
              <a:off x="1734238" y="3023577"/>
              <a:ext cx="3200400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" name="TextBox 251">
              <a:extLst>
                <a:ext uri="{FF2B5EF4-FFF2-40B4-BE49-F238E27FC236}">
                  <a16:creationId xmlns:a16="http://schemas.microsoft.com/office/drawing/2014/main" id="{C23A5327-4BFC-457A-AE79-1F8654673C69}"/>
                </a:ext>
              </a:extLst>
            </p:cNvPr>
            <p:cNvSpPr txBox="1"/>
            <p:nvPr/>
          </p:nvSpPr>
          <p:spPr>
            <a:xfrm>
              <a:off x="3095602" y="3097545"/>
              <a:ext cx="1686636" cy="517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1000" dirty="0">
                  <a:solidFill>
                    <a:schemeClr val="bg1"/>
                  </a:solidFill>
                  <a:latin typeface="Arial"/>
                </a:rPr>
                <a:t>NIC Driver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914A720-1743-42B2-8BB8-4E28E0C5C9A8}"/>
                </a:ext>
              </a:extLst>
            </p:cNvPr>
            <p:cNvSpPr/>
            <p:nvPr/>
          </p:nvSpPr>
          <p:spPr>
            <a:xfrm>
              <a:off x="1820674" y="3097544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6113FEB-5B5B-44C2-B03B-D77FE04E5258}"/>
                </a:ext>
              </a:extLst>
            </p:cNvPr>
            <p:cNvSpPr/>
            <p:nvPr/>
          </p:nvSpPr>
          <p:spPr>
            <a:xfrm>
              <a:off x="1734238" y="2231192"/>
              <a:ext cx="3200400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0" name="TextBox 254">
              <a:extLst>
                <a:ext uri="{FF2B5EF4-FFF2-40B4-BE49-F238E27FC236}">
                  <a16:creationId xmlns:a16="http://schemas.microsoft.com/office/drawing/2014/main" id="{C03D5576-0092-4392-8F5B-E970CFA3444A}"/>
                </a:ext>
              </a:extLst>
            </p:cNvPr>
            <p:cNvSpPr txBox="1"/>
            <p:nvPr/>
          </p:nvSpPr>
          <p:spPr>
            <a:xfrm>
              <a:off x="2948187" y="2180393"/>
              <a:ext cx="1981465" cy="690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800" dirty="0">
                  <a:solidFill>
                    <a:schemeClr val="bg1"/>
                  </a:solidFill>
                  <a:latin typeface="Arial"/>
                </a:rPr>
                <a:t>Transport Protocol Driver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D08730-0136-4240-9269-22912D14D5A1}"/>
                </a:ext>
              </a:extLst>
            </p:cNvPr>
            <p:cNvSpPr/>
            <p:nvPr/>
          </p:nvSpPr>
          <p:spPr>
            <a:xfrm>
              <a:off x="1820674" y="2305159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6196080-CAEB-435E-A73B-1F814A6AC7F7}"/>
                </a:ext>
              </a:extLst>
            </p:cNvPr>
            <p:cNvSpPr/>
            <p:nvPr/>
          </p:nvSpPr>
          <p:spPr>
            <a:xfrm>
              <a:off x="6534838" y="3023577"/>
              <a:ext cx="3200400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3" name="TextBox 257">
              <a:extLst>
                <a:ext uri="{FF2B5EF4-FFF2-40B4-BE49-F238E27FC236}">
                  <a16:creationId xmlns:a16="http://schemas.microsoft.com/office/drawing/2014/main" id="{C20C177E-A406-4A2D-8679-3BCE69AEDC26}"/>
                </a:ext>
              </a:extLst>
            </p:cNvPr>
            <p:cNvSpPr txBox="1"/>
            <p:nvPr/>
          </p:nvSpPr>
          <p:spPr>
            <a:xfrm>
              <a:off x="6748082" y="3097543"/>
              <a:ext cx="1686636" cy="517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1000" dirty="0">
                  <a:solidFill>
                    <a:schemeClr val="bg1"/>
                  </a:solidFill>
                  <a:latin typeface="Arial"/>
                </a:rPr>
                <a:t>NIC Driver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316ED30-4C21-4FE3-B6EA-1E884E06A35E}"/>
                </a:ext>
              </a:extLst>
            </p:cNvPr>
            <p:cNvSpPr/>
            <p:nvPr/>
          </p:nvSpPr>
          <p:spPr>
            <a:xfrm>
              <a:off x="8630338" y="3097544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B66815D-526D-4C95-9E3F-BC42418E7D3D}"/>
                </a:ext>
              </a:extLst>
            </p:cNvPr>
            <p:cNvSpPr/>
            <p:nvPr/>
          </p:nvSpPr>
          <p:spPr>
            <a:xfrm>
              <a:off x="6552466" y="2231192"/>
              <a:ext cx="3200400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6" name="TextBox 260">
              <a:extLst>
                <a:ext uri="{FF2B5EF4-FFF2-40B4-BE49-F238E27FC236}">
                  <a16:creationId xmlns:a16="http://schemas.microsoft.com/office/drawing/2014/main" id="{BB328CB4-8BD7-4211-906E-332B70201088}"/>
                </a:ext>
              </a:extLst>
            </p:cNvPr>
            <p:cNvSpPr txBox="1"/>
            <p:nvPr/>
          </p:nvSpPr>
          <p:spPr>
            <a:xfrm>
              <a:off x="6660466" y="2205368"/>
              <a:ext cx="1861874" cy="690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800" dirty="0">
                  <a:solidFill>
                    <a:schemeClr val="bg1"/>
                  </a:solidFill>
                  <a:latin typeface="Arial"/>
                </a:rPr>
                <a:t>Transport Protocol Driver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E0A9DF0-E131-4E62-9F12-8E94A749AF09}"/>
                </a:ext>
              </a:extLst>
            </p:cNvPr>
            <p:cNvSpPr/>
            <p:nvPr/>
          </p:nvSpPr>
          <p:spPr>
            <a:xfrm>
              <a:off x="6552466" y="1456491"/>
              <a:ext cx="3200400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8" name="TextBox 262">
              <a:extLst>
                <a:ext uri="{FF2B5EF4-FFF2-40B4-BE49-F238E27FC236}">
                  <a16:creationId xmlns:a16="http://schemas.microsoft.com/office/drawing/2014/main" id="{7524DE13-F278-4329-B75F-2E4438DB01C7}"/>
                </a:ext>
              </a:extLst>
            </p:cNvPr>
            <p:cNvSpPr txBox="1"/>
            <p:nvPr/>
          </p:nvSpPr>
          <p:spPr>
            <a:xfrm>
              <a:off x="6748082" y="1542633"/>
              <a:ext cx="1686636" cy="517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1000" dirty="0">
                  <a:solidFill>
                    <a:schemeClr val="bg1"/>
                  </a:solidFill>
                  <a:latin typeface="Arial"/>
                </a:rPr>
                <a:t>Sockets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35E4C16-0671-4A4A-B3CD-5DCFA38D922C}"/>
                </a:ext>
              </a:extLst>
            </p:cNvPr>
            <p:cNvSpPr/>
            <p:nvPr/>
          </p:nvSpPr>
          <p:spPr>
            <a:xfrm>
              <a:off x="6552466" y="649905"/>
              <a:ext cx="3200400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0" name="TextBox 264">
              <a:extLst>
                <a:ext uri="{FF2B5EF4-FFF2-40B4-BE49-F238E27FC236}">
                  <a16:creationId xmlns:a16="http://schemas.microsoft.com/office/drawing/2014/main" id="{1A95172C-F70F-4F61-BE19-44547B991563}"/>
                </a:ext>
              </a:extLst>
            </p:cNvPr>
            <p:cNvSpPr txBox="1"/>
            <p:nvPr/>
          </p:nvSpPr>
          <p:spPr>
            <a:xfrm>
              <a:off x="6748082" y="723872"/>
              <a:ext cx="1686636" cy="502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1000" dirty="0">
                  <a:solidFill>
                    <a:schemeClr val="bg1"/>
                  </a:solidFill>
                  <a:latin typeface="Arial"/>
                </a:rPr>
                <a:t>Application</a:t>
              </a:r>
            </a:p>
          </p:txBody>
        </p:sp>
        <p:sp>
          <p:nvSpPr>
            <p:cNvPr id="31" name="TextBox 265">
              <a:extLst>
                <a:ext uri="{FF2B5EF4-FFF2-40B4-BE49-F238E27FC236}">
                  <a16:creationId xmlns:a16="http://schemas.microsoft.com/office/drawing/2014/main" id="{369FB0F3-E842-43EA-96D2-CF91D6345BF9}"/>
                </a:ext>
              </a:extLst>
            </p:cNvPr>
            <p:cNvSpPr txBox="1"/>
            <p:nvPr/>
          </p:nvSpPr>
          <p:spPr>
            <a:xfrm>
              <a:off x="6230037" y="-128914"/>
              <a:ext cx="3810001" cy="53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1100" dirty="0">
                  <a:latin typeface="Arial"/>
                </a:rPr>
                <a:t>Server - Target</a:t>
              </a:r>
            </a:p>
          </p:txBody>
        </p:sp>
        <p:sp>
          <p:nvSpPr>
            <p:cNvPr id="32" name="Plaque 31">
              <a:extLst>
                <a:ext uri="{FF2B5EF4-FFF2-40B4-BE49-F238E27FC236}">
                  <a16:creationId xmlns:a16="http://schemas.microsoft.com/office/drawing/2014/main" id="{B8F35913-D751-4737-A63E-E6580AE26C8E}"/>
                </a:ext>
              </a:extLst>
            </p:cNvPr>
            <p:cNvSpPr/>
            <p:nvPr/>
          </p:nvSpPr>
          <p:spPr>
            <a:xfrm>
              <a:off x="1632391" y="3778286"/>
              <a:ext cx="2133600" cy="685800"/>
            </a:xfrm>
            <a:prstGeom prst="plaque">
              <a:avLst/>
            </a:prstGeom>
            <a:solidFill>
              <a:srgbClr val="00B050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NIC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8AF048C-E959-4E46-AC5E-F6C3C2C00AD8}"/>
                </a:ext>
              </a:extLst>
            </p:cNvPr>
            <p:cNvSpPr/>
            <p:nvPr/>
          </p:nvSpPr>
          <p:spPr>
            <a:xfrm>
              <a:off x="1835344" y="3890352"/>
              <a:ext cx="955459" cy="461664"/>
            </a:xfrm>
            <a:prstGeom prst="ellipse">
              <a:avLst/>
            </a:prstGeom>
            <a:gradFill rotWithShape="1">
              <a:gsLst>
                <a:gs pos="0">
                  <a:srgbClr val="1A3B94">
                    <a:tint val="50000"/>
                    <a:satMod val="300000"/>
                  </a:srgbClr>
                </a:gs>
                <a:gs pos="35000">
                  <a:srgbClr val="1A3B94">
                    <a:tint val="37000"/>
                    <a:satMod val="300000"/>
                  </a:srgbClr>
                </a:gs>
                <a:gs pos="100000">
                  <a:srgbClr val="1A3B94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1A3B94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34" name="Plaque 33">
              <a:extLst>
                <a:ext uri="{FF2B5EF4-FFF2-40B4-BE49-F238E27FC236}">
                  <a16:creationId xmlns:a16="http://schemas.microsoft.com/office/drawing/2014/main" id="{5B89E3F6-8D13-4D68-9C79-74731DA638AC}"/>
                </a:ext>
              </a:extLst>
            </p:cNvPr>
            <p:cNvSpPr/>
            <p:nvPr/>
          </p:nvSpPr>
          <p:spPr>
            <a:xfrm>
              <a:off x="7650088" y="3778285"/>
              <a:ext cx="2133600" cy="685800"/>
            </a:xfrm>
            <a:prstGeom prst="plaque">
              <a:avLst/>
            </a:prstGeom>
            <a:solidFill>
              <a:srgbClr val="00B050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NIC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A0AE210-3B07-4DD7-B170-D186C7C2974F}"/>
                </a:ext>
              </a:extLst>
            </p:cNvPr>
            <p:cNvSpPr/>
            <p:nvPr/>
          </p:nvSpPr>
          <p:spPr>
            <a:xfrm>
              <a:off x="8630338" y="3890352"/>
              <a:ext cx="972632" cy="461665"/>
            </a:xfrm>
            <a:prstGeom prst="ellipse">
              <a:avLst/>
            </a:prstGeom>
            <a:gradFill rotWithShape="1">
              <a:gsLst>
                <a:gs pos="0">
                  <a:srgbClr val="1A3B94">
                    <a:tint val="50000"/>
                    <a:satMod val="300000"/>
                  </a:srgbClr>
                </a:gs>
                <a:gs pos="35000">
                  <a:srgbClr val="1A3B94">
                    <a:tint val="37000"/>
                    <a:satMod val="300000"/>
                  </a:srgbClr>
                </a:gs>
                <a:gs pos="100000">
                  <a:srgbClr val="1A3B94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1A3B94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FE6B5D1-5FE1-4CA5-A783-29C75058BD76}"/>
                </a:ext>
              </a:extLst>
            </p:cNvPr>
            <p:cNvCxnSpPr>
              <a:endCxn id="21" idx="0"/>
            </p:cNvCxnSpPr>
            <p:nvPr/>
          </p:nvCxnSpPr>
          <p:spPr>
            <a:xfrm>
              <a:off x="2305738" y="1827024"/>
              <a:ext cx="0" cy="478135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012F559-5361-446D-B55D-7F9C1CF9914B}"/>
                </a:ext>
              </a:extLst>
            </p:cNvPr>
            <p:cNvCxnSpPr>
              <a:stCxn id="21" idx="4"/>
              <a:endCxn id="18" idx="0"/>
            </p:cNvCxnSpPr>
            <p:nvPr/>
          </p:nvCxnSpPr>
          <p:spPr>
            <a:xfrm>
              <a:off x="2305738" y="2766824"/>
              <a:ext cx="0" cy="33072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38" name="Elbow Connector 47">
              <a:extLst>
                <a:ext uri="{FF2B5EF4-FFF2-40B4-BE49-F238E27FC236}">
                  <a16:creationId xmlns:a16="http://schemas.microsoft.com/office/drawing/2014/main" id="{300C36FC-C8ED-4EE1-B093-6B04DFB23E62}"/>
                </a:ext>
              </a:extLst>
            </p:cNvPr>
            <p:cNvCxnSpPr>
              <a:endCxn id="34" idx="2"/>
            </p:cNvCxnSpPr>
            <p:nvPr/>
          </p:nvCxnSpPr>
          <p:spPr>
            <a:xfrm flipV="1">
              <a:off x="2699191" y="4464085"/>
              <a:ext cx="6017697" cy="280255"/>
            </a:xfrm>
            <a:prstGeom prst="bentConnector2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6FC726C-9CAF-48B1-8E2E-F92687D5680D}"/>
                </a:ext>
              </a:extLst>
            </p:cNvPr>
            <p:cNvCxnSpPr>
              <a:cxnSpLocks/>
              <a:stCxn id="24" idx="0"/>
              <a:endCxn id="49" idx="4"/>
            </p:cNvCxnSpPr>
            <p:nvPr/>
          </p:nvCxnSpPr>
          <p:spPr>
            <a:xfrm flipV="1">
              <a:off x="9115402" y="2789993"/>
              <a:ext cx="0" cy="307551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D61DD40-8A25-4CA2-9B04-7FCD4B669089}"/>
                </a:ext>
              </a:extLst>
            </p:cNvPr>
            <p:cNvCxnSpPr/>
            <p:nvPr/>
          </p:nvCxnSpPr>
          <p:spPr>
            <a:xfrm flipV="1">
              <a:off x="9124398" y="1209829"/>
              <a:ext cx="0" cy="491448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549F401-17B3-42EA-92EC-C5FE1903BEA3}"/>
                </a:ext>
              </a:extLst>
            </p:cNvPr>
            <p:cNvCxnSpPr/>
            <p:nvPr/>
          </p:nvCxnSpPr>
          <p:spPr>
            <a:xfrm flipV="1">
              <a:off x="9124398" y="2028665"/>
              <a:ext cx="0" cy="507326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CFF0D52-A21D-45C3-A733-BAFCFE781971}"/>
                </a:ext>
              </a:extLst>
            </p:cNvPr>
            <p:cNvSpPr/>
            <p:nvPr/>
          </p:nvSpPr>
          <p:spPr>
            <a:xfrm>
              <a:off x="1729253" y="630569"/>
              <a:ext cx="3200400" cy="609600"/>
            </a:xfrm>
            <a:prstGeom prst="rect">
              <a:avLst/>
            </a:prstGeom>
            <a:gradFill rotWithShape="1">
              <a:gsLst>
                <a:gs pos="0">
                  <a:srgbClr val="163586">
                    <a:shade val="51000"/>
                    <a:satMod val="130000"/>
                  </a:srgbClr>
                </a:gs>
                <a:gs pos="80000">
                  <a:srgbClr val="163586">
                    <a:shade val="93000"/>
                    <a:satMod val="130000"/>
                  </a:srgbClr>
                </a:gs>
                <a:gs pos="100000">
                  <a:srgbClr val="16358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6358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3" name="TextBox 277">
              <a:extLst>
                <a:ext uri="{FF2B5EF4-FFF2-40B4-BE49-F238E27FC236}">
                  <a16:creationId xmlns:a16="http://schemas.microsoft.com/office/drawing/2014/main" id="{30B10268-B3B2-4F0D-B7D7-F4EC91503A60}"/>
                </a:ext>
              </a:extLst>
            </p:cNvPr>
            <p:cNvSpPr txBox="1"/>
            <p:nvPr/>
          </p:nvSpPr>
          <p:spPr>
            <a:xfrm>
              <a:off x="3097024" y="721010"/>
              <a:ext cx="1686636" cy="502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r>
                <a:rPr lang="en-US" sz="1000" dirty="0">
                  <a:solidFill>
                    <a:schemeClr val="bg1"/>
                  </a:solidFill>
                  <a:latin typeface="Arial"/>
                </a:rPr>
                <a:t>Application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C829706-32AC-4078-BEF9-77338DA034FC}"/>
                </a:ext>
              </a:extLst>
            </p:cNvPr>
            <p:cNvCxnSpPr/>
            <p:nvPr/>
          </p:nvCxnSpPr>
          <p:spPr>
            <a:xfrm>
              <a:off x="2305738" y="1029638"/>
              <a:ext cx="0" cy="50082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7B83A27-E4EF-4964-85DD-B918AF20A058}"/>
                </a:ext>
              </a:extLst>
            </p:cNvPr>
            <p:cNvCxnSpPr>
              <a:stCxn id="32" idx="2"/>
            </p:cNvCxnSpPr>
            <p:nvPr/>
          </p:nvCxnSpPr>
          <p:spPr>
            <a:xfrm>
              <a:off x="2699191" y="4464086"/>
              <a:ext cx="0" cy="280254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E842C3C-A93D-497E-9347-24EB834849DB}"/>
                </a:ext>
              </a:extLst>
            </p:cNvPr>
            <p:cNvCxnSpPr>
              <a:stCxn id="35" idx="0"/>
              <a:endCxn id="24" idx="4"/>
            </p:cNvCxnSpPr>
            <p:nvPr/>
          </p:nvCxnSpPr>
          <p:spPr>
            <a:xfrm flipH="1" flipV="1">
              <a:off x="9115402" y="3559209"/>
              <a:ext cx="1252" cy="331143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436AB70-4D04-4EEB-932C-75051CD74DFD}"/>
                </a:ext>
              </a:extLst>
            </p:cNvPr>
            <p:cNvCxnSpPr>
              <a:cxnSpLocks/>
              <a:stCxn id="18" idx="4"/>
              <a:endCxn id="33" idx="0"/>
            </p:cNvCxnSpPr>
            <p:nvPr/>
          </p:nvCxnSpPr>
          <p:spPr>
            <a:xfrm>
              <a:off x="2305738" y="3559209"/>
              <a:ext cx="7335" cy="331144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DAA4028-58B2-4935-B151-A85E6D77F4B3}"/>
                </a:ext>
              </a:extLst>
            </p:cNvPr>
            <p:cNvSpPr/>
            <p:nvPr/>
          </p:nvSpPr>
          <p:spPr>
            <a:xfrm>
              <a:off x="1820674" y="1530458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E05A778-5A48-4EE5-A271-A0548AE04A91}"/>
                </a:ext>
              </a:extLst>
            </p:cNvPr>
            <p:cNvSpPr/>
            <p:nvPr/>
          </p:nvSpPr>
          <p:spPr>
            <a:xfrm>
              <a:off x="8630339" y="2328327"/>
              <a:ext cx="970127" cy="461664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9423C09-14A3-4ED6-BD59-1EAC99C17AA0}"/>
                </a:ext>
              </a:extLst>
            </p:cNvPr>
            <p:cNvSpPr/>
            <p:nvPr/>
          </p:nvSpPr>
          <p:spPr>
            <a:xfrm>
              <a:off x="8630338" y="1524436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0AAD729-DC61-441C-A4E3-821595D4E0D6}"/>
                </a:ext>
              </a:extLst>
            </p:cNvPr>
            <p:cNvSpPr/>
            <p:nvPr/>
          </p:nvSpPr>
          <p:spPr>
            <a:xfrm>
              <a:off x="8630338" y="704537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D69E1F5-3DCB-459B-A22A-D1BFB87EAE7F}"/>
                </a:ext>
              </a:extLst>
            </p:cNvPr>
            <p:cNvSpPr/>
            <p:nvPr/>
          </p:nvSpPr>
          <p:spPr>
            <a:xfrm>
              <a:off x="1820674" y="701187"/>
              <a:ext cx="970128" cy="461665"/>
            </a:xfrm>
            <a:prstGeom prst="ellipse">
              <a:avLst/>
            </a:prstGeom>
            <a:gradFill rotWithShape="1">
              <a:gsLst>
                <a:gs pos="0">
                  <a:srgbClr val="C8D7EF">
                    <a:shade val="51000"/>
                    <a:satMod val="130000"/>
                  </a:srgbClr>
                </a:gs>
                <a:gs pos="80000">
                  <a:srgbClr val="C8D7EF">
                    <a:shade val="93000"/>
                    <a:satMod val="130000"/>
                  </a:srgbClr>
                </a:gs>
                <a:gs pos="100000">
                  <a:srgbClr val="C8D7E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8D7E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/>
                <a:defRPr/>
              </a:pPr>
              <a:r>
                <a:rPr kumimoji="0" lang="en-US" sz="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Buffer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4213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B8A8E5-7E6D-4C15-97A4-60885391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31"/>
            <a:ext cx="10515600" cy="1325563"/>
          </a:xfrm>
        </p:spPr>
        <p:txBody>
          <a:bodyPr/>
          <a:lstStyle/>
          <a:p>
            <a:r>
              <a:rPr lang="en-US" b="1" dirty="0" err="1"/>
              <a:t>RoCE</a:t>
            </a:r>
            <a:r>
              <a:rPr lang="en-US" b="1" dirty="0"/>
              <a:t> – RDMA Over Converged Ethernet 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5B0128-C2CC-484F-997C-0F5EB4B4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Charles E. Leiserson's 60th Birthday Symposium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3F154A-F1AB-42C9-AE4C-A1A54A82B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1CBADCA-EB7A-4DB9-B64A-3FD45263F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09" y="1299050"/>
            <a:ext cx="9804322" cy="42598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239EFE-6525-40A0-AF71-E874E170C4C4}"/>
              </a:ext>
            </a:extLst>
          </p:cNvPr>
          <p:cNvSpPr txBox="1"/>
          <p:nvPr/>
        </p:nvSpPr>
        <p:spPr>
          <a:xfrm>
            <a:off x="903882" y="5788372"/>
            <a:ext cx="10198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https://docs.mellanox.com/display/WINOFv550/RoCEv2?preview=/12005151/12005152/image2019-3-10_16-58-37.png</a:t>
            </a:r>
          </a:p>
        </p:txBody>
      </p:sp>
    </p:spTree>
    <p:extLst>
      <p:ext uri="{BB962C8B-B14F-4D97-AF65-F5344CB8AC3E}">
        <p14:creationId xmlns:p14="http://schemas.microsoft.com/office/powerpoint/2010/main" val="459050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558-B92F-41A2-9B7F-3AEF4FB0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Lossless Ethernet - Priority Flow Control (PFC)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7C426-D5EE-44F4-81AF-60890945F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61" y="3143863"/>
            <a:ext cx="10764078" cy="26801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Switch with nearly full buffer sends “pause frame” to predecessor</a:t>
            </a:r>
          </a:p>
          <a:p>
            <a:r>
              <a:rPr lang="en-US" dirty="0"/>
              <a:t>Predecessor’s buffer may also fill up, generating a cascade of pause frames</a:t>
            </a:r>
          </a:p>
          <a:p>
            <a:r>
              <a:rPr lang="en-US" dirty="0"/>
              <a:t>End hosts must also implement PFC</a:t>
            </a:r>
          </a:p>
          <a:p>
            <a:r>
              <a:rPr lang="en-US" dirty="0"/>
              <a:t>Suitable in data center where all components are under one administration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C2881-D71A-4F87-857A-D6E54034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173E1-CBA3-40FF-B8B2-A17DAE97BF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62" y="1588876"/>
            <a:ext cx="5783815" cy="1325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A1FE52-86A3-4876-9D8F-313B9F212ACB}"/>
              </a:ext>
            </a:extLst>
          </p:cNvPr>
          <p:cNvSpPr txBox="1"/>
          <p:nvPr/>
        </p:nvSpPr>
        <p:spPr>
          <a:xfrm>
            <a:off x="903882" y="5788372"/>
            <a:ext cx="10198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https://docs.mellanox.com/display/WINOFv550/RoCEv2?preview=/12005151/12005152/image2019-3-10_16-58-37.png</a:t>
            </a:r>
          </a:p>
        </p:txBody>
      </p:sp>
    </p:spTree>
    <p:extLst>
      <p:ext uri="{BB962C8B-B14F-4D97-AF65-F5344CB8AC3E}">
        <p14:creationId xmlns:p14="http://schemas.microsoft.com/office/powerpoint/2010/main" val="333996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82738"/>
            <a:ext cx="10515600" cy="1325563"/>
          </a:xfrm>
        </p:spPr>
        <p:txBody>
          <a:bodyPr/>
          <a:lstStyle/>
          <a:p>
            <a:r>
              <a:rPr lang="en-US" dirty="0"/>
              <a:t>What to build?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592104"/>
            <a:ext cx="10515600" cy="3001872"/>
          </a:xfrm>
        </p:spPr>
        <p:txBody>
          <a:bodyPr>
            <a:normAutofit/>
          </a:bodyPr>
          <a:lstStyle/>
          <a:p>
            <a:r>
              <a:rPr lang="en-US" sz="3200" dirty="0"/>
              <a:t>“Fat-tree” [SIGCOMM 2008]</a:t>
            </a:r>
          </a:p>
          <a:p>
            <a:r>
              <a:rPr lang="en-US" sz="3200" dirty="0"/>
              <a:t>VL2 [SIGCOMM 2009, </a:t>
            </a:r>
            <a:r>
              <a:rPr lang="en-US" sz="3200" dirty="0" err="1"/>
              <a:t>CoNEXT</a:t>
            </a:r>
            <a:r>
              <a:rPr lang="en-US" sz="3200" dirty="0"/>
              <a:t> 2013]</a:t>
            </a:r>
          </a:p>
          <a:p>
            <a:r>
              <a:rPr lang="en-US" sz="3200" dirty="0" err="1"/>
              <a:t>DCell</a:t>
            </a:r>
            <a:r>
              <a:rPr lang="en-US" sz="3200" dirty="0"/>
              <a:t> [SIGCOMM 2008]</a:t>
            </a:r>
          </a:p>
          <a:p>
            <a:r>
              <a:rPr lang="en-US" sz="3200" dirty="0" err="1"/>
              <a:t>BCube</a:t>
            </a:r>
            <a:r>
              <a:rPr lang="en-US" sz="3200" dirty="0"/>
              <a:t> [SIGCOMM 2009]</a:t>
            </a:r>
          </a:p>
          <a:p>
            <a:r>
              <a:rPr lang="en-US" sz="3200" dirty="0"/>
              <a:t>Jellyfish [NSDI 2012]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7505" y="1192470"/>
            <a:ext cx="9722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This question has spawned a cottage industry in the computer networking research community.</a:t>
            </a:r>
          </a:p>
        </p:txBody>
      </p:sp>
    </p:spTree>
    <p:extLst>
      <p:ext uri="{BB962C8B-B14F-4D97-AF65-F5344CB8AC3E}">
        <p14:creationId xmlns:p14="http://schemas.microsoft.com/office/powerpoint/2010/main" val="1814021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256155"/>
              </p:ext>
            </p:extLst>
          </p:nvPr>
        </p:nvGraphicFramePr>
        <p:xfrm>
          <a:off x="1194295" y="2382311"/>
          <a:ext cx="4678537" cy="4611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Visio" r:id="rId5" imgW="1904973" imgH="2371636" progId="Visio.Drawing.11">
                  <p:embed/>
                </p:oleObj>
              </mc:Choice>
              <mc:Fallback>
                <p:oleObj name="Visio" r:id="rId5" imgW="1904973" imgH="2371636" progId="Visio.Drawing.11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4295" y="2382311"/>
                        <a:ext cx="4678537" cy="4611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 bwMode="white">
          <a:xfrm>
            <a:off x="446864" y="18742"/>
            <a:ext cx="9831918" cy="87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ts val="4038"/>
              </a:lnSpc>
              <a:spcBef>
                <a:spcPct val="0"/>
              </a:spcBef>
              <a:spcAft>
                <a:spcPct val="0"/>
              </a:spcAft>
              <a:defRPr sz="3200" b="0" baseline="0">
                <a:solidFill>
                  <a:srgbClr val="0070C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defRPr>
            </a:lvl1pPr>
            <a:lvl2pPr algn="l" rtl="0" eaLnBrk="1" fontAlgn="base" hangingPunct="1">
              <a:lnSpc>
                <a:spcPts val="4038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Narrow Bold" pitchFamily="-108" charset="0"/>
                <a:ea typeface="Arial" pitchFamily="36" charset="0"/>
                <a:cs typeface="Arial" charset="0"/>
              </a:defRPr>
            </a:lvl2pPr>
            <a:lvl3pPr algn="l" rtl="0" eaLnBrk="1" fontAlgn="base" hangingPunct="1">
              <a:lnSpc>
                <a:spcPts val="4038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Narrow Bold" pitchFamily="-108" charset="0"/>
                <a:ea typeface="Arial" pitchFamily="36" charset="0"/>
                <a:cs typeface="Arial" charset="0"/>
              </a:defRPr>
            </a:lvl3pPr>
            <a:lvl4pPr algn="l" rtl="0" eaLnBrk="1" fontAlgn="base" hangingPunct="1">
              <a:lnSpc>
                <a:spcPts val="4038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Narrow Bold" pitchFamily="-108" charset="0"/>
                <a:ea typeface="Arial" pitchFamily="36" charset="0"/>
                <a:cs typeface="Arial" charset="0"/>
              </a:defRPr>
            </a:lvl4pPr>
            <a:lvl5pPr algn="l" rtl="0" eaLnBrk="1" fontAlgn="base" hangingPunct="1">
              <a:lnSpc>
                <a:spcPts val="4038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Narrow Bold" pitchFamily="-108" charset="0"/>
                <a:ea typeface="Arial" pitchFamily="36" charset="0"/>
                <a:cs typeface="Arial" charset="0"/>
              </a:defRPr>
            </a:lvl5pPr>
            <a:lvl6pPr marL="653077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06155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959234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61231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667" dirty="0">
                <a:solidFill>
                  <a:schemeClr val="bg1"/>
                </a:solidFill>
                <a:latin typeface="+mj-lt"/>
                <a:cs typeface="Arial" pitchFamily="34" charset="0"/>
              </a:rPr>
              <a:t>RoCEv2 Packet 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5381" y="3142753"/>
            <a:ext cx="3619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cs typeface="Times New Roman" panose="02020603050405020304" pitchFamily="18" charset="0"/>
              </a:rPr>
              <a:t>ECN field in IP header is used to mark congestion (same as used for TCP)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060018"/>
            <a:ext cx="9313914" cy="1970770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endCxn id="18" idx="0"/>
          </p:cNvCxnSpPr>
          <p:nvPr/>
        </p:nvCxnSpPr>
        <p:spPr>
          <a:xfrm>
            <a:off x="3135131" y="2025490"/>
            <a:ext cx="0" cy="11172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5283F69-3680-481F-89A1-81F2E9BC2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76"/>
            <a:ext cx="10515600" cy="1325563"/>
          </a:xfrm>
        </p:spPr>
        <p:txBody>
          <a:bodyPr/>
          <a:lstStyle/>
          <a:p>
            <a:r>
              <a:rPr lang="en-US" b="1" dirty="0"/>
              <a:t>Mellanox Proposal to Employ ECN to Avoid PFC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4B5C65-DC1A-4D1F-8C81-73755107A27A}"/>
              </a:ext>
            </a:extLst>
          </p:cNvPr>
          <p:cNvGrpSpPr/>
          <p:nvPr/>
        </p:nvGrpSpPr>
        <p:grpSpPr>
          <a:xfrm>
            <a:off x="6912429" y="3236453"/>
            <a:ext cx="3570514" cy="2428596"/>
            <a:chOff x="4400542" y="3762960"/>
            <a:chExt cx="6533445" cy="601942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073CBA-7278-4EAC-A524-50CF9067EC50}"/>
                </a:ext>
              </a:extLst>
            </p:cNvPr>
            <p:cNvSpPr/>
            <p:nvPr/>
          </p:nvSpPr>
          <p:spPr bwMode="auto">
            <a:xfrm>
              <a:off x="4400542" y="6767046"/>
              <a:ext cx="762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4A18F0-8580-4B5B-96EA-5F508DD200EE}"/>
                </a:ext>
              </a:extLst>
            </p:cNvPr>
            <p:cNvSpPr/>
            <p:nvPr/>
          </p:nvSpPr>
          <p:spPr bwMode="auto">
            <a:xfrm>
              <a:off x="5848342" y="6767046"/>
              <a:ext cx="762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5BDFA69-C4D9-4FD3-9BB3-F5F98CA7FAAA}"/>
                </a:ext>
              </a:extLst>
            </p:cNvPr>
            <p:cNvSpPr/>
            <p:nvPr/>
          </p:nvSpPr>
          <p:spPr bwMode="auto">
            <a:xfrm>
              <a:off x="5848342" y="5013487"/>
              <a:ext cx="914400" cy="685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BD144CA-111C-4137-8A41-F30D636BB24F}"/>
                </a:ext>
              </a:extLst>
            </p:cNvPr>
            <p:cNvSpPr/>
            <p:nvPr/>
          </p:nvSpPr>
          <p:spPr bwMode="auto">
            <a:xfrm>
              <a:off x="7416116" y="3771215"/>
              <a:ext cx="914400" cy="685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C87C79-26F4-4087-8215-903B91B6CA0B}"/>
                </a:ext>
              </a:extLst>
            </p:cNvPr>
            <p:cNvSpPr/>
            <p:nvPr/>
          </p:nvSpPr>
          <p:spPr bwMode="auto">
            <a:xfrm>
              <a:off x="5867798" y="3762960"/>
              <a:ext cx="914400" cy="685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E55C95E-D3A9-4F13-A232-1B0281F35430}"/>
                </a:ext>
              </a:extLst>
            </p:cNvPr>
            <p:cNvSpPr/>
            <p:nvPr/>
          </p:nvSpPr>
          <p:spPr bwMode="auto">
            <a:xfrm>
              <a:off x="7416116" y="5019886"/>
              <a:ext cx="914400" cy="685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5D24BA-0993-417E-84C2-55606344941F}"/>
                </a:ext>
              </a:extLst>
            </p:cNvPr>
            <p:cNvSpPr/>
            <p:nvPr/>
          </p:nvSpPr>
          <p:spPr bwMode="auto">
            <a:xfrm>
              <a:off x="7720916" y="6736573"/>
              <a:ext cx="762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13E0E50-A384-4FDA-AECE-B8314074ED8E}"/>
                </a:ext>
              </a:extLst>
            </p:cNvPr>
            <p:cNvSpPr/>
            <p:nvPr/>
          </p:nvSpPr>
          <p:spPr bwMode="auto">
            <a:xfrm>
              <a:off x="9168716" y="6736573"/>
              <a:ext cx="762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0243999-CB24-4FD3-A1B2-823124B4A741}"/>
                </a:ext>
              </a:extLst>
            </p:cNvPr>
            <p:cNvCxnSpPr>
              <a:stCxn id="10" idx="0"/>
              <a:endCxn id="13" idx="3"/>
            </p:cNvCxnSpPr>
            <p:nvPr/>
          </p:nvCxnSpPr>
          <p:spPr bwMode="auto">
            <a:xfrm flipV="1">
              <a:off x="4781542" y="5598854"/>
              <a:ext cx="1200711" cy="116819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E4CCD78-2A0E-462E-AC12-7F623312012B}"/>
                </a:ext>
              </a:extLst>
            </p:cNvPr>
            <p:cNvCxnSpPr/>
            <p:nvPr/>
          </p:nvCxnSpPr>
          <p:spPr bwMode="auto">
            <a:xfrm flipV="1">
              <a:off x="6260474" y="5699287"/>
              <a:ext cx="12642" cy="10372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7FC78D9-8694-4637-9AA2-A79E0936FA2C}"/>
                </a:ext>
              </a:extLst>
            </p:cNvPr>
            <p:cNvCxnSpPr/>
            <p:nvPr/>
          </p:nvCxnSpPr>
          <p:spPr bwMode="auto">
            <a:xfrm flipH="1" flipV="1">
              <a:off x="7873316" y="5714523"/>
              <a:ext cx="165202" cy="10220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3BF668-2FCB-4650-BB41-45C87F1B000F}"/>
                </a:ext>
              </a:extLst>
            </p:cNvPr>
            <p:cNvCxnSpPr>
              <a:stCxn id="21" idx="0"/>
              <a:endCxn id="16" idx="5"/>
            </p:cNvCxnSpPr>
            <p:nvPr/>
          </p:nvCxnSpPr>
          <p:spPr bwMode="auto">
            <a:xfrm flipH="1" flipV="1">
              <a:off x="8196605" y="5605253"/>
              <a:ext cx="1353111" cy="113132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4A69247-0C2B-41C7-BFAE-AE1EC54A2D3E}"/>
                </a:ext>
              </a:extLst>
            </p:cNvPr>
            <p:cNvCxnSpPr/>
            <p:nvPr/>
          </p:nvCxnSpPr>
          <p:spPr bwMode="auto">
            <a:xfrm flipV="1">
              <a:off x="6308386" y="4457015"/>
              <a:ext cx="0" cy="55403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0F6DC8C-F6CA-434C-97E1-FF933F142026}"/>
                </a:ext>
              </a:extLst>
            </p:cNvPr>
            <p:cNvCxnSpPr>
              <a:stCxn id="13" idx="7"/>
              <a:endCxn id="14" idx="3"/>
            </p:cNvCxnSpPr>
            <p:nvPr/>
          </p:nvCxnSpPr>
          <p:spPr bwMode="auto">
            <a:xfrm flipV="1">
              <a:off x="6628831" y="4356582"/>
              <a:ext cx="921196" cy="7573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A223179-2B4D-447C-93DC-13C3793A157E}"/>
                </a:ext>
              </a:extLst>
            </p:cNvPr>
            <p:cNvCxnSpPr/>
            <p:nvPr/>
          </p:nvCxnSpPr>
          <p:spPr bwMode="auto">
            <a:xfrm flipH="1" flipV="1">
              <a:off x="6762742" y="4351527"/>
              <a:ext cx="787285" cy="76239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A8875FE-7111-44C7-82C6-F3497A73AB51}"/>
                </a:ext>
              </a:extLst>
            </p:cNvPr>
            <p:cNvCxnSpPr>
              <a:stCxn id="16" idx="0"/>
              <a:endCxn id="14" idx="4"/>
            </p:cNvCxnSpPr>
            <p:nvPr/>
          </p:nvCxnSpPr>
          <p:spPr bwMode="auto">
            <a:xfrm flipV="1">
              <a:off x="7873316" y="4457015"/>
              <a:ext cx="0" cy="5628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898A82B-4B84-4128-AB88-EFDF9BB38FDA}"/>
                </a:ext>
              </a:extLst>
            </p:cNvPr>
            <p:cNvSpPr/>
            <p:nvPr/>
          </p:nvSpPr>
          <p:spPr bwMode="auto">
            <a:xfrm>
              <a:off x="8986994" y="8286898"/>
              <a:ext cx="914400" cy="685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C28C86D-7B82-4040-903A-02930695C28F}"/>
                </a:ext>
              </a:extLst>
            </p:cNvPr>
            <p:cNvSpPr/>
            <p:nvPr/>
          </p:nvSpPr>
          <p:spPr bwMode="auto">
            <a:xfrm>
              <a:off x="9063194" y="9325181"/>
              <a:ext cx="762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</a:bodyPr>
            <a:lstStyle/>
            <a:p>
              <a:pPr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1AD98FD-93F9-47D1-8A5A-697D962376B0}"/>
                </a:ext>
              </a:extLst>
            </p:cNvPr>
            <p:cNvSpPr txBox="1"/>
            <p:nvPr/>
          </p:nvSpPr>
          <p:spPr>
            <a:xfrm>
              <a:off x="10161384" y="8599597"/>
              <a:ext cx="660102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dirty="0"/>
                <a:t>switch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22C0B6C-0D05-4F41-8EF9-50F0C927C45C}"/>
                </a:ext>
              </a:extLst>
            </p:cNvPr>
            <p:cNvSpPr txBox="1"/>
            <p:nvPr/>
          </p:nvSpPr>
          <p:spPr>
            <a:xfrm>
              <a:off x="10005087" y="9483570"/>
              <a:ext cx="9289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00" dirty="0"/>
                <a:t>NIC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03E7398-6ED5-4E54-8998-044EA3D6E1E9}"/>
              </a:ext>
            </a:extLst>
          </p:cNvPr>
          <p:cNvSpPr txBox="1"/>
          <p:nvPr/>
        </p:nvSpPr>
        <p:spPr>
          <a:xfrm>
            <a:off x="3287646" y="6405022"/>
            <a:ext cx="7710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https://docs.mellanox.com/display/WINOFv550/RoCEv2?preview=/12005151/12005152/image2019-3-10_16-58-37.png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B183E8-83EA-49F6-8343-734A82240353}"/>
              </a:ext>
            </a:extLst>
          </p:cNvPr>
          <p:cNvSpPr txBox="1"/>
          <p:nvPr/>
        </p:nvSpPr>
        <p:spPr>
          <a:xfrm>
            <a:off x="7010148" y="3537783"/>
            <a:ext cx="114608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/>
              <a:t>PFC + ECN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C4F0C38-CADF-407A-8BD5-7074EBB649DE}"/>
              </a:ext>
            </a:extLst>
          </p:cNvPr>
          <p:cNvSpPr txBox="1"/>
          <p:nvPr/>
        </p:nvSpPr>
        <p:spPr>
          <a:xfrm>
            <a:off x="6453459" y="4008198"/>
            <a:ext cx="114608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/>
              <a:t>PFC + ECN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86FB28-8E11-4ED6-BF12-0DD2D847DD7E}"/>
              </a:ext>
            </a:extLst>
          </p:cNvPr>
          <p:cNvSpPr txBox="1"/>
          <p:nvPr/>
        </p:nvSpPr>
        <p:spPr>
          <a:xfrm>
            <a:off x="1562715" y="5781177"/>
            <a:ext cx="8121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Mellanox competitor </a:t>
            </a:r>
            <a:r>
              <a:rPr lang="en-US" sz="1200" dirty="0" err="1"/>
              <a:t>Chelsio</a:t>
            </a:r>
            <a:r>
              <a:rPr lang="en-US" sz="1200" dirty="0"/>
              <a:t> doesn’t approve of </a:t>
            </a:r>
            <a:r>
              <a:rPr lang="en-US" sz="1200" dirty="0" err="1"/>
              <a:t>RoCE</a:t>
            </a:r>
            <a:r>
              <a:rPr lang="en-US" sz="1200" dirty="0"/>
              <a:t>, which requires lossless networks: “it continues the science experiment”</a:t>
            </a:r>
          </a:p>
          <a:p>
            <a:r>
              <a:rPr lang="en-US" sz="1200" dirty="0"/>
              <a:t>https://www.chelsio.com/wp-content/uploads/resources/Resilient_RoCE.pdf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2908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96"/>
    </mc:Choice>
    <mc:Fallback xmlns="">
      <p:transition spd="slow" advTm="34996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9" y="1527118"/>
            <a:ext cx="11100345" cy="29070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uses BGP to Route in a Data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31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36634" y="4442017"/>
            <a:ext cx="101187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Each router has a distinct (private) AS number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Up-Down paths have shortest AS Path attribute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 the event of failure, BGP selects alternate paths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A5F1A-2C03-4CD7-8714-0762E8BE7516}"/>
              </a:ext>
            </a:extLst>
          </p:cNvPr>
          <p:cNvSpPr txBox="1"/>
          <p:nvPr/>
        </p:nvSpPr>
        <p:spPr>
          <a:xfrm>
            <a:off x="2140901" y="1887650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64512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33524-67C5-47BC-9371-1C9BDD5D5194}"/>
              </a:ext>
            </a:extLst>
          </p:cNvPr>
          <p:cNvSpPr txBox="1"/>
          <p:nvPr/>
        </p:nvSpPr>
        <p:spPr>
          <a:xfrm>
            <a:off x="9166364" y="1891934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64515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3C7DC-86EB-411A-8C66-F437B6496894}"/>
              </a:ext>
            </a:extLst>
          </p:cNvPr>
          <p:cNvSpPr txBox="1"/>
          <p:nvPr/>
        </p:nvSpPr>
        <p:spPr>
          <a:xfrm>
            <a:off x="4501845" y="1887650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64513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8CA950-C5CC-46B1-8CF1-13B4C2E3E6F7}"/>
              </a:ext>
            </a:extLst>
          </p:cNvPr>
          <p:cNvSpPr txBox="1"/>
          <p:nvPr/>
        </p:nvSpPr>
        <p:spPr>
          <a:xfrm>
            <a:off x="4739059" y="2958752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64519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A1312-8739-47F2-9515-6FD15653EA0C}"/>
              </a:ext>
            </a:extLst>
          </p:cNvPr>
          <p:cNvSpPr txBox="1"/>
          <p:nvPr/>
        </p:nvSpPr>
        <p:spPr>
          <a:xfrm>
            <a:off x="3634792" y="2958752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64518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2B48E-F4BF-4C25-8E24-BDC65588EDA3}"/>
              </a:ext>
            </a:extLst>
          </p:cNvPr>
          <p:cNvSpPr txBox="1"/>
          <p:nvPr/>
        </p:nvSpPr>
        <p:spPr>
          <a:xfrm>
            <a:off x="6862789" y="1887650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64514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63C308-28D7-44E7-8D05-A40EE1F62B50}"/>
              </a:ext>
            </a:extLst>
          </p:cNvPr>
          <p:cNvSpPr txBox="1"/>
          <p:nvPr/>
        </p:nvSpPr>
        <p:spPr>
          <a:xfrm>
            <a:off x="1788080" y="3015355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64517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85FCD8-8C96-4E8C-9B69-15A689A5AB71}"/>
              </a:ext>
            </a:extLst>
          </p:cNvPr>
          <p:cNvSpPr txBox="1"/>
          <p:nvPr/>
        </p:nvSpPr>
        <p:spPr>
          <a:xfrm>
            <a:off x="683813" y="2980652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64516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63811-7F14-4B63-B60A-129D78028EB4}"/>
              </a:ext>
            </a:extLst>
          </p:cNvPr>
          <p:cNvSpPr txBox="1"/>
          <p:nvPr/>
        </p:nvSpPr>
        <p:spPr>
          <a:xfrm>
            <a:off x="9553627" y="2953376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64522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CF5722-11B6-4543-964A-C1E243114163}"/>
              </a:ext>
            </a:extLst>
          </p:cNvPr>
          <p:cNvSpPr txBox="1"/>
          <p:nvPr/>
        </p:nvSpPr>
        <p:spPr>
          <a:xfrm>
            <a:off x="7694604" y="2980652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64521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5F771-7A4E-48FB-AFA0-10503B6BAAD8}"/>
              </a:ext>
            </a:extLst>
          </p:cNvPr>
          <p:cNvSpPr txBox="1"/>
          <p:nvPr/>
        </p:nvSpPr>
        <p:spPr>
          <a:xfrm>
            <a:off x="6590337" y="2973446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64520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F65584-EFDA-47BC-8D49-5178DEEB4EFA}"/>
              </a:ext>
            </a:extLst>
          </p:cNvPr>
          <p:cNvSpPr txBox="1"/>
          <p:nvPr/>
        </p:nvSpPr>
        <p:spPr>
          <a:xfrm>
            <a:off x="10657894" y="2973104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64523</a:t>
            </a:r>
          </a:p>
        </p:txBody>
      </p:sp>
    </p:spTree>
    <p:extLst>
      <p:ext uri="{BB962C8B-B14F-4D97-AF65-F5344CB8AC3E}">
        <p14:creationId xmlns:p14="http://schemas.microsoft.com/office/powerpoint/2010/main" val="152539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5179"/>
            <a:ext cx="10515600" cy="1325563"/>
          </a:xfrm>
        </p:spPr>
        <p:txBody>
          <a:bodyPr/>
          <a:lstStyle/>
          <a:p>
            <a:r>
              <a:rPr lang="en-US" dirty="0"/>
              <a:t>“Fat-tree” SIGCOMM 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71" y="932063"/>
            <a:ext cx="10058400" cy="4452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4706" y="5466692"/>
            <a:ext cx="9589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Isomorphic to butterfly network except at top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9333" y="6107634"/>
            <a:ext cx="747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Bisection width n/2, oversubscription ratio 1</a:t>
            </a:r>
          </a:p>
        </p:txBody>
      </p:sp>
    </p:spTree>
    <p:extLst>
      <p:ext uri="{BB962C8B-B14F-4D97-AF65-F5344CB8AC3E}">
        <p14:creationId xmlns:p14="http://schemas.microsoft.com/office/powerpoint/2010/main" val="2037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950"/>
            <a:ext cx="10515600" cy="1325563"/>
          </a:xfrm>
        </p:spPr>
        <p:txBody>
          <a:bodyPr/>
          <a:lstStyle/>
          <a:p>
            <a:r>
              <a:rPr lang="en-US" dirty="0"/>
              <a:t>VL2 (SIGCOMM 2009, </a:t>
            </a:r>
            <a:r>
              <a:rPr lang="en-US" dirty="0" err="1"/>
              <a:t>CoNEXT</a:t>
            </a:r>
            <a:r>
              <a:rPr lang="en-US" dirty="0"/>
              <a:t> 2013)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8" t="48006" r="15365" b="10743"/>
          <a:stretch/>
        </p:blipFill>
        <p:spPr bwMode="auto">
          <a:xfrm>
            <a:off x="2659828" y="976222"/>
            <a:ext cx="6758492" cy="419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8713" y="5182538"/>
            <a:ext cx="68607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called a Clos network</a:t>
            </a:r>
          </a:p>
          <a:p>
            <a:pPr algn="ctr"/>
            <a:r>
              <a:rPr lang="en-US" sz="2800" dirty="0"/>
              <a:t>oversubscription ratio 1</a:t>
            </a:r>
          </a:p>
          <a:p>
            <a:pPr algn="ctr"/>
            <a:r>
              <a:rPr lang="en-US" sz="2800" dirty="0"/>
              <a:t>(but 1Gbps links at leaves, 10Gbps elsewhere)</a:t>
            </a:r>
          </a:p>
        </p:txBody>
      </p:sp>
    </p:spTree>
    <p:extLst>
      <p:ext uri="{BB962C8B-B14F-4D97-AF65-F5344CB8AC3E}">
        <p14:creationId xmlns:p14="http://schemas.microsoft.com/office/powerpoint/2010/main" val="274213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-132414"/>
            <a:ext cx="10515600" cy="1325563"/>
          </a:xfrm>
        </p:spPr>
        <p:txBody>
          <a:bodyPr/>
          <a:lstStyle/>
          <a:p>
            <a:r>
              <a:rPr lang="en-US" dirty="0"/>
              <a:t>Clos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3393" y="4805981"/>
            <a:ext cx="9184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Source of confusion?  In 2006 Bill Dally equated fat-trees with “folded-Clos” networks and cited to the 1953 paper of Clos.  The Cray Black Widow was therefore a folded-Clos network.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32" y="795337"/>
            <a:ext cx="7298167" cy="401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9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2" y="9591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DCell</a:t>
            </a:r>
            <a:r>
              <a:rPr lang="en-US" sz="4000" dirty="0"/>
              <a:t> (SIGCOMM 2008)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553" y="399503"/>
            <a:ext cx="5678563" cy="5404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812" y="1290918"/>
            <a:ext cx="475001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A “clique of cliques”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Servers forward packets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n servers in DCell</a:t>
            </a:r>
            <a:r>
              <a:rPr lang="en-US" sz="3200" baseline="-25000" dirty="0">
                <a:latin typeface="+mj-lt"/>
              </a:rPr>
              <a:t>0</a:t>
            </a:r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(n+1)n servers in DCell</a:t>
            </a:r>
            <a:r>
              <a:rPr lang="en-US" sz="3200" baseline="-25000" dirty="0">
                <a:latin typeface="+mj-lt"/>
              </a:rPr>
              <a:t>1</a:t>
            </a:r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(((n+1)n)+1)(n+1)n in DCell</a:t>
            </a:r>
            <a:r>
              <a:rPr lang="en-US" sz="3200" baseline="-25000" dirty="0">
                <a:latin typeface="+mj-lt"/>
              </a:rPr>
              <a:t>2</a:t>
            </a:r>
            <a:endParaRPr lang="en-US" sz="3200" dirty="0">
              <a:latin typeface="+mj-lt"/>
            </a:endParaRP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oversubscription ratio 1</a:t>
            </a:r>
          </a:p>
          <a:p>
            <a:endParaRPr lang="en-US" sz="3200" dirty="0">
              <a:latin typeface="+mj-lt"/>
            </a:endParaRPr>
          </a:p>
          <a:p>
            <a:endParaRPr lang="en-US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3297" y="5817452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DCell</a:t>
            </a:r>
            <a:r>
              <a:rPr lang="en-US" sz="3200" baseline="-25000" dirty="0"/>
              <a:t>1</a:t>
            </a:r>
            <a:r>
              <a:rPr lang="en-US" sz="3200" dirty="0"/>
              <a:t>  n=4</a:t>
            </a:r>
          </a:p>
        </p:txBody>
      </p:sp>
    </p:spTree>
    <p:extLst>
      <p:ext uri="{BB962C8B-B14F-4D97-AF65-F5344CB8AC3E}">
        <p14:creationId xmlns:p14="http://schemas.microsoft.com/office/powerpoint/2010/main" val="279403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Bcube</a:t>
            </a:r>
            <a:r>
              <a:rPr lang="en-US" dirty="0"/>
              <a:t> (SIGCOMM 2009)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06" y="1441341"/>
            <a:ext cx="8278385" cy="3249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9928" y="4814047"/>
            <a:ext cx="7621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Mesh of stars (analogous to a mesh of trees)</a:t>
            </a:r>
          </a:p>
          <a:p>
            <a:r>
              <a:rPr lang="en-US" sz="3200" dirty="0"/>
              <a:t>Bisection width between .25n and .35n</a:t>
            </a:r>
          </a:p>
        </p:txBody>
      </p:sp>
    </p:spTree>
    <p:extLst>
      <p:ext uri="{BB962C8B-B14F-4D97-AF65-F5344CB8AC3E}">
        <p14:creationId xmlns:p14="http://schemas.microsoft.com/office/powerpoint/2010/main" val="424805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815"/>
            <a:ext cx="10515600" cy="1325563"/>
          </a:xfrm>
        </p:spPr>
        <p:txBody>
          <a:bodyPr/>
          <a:lstStyle/>
          <a:p>
            <a:r>
              <a:rPr lang="en-US" dirty="0"/>
              <a:t>Jellyfish (NSDI 2012)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85D6-0085-4936-BA57-90E286C995D3}" type="slidenum">
              <a:rPr lang="en-US" smtClean="0"/>
              <a:t>9</a:t>
            </a:fld>
            <a:endParaRPr lang="en-US"/>
          </a:p>
        </p:txBody>
      </p:sp>
      <p:sp>
        <p:nvSpPr>
          <p:cNvPr id="7" name="AutoShape 4" descr="page24image1072"/>
          <p:cNvSpPr>
            <a:spLocks noChangeAspect="1" noChangeArrowheads="1"/>
          </p:cNvSpPr>
          <p:nvPr/>
        </p:nvSpPr>
        <p:spPr bwMode="auto">
          <a:xfrm>
            <a:off x="155575" y="-1874838"/>
            <a:ext cx="394335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page24image1072"/>
          <p:cNvSpPr>
            <a:spLocks noChangeAspect="1" noChangeArrowheads="1"/>
          </p:cNvSpPr>
          <p:nvPr/>
        </p:nvSpPr>
        <p:spPr bwMode="auto">
          <a:xfrm>
            <a:off x="307975" y="-1722438"/>
            <a:ext cx="394335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page24image1072"/>
          <p:cNvSpPr>
            <a:spLocks noChangeAspect="1" noChangeArrowheads="1"/>
          </p:cNvSpPr>
          <p:nvPr/>
        </p:nvSpPr>
        <p:spPr bwMode="auto">
          <a:xfrm>
            <a:off x="460375" y="-1570038"/>
            <a:ext cx="394335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566" y="1219212"/>
            <a:ext cx="3790950" cy="3765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8" y="1242071"/>
            <a:ext cx="3555264" cy="37655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85888" y="5115661"/>
            <a:ext cx="3974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Random connections</a:t>
            </a:r>
          </a:p>
          <a:p>
            <a:r>
              <a:rPr lang="en-US" sz="2800" dirty="0"/>
              <a:t>Bisection width </a:t>
            </a:r>
            <a:r>
              <a:rPr lang="el-GR" sz="2800" dirty="0"/>
              <a:t>Θ</a:t>
            </a:r>
            <a:r>
              <a:rPr lang="en-US" sz="2800" dirty="0"/>
              <a:t>(n)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34940" y="2770528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19241" y="531881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“fat-tree”  butterfly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766560" y="5115661"/>
            <a:ext cx="1017270" cy="8279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66560" y="5115661"/>
            <a:ext cx="1017270" cy="8279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2124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3366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14449</TotalTime>
  <Words>1367</Words>
  <Application>Microsoft Office PowerPoint</Application>
  <PresentationFormat>Widescreen</PresentationFormat>
  <Paragraphs>226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Roboto</vt:lpstr>
      <vt:lpstr>Tahoma</vt:lpstr>
      <vt:lpstr>Office Theme</vt:lpstr>
      <vt:lpstr>Visio</vt:lpstr>
      <vt:lpstr>Data Center Networking</vt:lpstr>
      <vt:lpstr>PowerPoint Presentation</vt:lpstr>
      <vt:lpstr>What to build?</vt:lpstr>
      <vt:lpstr>“Fat-tree” SIGCOMM 2008</vt:lpstr>
      <vt:lpstr>VL2 (SIGCOMM 2009, CoNEXT 2013)</vt:lpstr>
      <vt:lpstr>Clos Network</vt:lpstr>
      <vt:lpstr>DCell (SIGCOMM 2008)</vt:lpstr>
      <vt:lpstr>Bcube (SIGCOMM 2009)</vt:lpstr>
      <vt:lpstr>Jellyfish (NSDI 2012)</vt:lpstr>
      <vt:lpstr>PowerPoint Presentation</vt:lpstr>
      <vt:lpstr>How to compare networks?</vt:lpstr>
      <vt:lpstr>A Universal Approach</vt:lpstr>
      <vt:lpstr>Area-Universality</vt:lpstr>
      <vt:lpstr>Coarse Structure of Fat-Tree Network</vt:lpstr>
      <vt:lpstr>Full Butterfly Fat-Tree</vt:lpstr>
      <vt:lpstr>Recursive Decomposition of VLSI Layout</vt:lpstr>
      <vt:lpstr>Layout of Area-Universal Fat-Tree</vt:lpstr>
      <vt:lpstr>Channel with Redundant Links</vt:lpstr>
      <vt:lpstr>No Magic Formula</vt:lpstr>
      <vt:lpstr>The Universal Approach for Data Center Design</vt:lpstr>
      <vt:lpstr>Caveats</vt:lpstr>
      <vt:lpstr>Hidden Programming Costs</vt:lpstr>
      <vt:lpstr>Costs (2015)</vt:lpstr>
      <vt:lpstr>Trends</vt:lpstr>
      <vt:lpstr>Explicit Congestion Notification (ECN)</vt:lpstr>
      <vt:lpstr>Data Center TCP (DCTCP)</vt:lpstr>
      <vt:lpstr>PowerPoint Presentation</vt:lpstr>
      <vt:lpstr>RoCE – RDMA Over Converged Ethernet </vt:lpstr>
      <vt:lpstr>Lossless Ethernet - Priority Flow Control (PFC)</vt:lpstr>
      <vt:lpstr>Mellanox Proposal to Employ ECN to Avoid PFC</vt:lpstr>
      <vt:lpstr>Microsoft uses BGP to Route in a Data Center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Cortney Cameron</dc:creator>
  <cp:lastModifiedBy>Bruce Maggs</cp:lastModifiedBy>
  <cp:revision>56</cp:revision>
  <dcterms:created xsi:type="dcterms:W3CDTF">2013-04-09T18:01:11Z</dcterms:created>
  <dcterms:modified xsi:type="dcterms:W3CDTF">2021-11-03T14:34:26Z</dcterms:modified>
</cp:coreProperties>
</file>