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sldIdLst>
    <p:sldId id="256" r:id="rId5"/>
    <p:sldId id="372" r:id="rId6"/>
    <p:sldId id="373" r:id="rId7"/>
    <p:sldId id="374" r:id="rId8"/>
    <p:sldId id="266" r:id="rId9"/>
    <p:sldId id="261" r:id="rId10"/>
    <p:sldId id="262" r:id="rId11"/>
    <p:sldId id="288" r:id="rId12"/>
    <p:sldId id="296" r:id="rId13"/>
    <p:sldId id="263" r:id="rId14"/>
    <p:sldId id="264" r:id="rId15"/>
    <p:sldId id="265" r:id="rId16"/>
    <p:sldId id="375" r:id="rId17"/>
    <p:sldId id="297" r:id="rId18"/>
    <p:sldId id="267" r:id="rId19"/>
    <p:sldId id="268" r:id="rId20"/>
    <p:sldId id="269" r:id="rId21"/>
    <p:sldId id="270" r:id="rId22"/>
    <p:sldId id="271" r:id="rId23"/>
    <p:sldId id="273" r:id="rId24"/>
    <p:sldId id="298" r:id="rId25"/>
    <p:sldId id="274" r:id="rId26"/>
    <p:sldId id="299" r:id="rId27"/>
    <p:sldId id="275" r:id="rId28"/>
    <p:sldId id="272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6" r:id="rId39"/>
    <p:sldId id="290" r:id="rId40"/>
    <p:sldId id="291" r:id="rId41"/>
    <p:sldId id="285" r:id="rId42"/>
    <p:sldId id="292" r:id="rId43"/>
    <p:sldId id="293" r:id="rId44"/>
    <p:sldId id="289" r:id="rId45"/>
    <p:sldId id="287" r:id="rId46"/>
    <p:sldId id="294" r:id="rId47"/>
    <p:sldId id="295" r:id="rId48"/>
    <p:sldId id="37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7" autoAdjust="0"/>
    <p:restoredTop sz="94670"/>
  </p:normalViewPr>
  <p:slideViewPr>
    <p:cSldViewPr snapToGrid="0" snapToObjects="1">
      <p:cViewPr varScale="1">
        <p:scale>
          <a:sx n="170" d="100"/>
          <a:sy n="170" d="100"/>
        </p:scale>
        <p:origin x="25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C9143-5C5B-4E50-8016-10B3A7515BD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03C5E-150A-4AC3-A4C9-618DAA69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8E2F4-1E25-41B1-8FC5-3B5D64C5FB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5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B806-273C-2A44-990F-6D361A30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02831-FD0F-9446-BE3D-A4838047E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3E9F-F5CF-5146-AB3E-3AC78D11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FA8A3-8DAE-BF42-91FB-3D07C2CE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6EBAA-9D5A-0B42-B0B5-0C9D251E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BE49-20F2-F84B-8119-63BB77C6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05E0B-C610-DB49-A185-24E7C3EC2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703DF-1BE7-1A41-A0EA-67D37ED0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4C795-0A1C-B64C-94EB-C5F16B80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3F201-E985-F344-97FC-D4EFA0DA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F0BDD-6CC1-9545-B6DD-C394460F7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D61AE-4017-B645-A4E6-0FEB2D4AC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4309-4C0E-E64D-9488-EAF3ADDE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D13DF-B409-564E-84E2-1AAB4165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03EFC-B100-604F-9C7C-A7C5F084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7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B072-974D-E041-80E5-63E66371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26BD-F1D6-184E-ABDB-44B40411B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C029A-7EBF-8646-98C9-13F1CF22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F8F3-0BB4-A041-8772-114A73C7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B7673-C561-D843-A1EF-31B62C77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AEBC-9D86-484D-82B4-60DE3C9E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BC4E2-7C23-6943-B9C7-186E9C4C5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387AF-209D-054B-AA9F-9C87303B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A71E3-24FA-624A-83F1-329C9316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095AD-56EF-BB42-A30D-7474759F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8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09C6-ECE4-C744-A3CB-1F061E9C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D9D0-7E0D-BE4C-88A7-2C22861F7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5F1AB-F99B-F34E-A77D-33C87F556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E9834-34FB-634C-BD62-FDE5BA0C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4613A-22BF-B140-8C42-006DB0B2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5B9F6-6059-5B41-A68A-A67C99B8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8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7197-0EE2-A342-B5CD-547DCB8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3A180-9DC0-B64F-888A-AFA6C6EF4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E6241-6D71-4243-8A5E-65164035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76DB3-9D12-A042-B8A1-D30C1F8C4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7BCB5-6D7D-3348-AC25-E623634A6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7A8C6-C9B6-A54D-8B75-DCCB610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8A7FE-7F17-AC4F-839C-6F4D5362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17801-B467-E545-B085-3D3D7E3D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C621-AEAC-AD42-8CCE-13B0818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B016D-E282-E640-9C92-B6251DCC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DB0AB-AEA3-1446-BC96-4EF18A79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0A4FB-7D4F-8249-BFF1-DFDEB87B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0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DA33E-0A63-C746-A744-46C41D97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E01F-9F4E-3049-9259-443BC5EA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AA8FE-E5A8-274A-99EE-C6B6D7FE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7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87BD-F29A-374B-9234-F9F31FD2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665D-1029-094F-9884-32A259E5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0633D-0122-B041-A85A-7924137A9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9E1E6-DBEF-E54E-A93E-6E3A7193A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5A4F3-15B8-5948-8831-3CF884B0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DE4C2-5F3B-A74B-8653-02417379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8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74F6-1025-5E44-AEE3-A25A5C07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AA300-9699-B146-92B3-43FEB29EF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199DF-3794-9A4E-8DFD-FF5662F5F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FE4F8-DA2E-7A40-AF86-4F8ACCA9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7153-B658-BC4A-BAE9-B6A78E9A856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CEAD3-6493-E34F-87B9-1EF7CF9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5AFD3-A240-B642-A617-2BEF1E7B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4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978EC-9907-6E4C-A668-EC9E906D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42C08-3D8F-EE44-AD04-E6C4E62AD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5358F-05A0-BC46-AE44-EADDC46D2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7153-B658-BC4A-BAE9-B6A78E9A856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8A00-85E6-BE4A-86D2-B297BF564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9717F-D07F-9948-BA45-D728523E7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tlas.ripe.net/measurements/33232479/#genera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7.jpeg"/><Relationship Id="rId7" Type="http://schemas.openxmlformats.org/officeDocument/2006/relationships/image" Target="../media/image27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6A01-1798-4A94-B149-D51EFE360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 Measurement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AF1C5-0CD4-4E64-8F65-C1686EDCAD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Shane (Xiao) Zhang</a:t>
            </a:r>
          </a:p>
          <a:p>
            <a:r>
              <a:rPr lang="en-US" dirty="0"/>
              <a:t>Bruce </a:t>
            </a:r>
            <a:r>
              <a:rPr lang="en-US" dirty="0" err="1"/>
              <a:t>Maggs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6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7382-57D3-43ED-B13E-6EFEFB9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C352-5D5B-4F38-AF34-27C774E5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A/AAAA/CNAME</a:t>
            </a:r>
          </a:p>
          <a:p>
            <a:pPr lvl="1"/>
            <a:r>
              <a:rPr lang="en-US" dirty="0"/>
              <a:t>Send DNS from multiple locations</a:t>
            </a:r>
          </a:p>
          <a:p>
            <a:pPr lvl="1"/>
            <a:r>
              <a:rPr lang="en-US" dirty="0"/>
              <a:t>We see it later today</a:t>
            </a:r>
          </a:p>
          <a:p>
            <a:endParaRPr lang="en-US" dirty="0"/>
          </a:p>
          <a:p>
            <a:r>
              <a:rPr lang="en-US" dirty="0"/>
              <a:t>DNS CHAOS * RFC 4892</a:t>
            </a:r>
          </a:p>
          <a:p>
            <a:r>
              <a:rPr lang="en-US" dirty="0"/>
              <a:t>Diagnostic Text </a:t>
            </a:r>
            <a:r>
              <a:rPr lang="en-US" dirty="0" err="1"/>
              <a:t>informaiton</a:t>
            </a:r>
            <a:endParaRPr lang="en-US" dirty="0"/>
          </a:p>
          <a:p>
            <a:r>
              <a:rPr lang="en-US" dirty="0"/>
              <a:t>especially useful for anycast network</a:t>
            </a:r>
          </a:p>
          <a:p>
            <a:pPr lvl="1"/>
            <a:r>
              <a:rPr lang="en-US" dirty="0"/>
              <a:t>server.id/</a:t>
            </a:r>
            <a:r>
              <a:rPr lang="en-US" dirty="0" err="1"/>
              <a:t>hostname.bind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1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7382-57D3-43ED-B13E-6EFEFB9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Anycast Catchment Measurement with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C352-5D5B-4F38-AF34-27C774E5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2538" cy="4351338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How to measure the catchment of an anycast network?</a:t>
            </a:r>
          </a:p>
          <a:p>
            <a:endParaRPr lang="en-US" dirty="0"/>
          </a:p>
          <a:p>
            <a:pPr lvl="1"/>
            <a:r>
              <a:rPr lang="en-US" dirty="0"/>
              <a:t>Use DNS Server log</a:t>
            </a:r>
            <a:endParaRPr lang="en-US" dirty="0">
              <a:effectLst/>
            </a:endParaRPr>
          </a:p>
          <a:p>
            <a:endParaRPr lang="en-US" dirty="0"/>
          </a:p>
          <a:p>
            <a:pPr lvl="1"/>
            <a:r>
              <a:rPr lang="en-US" dirty="0"/>
              <a:t>DNS CHAOS Query</a:t>
            </a:r>
          </a:p>
          <a:p>
            <a:pPr lvl="2"/>
            <a:r>
              <a:rPr lang="en-US" dirty="0">
                <a:effectLst/>
              </a:rPr>
              <a:t>dig +short @f.root-servers.net </a:t>
            </a:r>
            <a:r>
              <a:rPr lang="en-US" dirty="0" err="1">
                <a:effectLst/>
              </a:rPr>
              <a:t>hostname.bind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ch</a:t>
            </a:r>
            <a:r>
              <a:rPr lang="en-US" dirty="0">
                <a:effectLst/>
              </a:rPr>
              <a:t> txt </a:t>
            </a:r>
            <a:endParaRPr lang="en-US" dirty="0"/>
          </a:p>
          <a:p>
            <a:pPr lvl="2"/>
            <a:r>
              <a:rPr lang="en-US" dirty="0">
                <a:effectLst/>
              </a:rPr>
              <a:t>"</a:t>
            </a:r>
            <a:r>
              <a:rPr lang="en-US" dirty="0">
                <a:solidFill>
                  <a:srgbClr val="FF0000"/>
                </a:solidFill>
                <a:effectLst/>
              </a:rPr>
              <a:t>pao</a:t>
            </a:r>
            <a:r>
              <a:rPr lang="en-US" dirty="0">
                <a:solidFill>
                  <a:srgbClr val="FFC000"/>
                </a:solidFill>
                <a:effectLst/>
              </a:rPr>
              <a:t>1b</a:t>
            </a:r>
            <a:r>
              <a:rPr lang="en-US" dirty="0">
                <a:effectLst/>
              </a:rPr>
              <a:t>.f.root-servers.org“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Palo Alto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Site and service 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8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7382-57D3-43ED-B13E-6EFEFB9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Vantage Points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23BD2-551D-4876-A48C-27D27A39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634" y="1888195"/>
            <a:ext cx="7466731" cy="422619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1FA2FD7-BE73-4591-B804-74037B8550C9}"/>
              </a:ext>
            </a:extLst>
          </p:cNvPr>
          <p:cNvSpPr/>
          <p:nvPr/>
        </p:nvSpPr>
        <p:spPr>
          <a:xfrm>
            <a:off x="3479074" y="4223657"/>
            <a:ext cx="2229395" cy="1336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40A61-0045-4F3F-A0E9-8657C543899E}"/>
              </a:ext>
            </a:extLst>
          </p:cNvPr>
          <p:cNvSpPr txBox="1"/>
          <p:nvPr/>
        </p:nvSpPr>
        <p:spPr>
          <a:xfrm>
            <a:off x="404141" y="3880879"/>
            <a:ext cx="1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RIPE Atlas Probes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80BB90-3727-443B-B73A-B3404911045E}"/>
              </a:ext>
            </a:extLst>
          </p:cNvPr>
          <p:cNvCxnSpPr>
            <a:cxnSpLocks/>
          </p:cNvCxnSpPr>
          <p:nvPr/>
        </p:nvCxnSpPr>
        <p:spPr>
          <a:xfrm>
            <a:off x="2128205" y="4078386"/>
            <a:ext cx="1408014" cy="570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62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7382-57D3-43ED-B13E-6EFEFB9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PlanetLab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C352-5D5B-4F38-AF34-27C774E5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Led by Princeton University and UCB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PlanetLab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was a global research network that supported the creation of new network services. Since first coming on-line in mid-2002, over 9,000 researchers at Universities and research labs around the world used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PlanetLab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develop technologies for distributed storage, content distribution, peer-to-peer systems, distributed hash tables, query processing, and network telemetry.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b="1" dirty="0"/>
          </a:p>
        </p:txBody>
      </p:sp>
      <p:pic>
        <p:nvPicPr>
          <p:cNvPr id="1026" name="Picture 2" descr="Chapter 8">
            <a:extLst>
              <a:ext uri="{FF2B5EF4-FFF2-40B4-BE49-F238E27FC236}">
                <a16:creationId xmlns:a16="http://schemas.microsoft.com/office/drawing/2014/main" id="{8242B455-5BA5-437D-8BAE-52D050CA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44" y="524514"/>
            <a:ext cx="2089858" cy="11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CE76-0370-4E16-B744-2B1320F1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global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B28FD-36FC-4EC7-B819-0F84DFB19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9892" cy="4351338"/>
          </a:xfrm>
        </p:spPr>
        <p:txBody>
          <a:bodyPr>
            <a:normAutofit/>
          </a:bodyPr>
          <a:lstStyle/>
          <a:p>
            <a:r>
              <a:rPr lang="en-US" dirty="0"/>
              <a:t>Active sites reached around 200 at 2010</a:t>
            </a:r>
          </a:p>
          <a:p>
            <a:endParaRPr lang="en-US" dirty="0"/>
          </a:p>
          <a:p>
            <a:r>
              <a:rPr lang="en-US" dirty="0"/>
              <a:t>But only around 40 in the end</a:t>
            </a:r>
          </a:p>
          <a:p>
            <a:endParaRPr lang="en-US" dirty="0"/>
          </a:p>
          <a:p>
            <a:r>
              <a:rPr lang="en-US" dirty="0"/>
              <a:t>*Mostly deployed in educational network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4CB72-BEF3-4093-9390-D69F0CBE2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785" y="2685191"/>
            <a:ext cx="3200564" cy="2559182"/>
          </a:xfrm>
          <a:prstGeom prst="rect">
            <a:avLst/>
          </a:prstGeom>
        </p:spPr>
      </p:pic>
      <p:pic>
        <p:nvPicPr>
          <p:cNvPr id="6" name="Picture 2" descr="PlanetLab node distribution">
            <a:extLst>
              <a:ext uri="{FF2B5EF4-FFF2-40B4-BE49-F238E27FC236}">
                <a16:creationId xmlns:a16="http://schemas.microsoft.com/office/drawing/2014/main" id="{4AC5DD4A-AFED-4C14-AEA4-FB61E807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603" y="645149"/>
            <a:ext cx="4011008" cy="20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6F337F-A425-4C00-8444-C14DE42BB32D}"/>
              </a:ext>
            </a:extLst>
          </p:cNvPr>
          <p:cNvSpPr txBox="1"/>
          <p:nvPr/>
        </p:nvSpPr>
        <p:spPr>
          <a:xfrm>
            <a:off x="6572438" y="5278911"/>
            <a:ext cx="4947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Kim et al, Understanding and Characterizing </a:t>
            </a:r>
            <a:r>
              <a:rPr lang="en-US" dirty="0" err="1"/>
              <a:t>PlanetLab</a:t>
            </a:r>
            <a:r>
              <a:rPr lang="en-US" dirty="0"/>
              <a:t> Resource Usage for Federated Network Testbeds [IMC 11]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7382-57D3-43ED-B13E-6EFEFB9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C352-5D5B-4F38-AF34-27C774E5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Measurement:</a:t>
            </a:r>
          </a:p>
          <a:p>
            <a:pPr lvl="1"/>
            <a:r>
              <a:rPr lang="en-US" dirty="0"/>
              <a:t>RTT</a:t>
            </a:r>
          </a:p>
          <a:p>
            <a:pPr lvl="1"/>
            <a:r>
              <a:rPr lang="en-US" dirty="0"/>
              <a:t>Connectivity</a:t>
            </a:r>
          </a:p>
          <a:p>
            <a:endParaRPr lang="en-US" dirty="0"/>
          </a:p>
          <a:p>
            <a:r>
              <a:rPr lang="en-US" dirty="0"/>
              <a:t>Distributed service evaluation</a:t>
            </a:r>
          </a:p>
          <a:p>
            <a:pPr lvl="1"/>
            <a:r>
              <a:rPr lang="en-US" dirty="0"/>
              <a:t>CDN</a:t>
            </a:r>
          </a:p>
          <a:p>
            <a:pPr lvl="1"/>
            <a:r>
              <a:rPr lang="en-US" dirty="0"/>
              <a:t>P2P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C0F63-71AD-4FF7-A838-7F728D87A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901" y="4518679"/>
            <a:ext cx="9379517" cy="21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7382-57D3-43ED-B13E-6EFEFB9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C352-5D5B-4F38-AF34-27C774E5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Decommissioned last year</a:t>
            </a:r>
          </a:p>
        </p:txBody>
      </p:sp>
    </p:spTree>
    <p:extLst>
      <p:ext uri="{BB962C8B-B14F-4D97-AF65-F5344CB8AC3E}">
        <p14:creationId xmlns:p14="http://schemas.microsoft.com/office/powerpoint/2010/main" val="61963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7382-57D3-43ED-B13E-6EFEFB9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RIPE Atlas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C352-5D5B-4F38-AF34-27C774E5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“RIPE NCC is building the largest Internet measurement network ever made. RIPE Atlas employs a global network of probes that measure Internet connectivity and reachability, providing an unprecedented understanding of the state of the Internet in real time.”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E48A5-6CF7-4868-B0A6-059D631D5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75" y="568495"/>
            <a:ext cx="3390900" cy="733425"/>
          </a:xfrm>
          <a:prstGeom prst="rect">
            <a:avLst/>
          </a:prstGeom>
        </p:spPr>
      </p:pic>
      <p:pic>
        <p:nvPicPr>
          <p:cNvPr id="3074" name="Picture 2" descr="RIPE NCC - Wikipedia">
            <a:extLst>
              <a:ext uri="{FF2B5EF4-FFF2-40B4-BE49-F238E27FC236}">
                <a16:creationId xmlns:a16="http://schemas.microsoft.com/office/drawing/2014/main" id="{3C24EE97-0E59-464A-BC95-0ACB1E2D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02" y="1792799"/>
            <a:ext cx="5153683" cy="252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60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7382-57D3-43ED-B13E-6EFEFB9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RIPE Atlas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C352-5D5B-4F38-AF34-27C774E5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/>
          <a:lstStyle/>
          <a:p>
            <a:r>
              <a:rPr lang="en-US" dirty="0"/>
              <a:t>More than 10k probes cover various networks</a:t>
            </a:r>
          </a:p>
          <a:p>
            <a:endParaRPr lang="en-US" dirty="0"/>
          </a:p>
          <a:p>
            <a:pPr lvl="1"/>
            <a:r>
              <a:rPr lang="en-US" dirty="0"/>
              <a:t>Submarine cable</a:t>
            </a:r>
          </a:p>
          <a:p>
            <a:pPr lvl="1"/>
            <a:r>
              <a:rPr lang="en-US" dirty="0"/>
              <a:t>Seattleite network</a:t>
            </a:r>
          </a:p>
          <a:p>
            <a:pPr lvl="1"/>
            <a:r>
              <a:rPr lang="en-US" dirty="0"/>
              <a:t>Cellular network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FF407-3A94-4B5B-80BD-F75E598F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736" y="944387"/>
            <a:ext cx="5056699" cy="2850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613F9C-5B84-4F49-B326-885A7D7A0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737" y="4001294"/>
            <a:ext cx="5056699" cy="28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3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06AD-E9BA-48FE-84BB-17718410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RIPE Atlas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863F7-4227-4071-9808-F60BD874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1646" cy="4351338"/>
          </a:xfrm>
        </p:spPr>
        <p:txBody>
          <a:bodyPr/>
          <a:lstStyle/>
          <a:p>
            <a:r>
              <a:rPr lang="en-US" dirty="0"/>
              <a:t>Shows the percentage of the coverage</a:t>
            </a:r>
          </a:p>
          <a:p>
            <a:endParaRPr lang="en-US" dirty="0"/>
          </a:p>
          <a:p>
            <a:r>
              <a:rPr lang="en-US" dirty="0"/>
              <a:t>Germany has more probes that U.S.</a:t>
            </a:r>
          </a:p>
          <a:p>
            <a:endParaRPr lang="en-US" dirty="0"/>
          </a:p>
          <a:p>
            <a:r>
              <a:rPr lang="en-US" dirty="0"/>
              <a:t>*Densely distributed in EU and 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7E993-BFB3-4B4D-9CAE-ABAF0A162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6"/>
          <a:stretch/>
        </p:blipFill>
        <p:spPr>
          <a:xfrm>
            <a:off x="6033530" y="2321537"/>
            <a:ext cx="5130253" cy="33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3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7382-57D3-43ED-B13E-6EFEFB9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network measurement?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C352-5D5B-4F38-AF34-27C774E5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Use Packets:</a:t>
            </a:r>
          </a:p>
          <a:p>
            <a:pPr lvl="1"/>
            <a:r>
              <a:rPr lang="en-US" dirty="0"/>
              <a:t>Ping</a:t>
            </a:r>
          </a:p>
          <a:p>
            <a:pPr lvl="1"/>
            <a:r>
              <a:rPr lang="en-US" dirty="0"/>
              <a:t>Traceroute</a:t>
            </a:r>
          </a:p>
          <a:p>
            <a:pPr lvl="1"/>
            <a:r>
              <a:rPr lang="en-US" dirty="0"/>
              <a:t>IP Option</a:t>
            </a:r>
          </a:p>
          <a:p>
            <a:pPr lvl="1"/>
            <a:r>
              <a:rPr lang="en-US" dirty="0"/>
              <a:t>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with Vantage Points: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PlanetLab</a:t>
            </a:r>
            <a:r>
              <a:rPr lang="en-US" dirty="0">
                <a:solidFill>
                  <a:srgbClr val="FF0000"/>
                </a:solidFill>
              </a:rPr>
              <a:t> (Decommissioned)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RIPE Atlas</a:t>
            </a:r>
          </a:p>
          <a:p>
            <a:r>
              <a:rPr lang="en-US" dirty="0"/>
              <a:t>Or </a:t>
            </a:r>
          </a:p>
          <a:p>
            <a:pPr lvl="1"/>
            <a:r>
              <a:rPr lang="en-US" dirty="0"/>
              <a:t>DNS server logs</a:t>
            </a:r>
          </a:p>
          <a:p>
            <a:pPr lvl="1"/>
            <a:r>
              <a:rPr lang="en-US" dirty="0" err="1"/>
              <a:t>RouteViews</a:t>
            </a:r>
            <a:endParaRPr lang="en-US" dirty="0"/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to Measure:</a:t>
            </a:r>
          </a:p>
          <a:p>
            <a:pPr lvl="1"/>
            <a:r>
              <a:rPr lang="en-US" dirty="0"/>
              <a:t>Evaluate deployment</a:t>
            </a:r>
          </a:p>
          <a:p>
            <a:pPr lvl="1"/>
            <a:r>
              <a:rPr lang="en-US" dirty="0"/>
              <a:t>Find problem</a:t>
            </a:r>
          </a:p>
          <a:p>
            <a:pPr lvl="1"/>
            <a:r>
              <a:rPr lang="en-US" dirty="0"/>
              <a:t>Propose solution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DBA59-9B89-4755-833C-A837D6936406}"/>
              </a:ext>
            </a:extLst>
          </p:cNvPr>
          <p:cNvSpPr/>
          <p:nvPr/>
        </p:nvSpPr>
        <p:spPr>
          <a:xfrm>
            <a:off x="1307892" y="3612630"/>
            <a:ext cx="2671997" cy="412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17239-F0C1-4D23-BC84-592222F33708}"/>
              </a:ext>
            </a:extLst>
          </p:cNvPr>
          <p:cNvSpPr txBox="1"/>
          <p:nvPr/>
        </p:nvSpPr>
        <p:spPr>
          <a:xfrm>
            <a:off x="4748135" y="3556416"/>
            <a:ext cx="213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Active Measurement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9DACA-E179-49E7-81F0-D288F5319FA3}"/>
              </a:ext>
            </a:extLst>
          </p:cNvPr>
          <p:cNvCxnSpPr>
            <a:stCxn id="8" idx="1"/>
          </p:cNvCxnSpPr>
          <p:nvPr/>
        </p:nvCxnSpPr>
        <p:spPr>
          <a:xfrm flipH="1">
            <a:off x="3676338" y="3741082"/>
            <a:ext cx="1071797" cy="122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E21C55-99F4-4774-B002-BC54FEA39885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2394679" y="2480872"/>
            <a:ext cx="2353456" cy="1260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9EFA048-B79B-4C5D-855F-20A4C10A2D94}"/>
              </a:ext>
            </a:extLst>
          </p:cNvPr>
          <p:cNvSpPr/>
          <p:nvPr/>
        </p:nvSpPr>
        <p:spPr>
          <a:xfrm>
            <a:off x="1307891" y="4400074"/>
            <a:ext cx="2671997" cy="4122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9462AF-C8A6-42A6-9D97-B35BB08964FB}"/>
              </a:ext>
            </a:extLst>
          </p:cNvPr>
          <p:cNvSpPr txBox="1"/>
          <p:nvPr/>
        </p:nvSpPr>
        <p:spPr>
          <a:xfrm>
            <a:off x="4748135" y="4163515"/>
            <a:ext cx="223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Passive Measurement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6EE8DC-2B89-40D4-B206-03861C4A37D4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676338" y="4348181"/>
            <a:ext cx="1071797" cy="301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981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48EF-3BBC-4509-B606-D0DAB235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RIPE Atlas 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F13C6-3659-4B50-93B1-6D013BCC6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6729" cy="4351338"/>
          </a:xfrm>
        </p:spPr>
        <p:txBody>
          <a:bodyPr/>
          <a:lstStyle/>
          <a:p>
            <a:r>
              <a:rPr lang="en-US" dirty="0"/>
              <a:t>Specify the target</a:t>
            </a:r>
          </a:p>
          <a:p>
            <a:endParaRPr lang="en-US" dirty="0"/>
          </a:p>
          <a:p>
            <a:r>
              <a:rPr lang="en-US" dirty="0"/>
              <a:t>And ping parameters</a:t>
            </a:r>
          </a:p>
          <a:p>
            <a:pPr lvl="1"/>
            <a:r>
              <a:rPr lang="en-US" dirty="0"/>
              <a:t>Interval (ICMP firewall rate limiting)</a:t>
            </a:r>
          </a:p>
          <a:p>
            <a:pPr lvl="1"/>
            <a:r>
              <a:rPr lang="en-US" dirty="0"/>
              <a:t>Spread</a:t>
            </a:r>
          </a:p>
          <a:p>
            <a:pPr lvl="1"/>
            <a:r>
              <a:rPr lang="en-US" dirty="0"/>
              <a:t>Use Local DNS?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3A748-D164-4524-9912-60E16580A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892" y="254833"/>
            <a:ext cx="5099222" cy="63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3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86BA3-18AE-412A-9FE0-84DF2A07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RIPE Atlas Ping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525FA-4961-4456-A33C-6446073BD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9272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https://atlas.ripe.net/measurements/33232479/#general</a:t>
            </a:r>
            <a:endParaRPr lang="en-US" dirty="0"/>
          </a:p>
          <a:p>
            <a:endParaRPr lang="en-US" dirty="0"/>
          </a:p>
          <a:p>
            <a:r>
              <a:rPr lang="en-US" dirty="0"/>
              <a:t>Ping to ec2-35-153-0-3.compute-1.amazonaws.com with several global probes</a:t>
            </a:r>
          </a:p>
          <a:p>
            <a:endParaRPr lang="en-US" dirty="0"/>
          </a:p>
          <a:p>
            <a:r>
              <a:rPr lang="en-US" dirty="0"/>
              <a:t>Better find a good CDN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7D72B-0684-4465-85AB-268405A69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272" y="242459"/>
            <a:ext cx="5395096" cy="62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29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43A2-C51D-4E04-AEEE-19B42C2F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RIPE Atlas Traceroute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0F2A-192A-47CE-B229-B563E2079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08717" cy="4351338"/>
          </a:xfrm>
        </p:spPr>
        <p:txBody>
          <a:bodyPr/>
          <a:lstStyle/>
          <a:p>
            <a:r>
              <a:rPr lang="en-US" dirty="0"/>
              <a:t>Tell you the path from probes to the target</a:t>
            </a:r>
          </a:p>
          <a:p>
            <a:endParaRPr lang="en-US" dirty="0"/>
          </a:p>
          <a:p>
            <a:r>
              <a:rPr lang="en-US" dirty="0"/>
              <a:t>Connectivity information rather than just RTT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4343F-0C91-4241-AED5-60F85981A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628" y="1446517"/>
            <a:ext cx="6298106" cy="396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72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A86C-DF0A-4C10-97A0-C21F71C5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more in trace?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CCE00-0CE2-4779-8F91-FD1DC4524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Hop-wise performance</a:t>
            </a:r>
          </a:p>
          <a:p>
            <a:endParaRPr lang="en-US" dirty="0"/>
          </a:p>
          <a:p>
            <a:r>
              <a:rPr lang="en-US" dirty="0"/>
              <a:t>AS path</a:t>
            </a:r>
          </a:p>
          <a:p>
            <a:endParaRPr lang="en-US" dirty="0"/>
          </a:p>
          <a:p>
            <a:r>
              <a:rPr lang="en-US" dirty="0"/>
              <a:t>Geographical info</a:t>
            </a:r>
          </a:p>
          <a:p>
            <a:pPr lvl="1"/>
            <a:r>
              <a:rPr lang="en-US" dirty="0" err="1"/>
              <a:t>rDNS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0022F-0C58-4457-A8BA-3931B21B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987" y="1526879"/>
            <a:ext cx="4197566" cy="43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9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540D-F4CE-453F-AB20-CDD62376A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RIPE Atlas DNS CHAOS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10F22-59C6-4011-849B-1794C0EE9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dig @199.7.91.13 CH TXT </a:t>
            </a:r>
            <a:r>
              <a:rPr lang="en-US" dirty="0" err="1"/>
              <a:t>hostname.bind</a:t>
            </a:r>
            <a:r>
              <a:rPr lang="en-US" dirty="0"/>
              <a:t>. chaos</a:t>
            </a:r>
          </a:p>
          <a:p>
            <a:r>
              <a:rPr lang="en-US" dirty="0"/>
              <a:t>;; Warning, extra class option</a:t>
            </a:r>
          </a:p>
          <a:p>
            <a:endParaRPr lang="en-US" dirty="0"/>
          </a:p>
          <a:p>
            <a:r>
              <a:rPr lang="en-US" dirty="0"/>
              <a:t>; &lt;&lt;&gt;&gt; </a:t>
            </a:r>
            <a:r>
              <a:rPr lang="en-US" dirty="0" err="1"/>
              <a:t>DiG</a:t>
            </a:r>
            <a:r>
              <a:rPr lang="en-US" dirty="0"/>
              <a:t> 9.11.3-1ubuntu1.9-Ubuntu &lt;&lt;&gt;&gt; @199.7.91.13 CH TXT </a:t>
            </a:r>
            <a:r>
              <a:rPr lang="en-US" dirty="0" err="1"/>
              <a:t>hostname.bind</a:t>
            </a:r>
            <a:r>
              <a:rPr lang="en-US" dirty="0"/>
              <a:t>. chaos</a:t>
            </a:r>
          </a:p>
          <a:p>
            <a:r>
              <a:rPr lang="en-US" dirty="0"/>
              <a:t>; (1 server found)</a:t>
            </a:r>
          </a:p>
          <a:p>
            <a:r>
              <a:rPr lang="en-US" dirty="0"/>
              <a:t>;; global options: +</a:t>
            </a:r>
            <a:r>
              <a:rPr lang="en-US" dirty="0" err="1"/>
              <a:t>cmd</a:t>
            </a:r>
            <a:endParaRPr lang="en-US" dirty="0"/>
          </a:p>
          <a:p>
            <a:r>
              <a:rPr lang="en-US" dirty="0"/>
              <a:t>;; Got answer:</a:t>
            </a:r>
          </a:p>
          <a:p>
            <a:r>
              <a:rPr lang="en-US" dirty="0"/>
              <a:t>;; -&gt;&gt;HEADER&lt;&lt;- opcode: QUERY, status: NOERROR, id: 14509</a:t>
            </a:r>
          </a:p>
          <a:p>
            <a:r>
              <a:rPr lang="en-US" dirty="0"/>
              <a:t>;; flags: </a:t>
            </a:r>
            <a:r>
              <a:rPr lang="en-US" dirty="0" err="1"/>
              <a:t>qr</a:t>
            </a:r>
            <a:r>
              <a:rPr lang="en-US" dirty="0"/>
              <a:t> </a:t>
            </a:r>
            <a:r>
              <a:rPr lang="en-US" dirty="0" err="1"/>
              <a:t>rd</a:t>
            </a:r>
            <a:r>
              <a:rPr lang="en-US" dirty="0"/>
              <a:t>; QUERY: 1, ANSWER: 1, AUTHORITY: 0, ADDITIONAL: 1</a:t>
            </a:r>
          </a:p>
          <a:p>
            <a:r>
              <a:rPr lang="en-US" dirty="0"/>
              <a:t>;; WARNING: recursion requested but not available</a:t>
            </a:r>
          </a:p>
          <a:p>
            <a:endParaRPr lang="en-US" dirty="0"/>
          </a:p>
          <a:p>
            <a:r>
              <a:rPr lang="en-US" dirty="0"/>
              <a:t>;; OPT PSEUDOSECTION:</a:t>
            </a:r>
          </a:p>
          <a:p>
            <a:r>
              <a:rPr lang="en-US" dirty="0"/>
              <a:t>; EDNS: version: 0, flags:; </a:t>
            </a:r>
            <a:r>
              <a:rPr lang="en-US" dirty="0" err="1"/>
              <a:t>udp</a:t>
            </a:r>
            <a:r>
              <a:rPr lang="en-US" dirty="0"/>
              <a:t>: 1450</a:t>
            </a:r>
          </a:p>
          <a:p>
            <a:r>
              <a:rPr lang="en-US" dirty="0"/>
              <a:t>;; QUESTION SECTION:</a:t>
            </a:r>
          </a:p>
          <a:p>
            <a:r>
              <a:rPr lang="en-US" dirty="0"/>
              <a:t>;</a:t>
            </a:r>
            <a:r>
              <a:rPr lang="en-US" dirty="0" err="1"/>
              <a:t>hostname.bind</a:t>
            </a:r>
            <a:r>
              <a:rPr lang="en-US" dirty="0"/>
              <a:t>.                 CH      TXT</a:t>
            </a:r>
          </a:p>
          <a:p>
            <a:endParaRPr lang="en-US" dirty="0"/>
          </a:p>
          <a:p>
            <a:r>
              <a:rPr lang="en-US" dirty="0"/>
              <a:t>;; ANSWER SECTION:</a:t>
            </a:r>
          </a:p>
          <a:p>
            <a:r>
              <a:rPr lang="en-US" dirty="0" err="1"/>
              <a:t>hostname.bind</a:t>
            </a:r>
            <a:r>
              <a:rPr lang="en-US" dirty="0"/>
              <a:t>.          0       CH      TXT     "</a:t>
            </a:r>
            <a:r>
              <a:rPr lang="en-US" dirty="0">
                <a:highlight>
                  <a:srgbClr val="FFFF00"/>
                </a:highlight>
              </a:rPr>
              <a:t>abva1.droot.maxgigapop.net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;; Query time: 12 msec</a:t>
            </a:r>
          </a:p>
          <a:p>
            <a:r>
              <a:rPr lang="en-US" dirty="0"/>
              <a:t>;; SERVER: 199.7.91.13#53(199.7.91.13)</a:t>
            </a:r>
          </a:p>
          <a:p>
            <a:r>
              <a:rPr lang="en-US" dirty="0"/>
              <a:t>;; WHEN: Fri Oct 18 14:39:05 EDT 2019</a:t>
            </a:r>
          </a:p>
          <a:p>
            <a:r>
              <a:rPr lang="en-US" dirty="0"/>
              <a:t>;; MSG SIZE  </a:t>
            </a:r>
            <a:r>
              <a:rPr lang="en-US" dirty="0" err="1"/>
              <a:t>rcvd</a:t>
            </a:r>
            <a:r>
              <a:rPr lang="en-US" dirty="0"/>
              <a:t>: 81</a:t>
            </a:r>
          </a:p>
        </p:txBody>
      </p:sp>
    </p:spTree>
    <p:extLst>
      <p:ext uri="{BB962C8B-B14F-4D97-AF65-F5344CB8AC3E}">
        <p14:creationId xmlns:p14="http://schemas.microsoft.com/office/powerpoint/2010/main" val="3903535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DFF6-D447-421B-B026-8636A026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RouteViews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EE98F-8348-45B5-8DCA-76E6CD4F2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8360" cy="4351338"/>
          </a:xfrm>
        </p:spPr>
        <p:txBody>
          <a:bodyPr/>
          <a:lstStyle/>
          <a:p>
            <a:r>
              <a:rPr lang="en-US" dirty="0"/>
              <a:t>Led by University of Oregon</a:t>
            </a:r>
          </a:p>
          <a:p>
            <a:endParaRPr lang="en-US" dirty="0"/>
          </a:p>
          <a:p>
            <a:r>
              <a:rPr lang="en-US" dirty="0"/>
              <a:t>BGP feeds to public</a:t>
            </a:r>
          </a:p>
          <a:p>
            <a:endParaRPr lang="en-US" dirty="0"/>
          </a:p>
          <a:p>
            <a:r>
              <a:rPr lang="en-US" dirty="0"/>
              <a:t>39 collectors peered with more than 200 routers</a:t>
            </a:r>
          </a:p>
        </p:txBody>
      </p:sp>
      <p:pic>
        <p:nvPicPr>
          <p:cNvPr id="3074" name="Picture 2" descr="Routeviews">
            <a:extLst>
              <a:ext uri="{FF2B5EF4-FFF2-40B4-BE49-F238E27FC236}">
                <a16:creationId xmlns:a16="http://schemas.microsoft.com/office/drawing/2014/main" id="{8110BCA6-F93A-4A27-A5F5-675C82F2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07" y="576775"/>
            <a:ext cx="725127" cy="7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8006B3-52CA-48E4-A539-846F8B598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821" y="5102286"/>
            <a:ext cx="444500" cy="33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6BB86C-C31B-4AE5-AB3E-B61C5887A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140" y="3717395"/>
            <a:ext cx="358631" cy="266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85BC34-6B62-416A-A578-8FF0375C4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7838" y="3885514"/>
            <a:ext cx="358631" cy="266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17DB86-F289-4678-BC0E-741BEBA82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4150" y="4054201"/>
            <a:ext cx="358631" cy="26641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72E79E7-E1D2-4822-8B0B-F0236B9C0361}"/>
              </a:ext>
            </a:extLst>
          </p:cNvPr>
          <p:cNvGrpSpPr/>
          <p:nvPr/>
        </p:nvGrpSpPr>
        <p:grpSpPr>
          <a:xfrm>
            <a:off x="8161905" y="1359560"/>
            <a:ext cx="2551402" cy="1618962"/>
            <a:chOff x="1835150" y="4038600"/>
            <a:chExt cx="3162300" cy="20066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A9CED3-636D-4692-9AA6-42CA37E74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35150" y="4038600"/>
              <a:ext cx="3162300" cy="20066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7D744D-54F5-4ABF-991C-04C377F2F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89250" y="4978400"/>
              <a:ext cx="1028700" cy="152400"/>
            </a:xfrm>
            <a:prstGeom prst="rect">
              <a:avLst/>
            </a:prstGeom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EF6FE1-95C9-4F3C-B66B-A0D29E030103}"/>
              </a:ext>
            </a:extLst>
          </p:cNvPr>
          <p:cNvCxnSpPr>
            <a:cxnSpLocks/>
          </p:cNvCxnSpPr>
          <p:nvPr/>
        </p:nvCxnSpPr>
        <p:spPr>
          <a:xfrm flipH="1">
            <a:off x="8351367" y="2882756"/>
            <a:ext cx="476276" cy="11618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C93150-9852-4B56-A538-7D7F81221F9F}"/>
              </a:ext>
            </a:extLst>
          </p:cNvPr>
          <p:cNvCxnSpPr>
            <a:cxnSpLocks/>
            <a:stCxn id="14" idx="2"/>
            <a:endCxn id="9" idx="0"/>
          </p:cNvCxnSpPr>
          <p:nvPr/>
        </p:nvCxnSpPr>
        <p:spPr>
          <a:xfrm>
            <a:off x="9437606" y="2978522"/>
            <a:ext cx="28850" cy="738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111790-C993-458E-B64D-1AC52F65BDE9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0157973" y="2797557"/>
            <a:ext cx="459181" cy="10879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E77120-C93E-48DC-A642-1556ADDA02BE}"/>
              </a:ext>
            </a:extLst>
          </p:cNvPr>
          <p:cNvCxnSpPr>
            <a:cxnSpLocks/>
            <a:stCxn id="12" idx="2"/>
            <a:endCxn id="6" idx="1"/>
          </p:cNvCxnSpPr>
          <p:nvPr/>
        </p:nvCxnSpPr>
        <p:spPr>
          <a:xfrm>
            <a:off x="8353466" y="4320612"/>
            <a:ext cx="948355" cy="9467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098011-EE96-4361-8E86-6B6787B22D7F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9466456" y="3983806"/>
            <a:ext cx="57615" cy="1118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693312-2B67-4A58-BEB0-E5FEFA300E01}"/>
              </a:ext>
            </a:extLst>
          </p:cNvPr>
          <p:cNvCxnSpPr>
            <a:cxnSpLocks/>
            <a:stCxn id="11" idx="2"/>
            <a:endCxn id="6" idx="3"/>
          </p:cNvCxnSpPr>
          <p:nvPr/>
        </p:nvCxnSpPr>
        <p:spPr>
          <a:xfrm flipH="1">
            <a:off x="9746321" y="4151925"/>
            <a:ext cx="870833" cy="1115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606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2099-ADD2-4A22-89B3-72E79D3F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feeds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9206-01AD-4759-9AB3-7EA1ECFFE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Contain RIB (Routing Information Base) and update information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RIB dump every 2 hours, real-time update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D7AFDA-9E6D-4CED-9FB2-D1C11D84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40" y="2204562"/>
            <a:ext cx="5811764" cy="336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4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4A74-4C3B-4139-A822-90488022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2441-82A9-416D-90A7-EDCB0EE65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ourier New" panose="02070309020205020404" pitchFamily="49" charset="0"/>
              </a:rPr>
              <a:t>{'next-hop': '187.16.210.50', 'as-path': '61595 53013 16735 15133', 'communities': set(), 'prefix': '192.229.163.0/24'}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052A8-A7D1-40A2-B31D-A206DB8A0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78" y="3230435"/>
            <a:ext cx="10653643" cy="11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54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3F20-C401-414D-B61D-D16B9481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Measurement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AB47B-0460-43FA-8C68-7BA67DE2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Akamai Ping points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Bunch of anchors around the world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Regularly aggregate the crucial Internet intersection routers</a:t>
            </a:r>
          </a:p>
          <a:p>
            <a:endParaRPr lang="en-US" dirty="0"/>
          </a:p>
          <a:p>
            <a:pPr lvl="1"/>
            <a:r>
              <a:rPr lang="en-US" dirty="0"/>
              <a:t>Used for the global network performance evaluation</a:t>
            </a:r>
          </a:p>
        </p:txBody>
      </p:sp>
    </p:spTree>
    <p:extLst>
      <p:ext uri="{BB962C8B-B14F-4D97-AF65-F5344CB8AC3E}">
        <p14:creationId xmlns:p14="http://schemas.microsoft.com/office/powerpoint/2010/main" val="214355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44449-FB2D-420A-ABBF-8A80A7DF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9CC9C-B4B9-4273-801B-81B122B8E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28048" cy="4351338"/>
          </a:xfrm>
        </p:spPr>
        <p:txBody>
          <a:bodyPr/>
          <a:lstStyle/>
          <a:p>
            <a:r>
              <a:rPr lang="en-US"/>
              <a:t>Both traffic concentration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And geographical distribution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Around 22k routers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BAEEEA-7E39-455E-A39F-BCC65ABE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8" y="1655297"/>
            <a:ext cx="7258683" cy="37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9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7382-57D3-43ED-B13E-6EFEFB9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C352-5D5B-4F38-AF34-27C774E5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Internet Control Message Protocol</a:t>
            </a:r>
          </a:p>
        </p:txBody>
      </p:sp>
      <p:pic>
        <p:nvPicPr>
          <p:cNvPr id="1028" name="Picture 4" descr="ICMP packet structure | Download Scientific Diagram">
            <a:extLst>
              <a:ext uri="{FF2B5EF4-FFF2-40B4-BE49-F238E27FC236}">
                <a16:creationId xmlns:a16="http://schemas.microsoft.com/office/drawing/2014/main" id="{F6A0AD89-63A3-4C94-AEE7-21CEBDE6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53" y="2600462"/>
            <a:ext cx="8483185" cy="33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2E9BE3-9ED5-47C7-A8B5-A4B46B94D20C}"/>
              </a:ext>
            </a:extLst>
          </p:cNvPr>
          <p:cNvSpPr/>
          <p:nvPr/>
        </p:nvSpPr>
        <p:spPr>
          <a:xfrm>
            <a:off x="2068191" y="5187004"/>
            <a:ext cx="3685073" cy="477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AAFF59-F684-437A-9F07-EA64F733835D}"/>
              </a:ext>
            </a:extLst>
          </p:cNvPr>
          <p:cNvSpPr/>
          <p:nvPr/>
        </p:nvSpPr>
        <p:spPr>
          <a:xfrm>
            <a:off x="1985923" y="4162013"/>
            <a:ext cx="2120786" cy="477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1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D922-C7CF-4472-966C-E933C41D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12FA8-52C9-4F22-A7B2-6F0ED2459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CDN backend</a:t>
            </a:r>
          </a:p>
          <a:p>
            <a:endParaRPr lang="en-US" dirty="0"/>
          </a:p>
          <a:p>
            <a:pPr lvl="1"/>
            <a:r>
              <a:rPr lang="en-US" dirty="0"/>
              <a:t>Customer IP, RTT (TCP), Site</a:t>
            </a:r>
          </a:p>
          <a:p>
            <a:endParaRPr lang="en-US" dirty="0"/>
          </a:p>
          <a:p>
            <a:r>
              <a:rPr lang="en-US" dirty="0"/>
              <a:t>Can tell the catchment passively</a:t>
            </a:r>
          </a:p>
        </p:txBody>
      </p:sp>
    </p:spTree>
    <p:extLst>
      <p:ext uri="{BB962C8B-B14F-4D97-AF65-F5344CB8AC3E}">
        <p14:creationId xmlns:p14="http://schemas.microsoft.com/office/powerpoint/2010/main" val="121754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8049-74A6-4495-84DA-C669CAA7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more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818E2-55A5-4AE4-BC2F-FCEE99AFC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0269" cy="4351338"/>
          </a:xfrm>
        </p:spPr>
        <p:txBody>
          <a:bodyPr/>
          <a:lstStyle/>
          <a:p>
            <a:r>
              <a:rPr lang="en-US" dirty="0"/>
              <a:t>Both heavily distributed in EU and NA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5C681-3802-4992-B7FD-159054907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61829"/>
            <a:ext cx="5937648" cy="350521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9B69AB-B47B-40DF-AF5B-5179CECBD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19" y="175806"/>
            <a:ext cx="5856209" cy="29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17C9-30D4-45C8-BD15-54D8FD56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7E862-9A37-48B0-850F-F8D5AB329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 for global performance with RIPE Atlas</a:t>
            </a:r>
          </a:p>
          <a:p>
            <a:endParaRPr lang="en-US" dirty="0"/>
          </a:p>
          <a:p>
            <a:r>
              <a:rPr lang="en-US" dirty="0"/>
              <a:t>Optimize for EU+NA performance</a:t>
            </a:r>
          </a:p>
        </p:txBody>
      </p:sp>
    </p:spTree>
    <p:extLst>
      <p:ext uri="{BB962C8B-B14F-4D97-AF65-F5344CB8AC3E}">
        <p14:creationId xmlns:p14="http://schemas.microsoft.com/office/powerpoint/2010/main" val="3534023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6AA6-C471-403F-A5C6-A90B92B2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resolve the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9C2A8-41F6-4A69-9B6D-D891BB890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  <a:p>
            <a:endParaRPr lang="en-US" dirty="0"/>
          </a:p>
          <a:p>
            <a:r>
              <a:rPr lang="en-US" dirty="0"/>
              <a:t>Comparison in the same partition</a:t>
            </a:r>
          </a:p>
          <a:p>
            <a:endParaRPr lang="en-US" dirty="0"/>
          </a:p>
          <a:p>
            <a:r>
              <a:rPr lang="en-US" dirty="0"/>
              <a:t>Weighted with the traffic volume</a:t>
            </a:r>
          </a:p>
        </p:txBody>
      </p:sp>
    </p:spTree>
    <p:extLst>
      <p:ext uri="{BB962C8B-B14F-4D97-AF65-F5344CB8AC3E}">
        <p14:creationId xmlns:p14="http://schemas.microsoft.com/office/powerpoint/2010/main" val="1517035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8E63-FAA0-4F0C-8632-8DE05F03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we do with measurement?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BF7D-6F3B-472F-842E-4C128254B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deployment</a:t>
            </a:r>
          </a:p>
          <a:p>
            <a:endParaRPr lang="en-US" dirty="0"/>
          </a:p>
          <a:p>
            <a:r>
              <a:rPr lang="en-US" dirty="0"/>
              <a:t>Find the problem</a:t>
            </a:r>
          </a:p>
          <a:p>
            <a:endParaRPr lang="en-US" dirty="0"/>
          </a:p>
          <a:p>
            <a:r>
              <a:rPr lang="en-US" dirty="0"/>
              <a:t>Propose a solution</a:t>
            </a:r>
          </a:p>
        </p:txBody>
      </p:sp>
    </p:spTree>
    <p:extLst>
      <p:ext uri="{BB962C8B-B14F-4D97-AF65-F5344CB8AC3E}">
        <p14:creationId xmlns:p14="http://schemas.microsoft.com/office/powerpoint/2010/main" val="2727065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215E-BAAB-4CD5-A6BC-D5C4B057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D-root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66526-8D88-4ED7-84E0-BFF0C1E91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 et al, Internet anycast: performance, problems, &amp; potential [SIGCOMM 2018]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Less than 30% of clients were routed to the optimal site</a:t>
            </a:r>
          </a:p>
          <a:p>
            <a:r>
              <a:rPr lang="en-US" dirty="0"/>
              <a:t>“Over 1/3rd of the queries travel over 1000 km more than minimal, and over 8.0% travel more 5000 km extra”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49F1D-2C0C-41B6-9738-271A933A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15" y="2833055"/>
            <a:ext cx="6617040" cy="18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08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BA49-9C66-4A91-97D3-317DDA23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D-root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0348A-A234-4F7D-9805-EA6CA965C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18" y="1621972"/>
            <a:ext cx="5150362" cy="4351338"/>
          </a:xfrm>
        </p:spPr>
        <p:txBody>
          <a:bodyPr/>
          <a:lstStyle/>
          <a:p>
            <a:r>
              <a:rPr lang="en-US" dirty="0"/>
              <a:t>D-root name server has 168 sites</a:t>
            </a:r>
          </a:p>
          <a:p>
            <a:endParaRPr lang="en-US" dirty="0"/>
          </a:p>
          <a:p>
            <a:r>
              <a:rPr lang="en-US" dirty="0"/>
              <a:t>More sites deployed, more routes available to the clients</a:t>
            </a:r>
          </a:p>
          <a:p>
            <a:endParaRPr lang="en-US" dirty="0"/>
          </a:p>
          <a:p>
            <a:r>
              <a:rPr lang="en-US" dirty="0"/>
              <a:t>BGP can not break the tie wisely because BGP is performance agnostic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3B612-1BBD-4CB8-BF1A-D300EA1E6604}"/>
              </a:ext>
            </a:extLst>
          </p:cNvPr>
          <p:cNvSpPr txBox="1"/>
          <p:nvPr/>
        </p:nvSpPr>
        <p:spPr>
          <a:xfrm>
            <a:off x="10898043" y="1621972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Announce</a:t>
            </a:r>
          </a:p>
          <a:p>
            <a:r>
              <a:rPr lang="en-US" dirty="0">
                <a:solidFill>
                  <a:srgbClr val="FF0000"/>
                </a:solidFill>
              </a:rPr>
              <a:t>23.1.0.0/24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ECA72-231B-4EF6-9E4E-08FD34E9F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86" y="5370007"/>
            <a:ext cx="317500" cy="279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3CCDFB1-7AE3-474B-A5A5-75D6267EF97B}"/>
              </a:ext>
            </a:extLst>
          </p:cNvPr>
          <p:cNvGrpSpPr/>
          <p:nvPr/>
        </p:nvGrpSpPr>
        <p:grpSpPr>
          <a:xfrm>
            <a:off x="7457150" y="2609762"/>
            <a:ext cx="3162300" cy="2006600"/>
            <a:chOff x="1835150" y="4038600"/>
            <a:chExt cx="3162300" cy="2006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CE9840-ADEA-405A-9F95-D121D5B77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5150" y="4038600"/>
              <a:ext cx="3162300" cy="20066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531C87-EB3D-49B2-9F0F-00793F27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9250" y="4978400"/>
              <a:ext cx="1028700" cy="1524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ED03B21-D063-4C73-9F10-A11D061E3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277" y="944563"/>
            <a:ext cx="558800" cy="55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B080D8-D066-4C8B-BF95-E2914D928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040" y="1058347"/>
            <a:ext cx="444500" cy="3302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50F013-CC5C-4302-82EC-52EDE2A106C9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671540" y="1223963"/>
            <a:ext cx="279737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12AB448-E2DC-4E7F-9201-76727BC95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802" y="944563"/>
            <a:ext cx="558800" cy="55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76BCF5-C32B-401B-B1C1-2D1023095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927" y="1062037"/>
            <a:ext cx="444500" cy="3302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9351CA-93F2-4DAB-9347-0D9697E1682C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8665427" y="1223963"/>
            <a:ext cx="460375" cy="3174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C3B460-3EB0-440E-B7F2-968C7E171203}"/>
              </a:ext>
            </a:extLst>
          </p:cNvPr>
          <p:cNvSpPr txBox="1"/>
          <p:nvPr/>
        </p:nvSpPr>
        <p:spPr>
          <a:xfrm>
            <a:off x="8251546" y="445056"/>
            <a:ext cx="149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Anycast Site 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430FFD-0A9E-4E90-9252-DCFE3F7C1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7377" y="963097"/>
            <a:ext cx="558800" cy="55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58B2D2-DED9-4F84-B827-8A3930B89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6327" y="1058347"/>
            <a:ext cx="444500" cy="3302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960856-C3F0-4366-9021-2B346F180F66}"/>
              </a:ext>
            </a:extLst>
          </p:cNvPr>
          <p:cNvCxnSpPr>
            <a:cxnSpLocks/>
            <a:stCxn id="17" idx="1"/>
            <a:endCxn id="18" idx="3"/>
          </p:cNvCxnSpPr>
          <p:nvPr/>
        </p:nvCxnSpPr>
        <p:spPr>
          <a:xfrm flipH="1" flipV="1">
            <a:off x="10970827" y="1223447"/>
            <a:ext cx="336550" cy="1905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F1FA45-CFF5-4D27-903A-BC35AA74A42A}"/>
              </a:ext>
            </a:extLst>
          </p:cNvPr>
          <p:cNvCxnSpPr>
            <a:cxnSpLocks/>
          </p:cNvCxnSpPr>
          <p:nvPr/>
        </p:nvCxnSpPr>
        <p:spPr>
          <a:xfrm>
            <a:off x="7053940" y="1631602"/>
            <a:ext cx="1006013" cy="12253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B3DAC4-98B4-44CE-BC57-9F1797642962}"/>
              </a:ext>
            </a:extLst>
          </p:cNvPr>
          <p:cNvCxnSpPr>
            <a:cxnSpLocks/>
          </p:cNvCxnSpPr>
          <p:nvPr/>
        </p:nvCxnSpPr>
        <p:spPr>
          <a:xfrm flipH="1">
            <a:off x="10043194" y="1648897"/>
            <a:ext cx="963971" cy="1163323"/>
          </a:xfrm>
          <a:prstGeom prst="line">
            <a:avLst/>
          </a:prstGeom>
          <a:ln w="38100">
            <a:solidFill>
              <a:srgbClr val="E2080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010EB2-5010-41CB-B5EA-784EF945F159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998802" y="1690688"/>
            <a:ext cx="39498" cy="919074"/>
          </a:xfrm>
          <a:prstGeom prst="line">
            <a:avLst/>
          </a:prstGeom>
          <a:ln w="3810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5C0383E-7580-451B-AAC5-ED1EAE05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211" y="5678632"/>
            <a:ext cx="317500" cy="279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932B18-F551-4E5E-BBF4-4AF00D24D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451" y="5407459"/>
            <a:ext cx="317500" cy="2794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0CC902-6175-474A-A463-3571C91F872E}"/>
              </a:ext>
            </a:extLst>
          </p:cNvPr>
          <p:cNvCxnSpPr>
            <a:cxnSpLocks/>
          </p:cNvCxnSpPr>
          <p:nvPr/>
        </p:nvCxnSpPr>
        <p:spPr>
          <a:xfrm flipH="1">
            <a:off x="7162691" y="4374691"/>
            <a:ext cx="641072" cy="723936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261BB6D-5D94-4222-90A2-2668C99BA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486" y="5742484"/>
            <a:ext cx="317500" cy="279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306934F-3E12-4BEC-82A2-FA191798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679" y="5218030"/>
            <a:ext cx="317500" cy="279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6BAA9-2047-4791-895C-3C2EB6FB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022" y="5306754"/>
            <a:ext cx="317500" cy="279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685E27-8522-455F-9A45-37E3BF0B5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927" y="5729339"/>
            <a:ext cx="317500" cy="27940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DC9844C-2D09-470C-B8C1-001F301A7A9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038300" y="4616362"/>
            <a:ext cx="46793" cy="834873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5588C3-487E-40B2-875D-9780303CC97F}"/>
              </a:ext>
            </a:extLst>
          </p:cNvPr>
          <p:cNvCxnSpPr>
            <a:cxnSpLocks/>
          </p:cNvCxnSpPr>
          <p:nvPr/>
        </p:nvCxnSpPr>
        <p:spPr>
          <a:xfrm>
            <a:off x="10194577" y="4322783"/>
            <a:ext cx="904624" cy="773526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4B7921C-4A4C-47A8-BB2B-E51C1D0B8E54}"/>
              </a:ext>
            </a:extLst>
          </p:cNvPr>
          <p:cNvSpPr/>
          <p:nvPr/>
        </p:nvSpPr>
        <p:spPr>
          <a:xfrm>
            <a:off x="8122734" y="770486"/>
            <a:ext cx="1685576" cy="889000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49950D7-C3B8-46A5-832C-82C9302C23EA}"/>
              </a:ext>
            </a:extLst>
          </p:cNvPr>
          <p:cNvSpPr/>
          <p:nvPr/>
        </p:nvSpPr>
        <p:spPr>
          <a:xfrm>
            <a:off x="10419507" y="746435"/>
            <a:ext cx="1685576" cy="889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7710AF1-038B-4FD1-9085-084716AFD2AE}"/>
              </a:ext>
            </a:extLst>
          </p:cNvPr>
          <p:cNvSpPr/>
          <p:nvPr/>
        </p:nvSpPr>
        <p:spPr>
          <a:xfrm>
            <a:off x="6048527" y="755934"/>
            <a:ext cx="1685576" cy="889000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CAD2F58-EB1F-48F7-808E-F8B4A2F77918}"/>
              </a:ext>
            </a:extLst>
          </p:cNvPr>
          <p:cNvSpPr/>
          <p:nvPr/>
        </p:nvSpPr>
        <p:spPr>
          <a:xfrm>
            <a:off x="6426673" y="5096309"/>
            <a:ext cx="1025589" cy="70353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4183BE2-1020-426F-8201-DBE1A7BFF2D6}"/>
              </a:ext>
            </a:extLst>
          </p:cNvPr>
          <p:cNvSpPr/>
          <p:nvPr/>
        </p:nvSpPr>
        <p:spPr>
          <a:xfrm>
            <a:off x="8288929" y="5472445"/>
            <a:ext cx="1512369" cy="83375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E91F67-8D38-441D-8964-424FE5B829BD}"/>
              </a:ext>
            </a:extLst>
          </p:cNvPr>
          <p:cNvSpPr/>
          <p:nvPr/>
        </p:nvSpPr>
        <p:spPr>
          <a:xfrm>
            <a:off x="10698072" y="5096309"/>
            <a:ext cx="1025589" cy="75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A4635E-DCD4-4625-870C-56697E486E43}"/>
              </a:ext>
            </a:extLst>
          </p:cNvPr>
          <p:cNvSpPr txBox="1"/>
          <p:nvPr/>
        </p:nvSpPr>
        <p:spPr>
          <a:xfrm>
            <a:off x="5748308" y="4800573"/>
            <a:ext cx="148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A’s catchment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0B48DA-4776-4428-8814-08240E5D3EC4}"/>
              </a:ext>
            </a:extLst>
          </p:cNvPr>
          <p:cNvSpPr txBox="1"/>
          <p:nvPr/>
        </p:nvSpPr>
        <p:spPr>
          <a:xfrm>
            <a:off x="9575507" y="6056439"/>
            <a:ext cx="148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B’s catchment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854137-4B25-45AF-9262-DD9C5D72789A}"/>
              </a:ext>
            </a:extLst>
          </p:cNvPr>
          <p:cNvSpPr txBox="1"/>
          <p:nvPr/>
        </p:nvSpPr>
        <p:spPr>
          <a:xfrm>
            <a:off x="10959779" y="4749745"/>
            <a:ext cx="149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C’s catchment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10C08F-8832-465B-8AD0-BF71816C8803}"/>
              </a:ext>
            </a:extLst>
          </p:cNvPr>
          <p:cNvSpPr txBox="1"/>
          <p:nvPr/>
        </p:nvSpPr>
        <p:spPr>
          <a:xfrm>
            <a:off x="8952040" y="1648897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Announce</a:t>
            </a:r>
          </a:p>
          <a:p>
            <a:r>
              <a:rPr lang="en-US" dirty="0">
                <a:solidFill>
                  <a:srgbClr val="00B050"/>
                </a:solidFill>
              </a:rPr>
              <a:t>23.1.0.0/24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1F68CB-44D7-4A5D-B1DF-F6DB4E36DB06}"/>
              </a:ext>
            </a:extLst>
          </p:cNvPr>
          <p:cNvSpPr txBox="1"/>
          <p:nvPr/>
        </p:nvSpPr>
        <p:spPr>
          <a:xfrm>
            <a:off x="6092692" y="1629120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Announce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23.1.0.0/24</a:t>
            </a:r>
          </a:p>
        </p:txBody>
      </p:sp>
    </p:spTree>
    <p:extLst>
      <p:ext uri="{BB962C8B-B14F-4D97-AF65-F5344CB8AC3E}">
        <p14:creationId xmlns:p14="http://schemas.microsoft.com/office/powerpoint/2010/main" val="18963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06836 0.1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5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1471 0.07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35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C -0.02852 0.04629 -0.0569 0.09282 -0.05977 0.10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54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5588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3D04F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5588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3D04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8" grpId="0"/>
      <p:bldP spid="39" grpId="0"/>
      <p:bldP spid="40" grpId="0"/>
      <p:bldP spid="41" grpId="0"/>
      <p:bldP spid="41" grpId="1"/>
      <p:bldP spid="42" grpId="0"/>
      <p:bldP spid="4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A2EF-65A7-48B0-8CF7-F4618DD1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9173" cy="1325563"/>
          </a:xfrm>
        </p:spPr>
        <p:txBody>
          <a:bodyPr/>
          <a:lstStyle/>
          <a:p>
            <a:r>
              <a:rPr lang="en-US" dirty="0"/>
              <a:t>D-root solution: Geographical Hints with BGP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431CE-C9E5-4BBF-82C4-FCA7DEA7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Community Number (</a:t>
            </a:r>
            <a:r>
              <a:rPr lang="en-US" dirty="0" err="1"/>
              <a:t>Key:Value</a:t>
            </a:r>
            <a:r>
              <a:rPr lang="en-US" dirty="0"/>
              <a:t> like)</a:t>
            </a:r>
          </a:p>
          <a:p>
            <a:pPr lvl="1"/>
            <a:r>
              <a:rPr lang="en-US" dirty="0"/>
              <a:t>16bit:16bit</a:t>
            </a:r>
          </a:p>
          <a:p>
            <a:pPr lvl="1"/>
            <a:r>
              <a:rPr lang="en-US" dirty="0"/>
              <a:t>First 16bit usually is the AS number</a:t>
            </a:r>
          </a:p>
          <a:p>
            <a:pPr lvl="1"/>
            <a:r>
              <a:rPr lang="en-US" dirty="0"/>
              <a:t>Last 16bit 7bit(Latitude) + 9bit(Longitude)</a:t>
            </a:r>
          </a:p>
          <a:p>
            <a:endParaRPr lang="en-US" dirty="0"/>
          </a:p>
          <a:p>
            <a:r>
              <a:rPr lang="en-US" dirty="0"/>
              <a:t>Each Router Chooses the Nearest path based on:</a:t>
            </a:r>
          </a:p>
          <a:p>
            <a:pPr lvl="1"/>
            <a:r>
              <a:rPr lang="en-US" dirty="0"/>
              <a:t>BGP’s geographical hits and </a:t>
            </a:r>
          </a:p>
          <a:p>
            <a:pPr lvl="1"/>
            <a:r>
              <a:rPr lang="en-US" dirty="0"/>
              <a:t>Router’s geographical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34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34DA-A9E3-415F-BC60-D8C0BD8B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CDN Deployment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A0DF3-A5D9-4072-9925-4673C9F7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Calder et al, Analyzing the performance of an anycast </a:t>
            </a:r>
            <a:r>
              <a:rPr lang="en-US" dirty="0" err="1"/>
              <a:t>cdn</a:t>
            </a:r>
            <a:r>
              <a:rPr lang="en-US" dirty="0"/>
              <a:t> [IMC2015]</a:t>
            </a:r>
          </a:p>
          <a:p>
            <a:endParaRPr lang="en-US" dirty="0"/>
          </a:p>
          <a:p>
            <a:r>
              <a:rPr lang="en-US" dirty="0"/>
              <a:t>Dataset:</a:t>
            </a:r>
          </a:p>
          <a:p>
            <a:pPr lvl="1"/>
            <a:r>
              <a:rPr lang="en-US" dirty="0"/>
              <a:t>Passive Server Logs</a:t>
            </a:r>
          </a:p>
          <a:p>
            <a:pPr lvl="1"/>
            <a:r>
              <a:rPr lang="en-US" dirty="0"/>
              <a:t>Active JS Beacon on webpage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66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4436-CD33-4965-96FB-944D8C42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5444-1DC4-42D1-8E76-99217D7FE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23472"/>
            <a:ext cx="10515600" cy="188631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labeled Nth line includes latency measurements from the nearest N front-ends to the LDNS.</a:t>
            </a:r>
          </a:p>
          <a:p>
            <a:r>
              <a:rPr lang="en-US" dirty="0"/>
              <a:t>“Fig2 shows the distance from clients to nearest front-ends, weighted by client Bing query volumes. The median distance of the nearest front-end is 280 km, of the second nearest is 700 km, and of fourth nearest is 1300 km.”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7C63B-8A5B-4FA7-8E8B-A7390D6C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64" y="1505115"/>
            <a:ext cx="8263910" cy="24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1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7382-57D3-43ED-B13E-6EFEFB9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 Ping-RTT (RFC 792)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C352-5D5B-4F38-AF34-27C774E5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5409" cy="4351338"/>
          </a:xfrm>
        </p:spPr>
        <p:txBody>
          <a:bodyPr/>
          <a:lstStyle/>
          <a:p>
            <a:r>
              <a:rPr lang="en-US" dirty="0"/>
              <a:t>Echo Request</a:t>
            </a:r>
          </a:p>
          <a:p>
            <a:pPr lvl="1"/>
            <a:r>
              <a:rPr lang="en-US" dirty="0"/>
              <a:t>Type 8 code 0</a:t>
            </a:r>
          </a:p>
          <a:p>
            <a:endParaRPr lang="en-US" dirty="0"/>
          </a:p>
          <a:p>
            <a:r>
              <a:rPr lang="en-US" dirty="0"/>
              <a:t>Echo Reply</a:t>
            </a:r>
          </a:p>
          <a:p>
            <a:pPr lvl="1"/>
            <a:r>
              <a:rPr lang="en-US" dirty="0"/>
              <a:t>Type 0 code0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Q: What is the drawback of synchronized ping?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8F343E-C34A-4D0F-BB39-761E50FAD556}"/>
              </a:ext>
            </a:extLst>
          </p:cNvPr>
          <p:cNvCxnSpPr/>
          <p:nvPr/>
        </p:nvCxnSpPr>
        <p:spPr>
          <a:xfrm>
            <a:off x="8257071" y="1550163"/>
            <a:ext cx="0" cy="2597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68542F-465C-4AF3-B8A7-EAC9C9C8369F}"/>
              </a:ext>
            </a:extLst>
          </p:cNvPr>
          <p:cNvCxnSpPr/>
          <p:nvPr/>
        </p:nvCxnSpPr>
        <p:spPr>
          <a:xfrm>
            <a:off x="9297054" y="1538390"/>
            <a:ext cx="0" cy="2597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3788CB5-A158-4091-A580-1CFE3481F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329" y="1550163"/>
            <a:ext cx="317500" cy="27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CFBE7-EC16-4763-ABE2-464FC16F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15" y="1550163"/>
            <a:ext cx="317500" cy="27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EB7202-B4E9-486E-AD7E-BCE5260818A5}"/>
              </a:ext>
            </a:extLst>
          </p:cNvPr>
          <p:cNvSpPr txBox="1"/>
          <p:nvPr/>
        </p:nvSpPr>
        <p:spPr>
          <a:xfrm>
            <a:off x="8024571" y="1236687"/>
            <a:ext cx="46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Src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DE757-8702-4BA9-BE8C-8D9FB77BD800}"/>
              </a:ext>
            </a:extLst>
          </p:cNvPr>
          <p:cNvSpPr txBox="1"/>
          <p:nvPr/>
        </p:nvSpPr>
        <p:spPr>
          <a:xfrm>
            <a:off x="9038834" y="1230560"/>
            <a:ext cx="49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Dst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DD960-239C-4805-92D6-E7FAA9624E01}"/>
              </a:ext>
            </a:extLst>
          </p:cNvPr>
          <p:cNvCxnSpPr/>
          <p:nvPr/>
        </p:nvCxnSpPr>
        <p:spPr>
          <a:xfrm>
            <a:off x="8257070" y="1974005"/>
            <a:ext cx="1039984" cy="454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B027B5-4B8E-491B-9A9D-84FEFF4202BE}"/>
              </a:ext>
            </a:extLst>
          </p:cNvPr>
          <p:cNvCxnSpPr>
            <a:cxnSpLocks/>
          </p:cNvCxnSpPr>
          <p:nvPr/>
        </p:nvCxnSpPr>
        <p:spPr>
          <a:xfrm flipH="1">
            <a:off x="8252500" y="2428262"/>
            <a:ext cx="1032075" cy="5722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7F1DC92-630D-4F22-A062-A6ABFE76C0F7}"/>
              </a:ext>
            </a:extLst>
          </p:cNvPr>
          <p:cNvSpPr txBox="1"/>
          <p:nvPr/>
        </p:nvSpPr>
        <p:spPr>
          <a:xfrm>
            <a:off x="7929459" y="177983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9665EF-2788-4E36-9EEA-D94C59254C2B}"/>
              </a:ext>
            </a:extLst>
          </p:cNvPr>
          <p:cNvSpPr txBox="1"/>
          <p:nvPr/>
        </p:nvSpPr>
        <p:spPr>
          <a:xfrm>
            <a:off x="9365959" y="224359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DEFE0F-F476-42EC-AAF1-6709335BB898}"/>
              </a:ext>
            </a:extLst>
          </p:cNvPr>
          <p:cNvSpPr txBox="1"/>
          <p:nvPr/>
        </p:nvSpPr>
        <p:spPr>
          <a:xfrm>
            <a:off x="7890921" y="286766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6602D3-20D4-466A-AA41-C33911056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548" y="4382551"/>
            <a:ext cx="4132802" cy="225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84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D0AB-FE97-446D-9578-E69C5121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51705-C5C2-4C23-9439-25A4C622F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“We find that anycast usually performs well despite the lack of precise control but that it directs roughly 20% of clients to a suboptimal front-end.”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different conclusion from D-root work?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Koch et al, Anycast In context: a tale of two systems [SIGCOMM 2021]</a:t>
            </a:r>
          </a:p>
        </p:txBody>
      </p:sp>
    </p:spTree>
    <p:extLst>
      <p:ext uri="{BB962C8B-B14F-4D97-AF65-F5344CB8AC3E}">
        <p14:creationId xmlns:p14="http://schemas.microsoft.com/office/powerpoint/2010/main" val="2174267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862F-A275-483F-9224-1D25CD1E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RTT and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1D68-CE6F-4586-9455-BBD97E30D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and Privacy Related Measurement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51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CBF4-59F1-471B-B754-AFF8B106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DNS interception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F4C20-458F-4ABA-A827-E2F33FE3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5163"/>
            <a:ext cx="10515600" cy="1501800"/>
          </a:xfrm>
        </p:spPr>
        <p:txBody>
          <a:bodyPr/>
          <a:lstStyle/>
          <a:p>
            <a:r>
              <a:rPr lang="en-US" dirty="0"/>
              <a:t>Randall et al, Home is Where the Hijacking is: Understanding DNS Interception by Residential Routers [IMC 2021]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A58EF-2C81-4C82-8796-D0FCDC4FD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713" y="1286161"/>
            <a:ext cx="7584330" cy="308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16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806E-07A0-45B7-ACC8-119C8490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Methdology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7904E-ADE8-4B22-B1F8-AE718B3B1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412" y="1405328"/>
            <a:ext cx="4049968" cy="4404375"/>
          </a:xfrm>
        </p:spPr>
        <p:txBody>
          <a:bodyPr>
            <a:normAutofit/>
          </a:bodyPr>
          <a:lstStyle/>
          <a:p>
            <a:r>
              <a:rPr lang="en-US" dirty="0"/>
              <a:t>Use location query from RIPE Atlas to detect the DNS Interception</a:t>
            </a:r>
          </a:p>
          <a:p>
            <a:pPr lvl="1"/>
            <a:r>
              <a:rPr lang="en-US" dirty="0"/>
              <a:t>Cloudflare DNS (CH)</a:t>
            </a:r>
          </a:p>
          <a:p>
            <a:pPr lvl="1"/>
            <a:r>
              <a:rPr lang="en-US" dirty="0"/>
              <a:t>Google DNS (TXT)</a:t>
            </a:r>
          </a:p>
          <a:p>
            <a:pPr lvl="1"/>
            <a:r>
              <a:rPr lang="en-US" dirty="0"/>
              <a:t>Quad9 (CH)</a:t>
            </a:r>
          </a:p>
          <a:p>
            <a:pPr lvl="1"/>
            <a:r>
              <a:rPr lang="en-US" dirty="0"/>
              <a:t>OpenDNS (TXT)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F053E-EAC6-414F-807E-02BA577ED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261" y="774069"/>
            <a:ext cx="6158539" cy="1702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78A6D5-82D2-418C-8687-AA5E2AAEF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290" y="3343916"/>
            <a:ext cx="3302170" cy="21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99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4CF9-7FCB-4A3D-8AE6-61303049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A5970-8708-458A-8995-1E76D890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CPE-</a:t>
            </a:r>
            <a:r>
              <a:rPr lang="fr-FR" dirty="0" err="1"/>
              <a:t>based</a:t>
            </a:r>
            <a:r>
              <a:rPr lang="fr-FR" dirty="0"/>
              <a:t> transparent interception constitues a signifiant fraction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B627E-6EA9-4F33-98C4-9205D8670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54" y="2516969"/>
            <a:ext cx="6391513" cy="25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33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9592-055A-4D22-8728-61746924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B144-C942-48F0-A010-604399B11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Durumeric</a:t>
            </a:r>
            <a:r>
              <a:rPr lang="en-US" dirty="0"/>
              <a:t> et al, The Matter of Heartbleed [IMC  2014]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ZMap</a:t>
            </a:r>
            <a:r>
              <a:rPr lang="en-US" dirty="0"/>
              <a:t> to send Heartbeat requests with no payload nor padding, and the length field set to zero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4FB7D-1818-4E07-B48A-582A3B161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13" y="3823945"/>
            <a:ext cx="3555717" cy="24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5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137C-5DC2-4713-AAE3-2E9CCC71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Option Timestamp (RFC 781, RFC 791)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1E5F0-A434-48F7-AD7D-601117380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367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WAN(Wide Area Network) latency are typical </a:t>
            </a:r>
            <a:r>
              <a:rPr lang="en-US" dirty="0">
                <a:solidFill>
                  <a:srgbClr val="FF0000"/>
                </a:solidFill>
              </a:rPr>
              <a:t>tens </a:t>
            </a:r>
            <a:r>
              <a:rPr lang="en-US" dirty="0" err="1">
                <a:solidFill>
                  <a:srgbClr val="FF0000"/>
                </a:solidFill>
              </a:rPr>
              <a:t>ms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Can be used to measure the one-way delay</a:t>
            </a:r>
          </a:p>
          <a:p>
            <a:endParaRPr lang="en-US" dirty="0"/>
          </a:p>
          <a:p>
            <a:r>
              <a:rPr lang="en-US" dirty="0"/>
              <a:t>But require strict clock synchronization</a:t>
            </a:r>
          </a:p>
          <a:p>
            <a:endParaRPr lang="en-US" dirty="0"/>
          </a:p>
          <a:p>
            <a:r>
              <a:rPr lang="en-US" dirty="0"/>
              <a:t>NTP only provides 10ms error range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63874D-12FC-4717-B3D5-9A4019FA0040}"/>
              </a:ext>
            </a:extLst>
          </p:cNvPr>
          <p:cNvCxnSpPr/>
          <p:nvPr/>
        </p:nvCxnSpPr>
        <p:spPr>
          <a:xfrm>
            <a:off x="8908875" y="1742163"/>
            <a:ext cx="0" cy="2597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53618E-F36F-465B-958B-4ED2633C8A71}"/>
              </a:ext>
            </a:extLst>
          </p:cNvPr>
          <p:cNvCxnSpPr/>
          <p:nvPr/>
        </p:nvCxnSpPr>
        <p:spPr>
          <a:xfrm>
            <a:off x="9948858" y="1730390"/>
            <a:ext cx="0" cy="2597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21AD6E5-DE59-4154-B98B-3B57AD09E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133" y="1742163"/>
            <a:ext cx="317500" cy="27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7AD95D-21AC-4041-BA75-B0E653FC4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119" y="1742163"/>
            <a:ext cx="317500" cy="27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C4B415-7AE6-4951-BBBB-3C2A38E7C66A}"/>
              </a:ext>
            </a:extLst>
          </p:cNvPr>
          <p:cNvSpPr txBox="1"/>
          <p:nvPr/>
        </p:nvSpPr>
        <p:spPr>
          <a:xfrm>
            <a:off x="8676375" y="1428687"/>
            <a:ext cx="46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Src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7BEB0-75B7-4E99-9291-1FF7B7D58130}"/>
              </a:ext>
            </a:extLst>
          </p:cNvPr>
          <p:cNvSpPr txBox="1"/>
          <p:nvPr/>
        </p:nvSpPr>
        <p:spPr>
          <a:xfrm>
            <a:off x="9690638" y="1422560"/>
            <a:ext cx="49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Dst</a:t>
            </a: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255058-8A8D-4A0E-A3CE-48C3BC1575B6}"/>
              </a:ext>
            </a:extLst>
          </p:cNvPr>
          <p:cNvCxnSpPr/>
          <p:nvPr/>
        </p:nvCxnSpPr>
        <p:spPr>
          <a:xfrm>
            <a:off x="8908874" y="2166005"/>
            <a:ext cx="1039984" cy="454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C82E80-AFA8-4B5A-8165-A57EC5397143}"/>
              </a:ext>
            </a:extLst>
          </p:cNvPr>
          <p:cNvCxnSpPr>
            <a:cxnSpLocks/>
          </p:cNvCxnSpPr>
          <p:nvPr/>
        </p:nvCxnSpPr>
        <p:spPr>
          <a:xfrm flipH="1">
            <a:off x="8904304" y="2887545"/>
            <a:ext cx="1032075" cy="5722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5EBC2D-95CE-4618-A036-62C2D94F3F88}"/>
              </a:ext>
            </a:extLst>
          </p:cNvPr>
          <p:cNvSpPr txBox="1"/>
          <p:nvPr/>
        </p:nvSpPr>
        <p:spPr>
          <a:xfrm>
            <a:off x="8581263" y="197183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47D50-8C2E-40C7-B105-984C5E4AF4F8}"/>
              </a:ext>
            </a:extLst>
          </p:cNvPr>
          <p:cNvSpPr txBox="1"/>
          <p:nvPr/>
        </p:nvSpPr>
        <p:spPr>
          <a:xfrm>
            <a:off x="9961109" y="243559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35D45A-FEEA-4813-AA20-E771F1F9CEA1}"/>
              </a:ext>
            </a:extLst>
          </p:cNvPr>
          <p:cNvSpPr txBox="1"/>
          <p:nvPr/>
        </p:nvSpPr>
        <p:spPr>
          <a:xfrm>
            <a:off x="8581263" y="327889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t3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B597D517-3524-4F70-A50F-A6EE52746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38" y="5277891"/>
            <a:ext cx="4047655" cy="14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B890EEF-D9F9-4A68-89B6-922F92CC9B17}"/>
              </a:ext>
            </a:extLst>
          </p:cNvPr>
          <p:cNvSpPr txBox="1"/>
          <p:nvPr/>
        </p:nvSpPr>
        <p:spPr>
          <a:xfrm>
            <a:off x="9961109" y="271240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653299-F791-458F-A4FB-F96B7E68EB90}"/>
              </a:ext>
            </a:extLst>
          </p:cNvPr>
          <p:cNvCxnSpPr>
            <a:cxnSpLocks/>
          </p:cNvCxnSpPr>
          <p:nvPr/>
        </p:nvCxnSpPr>
        <p:spPr>
          <a:xfrm>
            <a:off x="9942250" y="2620262"/>
            <a:ext cx="0" cy="276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69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7382-57D3-43ED-B13E-6EFEFB9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Traceroute-Path (RFC792)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C352-5D5B-4F38-AF34-27C774E5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104"/>
            <a:ext cx="4522617" cy="4524859"/>
          </a:xfrm>
        </p:spPr>
        <p:txBody>
          <a:bodyPr/>
          <a:lstStyle/>
          <a:p>
            <a:r>
              <a:rPr lang="en-US" dirty="0"/>
              <a:t>Incremental TTL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Recall the homework</a:t>
            </a:r>
          </a:p>
          <a:p>
            <a:pPr lvl="1"/>
            <a:r>
              <a:rPr lang="en-US" dirty="0"/>
              <a:t>Asymmetric Internet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Only one way path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226BD-B767-4CA1-9531-9510F460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496" y="3835383"/>
            <a:ext cx="3175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8A030-B78F-4F68-A9E8-2358A8687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636" y="3906038"/>
            <a:ext cx="317500" cy="27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4AD328-CBBD-4DFF-AA50-09A8DADE0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278" y="3327579"/>
            <a:ext cx="444500" cy="33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D9DA6-D0C1-4D7A-B40B-EA0CCC445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008" y="3102590"/>
            <a:ext cx="444500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DC6FCD-A5F7-4A23-8BB8-74BAA27CF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821" y="3264636"/>
            <a:ext cx="444500" cy="33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E7ABFD-E02E-4FE7-83A7-3EF327AFC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447" y="2990276"/>
            <a:ext cx="444500" cy="33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1DA91C-2939-4E00-93D6-7FE64CD43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907" y="4246276"/>
            <a:ext cx="444500" cy="33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DEE8E9-ED87-4EA3-9186-BB7CF93FB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261" y="4344965"/>
            <a:ext cx="444500" cy="3302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42E015-355D-4870-8DB4-115CB4AF897E}"/>
              </a:ext>
            </a:extLst>
          </p:cNvPr>
          <p:cNvCxnSpPr>
            <a:stCxn id="4" idx="3"/>
          </p:cNvCxnSpPr>
          <p:nvPr/>
        </p:nvCxnSpPr>
        <p:spPr>
          <a:xfrm flipV="1">
            <a:off x="6680996" y="3602048"/>
            <a:ext cx="443234" cy="37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03BE57-6143-4477-AE3D-15EEAF7B4E1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7447778" y="3267690"/>
            <a:ext cx="396230" cy="224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BFFE28-FEF3-4B99-87E4-F1D795DAB3DD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8288508" y="3155376"/>
            <a:ext cx="706939" cy="112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4364F5-FB3C-406D-8E9C-CF67DBEB2FC5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9439947" y="3155376"/>
            <a:ext cx="598874" cy="27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6C0F88-A5F1-49BA-AD45-697B61A1523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0423932" y="3557217"/>
            <a:ext cx="548454" cy="348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2961F8-CF67-48C4-B01E-CB6359FA3686}"/>
              </a:ext>
            </a:extLst>
          </p:cNvPr>
          <p:cNvSpPr txBox="1"/>
          <p:nvPr/>
        </p:nvSpPr>
        <p:spPr>
          <a:xfrm>
            <a:off x="6538790" y="3007980"/>
            <a:ext cx="7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TTL=1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6F307F-7C16-45DB-B234-0391945E7296}"/>
              </a:ext>
            </a:extLst>
          </p:cNvPr>
          <p:cNvSpPr txBox="1"/>
          <p:nvPr/>
        </p:nvSpPr>
        <p:spPr>
          <a:xfrm>
            <a:off x="7578617" y="2720177"/>
            <a:ext cx="7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TTL=2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C16425-9896-4F4B-B024-6C16A34139BF}"/>
              </a:ext>
            </a:extLst>
          </p:cNvPr>
          <p:cNvSpPr txBox="1"/>
          <p:nvPr/>
        </p:nvSpPr>
        <p:spPr>
          <a:xfrm>
            <a:off x="8735778" y="2594551"/>
            <a:ext cx="7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TTL=3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38AE6A-734E-4271-A905-C628972F7A27}"/>
              </a:ext>
            </a:extLst>
          </p:cNvPr>
          <p:cNvSpPr txBox="1"/>
          <p:nvPr/>
        </p:nvSpPr>
        <p:spPr>
          <a:xfrm>
            <a:off x="9884447" y="2880611"/>
            <a:ext cx="7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TTL=4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4713A8-60C7-4403-AB46-1CE8B3F48C5B}"/>
              </a:ext>
            </a:extLst>
          </p:cNvPr>
          <p:cNvSpPr txBox="1"/>
          <p:nvPr/>
        </p:nvSpPr>
        <p:spPr>
          <a:xfrm>
            <a:off x="10710971" y="3473113"/>
            <a:ext cx="7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TTL=5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13037F-2ACE-4FDE-9A8C-69894482D998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9789407" y="3594836"/>
            <a:ext cx="471664" cy="8165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B3287B-D73D-436A-965C-2BA288951212}"/>
              </a:ext>
            </a:extLst>
          </p:cNvPr>
          <p:cNvCxnSpPr>
            <a:cxnSpLocks/>
            <a:stCxn id="10" idx="1"/>
            <a:endCxn id="11" idx="3"/>
          </p:cNvCxnSpPr>
          <p:nvPr/>
        </p:nvCxnSpPr>
        <p:spPr>
          <a:xfrm flipH="1">
            <a:off x="8382761" y="4411376"/>
            <a:ext cx="962146" cy="9868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844164-EB55-4BC0-9187-5EE5D1C1ADE0}"/>
              </a:ext>
            </a:extLst>
          </p:cNvPr>
          <p:cNvCxnSpPr>
            <a:cxnSpLocks/>
            <a:stCxn id="11" idx="1"/>
            <a:endCxn id="6" idx="2"/>
          </p:cNvCxnSpPr>
          <p:nvPr/>
        </p:nvCxnSpPr>
        <p:spPr>
          <a:xfrm flipH="1" flipV="1">
            <a:off x="7225528" y="3657779"/>
            <a:ext cx="712733" cy="85228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1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7382-57D3-43ED-B13E-6EFEFB9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Traceroute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C352-5D5B-4F38-AF34-27C774E5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Missing/Unresponsive hop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Load-balance hop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Only one way path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E8F32-03BC-4EF2-812A-A5B265D9E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251" y="2055716"/>
            <a:ext cx="5745109" cy="1705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403B97-D042-4471-AE30-9EA5C1190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809" y="5234726"/>
            <a:ext cx="317500" cy="27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8C4173-16E1-4B7E-BD33-6A396E866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334" y="5303086"/>
            <a:ext cx="317500" cy="27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09C855-05D2-44AB-9321-DD089FD1A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976" y="4724627"/>
            <a:ext cx="444500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D222F4-9444-4342-8D19-D4F99FEB8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706" y="4499638"/>
            <a:ext cx="444500" cy="33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78D3A2-9734-4D4F-9B07-FBAFBFF39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519" y="4661684"/>
            <a:ext cx="444500" cy="33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E88C7-27C3-4508-97EE-E7C181FAB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145" y="4387324"/>
            <a:ext cx="444500" cy="33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CB1014-FF84-45A5-B99E-90326099C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341" y="5338300"/>
            <a:ext cx="444500" cy="3302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F7DA7E-364C-4DFF-BDE4-2C3DB833149D}"/>
              </a:ext>
            </a:extLst>
          </p:cNvPr>
          <p:cNvCxnSpPr>
            <a:stCxn id="5" idx="3"/>
          </p:cNvCxnSpPr>
          <p:nvPr/>
        </p:nvCxnSpPr>
        <p:spPr>
          <a:xfrm flipV="1">
            <a:off x="6181309" y="5001391"/>
            <a:ext cx="443234" cy="37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33E2DA-FF75-4508-BAD3-7E942530287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6969476" y="4664738"/>
            <a:ext cx="396230" cy="224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E44003-602B-427C-8348-721A83FEBBE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7810206" y="4552424"/>
            <a:ext cx="706939" cy="112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E02B84-5BD3-44EC-B721-10EA154675CA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8961645" y="4552424"/>
            <a:ext cx="598874" cy="27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07A733-2219-4C91-BCE1-6EBFDCF37279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9945630" y="4954265"/>
            <a:ext cx="548454" cy="348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9597791-7BC9-4734-A979-46E8764F11B4}"/>
              </a:ext>
            </a:extLst>
          </p:cNvPr>
          <p:cNvSpPr txBox="1"/>
          <p:nvPr/>
        </p:nvSpPr>
        <p:spPr>
          <a:xfrm>
            <a:off x="6060488" y="4405028"/>
            <a:ext cx="7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TTL=1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B116F4-2E91-4DC8-B0CB-EC2DE54D5BD7}"/>
              </a:ext>
            </a:extLst>
          </p:cNvPr>
          <p:cNvSpPr txBox="1"/>
          <p:nvPr/>
        </p:nvSpPr>
        <p:spPr>
          <a:xfrm>
            <a:off x="7100315" y="4117225"/>
            <a:ext cx="7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TTL=2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2AD6DE-7D62-4DA3-977E-E55AA99B5A43}"/>
              </a:ext>
            </a:extLst>
          </p:cNvPr>
          <p:cNvSpPr txBox="1"/>
          <p:nvPr/>
        </p:nvSpPr>
        <p:spPr>
          <a:xfrm>
            <a:off x="8257476" y="3991599"/>
            <a:ext cx="7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TTL=3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6272F9-28EA-45E3-81F1-CBD5623DDECF}"/>
              </a:ext>
            </a:extLst>
          </p:cNvPr>
          <p:cNvSpPr txBox="1"/>
          <p:nvPr/>
        </p:nvSpPr>
        <p:spPr>
          <a:xfrm>
            <a:off x="9406145" y="4277659"/>
            <a:ext cx="7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TTL=4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DAB8A2-B949-4218-8755-83B0B7C3A955}"/>
              </a:ext>
            </a:extLst>
          </p:cNvPr>
          <p:cNvSpPr txBox="1"/>
          <p:nvPr/>
        </p:nvSpPr>
        <p:spPr>
          <a:xfrm>
            <a:off x="10232669" y="4870161"/>
            <a:ext cx="7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TTL=5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423B9E-495D-424C-9F60-BB8FD6F423B1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>
            <a:off x="6181309" y="5374426"/>
            <a:ext cx="764032" cy="128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E31865-85C3-4355-B25B-7797EE94EE59}"/>
              </a:ext>
            </a:extLst>
          </p:cNvPr>
          <p:cNvCxnSpPr>
            <a:cxnSpLocks/>
            <a:stCxn id="12" idx="3"/>
            <a:endCxn id="8" idx="2"/>
          </p:cNvCxnSpPr>
          <p:nvPr/>
        </p:nvCxnSpPr>
        <p:spPr>
          <a:xfrm flipV="1">
            <a:off x="7389841" y="4829838"/>
            <a:ext cx="198115" cy="67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A1BBE-90C5-405F-A823-6C5F388A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Route Record Option (RFC 791)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2F61-096B-4453-8311-082D10F5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r>
              <a:rPr lang="en-US" dirty="0"/>
              <a:t>Can store 9 IP hops along the path</a:t>
            </a:r>
          </a:p>
          <a:p>
            <a:endParaRPr lang="en-US" dirty="0"/>
          </a:p>
          <a:p>
            <a:r>
              <a:rPr lang="en-US" dirty="0"/>
              <a:t>Both forward path and backward path</a:t>
            </a:r>
          </a:p>
          <a:p>
            <a:endParaRPr lang="en-US" dirty="0"/>
          </a:p>
          <a:p>
            <a:r>
              <a:rPr lang="en-US" dirty="0"/>
              <a:t>Same problem: missing hop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2413F1-1C8C-4938-ACE2-FEB4DF8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0" y="2249158"/>
            <a:ext cx="4762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C6AC88-BE8B-4E92-B452-36E1C2132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280" y="5110854"/>
            <a:ext cx="317500" cy="279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FD4B92-0F31-434E-90F5-0863FADBF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420" y="5181509"/>
            <a:ext cx="317500" cy="279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CA3A27-DF28-4CD1-8E64-0C48A787D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062" y="4603050"/>
            <a:ext cx="444500" cy="330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ACF5F-4FF1-4FA1-8C8D-DD8330F8E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792" y="4378061"/>
            <a:ext cx="444500" cy="33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9960593-929F-4AD5-9F61-B0C2FCBF6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605" y="4540107"/>
            <a:ext cx="444500" cy="330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8BB458A-9A98-4BC6-9568-73773170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231" y="4265747"/>
            <a:ext cx="444500" cy="33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C2BF4F6-1A40-4DA4-9BC8-C5B51CC55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691" y="5521747"/>
            <a:ext cx="444500" cy="330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97C0B86-59DD-4B1C-A2A4-5074C3F9C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045" y="5620436"/>
            <a:ext cx="444500" cy="33020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0D89911-AD70-4E33-BA9A-1776F573ED6F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6774780" y="4877519"/>
            <a:ext cx="443234" cy="37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E2740-C898-4302-A48C-4DC95EEFBD7F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V="1">
            <a:off x="7541562" y="4543161"/>
            <a:ext cx="396230" cy="224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2B83472-17E6-4B43-BCA4-FD124DF10C60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 flipV="1">
            <a:off x="8382292" y="4430847"/>
            <a:ext cx="706939" cy="112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81CE23B-03C9-4FF4-AA5A-C312655C17EA}"/>
              </a:ext>
            </a:extLst>
          </p:cNvPr>
          <p:cNvCxnSpPr>
            <a:cxnSpLocks/>
            <a:stCxn id="31" idx="3"/>
            <a:endCxn id="30" idx="1"/>
          </p:cNvCxnSpPr>
          <p:nvPr/>
        </p:nvCxnSpPr>
        <p:spPr>
          <a:xfrm>
            <a:off x="9533731" y="4430847"/>
            <a:ext cx="598874" cy="27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A02E1C-F4F7-4B0C-8BCE-F90122BD2270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0517716" y="4832688"/>
            <a:ext cx="548454" cy="348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28E9835-AC56-4837-8B9D-9D865F76283E}"/>
              </a:ext>
            </a:extLst>
          </p:cNvPr>
          <p:cNvSpPr txBox="1"/>
          <p:nvPr/>
        </p:nvSpPr>
        <p:spPr>
          <a:xfrm>
            <a:off x="6632574" y="4283451"/>
            <a:ext cx="74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TTL=1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B8838-CF62-4E90-95DF-A278A58F41C5}"/>
              </a:ext>
            </a:extLst>
          </p:cNvPr>
          <p:cNvSpPr txBox="1"/>
          <p:nvPr/>
        </p:nvSpPr>
        <p:spPr>
          <a:xfrm>
            <a:off x="7672401" y="3995648"/>
            <a:ext cx="74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TTL=2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C78C29-5423-41FB-B601-74CBF0F6D825}"/>
              </a:ext>
            </a:extLst>
          </p:cNvPr>
          <p:cNvSpPr txBox="1"/>
          <p:nvPr/>
        </p:nvSpPr>
        <p:spPr>
          <a:xfrm>
            <a:off x="8829562" y="3870022"/>
            <a:ext cx="74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TTL=3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5CB4DA-ED7F-42FD-9756-230FE208FEB0}"/>
              </a:ext>
            </a:extLst>
          </p:cNvPr>
          <p:cNvSpPr txBox="1"/>
          <p:nvPr/>
        </p:nvSpPr>
        <p:spPr>
          <a:xfrm>
            <a:off x="9978231" y="4156082"/>
            <a:ext cx="74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TTL=4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5A4753-A633-409C-B73F-043D681E64AC}"/>
              </a:ext>
            </a:extLst>
          </p:cNvPr>
          <p:cNvSpPr txBox="1"/>
          <p:nvPr/>
        </p:nvSpPr>
        <p:spPr>
          <a:xfrm>
            <a:off x="10804755" y="4748584"/>
            <a:ext cx="74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TTL=5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E503B59-CDA5-43CA-8000-F3040F928037}"/>
              </a:ext>
            </a:extLst>
          </p:cNvPr>
          <p:cNvCxnSpPr>
            <a:cxnSpLocks/>
            <a:stCxn id="30" idx="2"/>
            <a:endCxn id="32" idx="3"/>
          </p:cNvCxnSpPr>
          <p:nvPr/>
        </p:nvCxnSpPr>
        <p:spPr>
          <a:xfrm flipH="1">
            <a:off x="9883191" y="4870307"/>
            <a:ext cx="471664" cy="8165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75EF5E3-F319-4629-8554-685F73B5BF18}"/>
              </a:ext>
            </a:extLst>
          </p:cNvPr>
          <p:cNvCxnSpPr>
            <a:cxnSpLocks/>
            <a:stCxn id="32" idx="1"/>
            <a:endCxn id="33" idx="3"/>
          </p:cNvCxnSpPr>
          <p:nvPr/>
        </p:nvCxnSpPr>
        <p:spPr>
          <a:xfrm flipH="1">
            <a:off x="8476545" y="5686847"/>
            <a:ext cx="962146" cy="9868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9332D4-4FF2-44FB-91F5-878233C8BA90}"/>
              </a:ext>
            </a:extLst>
          </p:cNvPr>
          <p:cNvCxnSpPr>
            <a:cxnSpLocks/>
            <a:stCxn id="33" idx="1"/>
            <a:endCxn id="28" idx="2"/>
          </p:cNvCxnSpPr>
          <p:nvPr/>
        </p:nvCxnSpPr>
        <p:spPr>
          <a:xfrm flipH="1" flipV="1">
            <a:off x="7319312" y="4933250"/>
            <a:ext cx="712733" cy="85228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847E966-91B4-4D7C-8060-723862BEEA65}"/>
              </a:ext>
            </a:extLst>
          </p:cNvPr>
          <p:cNvCxnSpPr>
            <a:cxnSpLocks/>
          </p:cNvCxnSpPr>
          <p:nvPr/>
        </p:nvCxnSpPr>
        <p:spPr>
          <a:xfrm flipH="1" flipV="1">
            <a:off x="10478125" y="4905531"/>
            <a:ext cx="429296" cy="27597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A99E27-8113-42C1-8485-23BA3FEAEA0C}"/>
              </a:ext>
            </a:extLst>
          </p:cNvPr>
          <p:cNvCxnSpPr>
            <a:cxnSpLocks/>
          </p:cNvCxnSpPr>
          <p:nvPr/>
        </p:nvCxnSpPr>
        <p:spPr>
          <a:xfrm flipH="1">
            <a:off x="6837104" y="4982983"/>
            <a:ext cx="402164" cy="3382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4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DAFB-4E61-459B-BEFF-BCD74964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flattening Internet and Route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CB78C-A190-4C50-B8B6-70E747ABA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Goodchild et al, The Record Route Option is an Option! [IMC 2017]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“We find that 75% of addresses that respond to ping without RR also respond to ping with RR, and 66% of these RR-responsive addresses are within the nine-hop limit of at least one vantage point.”</a:t>
            </a:r>
          </a:p>
        </p:txBody>
      </p:sp>
    </p:spTree>
    <p:extLst>
      <p:ext uri="{BB962C8B-B14F-4D97-AF65-F5344CB8AC3E}">
        <p14:creationId xmlns:p14="http://schemas.microsoft.com/office/powerpoint/2010/main" val="180024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ke Light">
      <a:dk1>
        <a:srgbClr val="001A57"/>
      </a:dk1>
      <a:lt1>
        <a:srgbClr val="FFFFFF"/>
      </a:lt1>
      <a:dk2>
        <a:srgbClr val="666666"/>
      </a:dk2>
      <a:lt2>
        <a:srgbClr val="E2E6ED"/>
      </a:lt2>
      <a:accent1>
        <a:srgbClr val="005587"/>
      </a:accent1>
      <a:accent2>
        <a:srgbClr val="0577B1"/>
      </a:accent2>
      <a:accent3>
        <a:srgbClr val="FFD960"/>
      </a:accent3>
      <a:accent4>
        <a:srgbClr val="C84E00"/>
      </a:accent4>
      <a:accent5>
        <a:srgbClr val="993399"/>
      </a:accent5>
      <a:accent6>
        <a:srgbClr val="339898"/>
      </a:accent6>
      <a:hlink>
        <a:srgbClr val="E89923"/>
      </a:hlink>
      <a:folHlink>
        <a:srgbClr val="E8992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0B8E47FC-7D2F-7D45-A160-C4814F959E98}" vid="{464B59C9-4F8E-C946-84FB-E3EE7BB86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DC53FFA9A7C49971AE9951AE39BCD" ma:contentTypeVersion="7" ma:contentTypeDescription="Create a new document." ma:contentTypeScope="" ma:versionID="99ee356be3b548880ea6ea45d1882122">
  <xsd:schema xmlns:xsd="http://www.w3.org/2001/XMLSchema" xmlns:xs="http://www.w3.org/2001/XMLSchema" xmlns:p="http://schemas.microsoft.com/office/2006/metadata/properties" xmlns:ns3="39849c89-b1e2-4e3f-a1dd-a02ee00584c3" xmlns:ns4="25c9b689-57a7-4aba-a9e1-cf7d54414c27" targetNamespace="http://schemas.microsoft.com/office/2006/metadata/properties" ma:root="true" ma:fieldsID="de4a9aa0aedd20479471f12540dd6a52" ns3:_="" ns4:_="">
    <xsd:import namespace="39849c89-b1e2-4e3f-a1dd-a02ee00584c3"/>
    <xsd:import namespace="25c9b689-57a7-4aba-a9e1-cf7d54414c2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49c89-b1e2-4e3f-a1dd-a02ee00584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9b689-57a7-4aba-a9e1-cf7d54414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A2184-E365-4724-BD40-689EE94F463D}">
  <ds:schemaRefs>
    <ds:schemaRef ds:uri="http://www.w3.org/XML/1998/namespace"/>
    <ds:schemaRef ds:uri="http://schemas.microsoft.com/office/2006/documentManagement/types"/>
    <ds:schemaRef ds:uri="http://purl.org/dc/elements/1.1/"/>
    <ds:schemaRef ds:uri="25c9b689-57a7-4aba-a9e1-cf7d54414c27"/>
    <ds:schemaRef ds:uri="39849c89-b1e2-4e3f-a1dd-a02ee00584c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F0BF434-E3B7-44AA-8977-D7777E447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849c89-b1e2-4e3f-a1dd-a02ee00584c3"/>
    <ds:schemaRef ds:uri="25c9b689-57a7-4aba-a9e1-cf7d54414c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3EE217-A8BA-4CA9-954B-83C934B5CD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duke_light_b_l</Template>
  <TotalTime>99</TotalTime>
  <Words>1420</Words>
  <Application>Microsoft Office PowerPoint</Application>
  <PresentationFormat>Widescreen</PresentationFormat>
  <Paragraphs>350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 Unicode MS</vt:lpstr>
      <vt:lpstr>Arial</vt:lpstr>
      <vt:lpstr>Arial</vt:lpstr>
      <vt:lpstr>Calibri</vt:lpstr>
      <vt:lpstr>Calibri Light</vt:lpstr>
      <vt:lpstr>Office Theme</vt:lpstr>
      <vt:lpstr>Network Measurement</vt:lpstr>
      <vt:lpstr>What is network measurement?</vt:lpstr>
      <vt:lpstr>ICMP</vt:lpstr>
      <vt:lpstr>ICMP Ping-RTT (RFC 792)</vt:lpstr>
      <vt:lpstr>IP Option Timestamp (RFC 781, RFC 791)</vt:lpstr>
      <vt:lpstr>Traceroute-Path (RFC792)</vt:lpstr>
      <vt:lpstr>Problems with Traceroute</vt:lpstr>
      <vt:lpstr>IP Route Record Option (RFC 791)</vt:lpstr>
      <vt:lpstr>flattening Internet and Route Record</vt:lpstr>
      <vt:lpstr>Other Packets</vt:lpstr>
      <vt:lpstr>Anycast Catchment Measurement with DNS</vt:lpstr>
      <vt:lpstr>Vantage Points</vt:lpstr>
      <vt:lpstr>PlanetLab</vt:lpstr>
      <vt:lpstr>A global platform</vt:lpstr>
      <vt:lpstr>Related research</vt:lpstr>
      <vt:lpstr>PowerPoint Presentation</vt:lpstr>
      <vt:lpstr>RIPE Atlas</vt:lpstr>
      <vt:lpstr>RIPE Atlas Scale</vt:lpstr>
      <vt:lpstr>RIPE Atlas Coverage</vt:lpstr>
      <vt:lpstr>RIPE Atlas Ping</vt:lpstr>
      <vt:lpstr>RIPE Atlas Ping result</vt:lpstr>
      <vt:lpstr>RIPE Atlas Traceroute</vt:lpstr>
      <vt:lpstr>What more in trace?</vt:lpstr>
      <vt:lpstr>RIPE Atlas DNS CHAOS</vt:lpstr>
      <vt:lpstr>RouteViews</vt:lpstr>
      <vt:lpstr>BGP feeds Record</vt:lpstr>
      <vt:lpstr>PowerPoint Presentation</vt:lpstr>
      <vt:lpstr>Other Measurement ?</vt:lpstr>
      <vt:lpstr>PowerPoint Presentation</vt:lpstr>
      <vt:lpstr>Service Log</vt:lpstr>
      <vt:lpstr>One more problem</vt:lpstr>
      <vt:lpstr>Bias</vt:lpstr>
      <vt:lpstr>How to resolve the Bias</vt:lpstr>
      <vt:lpstr>What can we do with measurement?</vt:lpstr>
      <vt:lpstr>D-root measurement</vt:lpstr>
      <vt:lpstr>D-root problem</vt:lpstr>
      <vt:lpstr>D-root solution: Geographical Hints with BGP</vt:lpstr>
      <vt:lpstr>Microsoft CDN Deployment Evaluation</vt:lpstr>
      <vt:lpstr>Measurement</vt:lpstr>
      <vt:lpstr>Conclusion</vt:lpstr>
      <vt:lpstr>More than RTT and Internet</vt:lpstr>
      <vt:lpstr>DNS interception</vt:lpstr>
      <vt:lpstr>Methdology</vt:lpstr>
      <vt:lpstr>Findings</vt:lpstr>
      <vt:lpstr>Heartbleed Measurement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Anycast Networks</dc:title>
  <dc:creator>Shane Zhang</dc:creator>
  <cp:lastModifiedBy>Shane Zhang</cp:lastModifiedBy>
  <cp:revision>7</cp:revision>
  <dcterms:created xsi:type="dcterms:W3CDTF">2021-09-27T16:54:13Z</dcterms:created>
  <dcterms:modified xsi:type="dcterms:W3CDTF">2021-11-08T18:40:45Z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0x010100B38DC53FFA9A7C49971AE9951AE39BCD</vt:lpwstr>
  </property>
</Properties>
</file>