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61"/>
  </p:notesMasterIdLst>
  <p:handoutMasterIdLst>
    <p:handoutMasterId r:id="rId62"/>
  </p:handoutMasterIdLst>
  <p:sldIdLst>
    <p:sldId id="388" r:id="rId2"/>
    <p:sldId id="390" r:id="rId3"/>
    <p:sldId id="507" r:id="rId4"/>
    <p:sldId id="482" r:id="rId5"/>
    <p:sldId id="400" r:id="rId6"/>
    <p:sldId id="401" r:id="rId7"/>
    <p:sldId id="405" r:id="rId8"/>
    <p:sldId id="406" r:id="rId9"/>
    <p:sldId id="409" r:id="rId10"/>
    <p:sldId id="410" r:id="rId11"/>
    <p:sldId id="421" r:id="rId12"/>
    <p:sldId id="408" r:id="rId13"/>
    <p:sldId id="412" r:id="rId14"/>
    <p:sldId id="413" r:id="rId15"/>
    <p:sldId id="417" r:id="rId16"/>
    <p:sldId id="422" r:id="rId17"/>
    <p:sldId id="418" r:id="rId18"/>
    <p:sldId id="452" r:id="rId19"/>
    <p:sldId id="423" r:id="rId20"/>
    <p:sldId id="424" r:id="rId21"/>
    <p:sldId id="425" r:id="rId22"/>
    <p:sldId id="426" r:id="rId23"/>
    <p:sldId id="428" r:id="rId24"/>
    <p:sldId id="429" r:id="rId25"/>
    <p:sldId id="430" r:id="rId26"/>
    <p:sldId id="434" r:id="rId27"/>
    <p:sldId id="435" r:id="rId28"/>
    <p:sldId id="436" r:id="rId29"/>
    <p:sldId id="437" r:id="rId30"/>
    <p:sldId id="438" r:id="rId31"/>
    <p:sldId id="445" r:id="rId32"/>
    <p:sldId id="440" r:id="rId33"/>
    <p:sldId id="441" r:id="rId34"/>
    <p:sldId id="446" r:id="rId35"/>
    <p:sldId id="442" r:id="rId36"/>
    <p:sldId id="443" r:id="rId37"/>
    <p:sldId id="444" r:id="rId38"/>
    <p:sldId id="447" r:id="rId39"/>
    <p:sldId id="483" r:id="rId40"/>
    <p:sldId id="474" r:id="rId41"/>
    <p:sldId id="476" r:id="rId42"/>
    <p:sldId id="477" r:id="rId43"/>
    <p:sldId id="478" r:id="rId44"/>
    <p:sldId id="459" r:id="rId45"/>
    <p:sldId id="480" r:id="rId46"/>
    <p:sldId id="458" r:id="rId47"/>
    <p:sldId id="460" r:id="rId48"/>
    <p:sldId id="451" r:id="rId49"/>
    <p:sldId id="463" r:id="rId50"/>
    <p:sldId id="464" r:id="rId51"/>
    <p:sldId id="465" r:id="rId52"/>
    <p:sldId id="466" r:id="rId53"/>
    <p:sldId id="467" r:id="rId54"/>
    <p:sldId id="498" r:id="rId55"/>
    <p:sldId id="499" r:id="rId56"/>
    <p:sldId id="505" r:id="rId57"/>
    <p:sldId id="501" r:id="rId58"/>
    <p:sldId id="502" r:id="rId59"/>
    <p:sldId id="504" r:id="rId6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206C271-A17B-4745-8409-D19C184D271D}">
          <p14:sldIdLst>
            <p14:sldId id="388"/>
            <p14:sldId id="390"/>
            <p14:sldId id="507"/>
            <p14:sldId id="482"/>
            <p14:sldId id="400"/>
            <p14:sldId id="401"/>
            <p14:sldId id="405"/>
            <p14:sldId id="406"/>
            <p14:sldId id="409"/>
            <p14:sldId id="410"/>
            <p14:sldId id="421"/>
            <p14:sldId id="408"/>
            <p14:sldId id="412"/>
            <p14:sldId id="413"/>
            <p14:sldId id="417"/>
            <p14:sldId id="422"/>
            <p14:sldId id="418"/>
            <p14:sldId id="452"/>
            <p14:sldId id="423"/>
            <p14:sldId id="424"/>
            <p14:sldId id="425"/>
            <p14:sldId id="426"/>
            <p14:sldId id="428"/>
            <p14:sldId id="429"/>
            <p14:sldId id="430"/>
            <p14:sldId id="434"/>
            <p14:sldId id="435"/>
            <p14:sldId id="436"/>
            <p14:sldId id="437"/>
            <p14:sldId id="438"/>
            <p14:sldId id="445"/>
            <p14:sldId id="440"/>
            <p14:sldId id="441"/>
            <p14:sldId id="446"/>
            <p14:sldId id="442"/>
            <p14:sldId id="443"/>
            <p14:sldId id="444"/>
            <p14:sldId id="447"/>
            <p14:sldId id="483"/>
            <p14:sldId id="474"/>
            <p14:sldId id="476"/>
            <p14:sldId id="477"/>
            <p14:sldId id="478"/>
            <p14:sldId id="459"/>
            <p14:sldId id="480"/>
            <p14:sldId id="458"/>
            <p14:sldId id="460"/>
            <p14:sldId id="451"/>
            <p14:sldId id="463"/>
            <p14:sldId id="464"/>
            <p14:sldId id="465"/>
            <p14:sldId id="466"/>
            <p14:sldId id="467"/>
            <p14:sldId id="498"/>
            <p14:sldId id="499"/>
            <p14:sldId id="505"/>
            <p14:sldId id="501"/>
            <p14:sldId id="502"/>
            <p14:sldId id="50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4" autoAdjust="0"/>
    <p:restoredTop sz="90128" autoAdjust="0"/>
  </p:normalViewPr>
  <p:slideViewPr>
    <p:cSldViewPr snapToGrid="0">
      <p:cViewPr varScale="1">
        <p:scale>
          <a:sx n="74" d="100"/>
          <a:sy n="74" d="100"/>
        </p:scale>
        <p:origin x="68" y="296"/>
      </p:cViewPr>
      <p:guideLst>
        <p:guide orient="horz" pos="2160"/>
        <p:guide pos="3840"/>
      </p:guideLst>
    </p:cSldViewPr>
  </p:slideViewPr>
  <p:outlineViewPr>
    <p:cViewPr>
      <p:scale>
        <a:sx n="33" d="100"/>
        <a:sy n="33" d="100"/>
      </p:scale>
      <p:origin x="0" y="-4353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52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Alden" userId="S::awjacks@northeastern.edu::057f6ed4-5b0d-4701-ad80-193f163f4b8a" providerId="AD" clId="Web-{E29F1A78-9E62-0A1F-6584-6CA1F5F36367}"/>
    <pc:docChg chg="modSld">
      <pc:chgData name="Jackson, Alden" userId="S::awjacks@northeastern.edu::057f6ed4-5b0d-4701-ad80-193f163f4b8a" providerId="AD" clId="Web-{E29F1A78-9E62-0A1F-6584-6CA1F5F36367}" dt="2019-02-07T21:27:23.034" v="25" actId="20577"/>
      <pc:docMkLst>
        <pc:docMk/>
      </pc:docMkLst>
      <pc:sldChg chg="modSp">
        <pc:chgData name="Jackson, Alden" userId="S::awjacks@northeastern.edu::057f6ed4-5b0d-4701-ad80-193f163f4b8a" providerId="AD" clId="Web-{E29F1A78-9E62-0A1F-6584-6CA1F5F36367}" dt="2019-02-07T21:27:23.034" v="24" actId="20577"/>
        <pc:sldMkLst>
          <pc:docMk/>
          <pc:sldMk cId="2611713671" sldId="428"/>
        </pc:sldMkLst>
        <pc:spChg chg="mod">
          <ac:chgData name="Jackson, Alden" userId="S::awjacks@northeastern.edu::057f6ed4-5b0d-4701-ad80-193f163f4b8a" providerId="AD" clId="Web-{E29F1A78-9E62-0A1F-6584-6CA1F5F36367}" dt="2019-02-07T21:27:23.034" v="24" actId="20577"/>
          <ac:spMkLst>
            <pc:docMk/>
            <pc:sldMk cId="2611713671" sldId="428"/>
            <ac:spMk id="2" creationId="{00000000-0000-0000-0000-000000000000}"/>
          </ac:spMkLst>
        </pc:spChg>
      </pc:sldChg>
    </pc:docChg>
  </pc:docChgLst>
  <pc:docChgLst>
    <pc:chgData name="Jackson, Alden" userId="S::awjacks@northeastern.edu::057f6ed4-5b0d-4701-ad80-193f163f4b8a" providerId="AD" clId="Web-{D7715DA4-BCD1-F30B-71A5-7652A6AD59E1}"/>
    <pc:docChg chg="modSld">
      <pc:chgData name="Jackson, Alden" userId="S::awjacks@northeastern.edu::057f6ed4-5b0d-4701-ad80-193f163f4b8a" providerId="AD" clId="Web-{D7715DA4-BCD1-F30B-71A5-7652A6AD59E1}" dt="2019-02-14T18:53:30.099" v="2"/>
      <pc:docMkLst>
        <pc:docMk/>
      </pc:docMkLst>
      <pc:sldChg chg="mod modShow">
        <pc:chgData name="Jackson, Alden" userId="S::awjacks@northeastern.edu::057f6ed4-5b0d-4701-ad80-193f163f4b8a" providerId="AD" clId="Web-{D7715DA4-BCD1-F30B-71A5-7652A6AD59E1}" dt="2019-02-14T18:53:30.099" v="2"/>
        <pc:sldMkLst>
          <pc:docMk/>
          <pc:sldMk cId="2019865784" sldId="465"/>
        </pc:sldMkLst>
      </pc:sldChg>
      <pc:sldChg chg="mod modShow">
        <pc:chgData name="Jackson, Alden" userId="S::awjacks@northeastern.edu::057f6ed4-5b0d-4701-ad80-193f163f4b8a" providerId="AD" clId="Web-{D7715DA4-BCD1-F30B-71A5-7652A6AD59E1}" dt="2019-02-14T18:53:30.006" v="0"/>
        <pc:sldMkLst>
          <pc:docMk/>
          <pc:sldMk cId="654804180" sldId="466"/>
        </pc:sldMkLst>
      </pc:sldChg>
      <pc:sldChg chg="mod modShow">
        <pc:chgData name="Jackson, Alden" userId="S::awjacks@northeastern.edu::057f6ed4-5b0d-4701-ad80-193f163f4b8a" providerId="AD" clId="Web-{D7715DA4-BCD1-F30B-71A5-7652A6AD59E1}" dt="2019-02-14T18:53:30.053" v="1"/>
        <pc:sldMkLst>
          <pc:docMk/>
          <pc:sldMk cId="1563843357" sldId="467"/>
        </pc:sldMkLst>
      </pc:sldChg>
    </pc:docChg>
  </pc:docChgLst>
  <pc:docChgLst>
    <pc:chgData name="Jackson, Alden" userId="S::awjacks@northeastern.edu::057f6ed4-5b0d-4701-ad80-193f163f4b8a" providerId="AD" clId="Web-{B750782C-AB04-3076-F7BF-0F682C0A9872}"/>
    <pc:docChg chg="modSld">
      <pc:chgData name="Jackson, Alden" userId="S::awjacks@northeastern.edu::057f6ed4-5b0d-4701-ad80-193f163f4b8a" providerId="AD" clId="Web-{B750782C-AB04-3076-F7BF-0F682C0A9872}" dt="2019-01-31T21:28:56.344" v="33" actId="20577"/>
      <pc:docMkLst>
        <pc:docMk/>
      </pc:docMkLst>
      <pc:sldChg chg="modSp">
        <pc:chgData name="Jackson, Alden" userId="S::awjacks@northeastern.edu::057f6ed4-5b0d-4701-ad80-193f163f4b8a" providerId="AD" clId="Web-{B750782C-AB04-3076-F7BF-0F682C0A9872}" dt="2019-01-31T21:28:56.344" v="32" actId="20577"/>
        <pc:sldMkLst>
          <pc:docMk/>
          <pc:sldMk cId="1015936434" sldId="398"/>
        </pc:sldMkLst>
        <pc:spChg chg="mod">
          <ac:chgData name="Jackson, Alden" userId="S::awjacks@northeastern.edu::057f6ed4-5b0d-4701-ad80-193f163f4b8a" providerId="AD" clId="Web-{B750782C-AB04-3076-F7BF-0F682C0A9872}" dt="2019-01-31T21:28:56.344" v="32" actId="20577"/>
          <ac:spMkLst>
            <pc:docMk/>
            <pc:sldMk cId="1015936434" sldId="398"/>
            <ac:spMk id="2" creationId="{00000000-0000-0000-0000-000000000000}"/>
          </ac:spMkLst>
        </pc:spChg>
      </pc:sldChg>
    </pc:docChg>
  </pc:docChgLst>
  <pc:docChgLst>
    <pc:chgData name="Jackson, Alden" userId="S::awjacks@northeastern.edu::057f6ed4-5b0d-4701-ad80-193f163f4b8a" providerId="AD" clId="Web-{41F64AD4-BA6C-0A66-4F28-37FF8DB68A2A}"/>
    <pc:docChg chg="modSld">
      <pc:chgData name="Jackson, Alden" userId="S::awjacks@northeastern.edu::057f6ed4-5b0d-4701-ad80-193f163f4b8a" providerId="AD" clId="Web-{41F64AD4-BA6C-0A66-4F28-37FF8DB68A2A}" dt="2019-02-12T19:01:58.199" v="18" actId="20577"/>
      <pc:docMkLst>
        <pc:docMk/>
      </pc:docMkLst>
      <pc:sldChg chg="modSp">
        <pc:chgData name="Jackson, Alden" userId="S::awjacks@northeastern.edu::057f6ed4-5b0d-4701-ad80-193f163f4b8a" providerId="AD" clId="Web-{41F64AD4-BA6C-0A66-4F28-37FF8DB68A2A}" dt="2019-02-12T19:01:56.621" v="16" actId="20577"/>
        <pc:sldMkLst>
          <pc:docMk/>
          <pc:sldMk cId="1282824782" sldId="459"/>
        </pc:sldMkLst>
        <pc:spChg chg="mod">
          <ac:chgData name="Jackson, Alden" userId="S::awjacks@northeastern.edu::057f6ed4-5b0d-4701-ad80-193f163f4b8a" providerId="AD" clId="Web-{41F64AD4-BA6C-0A66-4F28-37FF8DB68A2A}" dt="2019-02-12T19:01:56.621" v="16" actId="20577"/>
          <ac:spMkLst>
            <pc:docMk/>
            <pc:sldMk cId="1282824782" sldId="459"/>
            <ac:spMk id="687106" creationId="{00000000-0000-0000-0000-000000000000}"/>
          </ac:spMkLst>
        </pc:spChg>
      </pc:sldChg>
    </pc:docChg>
  </pc:docChgLst>
  <pc:docChgLst>
    <pc:chgData name="Jackson, Alden" userId="S::awjacks@northeastern.edu::057f6ed4-5b0d-4701-ad80-193f163f4b8a" providerId="AD" clId="Web-{4CCBDC3E-8DF9-BEBB-9968-0ED381B9EFAE}"/>
    <pc:docChg chg="modSld">
      <pc:chgData name="Jackson, Alden" userId="S::awjacks@northeastern.edu::057f6ed4-5b0d-4701-ad80-193f163f4b8a" providerId="AD" clId="Web-{4CCBDC3E-8DF9-BEBB-9968-0ED381B9EFAE}" dt="2019-02-05T18:34:31.767" v="20" actId="20577"/>
      <pc:docMkLst>
        <pc:docMk/>
      </pc:docMkLst>
      <pc:sldChg chg="modSp">
        <pc:chgData name="Jackson, Alden" userId="S::awjacks@northeastern.edu::057f6ed4-5b0d-4701-ad80-193f163f4b8a" providerId="AD" clId="Web-{4CCBDC3E-8DF9-BEBB-9968-0ED381B9EFAE}" dt="2019-02-05T18:34:31.767" v="19" actId="20577"/>
        <pc:sldMkLst>
          <pc:docMk/>
          <pc:sldMk cId="3407815829" sldId="409"/>
        </pc:sldMkLst>
        <pc:spChg chg="mod">
          <ac:chgData name="Jackson, Alden" userId="S::awjacks@northeastern.edu::057f6ed4-5b0d-4701-ad80-193f163f4b8a" providerId="AD" clId="Web-{4CCBDC3E-8DF9-BEBB-9968-0ED381B9EFAE}" dt="2019-02-05T18:34:31.767" v="19" actId="20577"/>
          <ac:spMkLst>
            <pc:docMk/>
            <pc:sldMk cId="3407815829" sldId="409"/>
            <ac:spMk id="2" creationId="{00000000-0000-0000-0000-000000000000}"/>
          </ac:spMkLst>
        </pc:spChg>
        <pc:spChg chg="mod">
          <ac:chgData name="Jackson, Alden" userId="S::awjacks@northeastern.edu::057f6ed4-5b0d-4701-ad80-193f163f4b8a" providerId="AD" clId="Web-{4CCBDC3E-8DF9-BEBB-9968-0ED381B9EFAE}" dt="2019-02-05T18:33:57.953" v="0" actId="20577"/>
          <ac:spMkLst>
            <pc:docMk/>
            <pc:sldMk cId="3407815829" sldId="409"/>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3CF3CE8-99B9-4E0D-8156-BD8D62DE6A20}" type="slidenum">
              <a:rPr lang="en-US" smtClean="0"/>
              <a:t>‹#›</a:t>
            </a:fld>
            <a:endParaRPr lang="en-US"/>
          </a:p>
        </p:txBody>
      </p:sp>
    </p:spTree>
    <p:extLst>
      <p:ext uri="{BB962C8B-B14F-4D97-AF65-F5344CB8AC3E}">
        <p14:creationId xmlns:p14="http://schemas.microsoft.com/office/powerpoint/2010/main" val="42824990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7FBF96E-C445-4FF1-86A3-96F5585B6DBD}" type="slidenum">
              <a:rPr lang="en-US" smtClean="0"/>
              <a:t>‹#›</a:t>
            </a:fld>
            <a:endParaRPr lang="en-US"/>
          </a:p>
        </p:txBody>
      </p:sp>
    </p:spTree>
    <p:extLst>
      <p:ext uri="{BB962C8B-B14F-4D97-AF65-F5344CB8AC3E}">
        <p14:creationId xmlns:p14="http://schemas.microsoft.com/office/powerpoint/2010/main" val="243219080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BF96E-C445-4FF1-86A3-96F5585B6DBD}" type="slidenum">
              <a:rPr lang="en-US" smtClean="0"/>
              <a:t>1</a:t>
            </a:fld>
            <a:endParaRPr lang="en-US"/>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Header Placeholder 6"/>
          <p:cNvSpPr>
            <a:spLocks noGrp="1"/>
          </p:cNvSpPr>
          <p:nvPr>
            <p:ph type="hdr" sz="quarter" idx="13"/>
          </p:nvPr>
        </p:nvSpPr>
        <p:spPr/>
        <p:txBody>
          <a:bodyPr/>
          <a:lstStyle/>
          <a:p>
            <a:r>
              <a:rPr lang="en-US"/>
              <a:t>Christo Wilson</a:t>
            </a:r>
          </a:p>
        </p:txBody>
      </p:sp>
    </p:spTree>
    <p:extLst>
      <p:ext uri="{BB962C8B-B14F-4D97-AF65-F5344CB8AC3E}">
        <p14:creationId xmlns:p14="http://schemas.microsoft.com/office/powerpoint/2010/main" val="262060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551B1-009B-419A-A253-8AA00F80CDB3}" type="slidenum">
              <a:rPr lang="en-US"/>
              <a:pPr/>
              <a:t>32</a:t>
            </a:fld>
            <a:endParaRPr lang="en-US"/>
          </a:p>
        </p:txBody>
      </p:sp>
      <p:sp>
        <p:nvSpPr>
          <p:cNvPr id="669698" name="Rectangle 2"/>
          <p:cNvSpPr>
            <a:spLocks noGrp="1" noRot="1" noChangeAspect="1" noChangeArrowheads="1" noTextEdit="1"/>
          </p:cNvSpPr>
          <p:nvPr>
            <p:ph type="sldImg"/>
          </p:nvPr>
        </p:nvSpPr>
        <p:spPr>
          <a:xfrm>
            <a:off x="342900" y="696913"/>
            <a:ext cx="6197600" cy="3486150"/>
          </a:xfrm>
          <a:ln/>
        </p:spPr>
      </p:sp>
      <p:sp>
        <p:nvSpPr>
          <p:cNvPr id="66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4200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68C31-0294-47BB-936C-1FEB1C71E0DD}" type="slidenum">
              <a:rPr lang="en-US"/>
              <a:pPr/>
              <a:t>33</a:t>
            </a:fld>
            <a:endParaRPr lang="en-US"/>
          </a:p>
        </p:txBody>
      </p:sp>
      <p:sp>
        <p:nvSpPr>
          <p:cNvPr id="671746" name="Rectangle 2"/>
          <p:cNvSpPr>
            <a:spLocks noGrp="1" noRot="1" noChangeAspect="1" noChangeArrowheads="1" noTextEdit="1"/>
          </p:cNvSpPr>
          <p:nvPr>
            <p:ph type="sldImg"/>
          </p:nvPr>
        </p:nvSpPr>
        <p:spPr>
          <a:xfrm>
            <a:off x="342900" y="696913"/>
            <a:ext cx="6197600" cy="3486150"/>
          </a:xfrm>
          <a:ln/>
        </p:spPr>
      </p:sp>
      <p:sp>
        <p:nvSpPr>
          <p:cNvPr id="671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313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94663-E366-43AA-BC90-00D6B84E8C04}" type="slidenum">
              <a:rPr lang="en-US"/>
              <a:pPr/>
              <a:t>35</a:t>
            </a:fld>
            <a:endParaRPr lang="en-US"/>
          </a:p>
        </p:txBody>
      </p:sp>
      <p:sp>
        <p:nvSpPr>
          <p:cNvPr id="673794" name="Rectangle 2"/>
          <p:cNvSpPr>
            <a:spLocks noGrp="1" noRot="1" noChangeAspect="1" noChangeArrowheads="1" noTextEdit="1"/>
          </p:cNvSpPr>
          <p:nvPr>
            <p:ph type="sldImg"/>
          </p:nvPr>
        </p:nvSpPr>
        <p:spPr>
          <a:xfrm>
            <a:off x="342900" y="696913"/>
            <a:ext cx="6197600" cy="3486150"/>
          </a:xfrm>
          <a:ln/>
        </p:spPr>
      </p:sp>
      <p:sp>
        <p:nvSpPr>
          <p:cNvPr id="67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4549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25028-F571-4BEC-B2E8-17C782D8A09A}" type="slidenum">
              <a:rPr lang="en-US"/>
              <a:pPr/>
              <a:t>36</a:t>
            </a:fld>
            <a:endParaRPr lang="en-US"/>
          </a:p>
        </p:txBody>
      </p:sp>
      <p:sp>
        <p:nvSpPr>
          <p:cNvPr id="675842" name="Rectangle 2"/>
          <p:cNvSpPr>
            <a:spLocks noGrp="1" noRot="1" noChangeAspect="1" noChangeArrowheads="1" noTextEdit="1"/>
          </p:cNvSpPr>
          <p:nvPr>
            <p:ph type="sldImg"/>
          </p:nvPr>
        </p:nvSpPr>
        <p:spPr>
          <a:xfrm>
            <a:off x="342900" y="696913"/>
            <a:ext cx="6197600" cy="3486150"/>
          </a:xfrm>
          <a:ln/>
        </p:spPr>
      </p:sp>
      <p:sp>
        <p:nvSpPr>
          <p:cNvPr id="675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61593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90347-DD95-4B3D-93DE-51DD859E6659}" type="slidenum">
              <a:rPr lang="en-US"/>
              <a:pPr/>
              <a:t>37</a:t>
            </a:fld>
            <a:endParaRPr lang="en-US"/>
          </a:p>
        </p:txBody>
      </p:sp>
      <p:sp>
        <p:nvSpPr>
          <p:cNvPr id="677890" name="Rectangle 2"/>
          <p:cNvSpPr>
            <a:spLocks noGrp="1" noRot="1" noChangeAspect="1" noChangeArrowheads="1" noTextEdit="1"/>
          </p:cNvSpPr>
          <p:nvPr>
            <p:ph type="sldImg"/>
          </p:nvPr>
        </p:nvSpPr>
        <p:spPr>
          <a:xfrm>
            <a:off x="342900" y="696913"/>
            <a:ext cx="6197600" cy="3486150"/>
          </a:xfrm>
          <a:ln/>
        </p:spPr>
      </p:sp>
      <p:sp>
        <p:nvSpPr>
          <p:cNvPr id="67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8070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90347-DD95-4B3D-93DE-51DD859E6659}" type="slidenum">
              <a:rPr lang="en-US"/>
              <a:pPr/>
              <a:t>42</a:t>
            </a:fld>
            <a:endParaRPr lang="en-US"/>
          </a:p>
        </p:txBody>
      </p:sp>
      <p:sp>
        <p:nvSpPr>
          <p:cNvPr id="677890" name="Rectangle 2"/>
          <p:cNvSpPr>
            <a:spLocks noGrp="1" noRot="1" noChangeAspect="1" noChangeArrowheads="1" noTextEdit="1"/>
          </p:cNvSpPr>
          <p:nvPr>
            <p:ph type="sldImg"/>
          </p:nvPr>
        </p:nvSpPr>
        <p:spPr>
          <a:xfrm>
            <a:off x="342900" y="696913"/>
            <a:ext cx="6197600" cy="3486150"/>
          </a:xfrm>
          <a:ln/>
        </p:spPr>
      </p:sp>
      <p:sp>
        <p:nvSpPr>
          <p:cNvPr id="67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029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4BB0A-7690-414F-84E7-9750D8CDAD12}" type="slidenum">
              <a:rPr lang="en-US"/>
              <a:pPr/>
              <a:t>44</a:t>
            </a:fld>
            <a:endParaRPr lang="en-US"/>
          </a:p>
        </p:txBody>
      </p:sp>
      <p:sp>
        <p:nvSpPr>
          <p:cNvPr id="688130" name="Rectangle 2"/>
          <p:cNvSpPr>
            <a:spLocks noGrp="1" noRot="1" noChangeAspect="1" noChangeArrowheads="1" noTextEdit="1"/>
          </p:cNvSpPr>
          <p:nvPr>
            <p:ph type="sldImg"/>
          </p:nvPr>
        </p:nvSpPr>
        <p:spPr>
          <a:xfrm>
            <a:off x="342900" y="696913"/>
            <a:ext cx="6197600" cy="3486150"/>
          </a:xfrm>
          <a:ln/>
        </p:spPr>
      </p:sp>
      <p:sp>
        <p:nvSpPr>
          <p:cNvPr id="688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78184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6DC32-E5EC-42B3-8387-C0FDB6E39B86}" type="slidenum">
              <a:rPr lang="en-US"/>
              <a:pPr/>
              <a:t>48</a:t>
            </a:fld>
            <a:endParaRPr lang="en-US"/>
          </a:p>
        </p:txBody>
      </p:sp>
      <p:sp>
        <p:nvSpPr>
          <p:cNvPr id="681986" name="Rectangle 2"/>
          <p:cNvSpPr>
            <a:spLocks noGrp="1" noRot="1" noChangeAspect="1" noChangeArrowheads="1" noTextEdit="1"/>
          </p:cNvSpPr>
          <p:nvPr>
            <p:ph type="sldImg"/>
          </p:nvPr>
        </p:nvSpPr>
        <p:spPr>
          <a:xfrm>
            <a:off x="342900" y="696913"/>
            <a:ext cx="6197600" cy="3486150"/>
          </a:xfrm>
          <a:ln/>
        </p:spPr>
      </p:sp>
      <p:sp>
        <p:nvSpPr>
          <p:cNvPr id="6819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56764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Christo Wilson</a:t>
            </a:r>
          </a:p>
        </p:txBody>
      </p:sp>
      <p:sp>
        <p:nvSpPr>
          <p:cNvPr id="5" name="Date Placeholder 4"/>
          <p:cNvSpPr>
            <a:spLocks noGrp="1"/>
          </p:cNvSpPr>
          <p:nvPr>
            <p:ph type="dt" idx="1"/>
          </p:nvPr>
        </p:nvSpPr>
        <p:spPr/>
        <p:txBody>
          <a:bodyPr/>
          <a:lstStyle/>
          <a:p>
            <a:r>
              <a:rPr lang="en-US"/>
              <a:t>8/22/2012</a:t>
            </a:r>
          </a:p>
        </p:txBody>
      </p:sp>
      <p:sp>
        <p:nvSpPr>
          <p:cNvPr id="6" name="Footer Placeholder 5"/>
          <p:cNvSpPr>
            <a:spLocks noGrp="1"/>
          </p:cNvSpPr>
          <p:nvPr>
            <p:ph type="ftr" sz="quarter" idx="4"/>
          </p:nvPr>
        </p:nvSpPr>
        <p:spPr/>
        <p:txBody>
          <a:bodyPr/>
          <a:lstStyle/>
          <a:p>
            <a:r>
              <a:rPr lang="en-US"/>
              <a:t>Defense</a:t>
            </a:r>
          </a:p>
        </p:txBody>
      </p:sp>
      <p:sp>
        <p:nvSpPr>
          <p:cNvPr id="7" name="Slide Number Placeholder 6"/>
          <p:cNvSpPr>
            <a:spLocks noGrp="1"/>
          </p:cNvSpPr>
          <p:nvPr>
            <p:ph type="sldNum" sz="quarter" idx="5"/>
          </p:nvPr>
        </p:nvSpPr>
        <p:spPr/>
        <p:txBody>
          <a:bodyPr/>
          <a:lstStyle/>
          <a:p>
            <a:fld id="{77FBF96E-C445-4FF1-86A3-96F5585B6DBD}" type="slidenum">
              <a:rPr lang="en-US" smtClean="0"/>
              <a:t>57</a:t>
            </a:fld>
            <a:endParaRPr lang="en-US"/>
          </a:p>
        </p:txBody>
      </p:sp>
    </p:spTree>
    <p:extLst>
      <p:ext uri="{BB962C8B-B14F-4D97-AF65-F5344CB8AC3E}">
        <p14:creationId xmlns:p14="http://schemas.microsoft.com/office/powerpoint/2010/main" val="361642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dirty="0"/>
              <a:t>Protocol designers decided that SYN and FIN flags would occupy one byte each in the sequence space (RFC 793, 1981)</a:t>
            </a:r>
          </a:p>
        </p:txBody>
      </p:sp>
      <p:sp>
        <p:nvSpPr>
          <p:cNvPr id="4" name="Header Placeholder 3"/>
          <p:cNvSpPr>
            <a:spLocks noGrp="1"/>
          </p:cNvSpPr>
          <p:nvPr>
            <p:ph type="hdr" sz="quarter" idx="10"/>
          </p:nvPr>
        </p:nvSpPr>
        <p:spPr/>
        <p:txBody>
          <a:bodyPr/>
          <a:lstStyle/>
          <a:p>
            <a:r>
              <a:rPr lang="en-US"/>
              <a:t>Christo Wilson</a:t>
            </a:r>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Slide Number Placeholder 6"/>
          <p:cNvSpPr>
            <a:spLocks noGrp="1"/>
          </p:cNvSpPr>
          <p:nvPr>
            <p:ph type="sldNum" sz="quarter" idx="13"/>
          </p:nvPr>
        </p:nvSpPr>
        <p:spPr/>
        <p:txBody>
          <a:bodyPr/>
          <a:lstStyle/>
          <a:p>
            <a:fld id="{77FBF96E-C445-4FF1-86A3-96F5585B6DBD}" type="slidenum">
              <a:rPr lang="en-US" smtClean="0"/>
              <a:t>6</a:t>
            </a:fld>
            <a:endParaRPr lang="en-US"/>
          </a:p>
        </p:txBody>
      </p:sp>
    </p:spTree>
    <p:extLst>
      <p:ext uri="{BB962C8B-B14F-4D97-AF65-F5344CB8AC3E}">
        <p14:creationId xmlns:p14="http://schemas.microsoft.com/office/powerpoint/2010/main" val="300339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dirty="0"/>
              <a:t>Each side acts and sender and receiver</a:t>
            </a:r>
          </a:p>
          <a:p>
            <a:r>
              <a:rPr lang="en-US" dirty="0"/>
              <a:t>Every message contains sequence number, even if payload</a:t>
            </a:r>
            <a:r>
              <a:rPr lang="en-US" baseline="0" dirty="0"/>
              <a:t> length is zero</a:t>
            </a:r>
            <a:endParaRPr lang="en-US" dirty="0"/>
          </a:p>
          <a:p>
            <a:r>
              <a:rPr lang="en-US" dirty="0"/>
              <a:t>Every</a:t>
            </a:r>
            <a:r>
              <a:rPr lang="en-US" baseline="0" dirty="0"/>
              <a:t> message contains acknowledgements, even if no data was received</a:t>
            </a:r>
          </a:p>
          <a:p>
            <a:r>
              <a:rPr lang="en-US" baseline="0" dirty="0"/>
              <a:t>Every message advertises the window size</a:t>
            </a:r>
          </a:p>
        </p:txBody>
      </p:sp>
      <p:sp>
        <p:nvSpPr>
          <p:cNvPr id="4" name="Header Placeholder 3"/>
          <p:cNvSpPr>
            <a:spLocks noGrp="1"/>
          </p:cNvSpPr>
          <p:nvPr>
            <p:ph type="hdr" sz="quarter" idx="10"/>
          </p:nvPr>
        </p:nvSpPr>
        <p:spPr/>
        <p:txBody>
          <a:bodyPr/>
          <a:lstStyle/>
          <a:p>
            <a:r>
              <a:rPr lang="en-US"/>
              <a:t>Christo Wilson</a:t>
            </a:r>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Slide Number Placeholder 6"/>
          <p:cNvSpPr>
            <a:spLocks noGrp="1"/>
          </p:cNvSpPr>
          <p:nvPr>
            <p:ph type="sldNum" sz="quarter" idx="13"/>
          </p:nvPr>
        </p:nvSpPr>
        <p:spPr/>
        <p:txBody>
          <a:bodyPr/>
          <a:lstStyle/>
          <a:p>
            <a:fld id="{77FBF96E-C445-4FF1-86A3-96F5585B6DBD}" type="slidenum">
              <a:rPr lang="en-US" smtClean="0"/>
              <a:t>10</a:t>
            </a:fld>
            <a:endParaRPr lang="en-US"/>
          </a:p>
        </p:txBody>
      </p:sp>
    </p:spTree>
    <p:extLst>
      <p:ext uri="{BB962C8B-B14F-4D97-AF65-F5344CB8AC3E}">
        <p14:creationId xmlns:p14="http://schemas.microsoft.com/office/powerpoint/2010/main" val="393420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F3907-DF2B-4478-9298-38235A8C7083}" type="slidenum">
              <a:rPr lang="en-US"/>
              <a:pPr/>
              <a:t>11</a:t>
            </a:fld>
            <a:endParaRPr lang="en-US"/>
          </a:p>
        </p:txBody>
      </p:sp>
      <p:sp>
        <p:nvSpPr>
          <p:cNvPr id="628738" name="Rectangle 2"/>
          <p:cNvSpPr>
            <a:spLocks noGrp="1" noRot="1" noChangeAspect="1" noChangeArrowheads="1" noTextEdit="1"/>
          </p:cNvSpPr>
          <p:nvPr>
            <p:ph type="sldImg"/>
          </p:nvPr>
        </p:nvSpPr>
        <p:spPr>
          <a:xfrm>
            <a:off x="342900" y="696913"/>
            <a:ext cx="6197600" cy="3486150"/>
          </a:xfrm>
          <a:ln/>
        </p:spPr>
      </p:sp>
      <p:sp>
        <p:nvSpPr>
          <p:cNvPr id="628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713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Christo Wilson</a:t>
            </a:r>
          </a:p>
        </p:txBody>
      </p:sp>
      <p:sp>
        <p:nvSpPr>
          <p:cNvPr id="5" name="Date Placeholder 4"/>
          <p:cNvSpPr>
            <a:spLocks noGrp="1"/>
          </p:cNvSpPr>
          <p:nvPr>
            <p:ph type="dt" idx="11"/>
          </p:nvPr>
        </p:nvSpPr>
        <p:spPr/>
        <p:txBody>
          <a:bodyPr/>
          <a:lstStyle/>
          <a:p>
            <a:r>
              <a:rPr lang="en-US"/>
              <a:t>8/22/2012</a:t>
            </a:r>
          </a:p>
        </p:txBody>
      </p:sp>
      <p:sp>
        <p:nvSpPr>
          <p:cNvPr id="6" name="Footer Placeholder 5"/>
          <p:cNvSpPr>
            <a:spLocks noGrp="1"/>
          </p:cNvSpPr>
          <p:nvPr>
            <p:ph type="ftr" sz="quarter" idx="12"/>
          </p:nvPr>
        </p:nvSpPr>
        <p:spPr/>
        <p:txBody>
          <a:bodyPr/>
          <a:lstStyle/>
          <a:p>
            <a:r>
              <a:rPr lang="en-US"/>
              <a:t>Defense</a:t>
            </a:r>
          </a:p>
        </p:txBody>
      </p:sp>
      <p:sp>
        <p:nvSpPr>
          <p:cNvPr id="7" name="Slide Number Placeholder 6"/>
          <p:cNvSpPr>
            <a:spLocks noGrp="1"/>
          </p:cNvSpPr>
          <p:nvPr>
            <p:ph type="sldNum" sz="quarter" idx="13"/>
          </p:nvPr>
        </p:nvSpPr>
        <p:spPr/>
        <p:txBody>
          <a:bodyPr/>
          <a:lstStyle/>
          <a:p>
            <a:fld id="{77FBF96E-C445-4FF1-86A3-96F5585B6DBD}" type="slidenum">
              <a:rPr lang="en-US" smtClean="0"/>
              <a:t>13</a:t>
            </a:fld>
            <a:endParaRPr lang="en-US"/>
          </a:p>
        </p:txBody>
      </p:sp>
    </p:spTree>
    <p:extLst>
      <p:ext uri="{BB962C8B-B14F-4D97-AF65-F5344CB8AC3E}">
        <p14:creationId xmlns:p14="http://schemas.microsoft.com/office/powerpoint/2010/main" val="233265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ECBF1-7F58-4ABA-8C2A-C70BDBCB9639}" type="slidenum">
              <a:rPr lang="en-US"/>
              <a:pPr/>
              <a:t>27</a:t>
            </a:fld>
            <a:endParaRPr lang="en-US"/>
          </a:p>
        </p:txBody>
      </p:sp>
      <p:sp>
        <p:nvSpPr>
          <p:cNvPr id="659458" name="Rectangle 2"/>
          <p:cNvSpPr>
            <a:spLocks noGrp="1" noRot="1" noChangeAspect="1" noChangeArrowheads="1" noTextEdit="1"/>
          </p:cNvSpPr>
          <p:nvPr>
            <p:ph type="sldImg"/>
          </p:nvPr>
        </p:nvSpPr>
        <p:spPr>
          <a:xfrm>
            <a:off x="342900" y="696913"/>
            <a:ext cx="6197600" cy="3486150"/>
          </a:xfrm>
          <a:ln/>
        </p:spPr>
      </p:sp>
      <p:sp>
        <p:nvSpPr>
          <p:cNvPr id="65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518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58A8A-913E-4F2E-9483-F1130BC05372}" type="slidenum">
              <a:rPr lang="en-US"/>
              <a:pPr/>
              <a:t>28</a:t>
            </a:fld>
            <a:endParaRPr lang="en-US"/>
          </a:p>
        </p:txBody>
      </p:sp>
      <p:sp>
        <p:nvSpPr>
          <p:cNvPr id="661506" name="Rectangle 2"/>
          <p:cNvSpPr>
            <a:spLocks noGrp="1" noRot="1" noChangeAspect="1" noChangeArrowheads="1" noTextEdit="1"/>
          </p:cNvSpPr>
          <p:nvPr>
            <p:ph type="sldImg"/>
          </p:nvPr>
        </p:nvSpPr>
        <p:spPr>
          <a:xfrm>
            <a:off x="342900" y="696913"/>
            <a:ext cx="6197600" cy="3486150"/>
          </a:xfrm>
          <a:ln/>
        </p:spPr>
      </p:sp>
      <p:sp>
        <p:nvSpPr>
          <p:cNvPr id="66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7338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E80D0-BBC6-47C2-AA3F-B32621B7119A}" type="slidenum">
              <a:rPr lang="en-US"/>
              <a:pPr/>
              <a:t>29</a:t>
            </a:fld>
            <a:endParaRPr lang="en-US"/>
          </a:p>
        </p:txBody>
      </p:sp>
      <p:sp>
        <p:nvSpPr>
          <p:cNvPr id="663554" name="Rectangle 2"/>
          <p:cNvSpPr>
            <a:spLocks noGrp="1" noRot="1" noChangeAspect="1" noChangeArrowheads="1" noTextEdit="1"/>
          </p:cNvSpPr>
          <p:nvPr>
            <p:ph type="sldImg"/>
          </p:nvPr>
        </p:nvSpPr>
        <p:spPr>
          <a:xfrm>
            <a:off x="342900" y="696913"/>
            <a:ext cx="6197600" cy="3486150"/>
          </a:xfrm>
          <a:ln/>
        </p:spPr>
      </p:sp>
      <p:sp>
        <p:nvSpPr>
          <p:cNvPr id="66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589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050F4-C8C3-4856-B0AB-A976C547CAA8}" type="slidenum">
              <a:rPr lang="en-US"/>
              <a:pPr/>
              <a:t>30</a:t>
            </a:fld>
            <a:endParaRPr lang="en-US"/>
          </a:p>
        </p:txBody>
      </p:sp>
      <p:sp>
        <p:nvSpPr>
          <p:cNvPr id="665602" name="Rectangle 2"/>
          <p:cNvSpPr>
            <a:spLocks noGrp="1" noRot="1" noChangeAspect="1" noChangeArrowheads="1" noTextEdit="1"/>
          </p:cNvSpPr>
          <p:nvPr>
            <p:ph type="sldImg"/>
          </p:nvPr>
        </p:nvSpPr>
        <p:spPr>
          <a:xfrm>
            <a:off x="342900" y="696913"/>
            <a:ext cx="6197600" cy="3486150"/>
          </a:xfrm>
          <a:ln/>
        </p:spPr>
      </p:sp>
      <p:sp>
        <p:nvSpPr>
          <p:cNvPr id="66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709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39"/>
            <a:ext cx="78232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128000" y="6248401"/>
            <a:ext cx="3556000" cy="365125"/>
          </a:xfrm>
          <a:prstGeom prst="rect">
            <a:avLst/>
          </a:prstGeom>
        </p:spPr>
        <p:txBody>
          <a:bodyPr/>
          <a:lstStyle/>
          <a:p>
            <a:endParaRPr lang="en-US"/>
          </a:p>
        </p:txBody>
      </p:sp>
      <p:sp>
        <p:nvSpPr>
          <p:cNvPr id="5" name="Footer Placeholder 4"/>
          <p:cNvSpPr>
            <a:spLocks noGrp="1"/>
          </p:cNvSpPr>
          <p:nvPr>
            <p:ph type="ftr" sz="quarter" idx="11"/>
          </p:nvPr>
        </p:nvSpPr>
        <p:spPr>
          <a:xfrm>
            <a:off x="812801" y="6248207"/>
            <a:ext cx="722811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a:prstGeom prst="rect">
            <a:avLst/>
          </a:prstGeom>
        </p:spPr>
        <p:txBody>
          <a:bodyPr/>
          <a:lstStyle/>
          <a:p>
            <a:endParaRPr lang="en-US"/>
          </a:p>
        </p:txBody>
      </p:sp>
      <p:sp>
        <p:nvSpPr>
          <p:cNvPr id="5" name="Footer Placeholder 4"/>
          <p:cNvSpPr>
            <a:spLocks noGrp="1"/>
          </p:cNvSpPr>
          <p:nvPr>
            <p:ph type="ftr" sz="quarter" idx="11"/>
          </p:nvPr>
        </p:nvSpPr>
        <p:spPr>
          <a:xfrm>
            <a:off x="609602" y="6248208"/>
            <a:ext cx="7431311" cy="365125"/>
          </a:xfrm>
          <a:prstGeom prst="rect">
            <a:avLst/>
          </a:prstGeo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1785600" cy="990600"/>
          </a:xfrm>
        </p:spPr>
        <p:txBody>
          <a:bodyPr/>
          <a:lstStyle/>
          <a:p>
            <a:r>
              <a:rPr kumimoji="0" lang="en-US"/>
              <a:t>Click to edit Master title style</a:t>
            </a:r>
          </a:p>
        </p:txBody>
      </p:sp>
      <p:sp>
        <p:nvSpPr>
          <p:cNvPr id="6" name="Slide Number Placeholder 5"/>
          <p:cNvSpPr>
            <a:spLocks noGrp="1"/>
          </p:cNvSpPr>
          <p:nvPr>
            <p:ph type="sldNum" sz="quarter" idx="12"/>
          </p:nvPr>
        </p:nvSpPr>
        <p:spPr>
          <a:xfrm>
            <a:off x="0" y="1256270"/>
            <a:ext cx="711200" cy="304800"/>
          </a:xfrm>
        </p:spPr>
        <p:txBody>
          <a:bodyPr/>
          <a:lstStyle>
            <a:lvl1pPr>
              <a:defRPr sz="1800">
                <a:solidFill>
                  <a:srgbClr val="FFFFFF"/>
                </a:solidFill>
              </a:defRPr>
            </a:lvl1pPr>
          </a:lstStyle>
          <a:p>
            <a:fld id="{283B9EA5-CE9A-4950-A80C-5ADF06B45BB8}" type="slidenum">
              <a:rPr lang="en-US" smtClean="0"/>
              <a:pPr/>
              <a:t>‹#›</a:t>
            </a:fld>
            <a:endParaRPr lang="en-US" dirty="0"/>
          </a:p>
        </p:txBody>
      </p:sp>
      <p:sp>
        <p:nvSpPr>
          <p:cNvPr id="8" name="Content Placeholder 7"/>
          <p:cNvSpPr>
            <a:spLocks noGrp="1"/>
          </p:cNvSpPr>
          <p:nvPr>
            <p:ph sz="quarter" idx="1"/>
          </p:nvPr>
        </p:nvSpPr>
        <p:spPr>
          <a:xfrm>
            <a:off x="203200" y="1600200"/>
            <a:ext cx="117856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2286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3048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3048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3048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457200"/>
            <a:ext cx="1727200" cy="701676"/>
          </a:xfrm>
        </p:spPr>
        <p:txBody>
          <a:bodyPr>
            <a:noAutofit/>
          </a:bodyPr>
          <a:lstStyle>
            <a:lvl1pPr>
              <a:defRPr sz="2400">
                <a:solidFill>
                  <a:srgbClr val="FFFFFF"/>
                </a:solidFill>
              </a:defRPr>
            </a:lvl1p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8128000" y="6248401"/>
            <a:ext cx="3556000" cy="365125"/>
          </a:xfrm>
          <a:prstGeom prst="rect">
            <a:avLst/>
          </a:prstGeom>
        </p:spPr>
        <p:txBody>
          <a:bodyPr rtlCol="0"/>
          <a:lstStyle/>
          <a:p>
            <a:endParaRPr lang="en-US"/>
          </a:p>
        </p:txBody>
      </p:sp>
      <p:sp>
        <p:nvSpPr>
          <p:cNvPr id="10" name="Slide Number Placeholder 9"/>
          <p:cNvSpPr>
            <a:spLocks noGrp="1"/>
          </p:cNvSpPr>
          <p:nvPr>
            <p:ph type="sldNum" sz="quarter" idx="16"/>
          </p:nvPr>
        </p:nvSpPr>
        <p:spPr/>
        <p:txBody>
          <a:bodyPr rtlCol="0"/>
          <a:lstStyle/>
          <a:p>
            <a:fld id="{283B9EA5-CE9A-4950-A80C-5ADF06B45BB8}" type="slidenum">
              <a:rPr lang="en-US" smtClean="0"/>
              <a:t>‹#›</a:t>
            </a:fld>
            <a:endParaRPr lang="en-US"/>
          </a:p>
        </p:txBody>
      </p:sp>
      <p:sp>
        <p:nvSpPr>
          <p:cNvPr id="12" name="Footer Placeholder 11"/>
          <p:cNvSpPr>
            <a:spLocks noGrp="1"/>
          </p:cNvSpPr>
          <p:nvPr>
            <p:ph type="ftr" sz="quarter" idx="17"/>
          </p:nvPr>
        </p:nvSpPr>
        <p:spPr>
          <a:xfrm>
            <a:off x="812801" y="6248207"/>
            <a:ext cx="7228111" cy="365125"/>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8128000" y="6248401"/>
            <a:ext cx="3556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fld id="{283B9EA5-CE9A-4950-A80C-5ADF06B45BB8}" type="slidenum">
              <a:rPr lang="en-US" smtClean="0"/>
              <a:t>‹#›</a:t>
            </a:fld>
            <a:endParaRPr lang="en-US"/>
          </a:p>
        </p:txBody>
      </p:sp>
      <p:sp>
        <p:nvSpPr>
          <p:cNvPr id="14" name="Footer Placeholder 13"/>
          <p:cNvSpPr>
            <a:spLocks noGrp="1"/>
          </p:cNvSpPr>
          <p:nvPr>
            <p:ph type="ftr" sz="quarter" idx="17"/>
          </p:nvPr>
        </p:nvSpPr>
        <p:spPr>
          <a:xfrm>
            <a:off x="812801" y="6248207"/>
            <a:ext cx="7228111" cy="365125"/>
          </a:xfrm>
          <a:prstGeom prst="rect">
            <a:avLst/>
          </a:prstGeom>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8128000" y="6248401"/>
            <a:ext cx="3556000" cy="365125"/>
          </a:xfrm>
          <a:prstGeom prst="rect">
            <a:avLst/>
          </a:prstGeom>
        </p:spPr>
        <p:txBody>
          <a:bodyPr/>
          <a:lstStyle/>
          <a:p>
            <a:endParaRPr lang="en-US"/>
          </a:p>
        </p:txBody>
      </p:sp>
      <p:sp>
        <p:nvSpPr>
          <p:cNvPr id="4" name="Footer Placeholder 3"/>
          <p:cNvSpPr>
            <a:spLocks noGrp="1"/>
          </p:cNvSpPr>
          <p:nvPr>
            <p:ph type="ftr" sz="quarter" idx="11"/>
          </p:nvPr>
        </p:nvSpPr>
        <p:spPr>
          <a:xfrm>
            <a:off x="812801" y="6248207"/>
            <a:ext cx="7228111"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3556000" cy="365125"/>
          </a:xfrm>
          <a:prstGeom prst="rect">
            <a:avLst/>
          </a:prstGeom>
        </p:spPr>
        <p:txBody>
          <a:bodyPr/>
          <a:lstStyle/>
          <a:p>
            <a:endParaRPr lang="en-US"/>
          </a:p>
        </p:txBody>
      </p:sp>
      <p:sp>
        <p:nvSpPr>
          <p:cNvPr id="3" name="Footer Placeholder 2"/>
          <p:cNvSpPr>
            <a:spLocks noGrp="1"/>
          </p:cNvSpPr>
          <p:nvPr>
            <p:ph type="ftr" sz="quarter" idx="11"/>
          </p:nvPr>
        </p:nvSpPr>
        <p:spPr>
          <a:xfrm>
            <a:off x="812801" y="6248207"/>
            <a:ext cx="722811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8128000" y="6248401"/>
            <a:ext cx="3556000" cy="365125"/>
          </a:xfrm>
          <a:prstGeom prst="rect">
            <a:avLst/>
          </a:prstGeom>
        </p:spPr>
        <p:txBody>
          <a:bodyPr/>
          <a:lstStyle/>
          <a:p>
            <a:endParaRPr lang="en-US"/>
          </a:p>
        </p:txBody>
      </p:sp>
      <p:sp>
        <p:nvSpPr>
          <p:cNvPr id="6" name="Footer Placeholder 5"/>
          <p:cNvSpPr>
            <a:spLocks noGrp="1"/>
          </p:cNvSpPr>
          <p:nvPr>
            <p:ph type="ftr" sz="quarter" idx="11"/>
          </p:nvPr>
        </p:nvSpPr>
        <p:spPr>
          <a:xfrm>
            <a:off x="812801" y="6248207"/>
            <a:ext cx="722811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283B9EA5-CE9A-4950-A80C-5ADF06B45BB8}"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a:prstGeom prst="rect">
            <a:avLst/>
          </a:prstGeo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03200" y="228600"/>
            <a:ext cx="117856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203200" y="1600200"/>
            <a:ext cx="11785600" cy="51054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6179" y="1257917"/>
            <a:ext cx="793579" cy="260728"/>
          </a:xfrm>
          <a:prstGeom prst="rect">
            <a:avLst/>
          </a:prstGeom>
        </p:spPr>
        <p:txBody>
          <a:bodyPr vert="horz" anchor="ctr" anchorCtr="0">
            <a:normAutofit/>
          </a:bodyPr>
          <a:lstStyle>
            <a:lvl1pPr algn="ctr" eaLnBrk="1" latinLnBrk="0" hangingPunct="1">
              <a:defRPr kumimoji="0" sz="1800" b="1">
                <a:solidFill>
                  <a:srgbClr val="FFFFFF"/>
                </a:solidFill>
              </a:defRPr>
            </a:lvl1pPr>
          </a:lstStyle>
          <a:p>
            <a:fld id="{283B9EA5-CE9A-4950-A80C-5ADF06B45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00"/>
            <a:ext cx="9001539" cy="1828800"/>
          </a:xfrm>
        </p:spPr>
        <p:txBody>
          <a:bodyPr>
            <a:normAutofit fontScale="90000"/>
          </a:bodyPr>
          <a:lstStyle/>
          <a:p>
            <a:r>
              <a:rPr lang="en-US" sz="6000" cap="none" dirty="0"/>
              <a:t>CS 514 / ECE 558</a:t>
            </a:r>
            <a:br>
              <a:rPr lang="en-US" sz="6000" cap="none" dirty="0"/>
            </a:br>
            <a:r>
              <a:rPr lang="en-US" sz="6000" cap="none" dirty="0"/>
              <a:t>Advanced </a:t>
            </a:r>
            <a:r>
              <a:rPr lang="en-US" sz="4900" cap="none" dirty="0"/>
              <a:t>Computer Networks</a:t>
            </a:r>
          </a:p>
        </p:txBody>
      </p:sp>
      <p:sp>
        <p:nvSpPr>
          <p:cNvPr id="4" name="Subtitle 2"/>
          <p:cNvSpPr txBox="1">
            <a:spLocks/>
          </p:cNvSpPr>
          <p:nvPr/>
        </p:nvSpPr>
        <p:spPr>
          <a:xfrm>
            <a:off x="2209799" y="3496235"/>
            <a:ext cx="6662784" cy="2133600"/>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sz="3600" b="1" dirty="0">
                <a:solidFill>
                  <a:schemeClr val="tx1"/>
                </a:solidFill>
              </a:rPr>
              <a:t>Transport Layer: TCP and QUIC</a:t>
            </a:r>
          </a:p>
        </p:txBody>
      </p:sp>
      <p:sp>
        <p:nvSpPr>
          <p:cNvPr id="5" name="Subtitle 4"/>
          <p:cNvSpPr>
            <a:spLocks noGrp="1"/>
          </p:cNvSpPr>
          <p:nvPr>
            <p:ph type="subTitle" idx="1"/>
          </p:nvPr>
        </p:nvSpPr>
        <p:spPr/>
        <p:txBody>
          <a:bodyPr/>
          <a:lstStyle/>
          <a:p>
            <a:r>
              <a:rPr lang="en-US" dirty="0"/>
              <a:t>Slides courtesy of David </a:t>
            </a:r>
            <a:r>
              <a:rPr lang="en-US" dirty="0" err="1"/>
              <a:t>Choffnes</a:t>
            </a:r>
            <a:r>
              <a:rPr lang="en-US" dirty="0"/>
              <a:t> and Christo Wilson</a:t>
            </a:r>
          </a:p>
        </p:txBody>
      </p:sp>
    </p:spTree>
    <p:extLst>
      <p:ext uri="{BB962C8B-B14F-4D97-AF65-F5344CB8AC3E}">
        <p14:creationId xmlns:p14="http://schemas.microsoft.com/office/powerpoint/2010/main" val="3265509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Control: View from the Sender Side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10</a:t>
            </a:fld>
            <a:endParaRPr lang="en-US" dirty="0"/>
          </a:p>
        </p:txBody>
      </p:sp>
      <p:sp>
        <p:nvSpPr>
          <p:cNvPr id="6" name="Rectangle 5"/>
          <p:cNvSpPr/>
          <p:nvPr/>
        </p:nvSpPr>
        <p:spPr>
          <a:xfrm>
            <a:off x="2800964" y="2538681"/>
            <a:ext cx="3828463" cy="383652"/>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Sequence Number</a:t>
            </a:r>
          </a:p>
        </p:txBody>
      </p:sp>
      <p:sp>
        <p:nvSpPr>
          <p:cNvPr id="7" name="Rectangle 6"/>
          <p:cNvSpPr/>
          <p:nvPr/>
        </p:nvSpPr>
        <p:spPr>
          <a:xfrm>
            <a:off x="2800963" y="2149047"/>
            <a:ext cx="1916064"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Src</a:t>
            </a:r>
            <a:r>
              <a:rPr lang="en-US" sz="2000" dirty="0"/>
              <a:t>. Port</a:t>
            </a:r>
          </a:p>
        </p:txBody>
      </p:sp>
      <p:sp>
        <p:nvSpPr>
          <p:cNvPr id="8" name="Rectangle 7"/>
          <p:cNvSpPr/>
          <p:nvPr/>
        </p:nvSpPr>
        <p:spPr>
          <a:xfrm>
            <a:off x="2800961" y="2919041"/>
            <a:ext cx="3828463"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Acknowledgement Number</a:t>
            </a:r>
          </a:p>
        </p:txBody>
      </p:sp>
      <p:sp>
        <p:nvSpPr>
          <p:cNvPr id="9" name="Rectangle 8"/>
          <p:cNvSpPr/>
          <p:nvPr/>
        </p:nvSpPr>
        <p:spPr>
          <a:xfrm>
            <a:off x="4714552" y="3307827"/>
            <a:ext cx="191239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Adv. Window</a:t>
            </a:r>
          </a:p>
        </p:txBody>
      </p:sp>
      <p:sp>
        <p:nvSpPr>
          <p:cNvPr id="10" name="Rectangle 9"/>
          <p:cNvSpPr/>
          <p:nvPr/>
        </p:nvSpPr>
        <p:spPr>
          <a:xfrm>
            <a:off x="4714555" y="3682811"/>
            <a:ext cx="191239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Urgent Pointer</a:t>
            </a:r>
          </a:p>
        </p:txBody>
      </p:sp>
      <p:sp>
        <p:nvSpPr>
          <p:cNvPr id="11" name="Rectangle 10"/>
          <p:cNvSpPr/>
          <p:nvPr/>
        </p:nvSpPr>
        <p:spPr>
          <a:xfrm>
            <a:off x="3423761" y="3302693"/>
            <a:ext cx="1294945"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Flags</a:t>
            </a:r>
          </a:p>
        </p:txBody>
      </p:sp>
      <p:sp>
        <p:nvSpPr>
          <p:cNvPr id="12" name="Rectangle 11"/>
          <p:cNvSpPr/>
          <p:nvPr/>
        </p:nvSpPr>
        <p:spPr>
          <a:xfrm>
            <a:off x="2804475" y="3687003"/>
            <a:ext cx="1914230"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Checksum</a:t>
            </a:r>
          </a:p>
        </p:txBody>
      </p:sp>
      <p:sp>
        <p:nvSpPr>
          <p:cNvPr id="13" name="Rectangle 12"/>
          <p:cNvSpPr/>
          <p:nvPr/>
        </p:nvSpPr>
        <p:spPr>
          <a:xfrm>
            <a:off x="2804474" y="3296810"/>
            <a:ext cx="619286"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HL</a:t>
            </a:r>
          </a:p>
        </p:txBody>
      </p:sp>
      <p:sp>
        <p:nvSpPr>
          <p:cNvPr id="14" name="TextBox 13"/>
          <p:cNvSpPr txBox="1"/>
          <p:nvPr/>
        </p:nvSpPr>
        <p:spPr>
          <a:xfrm>
            <a:off x="3887843" y="1678012"/>
            <a:ext cx="1591269" cy="461665"/>
          </a:xfrm>
          <a:prstGeom prst="rect">
            <a:avLst/>
          </a:prstGeom>
          <a:noFill/>
        </p:spPr>
        <p:txBody>
          <a:bodyPr wrap="none" rtlCol="0">
            <a:spAutoFit/>
          </a:bodyPr>
          <a:lstStyle/>
          <a:p>
            <a:pPr algn="ctr"/>
            <a:r>
              <a:rPr lang="en-US" sz="2400" dirty="0"/>
              <a:t>Packet Sent</a:t>
            </a:r>
          </a:p>
        </p:txBody>
      </p:sp>
      <p:sp>
        <p:nvSpPr>
          <p:cNvPr id="15" name="Rectangle 14"/>
          <p:cNvSpPr/>
          <p:nvPr/>
        </p:nvSpPr>
        <p:spPr>
          <a:xfrm>
            <a:off x="9465613" y="2148389"/>
            <a:ext cx="191239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Dest</a:t>
            </a:r>
            <a:r>
              <a:rPr lang="en-US" sz="2000" dirty="0"/>
              <a:t>. Port</a:t>
            </a:r>
          </a:p>
        </p:txBody>
      </p:sp>
      <p:sp>
        <p:nvSpPr>
          <p:cNvPr id="17" name="Rectangle 16"/>
          <p:cNvSpPr/>
          <p:nvPr/>
        </p:nvSpPr>
        <p:spPr>
          <a:xfrm>
            <a:off x="7547402" y="2148389"/>
            <a:ext cx="1916064"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Src</a:t>
            </a:r>
            <a:r>
              <a:rPr lang="en-US" sz="2000" dirty="0"/>
              <a:t>. Port</a:t>
            </a:r>
          </a:p>
        </p:txBody>
      </p:sp>
      <p:sp>
        <p:nvSpPr>
          <p:cNvPr id="18" name="Rectangle 17"/>
          <p:cNvSpPr/>
          <p:nvPr/>
        </p:nvSpPr>
        <p:spPr>
          <a:xfrm>
            <a:off x="7547400" y="2918383"/>
            <a:ext cx="3828463" cy="383652"/>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Acknowledgement Number</a:t>
            </a:r>
          </a:p>
        </p:txBody>
      </p:sp>
      <p:sp>
        <p:nvSpPr>
          <p:cNvPr id="19" name="Rectangle 18"/>
          <p:cNvSpPr/>
          <p:nvPr/>
        </p:nvSpPr>
        <p:spPr>
          <a:xfrm>
            <a:off x="9460991" y="3296152"/>
            <a:ext cx="1912398" cy="383652"/>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Adv. Window</a:t>
            </a:r>
          </a:p>
        </p:txBody>
      </p:sp>
      <p:sp>
        <p:nvSpPr>
          <p:cNvPr id="20" name="Rectangle 19"/>
          <p:cNvSpPr/>
          <p:nvPr/>
        </p:nvSpPr>
        <p:spPr>
          <a:xfrm>
            <a:off x="9460994" y="3682153"/>
            <a:ext cx="191239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Urgent Pointer</a:t>
            </a:r>
          </a:p>
        </p:txBody>
      </p:sp>
      <p:sp>
        <p:nvSpPr>
          <p:cNvPr id="21" name="Rectangle 20"/>
          <p:cNvSpPr/>
          <p:nvPr/>
        </p:nvSpPr>
        <p:spPr>
          <a:xfrm>
            <a:off x="8170200" y="3302035"/>
            <a:ext cx="1294945"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Flags</a:t>
            </a:r>
          </a:p>
        </p:txBody>
      </p:sp>
      <p:sp>
        <p:nvSpPr>
          <p:cNvPr id="22" name="Rectangle 21"/>
          <p:cNvSpPr/>
          <p:nvPr/>
        </p:nvSpPr>
        <p:spPr>
          <a:xfrm>
            <a:off x="7550914" y="3686345"/>
            <a:ext cx="1914230"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Checksum</a:t>
            </a:r>
          </a:p>
        </p:txBody>
      </p:sp>
      <p:sp>
        <p:nvSpPr>
          <p:cNvPr id="23" name="Rectangle 22"/>
          <p:cNvSpPr/>
          <p:nvPr/>
        </p:nvSpPr>
        <p:spPr>
          <a:xfrm>
            <a:off x="7550913" y="3296152"/>
            <a:ext cx="619286"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HL</a:t>
            </a:r>
          </a:p>
        </p:txBody>
      </p:sp>
      <p:sp>
        <p:nvSpPr>
          <p:cNvPr id="24" name="TextBox 23"/>
          <p:cNvSpPr txBox="1"/>
          <p:nvPr/>
        </p:nvSpPr>
        <p:spPr>
          <a:xfrm>
            <a:off x="8351802" y="1677354"/>
            <a:ext cx="2156231" cy="461665"/>
          </a:xfrm>
          <a:prstGeom prst="rect">
            <a:avLst/>
          </a:prstGeom>
          <a:noFill/>
        </p:spPr>
        <p:txBody>
          <a:bodyPr wrap="none" rtlCol="0">
            <a:spAutoFit/>
          </a:bodyPr>
          <a:lstStyle/>
          <a:p>
            <a:pPr algn="ctr"/>
            <a:r>
              <a:rPr lang="en-US" sz="2400" dirty="0"/>
              <a:t>Packet Received</a:t>
            </a:r>
          </a:p>
        </p:txBody>
      </p:sp>
      <p:sp>
        <p:nvSpPr>
          <p:cNvPr id="5" name="Rectangle 4"/>
          <p:cNvSpPr/>
          <p:nvPr/>
        </p:nvSpPr>
        <p:spPr>
          <a:xfrm>
            <a:off x="4708157" y="2149047"/>
            <a:ext cx="191239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Dest</a:t>
            </a:r>
            <a:r>
              <a:rPr lang="en-US" sz="2000" dirty="0"/>
              <a:t>. Port</a:t>
            </a:r>
          </a:p>
        </p:txBody>
      </p:sp>
      <p:sp>
        <p:nvSpPr>
          <p:cNvPr id="16" name="Rectangle 15"/>
          <p:cNvSpPr/>
          <p:nvPr/>
        </p:nvSpPr>
        <p:spPr>
          <a:xfrm>
            <a:off x="7547403" y="2538023"/>
            <a:ext cx="3828463"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Sequence Number</a:t>
            </a:r>
          </a:p>
        </p:txBody>
      </p:sp>
      <p:cxnSp>
        <p:nvCxnSpPr>
          <p:cNvPr id="25" name="Straight Arrow Connector 24"/>
          <p:cNvCxnSpPr/>
          <p:nvPr/>
        </p:nvCxnSpPr>
        <p:spPr>
          <a:xfrm flipV="1">
            <a:off x="2800961" y="5472661"/>
            <a:ext cx="8572429" cy="4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00961" y="5492853"/>
            <a:ext cx="1034963" cy="461665"/>
          </a:xfrm>
          <a:prstGeom prst="rect">
            <a:avLst/>
          </a:prstGeom>
          <a:noFill/>
        </p:spPr>
        <p:txBody>
          <a:bodyPr wrap="none" rtlCol="0">
            <a:spAutoFit/>
          </a:bodyPr>
          <a:lstStyle/>
          <a:p>
            <a:r>
              <a:rPr lang="en-US" sz="2400" dirty="0" err="1"/>
              <a:t>ACKed</a:t>
            </a:r>
            <a:endParaRPr lang="en-US" sz="2400" dirty="0"/>
          </a:p>
        </p:txBody>
      </p:sp>
      <p:sp>
        <p:nvSpPr>
          <p:cNvPr id="27" name="TextBox 26"/>
          <p:cNvSpPr txBox="1"/>
          <p:nvPr/>
        </p:nvSpPr>
        <p:spPr>
          <a:xfrm>
            <a:off x="4683870" y="5492853"/>
            <a:ext cx="710451" cy="461665"/>
          </a:xfrm>
          <a:prstGeom prst="rect">
            <a:avLst/>
          </a:prstGeom>
          <a:noFill/>
        </p:spPr>
        <p:txBody>
          <a:bodyPr wrap="none" rtlCol="0">
            <a:spAutoFit/>
          </a:bodyPr>
          <a:lstStyle/>
          <a:p>
            <a:r>
              <a:rPr lang="en-US" sz="2400" dirty="0"/>
              <a:t>Sent</a:t>
            </a:r>
          </a:p>
        </p:txBody>
      </p:sp>
      <p:sp>
        <p:nvSpPr>
          <p:cNvPr id="28" name="TextBox 27"/>
          <p:cNvSpPr txBox="1"/>
          <p:nvPr/>
        </p:nvSpPr>
        <p:spPr>
          <a:xfrm>
            <a:off x="6027916" y="5492853"/>
            <a:ext cx="1452064" cy="461665"/>
          </a:xfrm>
          <a:prstGeom prst="rect">
            <a:avLst/>
          </a:prstGeom>
          <a:noFill/>
        </p:spPr>
        <p:txBody>
          <a:bodyPr wrap="none" rtlCol="0">
            <a:spAutoFit/>
          </a:bodyPr>
          <a:lstStyle/>
          <a:p>
            <a:r>
              <a:rPr lang="en-US" sz="2400" dirty="0"/>
              <a:t>To Be Sent</a:t>
            </a:r>
          </a:p>
        </p:txBody>
      </p:sp>
      <p:sp>
        <p:nvSpPr>
          <p:cNvPr id="29" name="Oval 28"/>
          <p:cNvSpPr/>
          <p:nvPr/>
        </p:nvSpPr>
        <p:spPr>
          <a:xfrm>
            <a:off x="4200980" y="5367080"/>
            <a:ext cx="220338" cy="220338"/>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885854" y="5367080"/>
            <a:ext cx="220338" cy="220338"/>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668749" y="5367080"/>
            <a:ext cx="220338" cy="220338"/>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202634" y="5367080"/>
            <a:ext cx="220338" cy="220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872740" y="5492852"/>
            <a:ext cx="2248180" cy="461665"/>
          </a:xfrm>
          <a:prstGeom prst="rect">
            <a:avLst/>
          </a:prstGeom>
          <a:noFill/>
        </p:spPr>
        <p:txBody>
          <a:bodyPr wrap="none" rtlCol="0">
            <a:spAutoFit/>
          </a:bodyPr>
          <a:lstStyle/>
          <a:p>
            <a:r>
              <a:rPr lang="en-US" sz="2400" dirty="0"/>
              <a:t>Outside Window</a:t>
            </a:r>
          </a:p>
        </p:txBody>
      </p:sp>
      <p:cxnSp>
        <p:nvCxnSpPr>
          <p:cNvPr id="43" name="Elbow Connector 42"/>
          <p:cNvCxnSpPr>
            <a:stCxn id="18" idx="1"/>
          </p:cNvCxnSpPr>
          <p:nvPr/>
        </p:nvCxnSpPr>
        <p:spPr>
          <a:xfrm rot="10800000" flipV="1">
            <a:off x="7087175" y="3110209"/>
            <a:ext cx="460224" cy="1567999"/>
          </a:xfrm>
          <a:prstGeom prst="bentConnector2">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endCxn id="29" idx="0"/>
          </p:cNvCxnSpPr>
          <p:nvPr/>
        </p:nvCxnSpPr>
        <p:spPr>
          <a:xfrm rot="10800000" flipV="1">
            <a:off x="4311149" y="4678208"/>
            <a:ext cx="2776026" cy="688872"/>
          </a:xfrm>
          <a:prstGeom prst="bentConnector2">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6" idx="3"/>
          </p:cNvCxnSpPr>
          <p:nvPr/>
        </p:nvCxnSpPr>
        <p:spPr>
          <a:xfrm>
            <a:off x="6629427" y="2730507"/>
            <a:ext cx="243209" cy="880826"/>
          </a:xfrm>
          <a:prstGeom prst="bentConnector2">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endCxn id="30" idx="0"/>
          </p:cNvCxnSpPr>
          <p:nvPr/>
        </p:nvCxnSpPr>
        <p:spPr>
          <a:xfrm rot="5400000">
            <a:off x="5556457" y="4050902"/>
            <a:ext cx="1755747" cy="876611"/>
          </a:xfrm>
          <a:prstGeom prst="bentConnector3">
            <a:avLst>
              <a:gd name="adj1" fmla="val 50000"/>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1" name="Left Brace 50"/>
          <p:cNvSpPr/>
          <p:nvPr/>
        </p:nvSpPr>
        <p:spPr>
          <a:xfrm rot="16200000">
            <a:off x="5790015" y="4343446"/>
            <a:ext cx="510038" cy="3467772"/>
          </a:xfrm>
          <a:prstGeom prst="leftBrace">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5376271" y="6268044"/>
            <a:ext cx="1239506" cy="461665"/>
          </a:xfrm>
          <a:prstGeom prst="rect">
            <a:avLst/>
          </a:prstGeom>
          <a:noFill/>
        </p:spPr>
        <p:txBody>
          <a:bodyPr wrap="none" rtlCol="0">
            <a:spAutoFit/>
          </a:bodyPr>
          <a:lstStyle/>
          <a:p>
            <a:pPr algn="ctr"/>
            <a:r>
              <a:rPr lang="en-US" sz="2400" b="1" dirty="0"/>
              <a:t>Window</a:t>
            </a:r>
          </a:p>
        </p:txBody>
      </p:sp>
      <p:cxnSp>
        <p:nvCxnSpPr>
          <p:cNvPr id="61" name="Elbow Connector 60"/>
          <p:cNvCxnSpPr>
            <a:stCxn id="19" idx="3"/>
          </p:cNvCxnSpPr>
          <p:nvPr/>
        </p:nvCxnSpPr>
        <p:spPr>
          <a:xfrm>
            <a:off x="11373389" y="3487979"/>
            <a:ext cx="164824" cy="2780065"/>
          </a:xfrm>
          <a:prstGeom prst="bentConnector2">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889087" y="6268043"/>
            <a:ext cx="3649126" cy="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9488489" y="4365241"/>
            <a:ext cx="1630576" cy="461665"/>
          </a:xfrm>
          <a:prstGeom prst="rect">
            <a:avLst/>
          </a:prstGeom>
          <a:noFill/>
        </p:spPr>
        <p:txBody>
          <a:bodyPr wrap="none" rtlCol="0">
            <a:spAutoFit/>
          </a:bodyPr>
          <a:lstStyle/>
          <a:p>
            <a:pPr algn="ctr"/>
            <a:r>
              <a:rPr lang="en-US" sz="2400" b="1" dirty="0" err="1"/>
              <a:t>sock.send</a:t>
            </a:r>
            <a:r>
              <a:rPr lang="en-US" sz="2400" b="1" dirty="0"/>
              <a:t>()</a:t>
            </a:r>
          </a:p>
        </p:txBody>
      </p:sp>
      <p:cxnSp>
        <p:nvCxnSpPr>
          <p:cNvPr id="66" name="Straight Arrow Connector 65"/>
          <p:cNvCxnSpPr>
            <a:stCxn id="64" idx="2"/>
            <a:endCxn id="32" idx="0"/>
          </p:cNvCxnSpPr>
          <p:nvPr/>
        </p:nvCxnSpPr>
        <p:spPr>
          <a:xfrm>
            <a:off x="10303777" y="4826906"/>
            <a:ext cx="9026" cy="540174"/>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flipH="1">
            <a:off x="3201478" y="4065806"/>
            <a:ext cx="3125757" cy="954107"/>
            <a:chOff x="1219200" y="4876799"/>
            <a:chExt cx="5181606" cy="1396951"/>
          </a:xfrm>
        </p:grpSpPr>
        <p:sp>
          <p:nvSpPr>
            <p:cNvPr id="68" name="Rectangular Callout 67"/>
            <p:cNvSpPr/>
            <p:nvPr/>
          </p:nvSpPr>
          <p:spPr>
            <a:xfrm>
              <a:off x="1219200" y="4876799"/>
              <a:ext cx="5181599" cy="1384995"/>
            </a:xfrm>
            <a:prstGeom prst="wedgeRectCallout">
              <a:avLst>
                <a:gd name="adj1" fmla="val -6034"/>
                <a:gd name="adj2" fmla="val 87594"/>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69" name="TextBox 68"/>
            <p:cNvSpPr txBox="1"/>
            <p:nvPr/>
          </p:nvSpPr>
          <p:spPr>
            <a:xfrm>
              <a:off x="1219207" y="4876799"/>
              <a:ext cx="5181599" cy="1396951"/>
            </a:xfrm>
            <a:prstGeom prst="rect">
              <a:avLst/>
            </a:prstGeom>
            <a:noFill/>
          </p:spPr>
          <p:txBody>
            <a:bodyPr wrap="square" rtlCol="0">
              <a:spAutoFit/>
            </a:bodyPr>
            <a:lstStyle/>
            <a:p>
              <a:pPr algn="ctr">
                <a:defRPr/>
              </a:pPr>
              <a:r>
                <a:rPr lang="en-US" sz="2800" kern="0" dirty="0">
                  <a:solidFill>
                    <a:sysClr val="window" lastClr="FFFFFF"/>
                  </a:solidFill>
                </a:rPr>
                <a:t>Must be buffered until </a:t>
              </a:r>
              <a:r>
                <a:rPr lang="en-US" sz="2800" kern="0" dirty="0" err="1">
                  <a:solidFill>
                    <a:sysClr val="window" lastClr="FFFFFF"/>
                  </a:solidFill>
                </a:rPr>
                <a:t>ACKed</a:t>
              </a:r>
              <a:endParaRPr lang="en-US" sz="2800" kern="0" dirty="0">
                <a:solidFill>
                  <a:sysClr val="window" lastClr="FFFFFF"/>
                </a:solidFill>
              </a:endParaRPr>
            </a:p>
          </p:txBody>
        </p:sp>
      </p:grpSp>
      <p:sp>
        <p:nvSpPr>
          <p:cNvPr id="4" name="TextBox 3">
            <a:extLst>
              <a:ext uri="{FF2B5EF4-FFF2-40B4-BE49-F238E27FC236}">
                <a16:creationId xmlns:a16="http://schemas.microsoft.com/office/drawing/2014/main" id="{BE5E118F-839B-4848-B82D-6573678127EB}"/>
              </a:ext>
            </a:extLst>
          </p:cNvPr>
          <p:cNvSpPr txBox="1"/>
          <p:nvPr/>
        </p:nvSpPr>
        <p:spPr>
          <a:xfrm>
            <a:off x="711200" y="4982602"/>
            <a:ext cx="2050255" cy="954107"/>
          </a:xfrm>
          <a:prstGeom prst="rect">
            <a:avLst/>
          </a:prstGeom>
          <a:noFill/>
        </p:spPr>
        <p:txBody>
          <a:bodyPr wrap="square" rtlCol="0">
            <a:spAutoFit/>
          </a:bodyPr>
          <a:lstStyle/>
          <a:p>
            <a:pPr algn="r"/>
            <a:r>
              <a:rPr lang="en-US" sz="2800" b="1" i="1" dirty="0"/>
              <a:t>Buffer of Bytes to Send</a:t>
            </a:r>
          </a:p>
        </p:txBody>
      </p:sp>
    </p:spTree>
    <p:extLst>
      <p:ext uri="{BB962C8B-B14F-4D97-AF65-F5344CB8AC3E}">
        <p14:creationId xmlns:p14="http://schemas.microsoft.com/office/powerpoint/2010/main" val="5688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anim calcmode="lin" valueType="num">
                                      <p:cBhvr>
                                        <p:cTn id="13" dur="500" fill="hold"/>
                                        <p:tgtEl>
                                          <p:spTgt spid="64"/>
                                        </p:tgtEl>
                                        <p:attrNameLst>
                                          <p:attrName>ppt_x</p:attrName>
                                        </p:attrNameLst>
                                      </p:cBhvr>
                                      <p:tavLst>
                                        <p:tav tm="0">
                                          <p:val>
                                            <p:strVal val="#ppt_x"/>
                                          </p:val>
                                        </p:tav>
                                        <p:tav tm="100000">
                                          <p:val>
                                            <p:strVal val="#ppt_x"/>
                                          </p:val>
                                        </p:tav>
                                      </p:tavLst>
                                    </p:anim>
                                    <p:anim calcmode="lin" valueType="num">
                                      <p:cBhvr>
                                        <p:cTn id="14" dur="500" fill="hold"/>
                                        <p:tgtEl>
                                          <p:spTgt spid="6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anim calcmode="lin" valueType="num">
                                      <p:cBhvr>
                                        <p:cTn id="18" dur="500" fill="hold"/>
                                        <p:tgtEl>
                                          <p:spTgt spid="66"/>
                                        </p:tgtEl>
                                        <p:attrNameLst>
                                          <p:attrName>ppt_x</p:attrName>
                                        </p:attrNameLst>
                                      </p:cBhvr>
                                      <p:tavLst>
                                        <p:tav tm="0">
                                          <p:val>
                                            <p:strVal val="#ppt_x"/>
                                          </p:val>
                                        </p:tav>
                                        <p:tav tm="100000">
                                          <p:val>
                                            <p:strVal val="#ppt_x"/>
                                          </p:val>
                                        </p:tav>
                                      </p:tavLst>
                                    </p:anim>
                                    <p:anim calcmode="lin" valueType="num">
                                      <p:cBhvr>
                                        <p:cTn id="19" dur="5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par>
                          <p:cTn id="36" fill="hold">
                            <p:stCondLst>
                              <p:cond delay="1000"/>
                            </p:stCondLst>
                            <p:childTnLst>
                              <p:par>
                                <p:cTn id="37" presetID="22" presetClass="entr" presetSubtype="4"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anim calcmode="lin" valueType="num">
                                      <p:cBhvr>
                                        <p:cTn id="45" dur="500" fill="hold"/>
                                        <p:tgtEl>
                                          <p:spTgt spid="30"/>
                                        </p:tgtEl>
                                        <p:attrNameLst>
                                          <p:attrName>ppt_x</p:attrName>
                                        </p:attrNameLst>
                                      </p:cBhvr>
                                      <p:tavLst>
                                        <p:tav tm="0">
                                          <p:val>
                                            <p:strVal val="#ppt_x"/>
                                          </p:val>
                                        </p:tav>
                                        <p:tav tm="100000">
                                          <p:val>
                                            <p:strVal val="#ppt_x"/>
                                          </p:val>
                                        </p:tav>
                                      </p:tavLst>
                                    </p:anim>
                                    <p:anim calcmode="lin" valueType="num">
                                      <p:cBhvr>
                                        <p:cTn id="46" dur="500" fill="hold"/>
                                        <p:tgtEl>
                                          <p:spTgt spid="3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down)">
                                      <p:cBhvr>
                                        <p:cTn id="55" dur="500"/>
                                        <p:tgtEl>
                                          <p:spTgt spid="49"/>
                                        </p:tgtEl>
                                      </p:cBhvr>
                                    </p:animEffect>
                                  </p:childTnLst>
                                </p:cTn>
                              </p:par>
                            </p:childTnLst>
                          </p:cTn>
                        </p:par>
                        <p:par>
                          <p:cTn id="56" fill="hold">
                            <p:stCondLst>
                              <p:cond delay="1000"/>
                            </p:stCondLst>
                            <p:childTnLst>
                              <p:par>
                                <p:cTn id="57" presetID="22" presetClass="entr" presetSubtype="4"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down)">
                                      <p:cBhvr>
                                        <p:cTn id="59" dur="5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500"/>
                                        <p:tgtEl>
                                          <p:spTgt spid="67"/>
                                        </p:tgtEl>
                                      </p:cBhvr>
                                    </p:animEffect>
                                    <p:anim calcmode="lin" valueType="num">
                                      <p:cBhvr>
                                        <p:cTn id="65" dur="500" fill="hold"/>
                                        <p:tgtEl>
                                          <p:spTgt spid="67"/>
                                        </p:tgtEl>
                                        <p:attrNameLst>
                                          <p:attrName>ppt_x</p:attrName>
                                        </p:attrNameLst>
                                      </p:cBhvr>
                                      <p:tavLst>
                                        <p:tav tm="0">
                                          <p:val>
                                            <p:strVal val="#ppt_x"/>
                                          </p:val>
                                        </p:tav>
                                        <p:tav tm="100000">
                                          <p:val>
                                            <p:strVal val="#ppt_x"/>
                                          </p:val>
                                        </p:tav>
                                      </p:tavLst>
                                    </p:anim>
                                    <p:anim calcmode="lin" valueType="num">
                                      <p:cBhvr>
                                        <p:cTn id="66" dur="5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xit" presetSubtype="0" fill="hold" nodeType="clickEffect">
                                  <p:stCondLst>
                                    <p:cond delay="0"/>
                                  </p:stCondLst>
                                  <p:childTnLst>
                                    <p:animEffect transition="out" filter="fade">
                                      <p:cBhvr>
                                        <p:cTn id="70" dur="500"/>
                                        <p:tgtEl>
                                          <p:spTgt spid="67"/>
                                        </p:tgtEl>
                                      </p:cBhvr>
                                    </p:animEffect>
                                    <p:anim calcmode="lin" valueType="num">
                                      <p:cBhvr>
                                        <p:cTn id="71" dur="500"/>
                                        <p:tgtEl>
                                          <p:spTgt spid="67"/>
                                        </p:tgtEl>
                                        <p:attrNameLst>
                                          <p:attrName>ppt_x</p:attrName>
                                        </p:attrNameLst>
                                      </p:cBhvr>
                                      <p:tavLst>
                                        <p:tav tm="0">
                                          <p:val>
                                            <p:strVal val="ppt_x"/>
                                          </p:val>
                                        </p:tav>
                                        <p:tav tm="100000">
                                          <p:val>
                                            <p:strVal val="ppt_x"/>
                                          </p:val>
                                        </p:tav>
                                      </p:tavLst>
                                    </p:anim>
                                    <p:anim calcmode="lin" valueType="num">
                                      <p:cBhvr>
                                        <p:cTn id="72" dur="500"/>
                                        <p:tgtEl>
                                          <p:spTgt spid="67"/>
                                        </p:tgtEl>
                                        <p:attrNameLst>
                                          <p:attrName>ppt_y</p:attrName>
                                        </p:attrNameLst>
                                      </p:cBhvr>
                                      <p:tavLst>
                                        <p:tav tm="0">
                                          <p:val>
                                            <p:strVal val="ppt_y"/>
                                          </p:val>
                                        </p:tav>
                                        <p:tav tm="100000">
                                          <p:val>
                                            <p:strVal val="ppt_y+.1"/>
                                          </p:val>
                                        </p:tav>
                                      </p:tavLst>
                                    </p:anim>
                                    <p:set>
                                      <p:cBhvr>
                                        <p:cTn id="73" dur="1" fill="hold">
                                          <p:stCondLst>
                                            <p:cond delay="499"/>
                                          </p:stCondLst>
                                        </p:cTn>
                                        <p:tgtEl>
                                          <p:spTgt spid="67"/>
                                        </p:tgtEl>
                                        <p:attrNameLst>
                                          <p:attrName>style.visibility</p:attrName>
                                        </p:attrNameLst>
                                      </p:cBhvr>
                                      <p:to>
                                        <p:strVal val="hidden"/>
                                      </p:to>
                                    </p:set>
                                  </p:childTnLst>
                                </p:cTn>
                              </p:par>
                            </p:childTnLst>
                          </p:cTn>
                        </p:par>
                        <p:par>
                          <p:cTn id="74" fill="hold">
                            <p:stCondLst>
                              <p:cond delay="500"/>
                            </p:stCondLst>
                            <p:childTnLst>
                              <p:par>
                                <p:cTn id="75" presetID="42" presetClass="entr" presetSubtype="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anim calcmode="lin" valueType="num">
                                      <p:cBhvr>
                                        <p:cTn id="78" dur="500" fill="hold"/>
                                        <p:tgtEl>
                                          <p:spTgt spid="31"/>
                                        </p:tgtEl>
                                        <p:attrNameLst>
                                          <p:attrName>ppt_x</p:attrName>
                                        </p:attrNameLst>
                                      </p:cBhvr>
                                      <p:tavLst>
                                        <p:tav tm="0">
                                          <p:val>
                                            <p:strVal val="#ppt_x"/>
                                          </p:val>
                                        </p:tav>
                                        <p:tav tm="100000">
                                          <p:val>
                                            <p:strVal val="#ppt_x"/>
                                          </p:val>
                                        </p:tav>
                                      </p:tavLst>
                                    </p:anim>
                                    <p:anim calcmode="lin" valueType="num">
                                      <p:cBhvr>
                                        <p:cTn id="79" dur="500" fill="hold"/>
                                        <p:tgtEl>
                                          <p:spTgt spid="3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strVal val="#ppt_x"/>
                                          </p:val>
                                        </p:tav>
                                        <p:tav tm="100000">
                                          <p:val>
                                            <p:strVal val="#ppt_x"/>
                                          </p:val>
                                        </p:tav>
                                      </p:tavLst>
                                    </p:anim>
                                    <p:anim calcmode="lin" valueType="num">
                                      <p:cBhvr>
                                        <p:cTn id="84" dur="500" fill="hold"/>
                                        <p:tgtEl>
                                          <p:spTgt spid="2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anim calcmode="lin" valueType="num">
                                      <p:cBhvr>
                                        <p:cTn id="88" dur="500" fill="hold"/>
                                        <p:tgtEl>
                                          <p:spTgt spid="39"/>
                                        </p:tgtEl>
                                        <p:attrNameLst>
                                          <p:attrName>ppt_x</p:attrName>
                                        </p:attrNameLst>
                                      </p:cBhvr>
                                      <p:tavLst>
                                        <p:tav tm="0">
                                          <p:val>
                                            <p:strVal val="#ppt_x"/>
                                          </p:val>
                                        </p:tav>
                                        <p:tav tm="100000">
                                          <p:val>
                                            <p:strVal val="#ppt_x"/>
                                          </p:val>
                                        </p:tav>
                                      </p:tavLst>
                                    </p:anim>
                                    <p:anim calcmode="lin" valueType="num">
                                      <p:cBhvr>
                                        <p:cTn id="89" dur="500" fill="hold"/>
                                        <p:tgtEl>
                                          <p:spTgt spid="3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fade">
                                      <p:cBhvr>
                                        <p:cTn id="92" dur="500"/>
                                        <p:tgtEl>
                                          <p:spTgt spid="51"/>
                                        </p:tgtEl>
                                      </p:cBhvr>
                                    </p:animEffect>
                                    <p:anim calcmode="lin" valueType="num">
                                      <p:cBhvr>
                                        <p:cTn id="93" dur="500" fill="hold"/>
                                        <p:tgtEl>
                                          <p:spTgt spid="51"/>
                                        </p:tgtEl>
                                        <p:attrNameLst>
                                          <p:attrName>ppt_x</p:attrName>
                                        </p:attrNameLst>
                                      </p:cBhvr>
                                      <p:tavLst>
                                        <p:tav tm="0">
                                          <p:val>
                                            <p:strVal val="#ppt_x"/>
                                          </p:val>
                                        </p:tav>
                                        <p:tav tm="100000">
                                          <p:val>
                                            <p:strVal val="#ppt_x"/>
                                          </p:val>
                                        </p:tav>
                                      </p:tavLst>
                                    </p:anim>
                                    <p:anim calcmode="lin" valueType="num">
                                      <p:cBhvr>
                                        <p:cTn id="94" dur="500" fill="hold"/>
                                        <p:tgtEl>
                                          <p:spTgt spid="5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anim calcmode="lin" valueType="num">
                                      <p:cBhvr>
                                        <p:cTn id="98" dur="500" fill="hold"/>
                                        <p:tgtEl>
                                          <p:spTgt spid="52"/>
                                        </p:tgtEl>
                                        <p:attrNameLst>
                                          <p:attrName>ppt_x</p:attrName>
                                        </p:attrNameLst>
                                      </p:cBhvr>
                                      <p:tavLst>
                                        <p:tav tm="0">
                                          <p:val>
                                            <p:strVal val="#ppt_x"/>
                                          </p:val>
                                        </p:tav>
                                        <p:tav tm="100000">
                                          <p:val>
                                            <p:strVal val="#ppt_x"/>
                                          </p:val>
                                        </p:tav>
                                      </p:tavLst>
                                    </p:anim>
                                    <p:anim calcmode="lin" valueType="num">
                                      <p:cBhvr>
                                        <p:cTn id="99" dur="500" fill="hold"/>
                                        <p:tgtEl>
                                          <p:spTgt spid="52"/>
                                        </p:tgtEl>
                                        <p:attrNameLst>
                                          <p:attrName>ppt_y</p:attrName>
                                        </p:attrNameLst>
                                      </p:cBhvr>
                                      <p:tavLst>
                                        <p:tav tm="0">
                                          <p:val>
                                            <p:strVal val="#ppt_y+.1"/>
                                          </p:val>
                                        </p:tav>
                                        <p:tav tm="100000">
                                          <p:val>
                                            <p:strVal val="#ppt_y"/>
                                          </p:val>
                                        </p:tav>
                                      </p:tavLst>
                                    </p:anim>
                                  </p:childTnLst>
                                </p:cTn>
                              </p:par>
                            </p:childTnLst>
                          </p:cTn>
                        </p:par>
                        <p:par>
                          <p:cTn id="100" fill="hold">
                            <p:stCondLst>
                              <p:cond delay="1000"/>
                            </p:stCondLst>
                            <p:childTnLst>
                              <p:par>
                                <p:cTn id="101" presetID="22" presetClass="entr" presetSubtype="8" fill="hold"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left)">
                                      <p:cBhvr>
                                        <p:cTn id="103" dur="500"/>
                                        <p:tgtEl>
                                          <p:spTgt spid="63"/>
                                        </p:tgtEl>
                                      </p:cBhvr>
                                    </p:animEffect>
                                  </p:childTnLst>
                                </p:cTn>
                              </p:par>
                            </p:childTnLst>
                          </p:cTn>
                        </p:par>
                        <p:par>
                          <p:cTn id="104" fill="hold">
                            <p:stCondLst>
                              <p:cond delay="1500"/>
                            </p:stCondLst>
                            <p:childTnLst>
                              <p:par>
                                <p:cTn id="105" presetID="22" presetClass="entr" presetSubtype="4" fill="hold"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down)">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animBg="1"/>
      <p:bldP spid="30" grpId="0" animBg="1"/>
      <p:bldP spid="31" grpId="0" animBg="1"/>
      <p:bldP spid="32" grpId="0" animBg="1"/>
      <p:bldP spid="39" grpId="0"/>
      <p:bldP spid="51" grpId="0" animBg="1"/>
      <p:bldP spid="5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dirty="0"/>
              <a:t>What Should the Receiver ACK?</a:t>
            </a:r>
            <a:endParaRPr lang="en-US" dirty="0">
              <a:solidFill>
                <a:srgbClr val="FF0000"/>
              </a:solidFill>
            </a:endParaRPr>
          </a:p>
        </p:txBody>
      </p:sp>
      <p:sp>
        <p:nvSpPr>
          <p:cNvPr id="627715" name="Rectangle 3"/>
          <p:cNvSpPr>
            <a:spLocks noGrp="1" noChangeArrowheads="1"/>
          </p:cNvSpPr>
          <p:nvPr>
            <p:ph idx="1"/>
          </p:nvPr>
        </p:nvSpPr>
        <p:spPr>
          <a:xfrm>
            <a:off x="203200" y="1600200"/>
            <a:ext cx="11002513" cy="5105400"/>
          </a:xfrm>
        </p:spPr>
        <p:txBody>
          <a:bodyPr>
            <a:normAutofit/>
          </a:bodyPr>
          <a:lstStyle/>
          <a:p>
            <a:pPr marL="514350" indent="-514350">
              <a:buFont typeface="+mj-lt"/>
              <a:buAutoNum type="arabicPeriod"/>
            </a:pPr>
            <a:r>
              <a:rPr lang="en-US" dirty="0"/>
              <a:t>ACK </a:t>
            </a:r>
            <a:r>
              <a:rPr lang="en-US" dirty="0">
                <a:solidFill>
                  <a:schemeClr val="accent1"/>
                </a:solidFill>
              </a:rPr>
              <a:t>every packet</a:t>
            </a:r>
            <a:r>
              <a:rPr lang="en-US" dirty="0"/>
              <a:t> that extends contiguous received bytes in sequence space order </a:t>
            </a:r>
          </a:p>
          <a:p>
            <a:pPr marL="514350" indent="-514350">
              <a:buFont typeface="+mj-lt"/>
              <a:buAutoNum type="arabicPeriod"/>
            </a:pPr>
            <a:r>
              <a:rPr lang="en-US" dirty="0"/>
              <a:t>Use </a:t>
            </a:r>
            <a:r>
              <a:rPr lang="en-US" i="1" dirty="0">
                <a:solidFill>
                  <a:schemeClr val="accent1"/>
                </a:solidFill>
              </a:rPr>
              <a:t>cumulative ACK</a:t>
            </a:r>
            <a:r>
              <a:rPr lang="en-US" dirty="0"/>
              <a:t>, where an ACK for sequence </a:t>
            </a:r>
            <a:r>
              <a:rPr lang="en-US" i="1" dirty="0"/>
              <a:t>n</a:t>
            </a:r>
            <a:r>
              <a:rPr lang="en-US" dirty="0"/>
              <a:t> implies ACKS for all </a:t>
            </a:r>
            <a:r>
              <a:rPr lang="en-US" i="1" dirty="0"/>
              <a:t>k</a:t>
            </a:r>
            <a:r>
              <a:rPr lang="en-US" dirty="0"/>
              <a:t> &lt; </a:t>
            </a:r>
            <a:r>
              <a:rPr lang="en-US" i="1" dirty="0"/>
              <a:t>n</a:t>
            </a:r>
          </a:p>
          <a:p>
            <a:pPr marL="514350" indent="-514350">
              <a:buFont typeface="+mj-lt"/>
              <a:buAutoNum type="arabicPeriod"/>
            </a:pPr>
            <a:r>
              <a:rPr lang="en-US" dirty="0"/>
              <a:t>Use </a:t>
            </a:r>
            <a:r>
              <a:rPr lang="en-US" i="1" dirty="0">
                <a:solidFill>
                  <a:schemeClr val="accent1"/>
                </a:solidFill>
              </a:rPr>
              <a:t>negative ACKs </a:t>
            </a:r>
            <a:r>
              <a:rPr lang="en-US" dirty="0"/>
              <a:t>(NACKs), indicating which packet did not arrive</a:t>
            </a:r>
          </a:p>
          <a:p>
            <a:pPr marL="834390" lvl="1" indent="-514350">
              <a:buFont typeface="Wingdings" panose="05000000000000000000" pitchFamily="2" charset="2"/>
              <a:buChar char="q"/>
            </a:pPr>
            <a:r>
              <a:rPr lang="en-US" dirty="0"/>
              <a:t>not used by TCP</a:t>
            </a:r>
          </a:p>
          <a:p>
            <a:pPr marL="514350" indent="-514350">
              <a:buFont typeface="+mj-lt"/>
              <a:buAutoNum type="arabicPeriod"/>
            </a:pPr>
            <a:r>
              <a:rPr lang="en-US" dirty="0"/>
              <a:t>Use </a:t>
            </a:r>
            <a:r>
              <a:rPr lang="en-US" i="1" dirty="0">
                <a:solidFill>
                  <a:schemeClr val="accent1"/>
                </a:solidFill>
              </a:rPr>
              <a:t>selective ACKs </a:t>
            </a:r>
            <a:r>
              <a:rPr lang="en-US" dirty="0"/>
              <a:t>(SACKs), indicating those that did arrive, even if not in order</a:t>
            </a:r>
          </a:p>
          <a:p>
            <a:pPr marL="834390" lvl="1" indent="-514350">
              <a:buFont typeface="Wingdings" panose="05000000000000000000" pitchFamily="2" charset="2"/>
              <a:buChar char="q"/>
            </a:pPr>
            <a:r>
              <a:rPr lang="en-US" dirty="0"/>
              <a:t>SACK is an actual TCP extension, SACK-permitted options fields in header</a:t>
            </a:r>
          </a:p>
        </p:txBody>
      </p:sp>
      <p:sp>
        <p:nvSpPr>
          <p:cNvPr id="5" name="Slide Number Placeholder 5"/>
          <p:cNvSpPr>
            <a:spLocks noGrp="1"/>
          </p:cNvSpPr>
          <p:nvPr>
            <p:ph type="sldNum" sz="quarter" idx="4294967295"/>
          </p:nvPr>
        </p:nvSpPr>
        <p:spPr>
          <a:xfrm>
            <a:off x="9906000" y="6356351"/>
            <a:ext cx="762000" cy="365125"/>
          </a:xfrm>
          <a:prstGeom prst="rect">
            <a:avLst/>
          </a:prstGeom>
        </p:spPr>
        <p:txBody>
          <a:bodyPr>
            <a:normAutofit lnSpcReduction="10000"/>
          </a:bodyPr>
          <a:lstStyle/>
          <a:p>
            <a:fld id="{E69AC99F-0E86-43C9-AB90-FE1161A07387}" type="slidenum">
              <a:rPr lang="en-US" smtClean="0"/>
              <a:pPr/>
              <a:t>11</a:t>
            </a:fld>
            <a:endParaRPr lang="en-US"/>
          </a:p>
        </p:txBody>
      </p:sp>
      <p:sp>
        <p:nvSpPr>
          <p:cNvPr id="6" name="Slide Number Placeholder 2"/>
          <p:cNvSpPr>
            <a:spLocks noGrp="1"/>
          </p:cNvSpPr>
          <p:nvPr>
            <p:ph type="sldNum" sz="quarter" idx="12"/>
          </p:nvPr>
        </p:nvSpPr>
        <p:spPr>
          <a:xfrm>
            <a:off x="124862" y="1266272"/>
            <a:ext cx="533400" cy="304800"/>
          </a:xfrm>
        </p:spPr>
        <p:txBody>
          <a:bodyPr>
            <a:normAutofit fontScale="92500" lnSpcReduction="20000"/>
          </a:bodyPr>
          <a:lstStyle/>
          <a:p>
            <a:fld id="{283B9EA5-CE9A-4950-A80C-5ADF06B45BB8}" type="slidenum">
              <a:rPr lang="en-US" smtClean="0"/>
              <a:pPr/>
              <a:t>11</a:t>
            </a:fld>
            <a:endParaRPr lang="en-US" dirty="0"/>
          </a:p>
        </p:txBody>
      </p:sp>
    </p:spTree>
    <p:extLst>
      <p:ext uri="{BB962C8B-B14F-4D97-AF65-F5344CB8AC3E}">
        <p14:creationId xmlns:p14="http://schemas.microsoft.com/office/powerpoint/2010/main" val="145810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7715">
                                            <p:txEl>
                                              <p:pRg st="1" end="1"/>
                                            </p:txEl>
                                          </p:spTgt>
                                        </p:tgtEl>
                                        <p:attrNameLst>
                                          <p:attrName>style.visibility</p:attrName>
                                        </p:attrNameLst>
                                      </p:cBhvr>
                                      <p:to>
                                        <p:strVal val="visible"/>
                                      </p:to>
                                    </p:set>
                                    <p:animEffect transition="in" filter="fade">
                                      <p:cBhvr>
                                        <p:cTn id="7" dur="500"/>
                                        <p:tgtEl>
                                          <p:spTgt spid="627715">
                                            <p:txEl>
                                              <p:pRg st="1" end="1"/>
                                            </p:txEl>
                                          </p:spTgt>
                                        </p:tgtEl>
                                      </p:cBhvr>
                                    </p:animEffect>
                                    <p:anim calcmode="lin" valueType="num">
                                      <p:cBhvr>
                                        <p:cTn id="8" dur="500" fill="hold"/>
                                        <p:tgtEl>
                                          <p:spTgt spid="62771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2771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27715">
                                            <p:txEl>
                                              <p:pRg st="2" end="2"/>
                                            </p:txEl>
                                          </p:spTgt>
                                        </p:tgtEl>
                                        <p:attrNameLst>
                                          <p:attrName>style.visibility</p:attrName>
                                        </p:attrNameLst>
                                      </p:cBhvr>
                                      <p:to>
                                        <p:strVal val="visible"/>
                                      </p:to>
                                    </p:set>
                                    <p:animEffect transition="in" filter="fade">
                                      <p:cBhvr>
                                        <p:cTn id="13" dur="500"/>
                                        <p:tgtEl>
                                          <p:spTgt spid="627715">
                                            <p:txEl>
                                              <p:pRg st="2" end="2"/>
                                            </p:txEl>
                                          </p:spTgt>
                                        </p:tgtEl>
                                      </p:cBhvr>
                                    </p:animEffect>
                                    <p:anim calcmode="lin" valueType="num">
                                      <p:cBhvr>
                                        <p:cTn id="14" dur="500" fill="hold"/>
                                        <p:tgtEl>
                                          <p:spTgt spid="62771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2771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27715">
                                            <p:txEl>
                                              <p:pRg st="3" end="3"/>
                                            </p:txEl>
                                          </p:spTgt>
                                        </p:tgtEl>
                                        <p:attrNameLst>
                                          <p:attrName>style.visibility</p:attrName>
                                        </p:attrNameLst>
                                      </p:cBhvr>
                                      <p:to>
                                        <p:strVal val="visible"/>
                                      </p:to>
                                    </p:set>
                                    <p:animEffect transition="in" filter="fade">
                                      <p:cBhvr>
                                        <p:cTn id="19" dur="500"/>
                                        <p:tgtEl>
                                          <p:spTgt spid="627715">
                                            <p:txEl>
                                              <p:pRg st="3" end="3"/>
                                            </p:txEl>
                                          </p:spTgt>
                                        </p:tgtEl>
                                      </p:cBhvr>
                                    </p:animEffect>
                                    <p:anim calcmode="lin" valueType="num">
                                      <p:cBhvr>
                                        <p:cTn id="20" dur="500" fill="hold"/>
                                        <p:tgtEl>
                                          <p:spTgt spid="627715">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6277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27715">
                                            <p:txEl>
                                              <p:pRg st="4" end="4"/>
                                            </p:txEl>
                                          </p:spTgt>
                                        </p:tgtEl>
                                        <p:attrNameLst>
                                          <p:attrName>style.visibility</p:attrName>
                                        </p:attrNameLst>
                                      </p:cBhvr>
                                      <p:to>
                                        <p:strVal val="visible"/>
                                      </p:to>
                                    </p:set>
                                    <p:animEffect transition="in" filter="fade">
                                      <p:cBhvr>
                                        <p:cTn id="26" dur="500"/>
                                        <p:tgtEl>
                                          <p:spTgt spid="627715">
                                            <p:txEl>
                                              <p:pRg st="4" end="4"/>
                                            </p:txEl>
                                          </p:spTgt>
                                        </p:tgtEl>
                                      </p:cBhvr>
                                    </p:animEffect>
                                    <p:anim calcmode="lin" valueType="num">
                                      <p:cBhvr>
                                        <p:cTn id="27" dur="500" fill="hold"/>
                                        <p:tgtEl>
                                          <p:spTgt spid="627715">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27715">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27715">
                                            <p:txEl>
                                              <p:pRg st="5" end="5"/>
                                            </p:txEl>
                                          </p:spTgt>
                                        </p:tgtEl>
                                        <p:attrNameLst>
                                          <p:attrName>style.visibility</p:attrName>
                                        </p:attrNameLst>
                                      </p:cBhvr>
                                      <p:to>
                                        <p:strVal val="visible"/>
                                      </p:to>
                                    </p:set>
                                    <p:animEffect transition="in" filter="fade">
                                      <p:cBhvr>
                                        <p:cTn id="31" dur="500"/>
                                        <p:tgtEl>
                                          <p:spTgt spid="627715">
                                            <p:txEl>
                                              <p:pRg st="5" end="5"/>
                                            </p:txEl>
                                          </p:spTgt>
                                        </p:tgtEl>
                                      </p:cBhvr>
                                    </p:animEffect>
                                    <p:anim calcmode="lin" valueType="num">
                                      <p:cBhvr>
                                        <p:cTn id="32" dur="500" fill="hold"/>
                                        <p:tgtEl>
                                          <p:spTgt spid="627715">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6277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Detection</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12</a:t>
            </a:fld>
            <a:endParaRPr lang="en-US" dirty="0"/>
          </a:p>
        </p:txBody>
      </p:sp>
      <p:sp>
        <p:nvSpPr>
          <p:cNvPr id="4" name="Content Placeholder 3"/>
          <p:cNvSpPr>
            <a:spLocks noGrp="1"/>
          </p:cNvSpPr>
          <p:nvPr>
            <p:ph sz="quarter" idx="1"/>
          </p:nvPr>
        </p:nvSpPr>
        <p:spPr>
          <a:xfrm>
            <a:off x="203200" y="1600200"/>
            <a:ext cx="10464800" cy="5105400"/>
          </a:xfrm>
        </p:spPr>
        <p:txBody>
          <a:bodyPr/>
          <a:lstStyle/>
          <a:p>
            <a:r>
              <a:rPr lang="en-US" dirty="0"/>
              <a:t>Checksum detects (some) packet corruption</a:t>
            </a:r>
          </a:p>
          <a:p>
            <a:pPr lvl="1"/>
            <a:r>
              <a:rPr lang="en-US" dirty="0"/>
              <a:t>Computed over portion of IP header, TCP header, and data</a:t>
            </a:r>
          </a:p>
          <a:p>
            <a:r>
              <a:rPr lang="en-US" dirty="0"/>
              <a:t>Sequence numbers catch sequence problems</a:t>
            </a:r>
          </a:p>
          <a:p>
            <a:pPr lvl="1"/>
            <a:r>
              <a:rPr lang="en-US" dirty="0"/>
              <a:t>Duplicates are ignored</a:t>
            </a:r>
          </a:p>
          <a:p>
            <a:pPr lvl="1"/>
            <a:r>
              <a:rPr lang="en-US" dirty="0"/>
              <a:t>Out-of-order packets are reordered or dropped</a:t>
            </a:r>
          </a:p>
          <a:p>
            <a:pPr lvl="1"/>
            <a:r>
              <a:rPr lang="en-US" dirty="0"/>
              <a:t>Missing sequence numbers indicate lost packets</a:t>
            </a:r>
          </a:p>
          <a:p>
            <a:r>
              <a:rPr lang="en-US" dirty="0"/>
              <a:t>Lost segments detected by sender</a:t>
            </a:r>
          </a:p>
          <a:p>
            <a:pPr lvl="1"/>
            <a:r>
              <a:rPr lang="en-US" dirty="0"/>
              <a:t>Use </a:t>
            </a:r>
            <a:r>
              <a:rPr lang="en-US" dirty="0">
                <a:solidFill>
                  <a:schemeClr val="accent1"/>
                </a:solidFill>
              </a:rPr>
              <a:t>timeout</a:t>
            </a:r>
            <a:r>
              <a:rPr lang="en-US" dirty="0"/>
              <a:t> to detect missing ACKs</a:t>
            </a:r>
          </a:p>
          <a:p>
            <a:pPr lvl="1"/>
            <a:r>
              <a:rPr lang="en-US" dirty="0"/>
              <a:t>Need to estimate RTT to calibrate the timeout</a:t>
            </a:r>
          </a:p>
          <a:p>
            <a:pPr lvl="1"/>
            <a:r>
              <a:rPr lang="en-US" dirty="0"/>
              <a:t>Sender must keep copies of all data until ACK</a:t>
            </a:r>
          </a:p>
          <a:p>
            <a:pPr lvl="1"/>
            <a:endParaRPr lang="en-US" dirty="0"/>
          </a:p>
        </p:txBody>
      </p:sp>
    </p:spTree>
    <p:extLst>
      <p:ext uri="{BB962C8B-B14F-4D97-AF65-F5344CB8AC3E}">
        <p14:creationId xmlns:p14="http://schemas.microsoft.com/office/powerpoint/2010/main" val="1885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anim calcmode="lin" valueType="num">
                                      <p:cBhvr>
                                        <p:cTn id="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anim calcmode="lin" valueType="num">
                                      <p:cBhvr>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anim calcmode="lin" valueType="num">
                                      <p:cBhvr>
                                        <p:cTn id="1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anim calcmode="lin" valueType="num">
                                      <p:cBhvr>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anim calcmode="lin" valueType="num">
                                      <p:cBhvr>
                                        <p:cTn id="3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anim calcmode="lin" valueType="num">
                                      <p:cBhvr>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anim calcmode="lin" valueType="num">
                                      <p:cBhvr>
                                        <p:cTn id="4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fade">
                                      <p:cBhvr>
                                        <p:cTn id="44" dur="500"/>
                                        <p:tgtEl>
                                          <p:spTgt spid="4">
                                            <p:txEl>
                                              <p:pRg st="9" end="9"/>
                                            </p:txEl>
                                          </p:spTgt>
                                        </p:tgtEl>
                                      </p:cBhvr>
                                    </p:animEffect>
                                    <p:anim calcmode="lin" valueType="num">
                                      <p:cBhvr>
                                        <p:cTn id="4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Retransmission Time Outs (RTO)</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13</a:t>
            </a:fld>
            <a:endParaRPr lang="en-US" dirty="0"/>
          </a:p>
        </p:txBody>
      </p:sp>
      <p:sp>
        <p:nvSpPr>
          <p:cNvPr id="4" name="Content Placeholder 3"/>
          <p:cNvSpPr>
            <a:spLocks noGrp="1"/>
          </p:cNvSpPr>
          <p:nvPr>
            <p:ph sz="quarter" idx="1"/>
          </p:nvPr>
        </p:nvSpPr>
        <p:spPr>
          <a:xfrm>
            <a:off x="1676400" y="1600201"/>
            <a:ext cx="8839200" cy="1663995"/>
          </a:xfrm>
        </p:spPr>
        <p:txBody>
          <a:bodyPr/>
          <a:lstStyle/>
          <a:p>
            <a:r>
              <a:rPr lang="en-US" dirty="0"/>
              <a:t>Problem: time-out is linked to round trip time</a:t>
            </a:r>
          </a:p>
        </p:txBody>
      </p:sp>
      <p:cxnSp>
        <p:nvCxnSpPr>
          <p:cNvPr id="5" name="Straight Arrow Connector 4"/>
          <p:cNvCxnSpPr/>
          <p:nvPr/>
        </p:nvCxnSpPr>
        <p:spPr>
          <a:xfrm>
            <a:off x="2418430" y="2725939"/>
            <a:ext cx="0"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863011" y="2722253"/>
            <a:ext cx="12806"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229360" y="2560808"/>
            <a:ext cx="1998629" cy="682881"/>
            <a:chOff x="2210670" y="1973414"/>
            <a:chExt cx="4221087" cy="682881"/>
          </a:xfrm>
        </p:grpSpPr>
        <p:cxnSp>
          <p:nvCxnSpPr>
            <p:cNvPr id="8" name="Straight Arrow Connector 7"/>
            <p:cNvCxnSpPr/>
            <p:nvPr/>
          </p:nvCxnSpPr>
          <p:spPr>
            <a:xfrm>
              <a:off x="2823952" y="2214880"/>
              <a:ext cx="3353836" cy="4414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935364">
              <a:off x="2210670" y="1973414"/>
              <a:ext cx="4221087" cy="461665"/>
            </a:xfrm>
            <a:prstGeom prst="rect">
              <a:avLst/>
            </a:prstGeom>
            <a:noFill/>
          </p:spPr>
          <p:txBody>
            <a:bodyPr wrap="square" rtlCol="0">
              <a:spAutoFit/>
            </a:bodyPr>
            <a:lstStyle/>
            <a:p>
              <a:pPr algn="ctr"/>
              <a:r>
                <a:rPr lang="en-US" sz="2400" dirty="0"/>
                <a:t>Initial Send</a:t>
              </a:r>
            </a:p>
          </p:txBody>
        </p:sp>
      </p:grpSp>
      <p:grpSp>
        <p:nvGrpSpPr>
          <p:cNvPr id="10" name="Group 9"/>
          <p:cNvGrpSpPr/>
          <p:nvPr/>
        </p:nvGrpSpPr>
        <p:grpSpPr>
          <a:xfrm>
            <a:off x="2519738" y="4437100"/>
            <a:ext cx="2290108" cy="659029"/>
            <a:chOff x="2823952" y="2927597"/>
            <a:chExt cx="4836689" cy="659029"/>
          </a:xfrm>
        </p:grpSpPr>
        <p:cxnSp>
          <p:nvCxnSpPr>
            <p:cNvPr id="11" name="Straight Arrow Connector 10"/>
            <p:cNvCxnSpPr/>
            <p:nvPr/>
          </p:nvCxnSpPr>
          <p:spPr>
            <a:xfrm flipH="1">
              <a:off x="2823952" y="3036520"/>
              <a:ext cx="4836689" cy="5501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21131928">
              <a:off x="3881699" y="2927597"/>
              <a:ext cx="1508321" cy="461665"/>
            </a:xfrm>
            <a:prstGeom prst="rect">
              <a:avLst/>
            </a:prstGeom>
            <a:noFill/>
          </p:spPr>
          <p:txBody>
            <a:bodyPr wrap="none" rtlCol="0">
              <a:spAutoFit/>
            </a:bodyPr>
            <a:lstStyle/>
            <a:p>
              <a:r>
                <a:rPr lang="en-US" sz="2400" dirty="0"/>
                <a:t>ACK</a:t>
              </a:r>
            </a:p>
          </p:txBody>
        </p:sp>
      </p:grpSp>
      <p:grpSp>
        <p:nvGrpSpPr>
          <p:cNvPr id="13" name="Group 12"/>
          <p:cNvGrpSpPr/>
          <p:nvPr/>
        </p:nvGrpSpPr>
        <p:grpSpPr>
          <a:xfrm>
            <a:off x="2519738" y="3686849"/>
            <a:ext cx="2290108" cy="743370"/>
            <a:chOff x="2850395" y="3503510"/>
            <a:chExt cx="4810245" cy="743370"/>
          </a:xfrm>
        </p:grpSpPr>
        <p:cxnSp>
          <p:nvCxnSpPr>
            <p:cNvPr id="14" name="Straight Arrow Connector 13"/>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737497">
              <a:off x="4186572" y="3503510"/>
              <a:ext cx="2137893" cy="461665"/>
            </a:xfrm>
            <a:prstGeom prst="rect">
              <a:avLst/>
            </a:prstGeom>
            <a:noFill/>
          </p:spPr>
          <p:txBody>
            <a:bodyPr wrap="square" rtlCol="0">
              <a:spAutoFit/>
            </a:bodyPr>
            <a:lstStyle/>
            <a:p>
              <a:pPr algn="ctr"/>
              <a:r>
                <a:rPr lang="en-US" sz="2400" dirty="0"/>
                <a:t>Retry</a:t>
              </a:r>
            </a:p>
          </p:txBody>
        </p:sp>
      </p:grpSp>
      <p:grpSp>
        <p:nvGrpSpPr>
          <p:cNvPr id="17" name="Group 16"/>
          <p:cNvGrpSpPr/>
          <p:nvPr/>
        </p:nvGrpSpPr>
        <p:grpSpPr>
          <a:xfrm>
            <a:off x="1504329" y="2802273"/>
            <a:ext cx="837591" cy="1075615"/>
            <a:chOff x="2014791" y="2763244"/>
            <a:chExt cx="837591" cy="1439131"/>
          </a:xfrm>
        </p:grpSpPr>
        <p:sp>
          <p:nvSpPr>
            <p:cNvPr id="18" name="Left Brace 17"/>
            <p:cNvSpPr/>
            <p:nvPr/>
          </p:nvSpPr>
          <p:spPr>
            <a:xfrm>
              <a:off x="2476453" y="2763244"/>
              <a:ext cx="375929" cy="1439131"/>
            </a:xfrm>
            <a:prstGeom prst="leftBrace">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rot="16200000">
              <a:off x="1588331" y="3251976"/>
              <a:ext cx="1314585" cy="461665"/>
            </a:xfrm>
            <a:prstGeom prst="rect">
              <a:avLst/>
            </a:prstGeom>
            <a:noFill/>
          </p:spPr>
          <p:txBody>
            <a:bodyPr wrap="square" rtlCol="0">
              <a:spAutoFit/>
            </a:bodyPr>
            <a:lstStyle/>
            <a:p>
              <a:pPr algn="ctr"/>
              <a:r>
                <a:rPr lang="en-US" sz="2400" dirty="0"/>
                <a:t>RTO</a:t>
              </a:r>
            </a:p>
          </p:txBody>
        </p:sp>
      </p:grpSp>
      <p:sp>
        <p:nvSpPr>
          <p:cNvPr id="20" name="Multiply 19"/>
          <p:cNvSpPr/>
          <p:nvPr/>
        </p:nvSpPr>
        <p:spPr>
          <a:xfrm rot="812648">
            <a:off x="3896653" y="2918980"/>
            <a:ext cx="713214" cy="713214"/>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7780784" y="2729625"/>
            <a:ext cx="0"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225365" y="2725939"/>
            <a:ext cx="12806"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882094" y="2717733"/>
            <a:ext cx="2290106" cy="738607"/>
            <a:chOff x="2823952" y="2126653"/>
            <a:chExt cx="4836684" cy="738607"/>
          </a:xfrm>
        </p:grpSpPr>
        <p:cxnSp>
          <p:nvCxnSpPr>
            <p:cNvPr id="24" name="Straight Arrow Connector 23"/>
            <p:cNvCxnSpPr/>
            <p:nvPr/>
          </p:nvCxnSpPr>
          <p:spPr>
            <a:xfrm>
              <a:off x="2823952" y="2214880"/>
              <a:ext cx="4836684" cy="6503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935364">
              <a:off x="3154206" y="2126653"/>
              <a:ext cx="4221087" cy="461665"/>
            </a:xfrm>
            <a:prstGeom prst="rect">
              <a:avLst/>
            </a:prstGeom>
            <a:noFill/>
          </p:spPr>
          <p:txBody>
            <a:bodyPr wrap="square" rtlCol="0">
              <a:spAutoFit/>
            </a:bodyPr>
            <a:lstStyle/>
            <a:p>
              <a:pPr algn="ctr"/>
              <a:r>
                <a:rPr lang="en-US" sz="2400" dirty="0"/>
                <a:t>Initial Send</a:t>
              </a:r>
            </a:p>
          </p:txBody>
        </p:sp>
      </p:grpSp>
      <p:grpSp>
        <p:nvGrpSpPr>
          <p:cNvPr id="26" name="Group 25"/>
          <p:cNvGrpSpPr/>
          <p:nvPr/>
        </p:nvGrpSpPr>
        <p:grpSpPr>
          <a:xfrm>
            <a:off x="7882092" y="3424396"/>
            <a:ext cx="2290108" cy="862754"/>
            <a:chOff x="2823952" y="2922727"/>
            <a:chExt cx="4836689" cy="862754"/>
          </a:xfrm>
        </p:grpSpPr>
        <p:cxnSp>
          <p:nvCxnSpPr>
            <p:cNvPr id="27" name="Straight Arrow Connector 26"/>
            <p:cNvCxnSpPr/>
            <p:nvPr/>
          </p:nvCxnSpPr>
          <p:spPr>
            <a:xfrm flipH="1">
              <a:off x="2823952" y="3036520"/>
              <a:ext cx="4836689" cy="7489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20462123">
              <a:off x="4644590" y="2922727"/>
              <a:ext cx="2235186" cy="461665"/>
            </a:xfrm>
            <a:prstGeom prst="rect">
              <a:avLst/>
            </a:prstGeom>
            <a:noFill/>
          </p:spPr>
          <p:txBody>
            <a:bodyPr wrap="square" rtlCol="0">
              <a:spAutoFit/>
            </a:bodyPr>
            <a:lstStyle/>
            <a:p>
              <a:pPr algn="ctr"/>
              <a:r>
                <a:rPr lang="en-US" sz="2400" dirty="0"/>
                <a:t>ACK</a:t>
              </a:r>
            </a:p>
          </p:txBody>
        </p:sp>
      </p:grpSp>
      <p:grpSp>
        <p:nvGrpSpPr>
          <p:cNvPr id="29" name="Group 28"/>
          <p:cNvGrpSpPr/>
          <p:nvPr/>
        </p:nvGrpSpPr>
        <p:grpSpPr>
          <a:xfrm>
            <a:off x="7882092" y="3903190"/>
            <a:ext cx="2290108" cy="562615"/>
            <a:chOff x="2850395" y="3684265"/>
            <a:chExt cx="4810245" cy="562615"/>
          </a:xfrm>
        </p:grpSpPr>
        <p:cxnSp>
          <p:nvCxnSpPr>
            <p:cNvPr id="30" name="Straight Arrow Connector 29"/>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737497">
              <a:off x="5481889" y="3684265"/>
              <a:ext cx="2137893" cy="461665"/>
            </a:xfrm>
            <a:prstGeom prst="rect">
              <a:avLst/>
            </a:prstGeom>
            <a:noFill/>
          </p:spPr>
          <p:txBody>
            <a:bodyPr wrap="square" rtlCol="0">
              <a:spAutoFit/>
            </a:bodyPr>
            <a:lstStyle/>
            <a:p>
              <a:pPr algn="ctr"/>
              <a:r>
                <a:rPr lang="en-US" sz="2400" dirty="0"/>
                <a:t>Retry</a:t>
              </a:r>
            </a:p>
          </p:txBody>
        </p:sp>
      </p:grpSp>
      <p:grpSp>
        <p:nvGrpSpPr>
          <p:cNvPr id="32" name="Group 31"/>
          <p:cNvGrpSpPr/>
          <p:nvPr/>
        </p:nvGrpSpPr>
        <p:grpSpPr>
          <a:xfrm>
            <a:off x="6866683" y="2805959"/>
            <a:ext cx="837591" cy="1075615"/>
            <a:chOff x="2014791" y="2763244"/>
            <a:chExt cx="837591" cy="1439131"/>
          </a:xfrm>
        </p:grpSpPr>
        <p:sp>
          <p:nvSpPr>
            <p:cNvPr id="33" name="Left Brace 32"/>
            <p:cNvSpPr/>
            <p:nvPr/>
          </p:nvSpPr>
          <p:spPr>
            <a:xfrm>
              <a:off x="2476453" y="2763244"/>
              <a:ext cx="375929" cy="1439131"/>
            </a:xfrm>
            <a:prstGeom prst="leftBrace">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rot="16200000">
              <a:off x="1588331" y="3251976"/>
              <a:ext cx="1314585" cy="461665"/>
            </a:xfrm>
            <a:prstGeom prst="rect">
              <a:avLst/>
            </a:prstGeom>
            <a:noFill/>
          </p:spPr>
          <p:txBody>
            <a:bodyPr wrap="square" rtlCol="0">
              <a:spAutoFit/>
            </a:bodyPr>
            <a:lstStyle/>
            <a:p>
              <a:pPr algn="ctr"/>
              <a:r>
                <a:rPr lang="en-US" sz="2400" dirty="0"/>
                <a:t>RTO</a:t>
              </a:r>
            </a:p>
          </p:txBody>
        </p:sp>
      </p:grpSp>
      <p:grpSp>
        <p:nvGrpSpPr>
          <p:cNvPr id="38" name="Group 37"/>
          <p:cNvGrpSpPr/>
          <p:nvPr/>
        </p:nvGrpSpPr>
        <p:grpSpPr>
          <a:xfrm flipH="1">
            <a:off x="4733498" y="2365925"/>
            <a:ext cx="1892598" cy="977840"/>
            <a:chOff x="1219200" y="4830095"/>
            <a:chExt cx="5181606" cy="1431699"/>
          </a:xfrm>
        </p:grpSpPr>
        <p:sp>
          <p:nvSpPr>
            <p:cNvPr id="39" name="Rectangular Callout 38"/>
            <p:cNvSpPr/>
            <p:nvPr/>
          </p:nvSpPr>
          <p:spPr>
            <a:xfrm>
              <a:off x="1219200" y="4876798"/>
              <a:ext cx="5181598" cy="1384996"/>
            </a:xfrm>
            <a:prstGeom prst="wedgeRectCallout">
              <a:avLst>
                <a:gd name="adj1" fmla="val -65487"/>
                <a:gd name="adj2" fmla="val 41509"/>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40" name="TextBox 39"/>
            <p:cNvSpPr txBox="1"/>
            <p:nvPr/>
          </p:nvSpPr>
          <p:spPr>
            <a:xfrm>
              <a:off x="1219208" y="4830095"/>
              <a:ext cx="5181598" cy="1396950"/>
            </a:xfrm>
            <a:prstGeom prst="rect">
              <a:avLst/>
            </a:prstGeom>
            <a:noFill/>
          </p:spPr>
          <p:txBody>
            <a:bodyPr wrap="square" rtlCol="0">
              <a:spAutoFit/>
            </a:bodyPr>
            <a:lstStyle/>
            <a:p>
              <a:pPr algn="ctr">
                <a:defRPr/>
              </a:pPr>
              <a:r>
                <a:rPr lang="en-US" sz="2800" kern="0" dirty="0">
                  <a:solidFill>
                    <a:sysClr val="window" lastClr="FFFFFF"/>
                  </a:solidFill>
                </a:rPr>
                <a:t>Timeout is too short</a:t>
              </a:r>
            </a:p>
          </p:txBody>
        </p:sp>
      </p:grpSp>
      <p:grpSp>
        <p:nvGrpSpPr>
          <p:cNvPr id="41" name="Group 40"/>
          <p:cNvGrpSpPr/>
          <p:nvPr/>
        </p:nvGrpSpPr>
        <p:grpSpPr>
          <a:xfrm flipH="1">
            <a:off x="5194241" y="4138163"/>
            <a:ext cx="2240432" cy="1409080"/>
            <a:chOff x="1219200" y="4872043"/>
            <a:chExt cx="5181606" cy="1389751"/>
          </a:xfrm>
        </p:grpSpPr>
        <p:sp>
          <p:nvSpPr>
            <p:cNvPr id="42" name="Rectangular Callout 41"/>
            <p:cNvSpPr/>
            <p:nvPr/>
          </p:nvSpPr>
          <p:spPr>
            <a:xfrm>
              <a:off x="1219200" y="4876798"/>
              <a:ext cx="5181598" cy="1384996"/>
            </a:xfrm>
            <a:prstGeom prst="wedgeRectCallout">
              <a:avLst>
                <a:gd name="adj1" fmla="val -37959"/>
                <a:gd name="adj2" fmla="val 21277"/>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43" name="TextBox 42"/>
            <p:cNvSpPr txBox="1"/>
            <p:nvPr/>
          </p:nvSpPr>
          <p:spPr>
            <a:xfrm>
              <a:off x="1219207" y="4872043"/>
              <a:ext cx="5181599" cy="1365996"/>
            </a:xfrm>
            <a:prstGeom prst="rect">
              <a:avLst/>
            </a:prstGeom>
            <a:noFill/>
          </p:spPr>
          <p:txBody>
            <a:bodyPr wrap="square" rtlCol="0">
              <a:spAutoFit/>
            </a:bodyPr>
            <a:lstStyle/>
            <a:p>
              <a:pPr algn="ctr">
                <a:defRPr/>
              </a:pPr>
              <a:r>
                <a:rPr lang="en-US" sz="2800" kern="0" dirty="0">
                  <a:solidFill>
                    <a:sysClr val="window" lastClr="FFFFFF"/>
                  </a:solidFill>
                </a:rPr>
                <a:t>What about if timeout is too long?</a:t>
              </a:r>
            </a:p>
          </p:txBody>
        </p:sp>
      </p:grpSp>
    </p:spTree>
    <p:extLst>
      <p:ext uri="{BB962C8B-B14F-4D97-AF65-F5344CB8AC3E}">
        <p14:creationId xmlns:p14="http://schemas.microsoft.com/office/powerpoint/2010/main" val="323658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000"/>
                            </p:stCondLst>
                            <p:childTnLst>
                              <p:par>
                                <p:cTn id="20" presetID="6"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1000"/>
                            </p:stCondLst>
                            <p:childTnLst>
                              <p:par>
                                <p:cTn id="35" presetID="22"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anim calcmode="lin" valueType="num">
                                      <p:cBhvr>
                                        <p:cTn id="43" dur="500" fill="hold"/>
                                        <p:tgtEl>
                                          <p:spTgt spid="21"/>
                                        </p:tgtEl>
                                        <p:attrNameLst>
                                          <p:attrName>ppt_x</p:attrName>
                                        </p:attrNameLst>
                                      </p:cBhvr>
                                      <p:tavLst>
                                        <p:tav tm="0">
                                          <p:val>
                                            <p:strVal val="#ppt_x"/>
                                          </p:val>
                                        </p:tav>
                                        <p:tav tm="100000">
                                          <p:val>
                                            <p:strVal val="#ppt_x"/>
                                          </p:val>
                                        </p:tav>
                                      </p:tavLst>
                                    </p:anim>
                                    <p:anim calcmode="lin" valueType="num">
                                      <p:cBhvr>
                                        <p:cTn id="44" dur="5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anim calcmode="lin" valueType="num">
                                      <p:cBhvr>
                                        <p:cTn id="48" dur="500" fill="hold"/>
                                        <p:tgtEl>
                                          <p:spTgt spid="22"/>
                                        </p:tgtEl>
                                        <p:attrNameLst>
                                          <p:attrName>ppt_x</p:attrName>
                                        </p:attrNameLst>
                                      </p:cBhvr>
                                      <p:tavLst>
                                        <p:tav tm="0">
                                          <p:val>
                                            <p:strVal val="#ppt_x"/>
                                          </p:val>
                                        </p:tav>
                                        <p:tav tm="100000">
                                          <p:val>
                                            <p:strVal val="#ppt_x"/>
                                          </p:val>
                                        </p:tav>
                                      </p:tavLst>
                                    </p:anim>
                                    <p:anim calcmode="lin" valueType="num">
                                      <p:cBhvr>
                                        <p:cTn id="49" dur="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par>
                          <p:cTn id="54" fill="hold">
                            <p:stCondLst>
                              <p:cond delay="1000"/>
                            </p:stCondLst>
                            <p:childTnLst>
                              <p:par>
                                <p:cTn id="55" presetID="22" presetClass="entr" presetSubtype="2"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righ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strVal val="#ppt_x"/>
                                          </p:val>
                                        </p:tav>
                                        <p:tav tm="100000">
                                          <p:val>
                                            <p:strVal val="#ppt_x"/>
                                          </p:val>
                                        </p:tav>
                                      </p:tavLst>
                                    </p:anim>
                                    <p:anim calcmode="lin" valueType="num">
                                      <p:cBhvr>
                                        <p:cTn id="64" dur="500" fill="hold"/>
                                        <p:tgtEl>
                                          <p:spTgt spid="32"/>
                                        </p:tgtEl>
                                        <p:attrNameLst>
                                          <p:attrName>ppt_y</p:attrName>
                                        </p:attrNameLst>
                                      </p:cBhvr>
                                      <p:tavLst>
                                        <p:tav tm="0">
                                          <p:val>
                                            <p:strVal val="#ppt_y+.1"/>
                                          </p:val>
                                        </p:tav>
                                        <p:tav tm="100000">
                                          <p:val>
                                            <p:strVal val="#ppt_y"/>
                                          </p:val>
                                        </p:tav>
                                      </p:tavLst>
                                    </p:anim>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anim calcmode="lin" valueType="num">
                                      <p:cBhvr>
                                        <p:cTn id="74" dur="500" fill="hold"/>
                                        <p:tgtEl>
                                          <p:spTgt spid="38"/>
                                        </p:tgtEl>
                                        <p:attrNameLst>
                                          <p:attrName>ppt_x</p:attrName>
                                        </p:attrNameLst>
                                      </p:cBhvr>
                                      <p:tavLst>
                                        <p:tav tm="0">
                                          <p:val>
                                            <p:strVal val="#ppt_x"/>
                                          </p:val>
                                        </p:tav>
                                        <p:tav tm="100000">
                                          <p:val>
                                            <p:strVal val="#ppt_x"/>
                                          </p:val>
                                        </p:tav>
                                      </p:tavLst>
                                    </p:anim>
                                    <p:anim calcmode="lin" valueType="num">
                                      <p:cBhvr>
                                        <p:cTn id="75"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strVal val="#ppt_x"/>
                                          </p:val>
                                        </p:tav>
                                        <p:tav tm="100000">
                                          <p:val>
                                            <p:strVal val="#ppt_x"/>
                                          </p:val>
                                        </p:tav>
                                      </p:tavLst>
                                    </p:anim>
                                    <p:anim calcmode="lin" valueType="num">
                                      <p:cBhvr>
                                        <p:cTn id="82"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Trip Time Estimation</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14</a:t>
            </a:fld>
            <a:endParaRPr lang="en-US" dirty="0"/>
          </a:p>
        </p:txBody>
      </p:sp>
      <p:sp>
        <p:nvSpPr>
          <p:cNvPr id="4" name="Content Placeholder 3"/>
          <p:cNvSpPr>
            <a:spLocks noGrp="1"/>
          </p:cNvSpPr>
          <p:nvPr>
            <p:ph sz="quarter" idx="1"/>
          </p:nvPr>
        </p:nvSpPr>
        <p:spPr>
          <a:xfrm>
            <a:off x="1676400" y="4029740"/>
            <a:ext cx="8839200" cy="2675860"/>
          </a:xfrm>
        </p:spPr>
        <p:txBody>
          <a:bodyPr/>
          <a:lstStyle/>
          <a:p>
            <a:r>
              <a:rPr lang="en-US" dirty="0"/>
              <a:t>Original TCP round-trip estimator</a:t>
            </a:r>
          </a:p>
          <a:p>
            <a:pPr lvl="1"/>
            <a:r>
              <a:rPr lang="en-US" dirty="0"/>
              <a:t>RTT estimated as a moving average</a:t>
            </a:r>
          </a:p>
          <a:p>
            <a:pPr lvl="1"/>
            <a:r>
              <a:rPr lang="en-US" dirty="0" err="1"/>
              <a:t>new_rtt</a:t>
            </a:r>
            <a:r>
              <a:rPr lang="en-US" dirty="0"/>
              <a:t> = </a:t>
            </a:r>
            <a:r>
              <a:rPr lang="el-GR" dirty="0"/>
              <a:t>α</a:t>
            </a:r>
            <a:r>
              <a:rPr lang="en-US" dirty="0"/>
              <a:t> (</a:t>
            </a:r>
            <a:r>
              <a:rPr lang="en-US" dirty="0" err="1"/>
              <a:t>old_rtt</a:t>
            </a:r>
            <a:r>
              <a:rPr lang="en-US" dirty="0"/>
              <a:t>) + (1 – </a:t>
            </a:r>
            <a:r>
              <a:rPr lang="el-GR" dirty="0"/>
              <a:t>α</a:t>
            </a:r>
            <a:r>
              <a:rPr lang="en-US" dirty="0"/>
              <a:t>)(</a:t>
            </a:r>
            <a:r>
              <a:rPr lang="en-US" dirty="0" err="1"/>
              <a:t>new_sample</a:t>
            </a:r>
            <a:r>
              <a:rPr lang="en-US" dirty="0"/>
              <a:t>)</a:t>
            </a:r>
          </a:p>
          <a:p>
            <a:pPr lvl="1"/>
            <a:r>
              <a:rPr lang="en-US" dirty="0"/>
              <a:t>Recommended </a:t>
            </a:r>
            <a:r>
              <a:rPr lang="el-GR" dirty="0"/>
              <a:t>α</a:t>
            </a:r>
            <a:r>
              <a:rPr lang="en-US" dirty="0"/>
              <a:t>: 0.8-0.9 (0.875 for most TCPs)</a:t>
            </a:r>
          </a:p>
          <a:p>
            <a:r>
              <a:rPr lang="en-US" dirty="0"/>
              <a:t>RTO = 2 * </a:t>
            </a:r>
            <a:r>
              <a:rPr lang="en-US" dirty="0" err="1"/>
              <a:t>new_rtt</a:t>
            </a:r>
            <a:r>
              <a:rPr lang="en-US" dirty="0"/>
              <a:t> (i.e. TCP is conservative) </a:t>
            </a:r>
          </a:p>
        </p:txBody>
      </p:sp>
      <p:cxnSp>
        <p:nvCxnSpPr>
          <p:cNvPr id="5" name="Straight Arrow Connector 4"/>
          <p:cNvCxnSpPr/>
          <p:nvPr/>
        </p:nvCxnSpPr>
        <p:spPr>
          <a:xfrm>
            <a:off x="4936931" y="1783950"/>
            <a:ext cx="0" cy="184175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381512" y="1780264"/>
            <a:ext cx="0" cy="18454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038241" y="1772059"/>
            <a:ext cx="2290106" cy="738607"/>
            <a:chOff x="2823952" y="2126653"/>
            <a:chExt cx="4836684" cy="738607"/>
          </a:xfrm>
        </p:grpSpPr>
        <p:cxnSp>
          <p:nvCxnSpPr>
            <p:cNvPr id="8" name="Straight Arrow Connector 7"/>
            <p:cNvCxnSpPr/>
            <p:nvPr/>
          </p:nvCxnSpPr>
          <p:spPr>
            <a:xfrm>
              <a:off x="2823952" y="2214880"/>
              <a:ext cx="4836684" cy="6503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935364">
              <a:off x="3154206" y="2126653"/>
              <a:ext cx="4221087" cy="461665"/>
            </a:xfrm>
            <a:prstGeom prst="rect">
              <a:avLst/>
            </a:prstGeom>
            <a:noFill/>
          </p:spPr>
          <p:txBody>
            <a:bodyPr wrap="square" rtlCol="0">
              <a:spAutoFit/>
            </a:bodyPr>
            <a:lstStyle/>
            <a:p>
              <a:pPr algn="ctr"/>
              <a:r>
                <a:rPr lang="en-US" sz="2400" dirty="0"/>
                <a:t>Data</a:t>
              </a:r>
            </a:p>
          </p:txBody>
        </p:sp>
      </p:grpSp>
      <p:grpSp>
        <p:nvGrpSpPr>
          <p:cNvPr id="10" name="Group 9"/>
          <p:cNvGrpSpPr/>
          <p:nvPr/>
        </p:nvGrpSpPr>
        <p:grpSpPr>
          <a:xfrm>
            <a:off x="5038239" y="2559182"/>
            <a:ext cx="2290108" cy="782294"/>
            <a:chOff x="2823952" y="3003187"/>
            <a:chExt cx="4836689" cy="782294"/>
          </a:xfrm>
        </p:grpSpPr>
        <p:cxnSp>
          <p:nvCxnSpPr>
            <p:cNvPr id="11" name="Straight Arrow Connector 10"/>
            <p:cNvCxnSpPr/>
            <p:nvPr/>
          </p:nvCxnSpPr>
          <p:spPr>
            <a:xfrm flipH="1">
              <a:off x="2823952" y="3036520"/>
              <a:ext cx="4836689" cy="7489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20462123">
              <a:off x="4124704" y="3003187"/>
              <a:ext cx="2235186" cy="461665"/>
            </a:xfrm>
            <a:prstGeom prst="rect">
              <a:avLst/>
            </a:prstGeom>
            <a:noFill/>
          </p:spPr>
          <p:txBody>
            <a:bodyPr wrap="square" rtlCol="0">
              <a:spAutoFit/>
            </a:bodyPr>
            <a:lstStyle/>
            <a:p>
              <a:pPr algn="ctr"/>
              <a:r>
                <a:rPr lang="en-US" sz="2400" dirty="0"/>
                <a:t>ACK</a:t>
              </a:r>
            </a:p>
          </p:txBody>
        </p:sp>
      </p:grpSp>
      <p:grpSp>
        <p:nvGrpSpPr>
          <p:cNvPr id="16" name="Group 15"/>
          <p:cNvGrpSpPr/>
          <p:nvPr/>
        </p:nvGrpSpPr>
        <p:grpSpPr>
          <a:xfrm>
            <a:off x="3192219" y="1860284"/>
            <a:ext cx="1625669" cy="1481192"/>
            <a:chOff x="1226713" y="2763244"/>
            <a:chExt cx="1625669" cy="1439131"/>
          </a:xfrm>
        </p:grpSpPr>
        <p:sp>
          <p:nvSpPr>
            <p:cNvPr id="17" name="Left Brace 16"/>
            <p:cNvSpPr/>
            <p:nvPr/>
          </p:nvSpPr>
          <p:spPr>
            <a:xfrm>
              <a:off x="2476453" y="2763244"/>
              <a:ext cx="375929" cy="1439131"/>
            </a:xfrm>
            <a:prstGeom prst="leftBrace">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1226713" y="3102029"/>
              <a:ext cx="1353007" cy="807399"/>
            </a:xfrm>
            <a:prstGeom prst="rect">
              <a:avLst/>
            </a:prstGeom>
            <a:noFill/>
          </p:spPr>
          <p:txBody>
            <a:bodyPr wrap="square" rtlCol="0">
              <a:spAutoFit/>
            </a:bodyPr>
            <a:lstStyle/>
            <a:p>
              <a:pPr algn="ctr"/>
              <a:r>
                <a:rPr lang="en-US" sz="2400" dirty="0"/>
                <a:t>RTT Sample</a:t>
              </a:r>
            </a:p>
          </p:txBody>
        </p:sp>
      </p:grpSp>
    </p:spTree>
    <p:extLst>
      <p:ext uri="{BB962C8B-B14F-4D97-AF65-F5344CB8AC3E}">
        <p14:creationId xmlns:p14="http://schemas.microsoft.com/office/powerpoint/2010/main" val="169993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Congestion?</a:t>
            </a:r>
          </a:p>
        </p:txBody>
      </p:sp>
      <p:sp>
        <p:nvSpPr>
          <p:cNvPr id="4" name="Slide Number Placeholder 3"/>
          <p:cNvSpPr>
            <a:spLocks noGrp="1"/>
          </p:cNvSpPr>
          <p:nvPr>
            <p:ph type="sldNum" sz="quarter" idx="12"/>
          </p:nvPr>
        </p:nvSpPr>
        <p:spPr/>
        <p:txBody>
          <a:bodyPr>
            <a:normAutofit fontScale="92500" lnSpcReduction="20000"/>
          </a:bodyPr>
          <a:lstStyle/>
          <a:p>
            <a:fld id="{283B9EA5-CE9A-4950-A80C-5ADF06B45BB8}" type="slidenum">
              <a:rPr lang="en-US" smtClean="0"/>
              <a:t>15</a:t>
            </a:fld>
            <a:endParaRPr lang="en-US"/>
          </a:p>
        </p:txBody>
      </p:sp>
      <p:sp>
        <p:nvSpPr>
          <p:cNvPr id="6" name="Content Placeholder 5"/>
          <p:cNvSpPr>
            <a:spLocks noGrp="1"/>
          </p:cNvSpPr>
          <p:nvPr>
            <p:ph sz="quarter" idx="1"/>
          </p:nvPr>
        </p:nvSpPr>
        <p:spPr>
          <a:xfrm>
            <a:off x="203200" y="1556132"/>
            <a:ext cx="10312400" cy="5257800"/>
          </a:xfrm>
        </p:spPr>
        <p:txBody>
          <a:bodyPr>
            <a:normAutofit/>
          </a:bodyPr>
          <a:lstStyle/>
          <a:p>
            <a:r>
              <a:rPr lang="en-US" dirty="0"/>
              <a:t>Load on the network is higher than capacity</a:t>
            </a:r>
          </a:p>
          <a:p>
            <a:pPr lvl="1"/>
            <a:r>
              <a:rPr lang="en-US" dirty="0"/>
              <a:t>Capacity is not uniform across networks</a:t>
            </a:r>
          </a:p>
          <a:p>
            <a:pPr lvl="2"/>
            <a:r>
              <a:rPr lang="en-US" dirty="0"/>
              <a:t>Modem vs. Cellular vs. Cable vs. Fiber Optics</a:t>
            </a:r>
          </a:p>
          <a:p>
            <a:pPr lvl="1"/>
            <a:r>
              <a:rPr lang="en-US" dirty="0"/>
              <a:t>There are multiple flows competing for bandwidth</a:t>
            </a:r>
          </a:p>
          <a:p>
            <a:pPr lvl="2"/>
            <a:r>
              <a:rPr lang="en-US" dirty="0"/>
              <a:t>Residential cable modem vs. corporate datacenter</a:t>
            </a:r>
          </a:p>
          <a:p>
            <a:pPr lvl="1"/>
            <a:r>
              <a:rPr lang="en-US" dirty="0"/>
              <a:t>Load is not uniform over time</a:t>
            </a:r>
          </a:p>
          <a:p>
            <a:pPr lvl="2"/>
            <a:r>
              <a:rPr lang="en-US" dirty="0"/>
              <a:t>10pm, Sunday night = </a:t>
            </a:r>
            <a:r>
              <a:rPr lang="en-US" dirty="0" err="1"/>
              <a:t>BitTorrent</a:t>
            </a:r>
            <a:r>
              <a:rPr lang="en-US" dirty="0"/>
              <a:t> Game of Thrones</a:t>
            </a:r>
          </a:p>
          <a:p>
            <a:pPr lvl="1"/>
            <a:endParaRPr lang="en-US" dirty="0"/>
          </a:p>
        </p:txBody>
      </p:sp>
    </p:spTree>
    <p:extLst>
      <p:ext uri="{BB962C8B-B14F-4D97-AF65-F5344CB8AC3E}">
        <p14:creationId xmlns:p14="http://schemas.microsoft.com/office/powerpoint/2010/main" val="32850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anim calcmode="lin" valueType="num">
                                      <p:cBhvr>
                                        <p:cTn id="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anim calcmode="lin" valueType="num">
                                      <p:cBhvr>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anim calcmode="lin" valueType="num">
                                      <p:cBhvr>
                                        <p:cTn id="1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anim calcmode="lin" valueType="num">
                                      <p:cBhvr>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anim calcmode="lin" valueType="num">
                                      <p:cBhvr>
                                        <p:cTn id="2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6">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anim calcmode="lin" valueType="num">
                                      <p:cBhvr>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Congestion Bad?</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16</a:t>
            </a:fld>
            <a:endParaRPr lang="en-US" dirty="0"/>
          </a:p>
        </p:txBody>
      </p:sp>
      <p:sp>
        <p:nvSpPr>
          <p:cNvPr id="4" name="Content Placeholder 3"/>
          <p:cNvSpPr>
            <a:spLocks noGrp="1"/>
          </p:cNvSpPr>
          <p:nvPr>
            <p:ph sz="quarter" idx="1"/>
          </p:nvPr>
        </p:nvSpPr>
        <p:spPr/>
        <p:txBody>
          <a:bodyPr/>
          <a:lstStyle/>
          <a:p>
            <a:r>
              <a:rPr lang="en-US" dirty="0"/>
              <a:t>Results in packet </a:t>
            </a:r>
            <a:r>
              <a:rPr lang="en-US" dirty="0">
                <a:solidFill>
                  <a:schemeClr val="accent1"/>
                </a:solidFill>
              </a:rPr>
              <a:t>loss</a:t>
            </a:r>
          </a:p>
          <a:p>
            <a:pPr lvl="1"/>
            <a:r>
              <a:rPr lang="en-US" dirty="0"/>
              <a:t>Routers have finite buffers, packets may be dropped</a:t>
            </a:r>
          </a:p>
          <a:p>
            <a:r>
              <a:rPr lang="en-US" dirty="0"/>
              <a:t>Practical consequences</a:t>
            </a:r>
          </a:p>
          <a:p>
            <a:pPr lvl="1"/>
            <a:r>
              <a:rPr lang="en-US" dirty="0"/>
              <a:t>Router queues build up, </a:t>
            </a:r>
            <a:r>
              <a:rPr lang="en-US" dirty="0">
                <a:solidFill>
                  <a:schemeClr val="accent1"/>
                </a:solidFill>
              </a:rPr>
              <a:t>delay</a:t>
            </a:r>
            <a:r>
              <a:rPr lang="en-US" dirty="0"/>
              <a:t> increases</a:t>
            </a:r>
          </a:p>
          <a:p>
            <a:pPr lvl="1"/>
            <a:r>
              <a:rPr lang="en-US" dirty="0"/>
              <a:t>Wasted bandwidth from </a:t>
            </a:r>
            <a:r>
              <a:rPr lang="en-US" dirty="0">
                <a:solidFill>
                  <a:schemeClr val="accent1"/>
                </a:solidFill>
              </a:rPr>
              <a:t>retransmissions</a:t>
            </a:r>
          </a:p>
          <a:p>
            <a:pPr lvl="1"/>
            <a:r>
              <a:rPr lang="en-US" dirty="0"/>
              <a:t>Low network </a:t>
            </a:r>
            <a:r>
              <a:rPr lang="en-US" dirty="0" err="1">
                <a:solidFill>
                  <a:schemeClr val="accent1"/>
                </a:solidFill>
              </a:rPr>
              <a:t>goodput</a:t>
            </a:r>
            <a:endParaRPr lang="en-US" dirty="0">
              <a:solidFill>
                <a:schemeClr val="accent1"/>
              </a:solidFill>
            </a:endParaRPr>
          </a:p>
        </p:txBody>
      </p:sp>
    </p:spTree>
    <p:extLst>
      <p:ext uri="{BB962C8B-B14F-4D97-AF65-F5344CB8AC3E}">
        <p14:creationId xmlns:p14="http://schemas.microsoft.com/office/powerpoint/2010/main" val="113948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ChangeArrowheads="1"/>
          </p:cNvSpPr>
          <p:nvPr/>
        </p:nvSpPr>
        <p:spPr bwMode="auto">
          <a:xfrm>
            <a:off x="8816341" y="2120900"/>
            <a:ext cx="685800" cy="4328160"/>
          </a:xfrm>
          <a:prstGeom prst="rect">
            <a:avLst/>
          </a:prstGeom>
          <a:solidFill>
            <a:schemeClr val="accent2">
              <a:lumMod val="20000"/>
              <a:lumOff val="80000"/>
            </a:schemeClr>
          </a:solidFill>
          <a:ln w="25400">
            <a:noFill/>
            <a:miter lim="800000"/>
            <a:headEnd/>
            <a:tailEnd/>
          </a:ln>
          <a:effectLst/>
        </p:spPr>
        <p:txBody>
          <a:bodyPr vert="horz" wrap="none" lIns="90488" tIns="44450" rIns="90488" bIns="44450" numCol="1" anchor="ctr" anchorCtr="0" compatLnSpc="1">
            <a:prstTxWarp prst="textNoShape">
              <a:avLst/>
            </a:prstTxWarp>
          </a:bodyPr>
          <a:lstStyle/>
          <a:p>
            <a:endParaRPr lang="en-US"/>
          </a:p>
        </p:txBody>
      </p:sp>
      <p:sp>
        <p:nvSpPr>
          <p:cNvPr id="43" name="Freeform 16"/>
          <p:cNvSpPr>
            <a:spLocks/>
          </p:cNvSpPr>
          <p:nvPr/>
        </p:nvSpPr>
        <p:spPr bwMode="auto">
          <a:xfrm>
            <a:off x="6682741" y="4315460"/>
            <a:ext cx="2209800" cy="1981200"/>
          </a:xfrm>
          <a:custGeom>
            <a:avLst/>
            <a:gdLst/>
            <a:ahLst/>
            <a:cxnLst>
              <a:cxn ang="0">
                <a:pos x="0" y="1248"/>
              </a:cxn>
              <a:cxn ang="0">
                <a:pos x="480" y="1152"/>
              </a:cxn>
              <a:cxn ang="0">
                <a:pos x="816" y="912"/>
              </a:cxn>
              <a:cxn ang="0">
                <a:pos x="1104" y="624"/>
              </a:cxn>
              <a:cxn ang="0">
                <a:pos x="1296" y="384"/>
              </a:cxn>
              <a:cxn ang="0">
                <a:pos x="1344" y="288"/>
              </a:cxn>
              <a:cxn ang="0">
                <a:pos x="1392" y="0"/>
              </a:cxn>
            </a:cxnLst>
            <a:rect l="0" t="0" r="r" b="b"/>
            <a:pathLst>
              <a:path w="1392" h="1248">
                <a:moveTo>
                  <a:pt x="0" y="1248"/>
                </a:moveTo>
                <a:lnTo>
                  <a:pt x="480" y="1152"/>
                </a:lnTo>
                <a:lnTo>
                  <a:pt x="816" y="912"/>
                </a:lnTo>
                <a:lnTo>
                  <a:pt x="1104" y="624"/>
                </a:lnTo>
                <a:lnTo>
                  <a:pt x="1296" y="384"/>
                </a:lnTo>
                <a:lnTo>
                  <a:pt x="1344" y="288"/>
                </a:lnTo>
                <a:lnTo>
                  <a:pt x="1392" y="0"/>
                </a:lnTo>
              </a:path>
            </a:pathLst>
          </a:custGeom>
          <a:noFill/>
          <a:ln w="57150" cap="flat" cmpd="sng">
            <a:solidFill>
              <a:schemeClr val="accent1"/>
            </a:solidFill>
            <a:prstDash val="solid"/>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sp>
        <p:nvSpPr>
          <p:cNvPr id="34" name="Freeform 7"/>
          <p:cNvSpPr>
            <a:spLocks/>
          </p:cNvSpPr>
          <p:nvPr/>
        </p:nvSpPr>
        <p:spPr bwMode="auto">
          <a:xfrm>
            <a:off x="6682741" y="2120900"/>
            <a:ext cx="2514600" cy="1771650"/>
          </a:xfrm>
          <a:custGeom>
            <a:avLst/>
            <a:gdLst/>
            <a:ahLst/>
            <a:cxnLst>
              <a:cxn ang="0">
                <a:pos x="0" y="1212"/>
              </a:cxn>
              <a:cxn ang="0">
                <a:pos x="0" y="1170"/>
              </a:cxn>
              <a:cxn ang="0">
                <a:pos x="96" y="768"/>
              </a:cxn>
              <a:cxn ang="0">
                <a:pos x="240" y="480"/>
              </a:cxn>
              <a:cxn ang="0">
                <a:pos x="480" y="192"/>
              </a:cxn>
              <a:cxn ang="0">
                <a:pos x="816" y="48"/>
              </a:cxn>
              <a:cxn ang="0">
                <a:pos x="1104" y="0"/>
              </a:cxn>
              <a:cxn ang="0">
                <a:pos x="1344" y="0"/>
              </a:cxn>
              <a:cxn ang="0">
                <a:pos x="1392" y="480"/>
              </a:cxn>
              <a:cxn ang="0">
                <a:pos x="1488" y="1008"/>
              </a:cxn>
              <a:cxn ang="0">
                <a:pos x="1536" y="1152"/>
              </a:cxn>
              <a:cxn ang="0">
                <a:pos x="1584" y="1200"/>
              </a:cxn>
            </a:cxnLst>
            <a:rect l="0" t="0" r="r" b="b"/>
            <a:pathLst>
              <a:path w="1584" h="1212">
                <a:moveTo>
                  <a:pt x="0" y="1212"/>
                </a:moveTo>
                <a:cubicBezTo>
                  <a:pt x="0" y="1198"/>
                  <a:pt x="0" y="1184"/>
                  <a:pt x="0" y="1170"/>
                </a:cubicBezTo>
                <a:lnTo>
                  <a:pt x="96" y="768"/>
                </a:lnTo>
                <a:lnTo>
                  <a:pt x="240" y="480"/>
                </a:lnTo>
                <a:lnTo>
                  <a:pt x="480" y="192"/>
                </a:lnTo>
                <a:lnTo>
                  <a:pt x="816" y="48"/>
                </a:lnTo>
                <a:lnTo>
                  <a:pt x="1104" y="0"/>
                </a:lnTo>
                <a:lnTo>
                  <a:pt x="1344" y="0"/>
                </a:lnTo>
                <a:lnTo>
                  <a:pt x="1392" y="480"/>
                </a:lnTo>
                <a:lnTo>
                  <a:pt x="1488" y="1008"/>
                </a:lnTo>
                <a:lnTo>
                  <a:pt x="1536" y="1152"/>
                </a:lnTo>
                <a:lnTo>
                  <a:pt x="1584" y="1200"/>
                </a:lnTo>
              </a:path>
            </a:pathLst>
          </a:custGeom>
          <a:noFill/>
          <a:ln w="57150" cap="flat" cmpd="sng">
            <a:solidFill>
              <a:schemeClr val="accent1"/>
            </a:solidFill>
            <a:prstDash val="solid"/>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a:t>The Danger of Increasing Load</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17</a:t>
            </a:fld>
            <a:endParaRPr lang="en-US" dirty="0"/>
          </a:p>
        </p:txBody>
      </p:sp>
      <p:sp>
        <p:nvSpPr>
          <p:cNvPr id="4" name="Content Placeholder 3"/>
          <p:cNvSpPr>
            <a:spLocks noGrp="1"/>
          </p:cNvSpPr>
          <p:nvPr>
            <p:ph sz="quarter" idx="1"/>
          </p:nvPr>
        </p:nvSpPr>
        <p:spPr>
          <a:xfrm>
            <a:off x="711200" y="1600200"/>
            <a:ext cx="5593401" cy="5078410"/>
          </a:xfrm>
        </p:spPr>
        <p:txBody>
          <a:bodyPr>
            <a:normAutofit/>
          </a:bodyPr>
          <a:lstStyle/>
          <a:p>
            <a:r>
              <a:rPr lang="en-US" dirty="0"/>
              <a:t>Knee – point after which </a:t>
            </a:r>
          </a:p>
          <a:p>
            <a:pPr lvl="1"/>
            <a:r>
              <a:rPr lang="en-US" dirty="0"/>
              <a:t>Throughput increases very slowly</a:t>
            </a:r>
          </a:p>
          <a:p>
            <a:pPr lvl="1"/>
            <a:r>
              <a:rPr lang="en-US" dirty="0"/>
              <a:t>Delay increases quickly</a:t>
            </a:r>
          </a:p>
          <a:p>
            <a:r>
              <a:rPr lang="en-US" dirty="0"/>
              <a:t>In an M/M/1 queue</a:t>
            </a:r>
          </a:p>
          <a:p>
            <a:pPr lvl="1"/>
            <a:r>
              <a:rPr lang="en-US" dirty="0"/>
              <a:t>Delay = 1/(1 – utilization)</a:t>
            </a:r>
          </a:p>
          <a:p>
            <a:r>
              <a:rPr lang="en-US" dirty="0"/>
              <a:t>Cliff – point after which</a:t>
            </a:r>
          </a:p>
          <a:p>
            <a:pPr lvl="1"/>
            <a:r>
              <a:rPr lang="en-US" dirty="0"/>
              <a:t>Throughput </a:t>
            </a:r>
            <a:r>
              <a:rPr lang="en-US" dirty="0">
                <a:sym typeface="Wingdings" pitchFamily="2" charset="2"/>
              </a:rPr>
              <a:t> 0</a:t>
            </a:r>
            <a:endParaRPr lang="en-US" dirty="0"/>
          </a:p>
          <a:p>
            <a:pPr lvl="1"/>
            <a:r>
              <a:rPr lang="en-US" dirty="0"/>
              <a:t>Delay </a:t>
            </a:r>
            <a:r>
              <a:rPr lang="en-US" dirty="0">
                <a:sym typeface="Wingdings" pitchFamily="2" charset="2"/>
              </a:rPr>
              <a:t> </a:t>
            </a:r>
            <a:r>
              <a:rPr lang="en-US" sz="3600" dirty="0">
                <a:latin typeface="Consolas" pitchFamily="49" charset="0"/>
                <a:cs typeface="Consolas" pitchFamily="49" charset="0"/>
              </a:rPr>
              <a:t>∞</a:t>
            </a:r>
            <a:endParaRPr lang="en-US" dirty="0"/>
          </a:p>
        </p:txBody>
      </p:sp>
      <p:grpSp>
        <p:nvGrpSpPr>
          <p:cNvPr id="22" name="Group 21"/>
          <p:cNvGrpSpPr/>
          <p:nvPr/>
        </p:nvGrpSpPr>
        <p:grpSpPr>
          <a:xfrm flipH="1">
            <a:off x="8145782" y="469027"/>
            <a:ext cx="2145112" cy="977840"/>
            <a:chOff x="1191443" y="4830095"/>
            <a:chExt cx="5209363" cy="1431699"/>
          </a:xfrm>
        </p:grpSpPr>
        <p:sp>
          <p:nvSpPr>
            <p:cNvPr id="23" name="Rectangular Callout 22"/>
            <p:cNvSpPr/>
            <p:nvPr/>
          </p:nvSpPr>
          <p:spPr>
            <a:xfrm>
              <a:off x="1191443" y="4876798"/>
              <a:ext cx="5181600" cy="1384996"/>
            </a:xfrm>
            <a:prstGeom prst="wedgeRectCallout">
              <a:avLst>
                <a:gd name="adj1" fmla="val -3951"/>
                <a:gd name="adj2" fmla="val 142178"/>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4" name="TextBox 23"/>
            <p:cNvSpPr txBox="1"/>
            <p:nvPr/>
          </p:nvSpPr>
          <p:spPr>
            <a:xfrm>
              <a:off x="1219208" y="4830095"/>
              <a:ext cx="5181598" cy="1396950"/>
            </a:xfrm>
            <a:prstGeom prst="rect">
              <a:avLst/>
            </a:prstGeom>
            <a:noFill/>
          </p:spPr>
          <p:txBody>
            <a:bodyPr wrap="square" rtlCol="0">
              <a:spAutoFit/>
            </a:bodyPr>
            <a:lstStyle/>
            <a:p>
              <a:pPr algn="ctr">
                <a:defRPr/>
              </a:pPr>
              <a:r>
                <a:rPr lang="en-US" sz="2800" kern="0" dirty="0">
                  <a:solidFill>
                    <a:sysClr val="window" lastClr="FFFFFF"/>
                  </a:solidFill>
                </a:rPr>
                <a:t>Congestion Collapse</a:t>
              </a:r>
            </a:p>
          </p:txBody>
        </p:sp>
      </p:grpSp>
      <p:sp>
        <p:nvSpPr>
          <p:cNvPr id="32" name="Line 5"/>
          <p:cNvSpPr>
            <a:spLocks noChangeShapeType="1"/>
          </p:cNvSpPr>
          <p:nvPr/>
        </p:nvSpPr>
        <p:spPr bwMode="auto">
          <a:xfrm flipH="1" flipV="1">
            <a:off x="6682741" y="1968500"/>
            <a:ext cx="0" cy="190500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33" name="Line 6"/>
          <p:cNvSpPr>
            <a:spLocks noChangeShapeType="1"/>
          </p:cNvSpPr>
          <p:nvPr/>
        </p:nvSpPr>
        <p:spPr bwMode="auto">
          <a:xfrm>
            <a:off x="6682741" y="3873500"/>
            <a:ext cx="3124200" cy="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35" name="Line 8"/>
          <p:cNvSpPr>
            <a:spLocks noChangeShapeType="1"/>
          </p:cNvSpPr>
          <p:nvPr/>
        </p:nvSpPr>
        <p:spPr bwMode="auto">
          <a:xfrm>
            <a:off x="8816341" y="1968500"/>
            <a:ext cx="0" cy="205740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36" name="Line 9"/>
          <p:cNvSpPr>
            <a:spLocks noChangeShapeType="1"/>
          </p:cNvSpPr>
          <p:nvPr/>
        </p:nvSpPr>
        <p:spPr bwMode="auto">
          <a:xfrm>
            <a:off x="7444741" y="1968500"/>
            <a:ext cx="0" cy="205740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37" name="Line 10"/>
          <p:cNvSpPr>
            <a:spLocks noChangeShapeType="1"/>
          </p:cNvSpPr>
          <p:nvPr/>
        </p:nvSpPr>
        <p:spPr bwMode="auto">
          <a:xfrm flipH="1" flipV="1">
            <a:off x="6682741" y="4315460"/>
            <a:ext cx="0" cy="213360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38" name="Line 11"/>
          <p:cNvSpPr>
            <a:spLocks noChangeShapeType="1"/>
          </p:cNvSpPr>
          <p:nvPr/>
        </p:nvSpPr>
        <p:spPr bwMode="auto">
          <a:xfrm>
            <a:off x="6682741" y="6449060"/>
            <a:ext cx="3124200" cy="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39" name="Line 12"/>
          <p:cNvSpPr>
            <a:spLocks noChangeShapeType="1"/>
          </p:cNvSpPr>
          <p:nvPr/>
        </p:nvSpPr>
        <p:spPr bwMode="auto">
          <a:xfrm>
            <a:off x="7444741" y="4315460"/>
            <a:ext cx="0" cy="220980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40" name="Line 13"/>
          <p:cNvSpPr>
            <a:spLocks noChangeShapeType="1"/>
          </p:cNvSpPr>
          <p:nvPr/>
        </p:nvSpPr>
        <p:spPr bwMode="auto">
          <a:xfrm>
            <a:off x="8816341" y="4315460"/>
            <a:ext cx="0" cy="220980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41" name="Line 14"/>
          <p:cNvSpPr>
            <a:spLocks noChangeShapeType="1"/>
          </p:cNvSpPr>
          <p:nvPr/>
        </p:nvSpPr>
        <p:spPr bwMode="auto">
          <a:xfrm>
            <a:off x="7444741" y="2120900"/>
            <a:ext cx="1371600" cy="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44" name="Text Box 17"/>
          <p:cNvSpPr txBox="1">
            <a:spLocks noChangeArrowheads="1"/>
          </p:cNvSpPr>
          <p:nvPr/>
        </p:nvSpPr>
        <p:spPr bwMode="auto">
          <a:xfrm>
            <a:off x="7810426" y="6449060"/>
            <a:ext cx="795090"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Load</a:t>
            </a:r>
          </a:p>
        </p:txBody>
      </p:sp>
      <p:sp>
        <p:nvSpPr>
          <p:cNvPr id="45" name="Text Box 18"/>
          <p:cNvSpPr txBox="1">
            <a:spLocks noChangeArrowheads="1"/>
          </p:cNvSpPr>
          <p:nvPr/>
        </p:nvSpPr>
        <p:spPr bwMode="auto">
          <a:xfrm>
            <a:off x="7810425" y="3873500"/>
            <a:ext cx="795090"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Load</a:t>
            </a:r>
          </a:p>
        </p:txBody>
      </p:sp>
      <p:sp>
        <p:nvSpPr>
          <p:cNvPr id="46" name="Text Box 19"/>
          <p:cNvSpPr txBox="1">
            <a:spLocks noChangeArrowheads="1"/>
          </p:cNvSpPr>
          <p:nvPr/>
        </p:nvSpPr>
        <p:spPr bwMode="auto">
          <a:xfrm rot="16200000">
            <a:off x="5810388" y="2691449"/>
            <a:ext cx="1285609"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err="1"/>
              <a:t>Goodput</a:t>
            </a:r>
            <a:endParaRPr lang="en-US" sz="2400" dirty="0"/>
          </a:p>
        </p:txBody>
      </p:sp>
      <p:sp>
        <p:nvSpPr>
          <p:cNvPr id="47" name="Text Box 20"/>
          <p:cNvSpPr txBox="1">
            <a:spLocks noChangeArrowheads="1"/>
          </p:cNvSpPr>
          <p:nvPr/>
        </p:nvSpPr>
        <p:spPr bwMode="auto">
          <a:xfrm rot="16200000">
            <a:off x="5999414" y="5152709"/>
            <a:ext cx="907557"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Delay</a:t>
            </a:r>
          </a:p>
        </p:txBody>
      </p:sp>
      <p:sp>
        <p:nvSpPr>
          <p:cNvPr id="48" name="Text Box 21"/>
          <p:cNvSpPr txBox="1">
            <a:spLocks noChangeArrowheads="1"/>
          </p:cNvSpPr>
          <p:nvPr/>
        </p:nvSpPr>
        <p:spPr bwMode="auto">
          <a:xfrm>
            <a:off x="6957644" y="1566550"/>
            <a:ext cx="795090"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Knee</a:t>
            </a:r>
          </a:p>
        </p:txBody>
      </p:sp>
      <p:sp>
        <p:nvSpPr>
          <p:cNvPr id="49" name="Text Box 22"/>
          <p:cNvSpPr txBox="1">
            <a:spLocks noChangeArrowheads="1"/>
          </p:cNvSpPr>
          <p:nvPr/>
        </p:nvSpPr>
        <p:spPr bwMode="auto">
          <a:xfrm>
            <a:off x="8489583" y="1566550"/>
            <a:ext cx="707759"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Cliff</a:t>
            </a:r>
          </a:p>
        </p:txBody>
      </p:sp>
      <p:grpSp>
        <p:nvGrpSpPr>
          <p:cNvPr id="58" name="Group 57"/>
          <p:cNvGrpSpPr/>
          <p:nvPr/>
        </p:nvGrpSpPr>
        <p:grpSpPr>
          <a:xfrm flipH="1">
            <a:off x="7328843" y="3175687"/>
            <a:ext cx="1955941" cy="524404"/>
            <a:chOff x="1191443" y="4876798"/>
            <a:chExt cx="5209365" cy="1425868"/>
          </a:xfrm>
        </p:grpSpPr>
        <p:sp>
          <p:nvSpPr>
            <p:cNvPr id="59" name="Rectangular Callout 58"/>
            <p:cNvSpPr/>
            <p:nvPr/>
          </p:nvSpPr>
          <p:spPr>
            <a:xfrm>
              <a:off x="1191443" y="4876798"/>
              <a:ext cx="5181602" cy="1384996"/>
            </a:xfrm>
            <a:prstGeom prst="wedgeRectCallout">
              <a:avLst>
                <a:gd name="adj1" fmla="val 42504"/>
                <a:gd name="adj2" fmla="val -191285"/>
              </a:avLst>
            </a:prstGeom>
            <a:solidFill>
              <a:schemeClr val="accent1"/>
            </a:solidFill>
            <a:ln w="38100" cap="flat" cmpd="sng" algn="ctr">
              <a:solidFill>
                <a:schemeClr val="accent1">
                  <a:lumMod val="50000"/>
                </a:scheme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60" name="TextBox 59"/>
            <p:cNvSpPr txBox="1"/>
            <p:nvPr/>
          </p:nvSpPr>
          <p:spPr>
            <a:xfrm>
              <a:off x="1219208" y="4880017"/>
              <a:ext cx="5181600" cy="1422649"/>
            </a:xfrm>
            <a:prstGeom prst="rect">
              <a:avLst/>
            </a:prstGeom>
            <a:noFill/>
          </p:spPr>
          <p:txBody>
            <a:bodyPr wrap="square" rtlCol="0">
              <a:spAutoFit/>
            </a:bodyPr>
            <a:lstStyle/>
            <a:p>
              <a:pPr algn="ctr">
                <a:defRPr/>
              </a:pPr>
              <a:r>
                <a:rPr lang="en-US" sz="2800" kern="0" dirty="0">
                  <a:solidFill>
                    <a:sysClr val="window" lastClr="FFFFFF"/>
                  </a:solidFill>
                </a:rPr>
                <a:t>Ideal point</a:t>
              </a:r>
            </a:p>
          </p:txBody>
        </p:sp>
      </p:grpSp>
    </p:spTree>
    <p:extLst>
      <p:ext uri="{BB962C8B-B14F-4D97-AF65-F5344CB8AC3E}">
        <p14:creationId xmlns:p14="http://schemas.microsoft.com/office/powerpoint/2010/main" val="247113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anim calcmode="lin" valueType="num">
                                      <p:cBhvr>
                                        <p:cTn id="8" dur="500" fill="hold"/>
                                        <p:tgtEl>
                                          <p:spTgt spid="58"/>
                                        </p:tgtEl>
                                        <p:attrNameLst>
                                          <p:attrName>ppt_x</p:attrName>
                                        </p:attrNameLst>
                                      </p:cBhvr>
                                      <p:tavLst>
                                        <p:tav tm="0">
                                          <p:val>
                                            <p:strVal val="#ppt_x"/>
                                          </p:val>
                                        </p:tav>
                                        <p:tav tm="100000">
                                          <p:val>
                                            <p:strVal val="#ppt_x"/>
                                          </p:val>
                                        </p:tav>
                                      </p:tavLst>
                                    </p:anim>
                                    <p:anim calcmode="lin" valueType="num">
                                      <p:cBhvr>
                                        <p:cTn id="9"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anim calcmode="lin" valueType="num">
                                      <p:cBhvr>
                                        <p:cTn id="15" dur="500" fill="hold"/>
                                        <p:tgtEl>
                                          <p:spTgt spid="22"/>
                                        </p:tgtEl>
                                        <p:attrNameLst>
                                          <p:attrName>ppt_x</p:attrName>
                                        </p:attrNameLst>
                                      </p:cBhvr>
                                      <p:tavLst>
                                        <p:tav tm="0">
                                          <p:val>
                                            <p:strVal val="#ppt_x"/>
                                          </p:val>
                                        </p:tav>
                                        <p:tav tm="100000">
                                          <p:val>
                                            <p:strVal val="#ppt_x"/>
                                          </p:val>
                                        </p:tav>
                                      </p:tavLst>
                                    </p:anim>
                                    <p:anim calcmode="lin" valueType="num">
                                      <p:cBhvr>
                                        <p:cTn id="1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ChangeArrowheads="1"/>
          </p:cNvSpPr>
          <p:nvPr/>
        </p:nvSpPr>
        <p:spPr bwMode="auto">
          <a:xfrm>
            <a:off x="5099682" y="3666674"/>
            <a:ext cx="2125979" cy="2736666"/>
          </a:xfrm>
          <a:prstGeom prst="rect">
            <a:avLst/>
          </a:prstGeom>
          <a:solidFill>
            <a:schemeClr val="accent3">
              <a:lumMod val="20000"/>
              <a:lumOff val="80000"/>
            </a:schemeClr>
          </a:solidFill>
          <a:ln w="25400">
            <a:noFill/>
            <a:miter lim="800000"/>
            <a:headEnd/>
            <a:tailEnd/>
          </a:ln>
          <a:effectLst/>
        </p:spPr>
        <p:txBody>
          <a:bodyPr vert="horz" wrap="none" lIns="90488" tIns="44450" rIns="90488" bIns="44450" numCol="1" anchor="ctr" anchorCtr="0" compatLnSpc="1">
            <a:prstTxWarp prst="textNoShape">
              <a:avLst/>
            </a:prstTxWarp>
          </a:bodyPr>
          <a:lstStyle/>
          <a:p>
            <a:endParaRPr lang="en-US"/>
          </a:p>
        </p:txBody>
      </p:sp>
      <p:sp>
        <p:nvSpPr>
          <p:cNvPr id="21" name="Rectangle 2"/>
          <p:cNvSpPr>
            <a:spLocks noChangeArrowheads="1"/>
          </p:cNvSpPr>
          <p:nvPr/>
        </p:nvSpPr>
        <p:spPr bwMode="auto">
          <a:xfrm>
            <a:off x="3949062" y="3666673"/>
            <a:ext cx="1150620" cy="2736666"/>
          </a:xfrm>
          <a:prstGeom prst="rect">
            <a:avLst/>
          </a:prstGeom>
          <a:solidFill>
            <a:schemeClr val="accent1">
              <a:lumMod val="20000"/>
              <a:lumOff val="80000"/>
            </a:schemeClr>
          </a:solidFill>
          <a:ln w="25400">
            <a:noFill/>
            <a:miter lim="800000"/>
            <a:headEnd/>
            <a:tailEnd/>
          </a:ln>
          <a:effectLst/>
        </p:spPr>
        <p:txBody>
          <a:bodyPr vert="horz" wrap="none" lIns="90488" tIns="44450" rIns="90488" bIns="44450" numCol="1" anchor="ctr" anchorCtr="0" compatLnSpc="1">
            <a:prstTxWarp prst="textNoShape">
              <a:avLst/>
            </a:prstTxWarp>
          </a:bodyPr>
          <a:lstStyle/>
          <a:p>
            <a:endParaRPr lang="en-US"/>
          </a:p>
        </p:txBody>
      </p:sp>
      <p:sp>
        <p:nvSpPr>
          <p:cNvPr id="2" name="Title 1"/>
          <p:cNvSpPr>
            <a:spLocks noGrp="1"/>
          </p:cNvSpPr>
          <p:nvPr>
            <p:ph type="title"/>
          </p:nvPr>
        </p:nvSpPr>
        <p:spPr>
          <a:xfrm>
            <a:off x="198783" y="228600"/>
            <a:ext cx="10469217" cy="990600"/>
          </a:xfrm>
        </p:spPr>
        <p:txBody>
          <a:bodyPr>
            <a:normAutofit/>
          </a:bodyPr>
          <a:lstStyle/>
          <a:p>
            <a:r>
              <a:rPr lang="en-US" dirty="0"/>
              <a:t>Cong. Control vs. Cong. Avoidance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18</a:t>
            </a:fld>
            <a:endParaRPr lang="en-US" dirty="0"/>
          </a:p>
        </p:txBody>
      </p:sp>
      <p:sp>
        <p:nvSpPr>
          <p:cNvPr id="5" name="Rectangle 2"/>
          <p:cNvSpPr>
            <a:spLocks noChangeArrowheads="1"/>
          </p:cNvSpPr>
          <p:nvPr/>
        </p:nvSpPr>
        <p:spPr bwMode="auto">
          <a:xfrm>
            <a:off x="7236641" y="3666674"/>
            <a:ext cx="685800" cy="2736666"/>
          </a:xfrm>
          <a:prstGeom prst="rect">
            <a:avLst/>
          </a:prstGeom>
          <a:solidFill>
            <a:schemeClr val="accent2">
              <a:lumMod val="20000"/>
              <a:lumOff val="80000"/>
            </a:schemeClr>
          </a:solidFill>
          <a:ln w="25400">
            <a:noFill/>
            <a:miter lim="800000"/>
            <a:headEnd/>
            <a:tailEnd/>
          </a:ln>
          <a:effectLst/>
        </p:spPr>
        <p:txBody>
          <a:bodyPr vert="horz" wrap="none" lIns="90488" tIns="44450" rIns="90488" bIns="44450" numCol="1" anchor="ctr" anchorCtr="0" compatLnSpc="1">
            <a:prstTxWarp prst="textNoShape">
              <a:avLst/>
            </a:prstTxWarp>
          </a:bodyPr>
          <a:lstStyle/>
          <a:p>
            <a:endParaRPr lang="en-US"/>
          </a:p>
        </p:txBody>
      </p:sp>
      <p:sp>
        <p:nvSpPr>
          <p:cNvPr id="6" name="Freeform 7"/>
          <p:cNvSpPr>
            <a:spLocks/>
          </p:cNvSpPr>
          <p:nvPr/>
        </p:nvSpPr>
        <p:spPr bwMode="auto">
          <a:xfrm>
            <a:off x="3949062" y="3666674"/>
            <a:ext cx="3884300" cy="2736666"/>
          </a:xfrm>
          <a:custGeom>
            <a:avLst/>
            <a:gdLst/>
            <a:ahLst/>
            <a:cxnLst>
              <a:cxn ang="0">
                <a:pos x="0" y="1212"/>
              </a:cxn>
              <a:cxn ang="0">
                <a:pos x="0" y="1170"/>
              </a:cxn>
              <a:cxn ang="0">
                <a:pos x="96" y="768"/>
              </a:cxn>
              <a:cxn ang="0">
                <a:pos x="240" y="480"/>
              </a:cxn>
              <a:cxn ang="0">
                <a:pos x="480" y="192"/>
              </a:cxn>
              <a:cxn ang="0">
                <a:pos x="816" y="48"/>
              </a:cxn>
              <a:cxn ang="0">
                <a:pos x="1104" y="0"/>
              </a:cxn>
              <a:cxn ang="0">
                <a:pos x="1344" y="0"/>
              </a:cxn>
              <a:cxn ang="0">
                <a:pos x="1392" y="480"/>
              </a:cxn>
              <a:cxn ang="0">
                <a:pos x="1488" y="1008"/>
              </a:cxn>
              <a:cxn ang="0">
                <a:pos x="1536" y="1152"/>
              </a:cxn>
              <a:cxn ang="0">
                <a:pos x="1584" y="1200"/>
              </a:cxn>
            </a:cxnLst>
            <a:rect l="0" t="0" r="r" b="b"/>
            <a:pathLst>
              <a:path w="1584" h="1212">
                <a:moveTo>
                  <a:pt x="0" y="1212"/>
                </a:moveTo>
                <a:cubicBezTo>
                  <a:pt x="0" y="1198"/>
                  <a:pt x="0" y="1184"/>
                  <a:pt x="0" y="1170"/>
                </a:cubicBezTo>
                <a:lnTo>
                  <a:pt x="96" y="768"/>
                </a:lnTo>
                <a:lnTo>
                  <a:pt x="240" y="480"/>
                </a:lnTo>
                <a:lnTo>
                  <a:pt x="480" y="192"/>
                </a:lnTo>
                <a:lnTo>
                  <a:pt x="816" y="48"/>
                </a:lnTo>
                <a:lnTo>
                  <a:pt x="1104" y="0"/>
                </a:lnTo>
                <a:lnTo>
                  <a:pt x="1344" y="0"/>
                </a:lnTo>
                <a:lnTo>
                  <a:pt x="1392" y="480"/>
                </a:lnTo>
                <a:lnTo>
                  <a:pt x="1488" y="1008"/>
                </a:lnTo>
                <a:lnTo>
                  <a:pt x="1536" y="1152"/>
                </a:lnTo>
                <a:lnTo>
                  <a:pt x="1584" y="1200"/>
                </a:lnTo>
              </a:path>
            </a:pathLst>
          </a:custGeom>
          <a:noFill/>
          <a:ln w="57150" cap="flat" cmpd="sng">
            <a:solidFill>
              <a:schemeClr val="accent1"/>
            </a:solidFill>
            <a:prstDash val="solid"/>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grpSp>
        <p:nvGrpSpPr>
          <p:cNvPr id="7" name="Group 6"/>
          <p:cNvGrpSpPr/>
          <p:nvPr/>
        </p:nvGrpSpPr>
        <p:grpSpPr>
          <a:xfrm flipH="1">
            <a:off x="8208640" y="4450109"/>
            <a:ext cx="2145112" cy="977840"/>
            <a:chOff x="1191443" y="4830095"/>
            <a:chExt cx="5209363" cy="1431699"/>
          </a:xfrm>
        </p:grpSpPr>
        <p:sp>
          <p:nvSpPr>
            <p:cNvPr id="8" name="Rectangular Callout 7"/>
            <p:cNvSpPr/>
            <p:nvPr/>
          </p:nvSpPr>
          <p:spPr>
            <a:xfrm>
              <a:off x="1191443" y="4876798"/>
              <a:ext cx="5181601" cy="1384996"/>
            </a:xfrm>
            <a:prstGeom prst="wedgeRectCallout">
              <a:avLst>
                <a:gd name="adj1" fmla="val 71046"/>
                <a:gd name="adj2" fmla="val -23362"/>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9" name="TextBox 8"/>
            <p:cNvSpPr txBox="1"/>
            <p:nvPr/>
          </p:nvSpPr>
          <p:spPr>
            <a:xfrm>
              <a:off x="1219208" y="4830095"/>
              <a:ext cx="5181598" cy="1396950"/>
            </a:xfrm>
            <a:prstGeom prst="rect">
              <a:avLst/>
            </a:prstGeom>
            <a:noFill/>
          </p:spPr>
          <p:txBody>
            <a:bodyPr wrap="square" rtlCol="0">
              <a:spAutoFit/>
            </a:bodyPr>
            <a:lstStyle/>
            <a:p>
              <a:pPr algn="ctr">
                <a:defRPr/>
              </a:pPr>
              <a:r>
                <a:rPr lang="en-US" sz="2800" kern="0" dirty="0">
                  <a:solidFill>
                    <a:sysClr val="window" lastClr="FFFFFF"/>
                  </a:solidFill>
                </a:rPr>
                <a:t>Congestion Collapse</a:t>
              </a:r>
            </a:p>
          </p:txBody>
        </p:sp>
      </p:grpSp>
      <p:sp>
        <p:nvSpPr>
          <p:cNvPr id="10" name="Line 5"/>
          <p:cNvSpPr>
            <a:spLocks noChangeShapeType="1"/>
          </p:cNvSpPr>
          <p:nvPr/>
        </p:nvSpPr>
        <p:spPr bwMode="auto">
          <a:xfrm flipH="1" flipV="1">
            <a:off x="3949062" y="3474720"/>
            <a:ext cx="0" cy="292862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11" name="Line 6"/>
          <p:cNvSpPr>
            <a:spLocks noChangeShapeType="1"/>
          </p:cNvSpPr>
          <p:nvPr/>
        </p:nvSpPr>
        <p:spPr bwMode="auto">
          <a:xfrm>
            <a:off x="3949062" y="6403340"/>
            <a:ext cx="4259579" cy="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12" name="Line 8"/>
          <p:cNvSpPr>
            <a:spLocks noChangeShapeType="1"/>
          </p:cNvSpPr>
          <p:nvPr/>
        </p:nvSpPr>
        <p:spPr bwMode="auto">
          <a:xfrm>
            <a:off x="7225662" y="3474721"/>
            <a:ext cx="0" cy="2928619"/>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13" name="Line 9"/>
          <p:cNvSpPr>
            <a:spLocks noChangeShapeType="1"/>
          </p:cNvSpPr>
          <p:nvPr/>
        </p:nvSpPr>
        <p:spPr bwMode="auto">
          <a:xfrm>
            <a:off x="5099682" y="3474720"/>
            <a:ext cx="0" cy="292862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14" name="Line 14"/>
          <p:cNvSpPr>
            <a:spLocks noChangeShapeType="1"/>
          </p:cNvSpPr>
          <p:nvPr/>
        </p:nvSpPr>
        <p:spPr bwMode="auto">
          <a:xfrm>
            <a:off x="5099682" y="3666674"/>
            <a:ext cx="2125980" cy="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15" name="Text Box 19"/>
          <p:cNvSpPr txBox="1">
            <a:spLocks noChangeArrowheads="1"/>
          </p:cNvSpPr>
          <p:nvPr/>
        </p:nvSpPr>
        <p:spPr bwMode="auto">
          <a:xfrm rot="16200000">
            <a:off x="3076708" y="4805456"/>
            <a:ext cx="1285609"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err="1"/>
              <a:t>Goodput</a:t>
            </a:r>
            <a:endParaRPr lang="en-US" sz="2400" dirty="0"/>
          </a:p>
        </p:txBody>
      </p:sp>
      <p:sp>
        <p:nvSpPr>
          <p:cNvPr id="16" name="Text Box 21"/>
          <p:cNvSpPr txBox="1">
            <a:spLocks noChangeArrowheads="1"/>
          </p:cNvSpPr>
          <p:nvPr/>
        </p:nvSpPr>
        <p:spPr bwMode="auto">
          <a:xfrm>
            <a:off x="4648436" y="3015620"/>
            <a:ext cx="795090"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Knee</a:t>
            </a:r>
          </a:p>
        </p:txBody>
      </p:sp>
      <p:sp>
        <p:nvSpPr>
          <p:cNvPr id="17" name="Text Box 22"/>
          <p:cNvSpPr txBox="1">
            <a:spLocks noChangeArrowheads="1"/>
          </p:cNvSpPr>
          <p:nvPr/>
        </p:nvSpPr>
        <p:spPr bwMode="auto">
          <a:xfrm>
            <a:off x="6871783" y="3018105"/>
            <a:ext cx="707759"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Cliff</a:t>
            </a:r>
          </a:p>
        </p:txBody>
      </p:sp>
      <p:sp>
        <p:nvSpPr>
          <p:cNvPr id="18" name="Text Box 18"/>
          <p:cNvSpPr txBox="1">
            <a:spLocks noChangeArrowheads="1"/>
          </p:cNvSpPr>
          <p:nvPr/>
        </p:nvSpPr>
        <p:spPr bwMode="auto">
          <a:xfrm>
            <a:off x="5456797" y="6403340"/>
            <a:ext cx="795090"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Load</a:t>
            </a:r>
          </a:p>
        </p:txBody>
      </p:sp>
      <p:grpSp>
        <p:nvGrpSpPr>
          <p:cNvPr id="22" name="Group 21"/>
          <p:cNvGrpSpPr/>
          <p:nvPr/>
        </p:nvGrpSpPr>
        <p:grpSpPr>
          <a:xfrm flipH="1">
            <a:off x="1628217" y="1697651"/>
            <a:ext cx="4182588" cy="977840"/>
            <a:chOff x="1191443" y="4830095"/>
            <a:chExt cx="5209363" cy="1431699"/>
          </a:xfrm>
        </p:grpSpPr>
        <p:sp>
          <p:nvSpPr>
            <p:cNvPr id="23" name="Rectangular Callout 22"/>
            <p:cNvSpPr/>
            <p:nvPr/>
          </p:nvSpPr>
          <p:spPr>
            <a:xfrm>
              <a:off x="1191443" y="4876798"/>
              <a:ext cx="5181601" cy="1384996"/>
            </a:xfrm>
            <a:prstGeom prst="wedgeRectCallout">
              <a:avLst>
                <a:gd name="adj1" fmla="val -14123"/>
                <a:gd name="adj2" fmla="val 159094"/>
              </a:avLst>
            </a:prstGeom>
            <a:solidFill>
              <a:schemeClr val="accent1"/>
            </a:solidFill>
            <a:ln w="38100" cap="flat" cmpd="sng" algn="ctr">
              <a:solidFill>
                <a:schemeClr val="accent1">
                  <a:lumMod val="50000"/>
                </a:scheme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4" name="TextBox 23"/>
            <p:cNvSpPr txBox="1"/>
            <p:nvPr/>
          </p:nvSpPr>
          <p:spPr>
            <a:xfrm>
              <a:off x="1219207" y="4830095"/>
              <a:ext cx="5181599" cy="1396950"/>
            </a:xfrm>
            <a:prstGeom prst="rect">
              <a:avLst/>
            </a:prstGeom>
            <a:noFill/>
          </p:spPr>
          <p:txBody>
            <a:bodyPr wrap="square" rtlCol="0">
              <a:spAutoFit/>
            </a:bodyPr>
            <a:lstStyle/>
            <a:p>
              <a:pPr algn="ctr">
                <a:defRPr/>
              </a:pPr>
              <a:r>
                <a:rPr lang="en-US" sz="2800" kern="0" dirty="0">
                  <a:solidFill>
                    <a:sysClr val="window" lastClr="FFFFFF"/>
                  </a:solidFill>
                </a:rPr>
                <a:t>Congestion Avoidance:</a:t>
              </a:r>
            </a:p>
            <a:p>
              <a:pPr algn="ctr">
                <a:defRPr/>
              </a:pPr>
              <a:r>
                <a:rPr lang="en-US" sz="2800" kern="0" dirty="0">
                  <a:solidFill>
                    <a:sysClr val="window" lastClr="FFFFFF"/>
                  </a:solidFill>
                </a:rPr>
                <a:t>Stay left of the knee</a:t>
              </a:r>
            </a:p>
          </p:txBody>
        </p:sp>
      </p:grpSp>
      <p:grpSp>
        <p:nvGrpSpPr>
          <p:cNvPr id="25" name="Group 24"/>
          <p:cNvGrpSpPr/>
          <p:nvPr/>
        </p:nvGrpSpPr>
        <p:grpSpPr>
          <a:xfrm flipH="1">
            <a:off x="6051306" y="1690740"/>
            <a:ext cx="4182588" cy="977840"/>
            <a:chOff x="1191443" y="4830095"/>
            <a:chExt cx="5209363" cy="1431699"/>
          </a:xfrm>
        </p:grpSpPr>
        <p:sp>
          <p:nvSpPr>
            <p:cNvPr id="26" name="Rectangular Callout 25"/>
            <p:cNvSpPr/>
            <p:nvPr/>
          </p:nvSpPr>
          <p:spPr>
            <a:xfrm>
              <a:off x="1191443" y="4876798"/>
              <a:ext cx="5181601" cy="1384996"/>
            </a:xfrm>
            <a:prstGeom prst="wedgeRectCallout">
              <a:avLst>
                <a:gd name="adj1" fmla="val 48243"/>
                <a:gd name="adj2" fmla="val 153052"/>
              </a:avLst>
            </a:prstGeom>
            <a:solidFill>
              <a:schemeClr val="accent3"/>
            </a:solidFill>
            <a:ln w="38100" cap="flat" cmpd="sng" algn="ctr">
              <a:solidFill>
                <a:schemeClr val="accent3">
                  <a:lumMod val="50000"/>
                </a:scheme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7" name="TextBox 26"/>
            <p:cNvSpPr txBox="1"/>
            <p:nvPr/>
          </p:nvSpPr>
          <p:spPr>
            <a:xfrm>
              <a:off x="1219207" y="4830095"/>
              <a:ext cx="5181599" cy="1396950"/>
            </a:xfrm>
            <a:prstGeom prst="rect">
              <a:avLst/>
            </a:prstGeom>
            <a:noFill/>
          </p:spPr>
          <p:txBody>
            <a:bodyPr wrap="square" rtlCol="0">
              <a:spAutoFit/>
            </a:bodyPr>
            <a:lstStyle/>
            <a:p>
              <a:pPr algn="ctr">
                <a:defRPr/>
              </a:pPr>
              <a:r>
                <a:rPr lang="en-US" sz="2800" kern="0" dirty="0">
                  <a:solidFill>
                    <a:sysClr val="window" lastClr="FFFFFF"/>
                  </a:solidFill>
                </a:rPr>
                <a:t>Congestion Control:</a:t>
              </a:r>
            </a:p>
            <a:p>
              <a:pPr algn="ctr">
                <a:defRPr/>
              </a:pPr>
              <a:r>
                <a:rPr lang="en-US" sz="2800" kern="0" dirty="0">
                  <a:solidFill>
                    <a:sysClr val="window" lastClr="FFFFFF"/>
                  </a:solidFill>
                </a:rPr>
                <a:t>Stay left of the cliff</a:t>
              </a:r>
            </a:p>
          </p:txBody>
        </p:sp>
      </p:grpSp>
    </p:spTree>
    <p:extLst>
      <p:ext uri="{BB962C8B-B14F-4D97-AF65-F5344CB8AC3E}">
        <p14:creationId xmlns:p14="http://schemas.microsoft.com/office/powerpoint/2010/main" val="37315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Advertised Window, Revisited</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19</a:t>
            </a:fld>
            <a:endParaRPr lang="en-US" dirty="0"/>
          </a:p>
        </p:txBody>
      </p:sp>
      <p:sp>
        <p:nvSpPr>
          <p:cNvPr id="4" name="Content Placeholder 3"/>
          <p:cNvSpPr>
            <a:spLocks noGrp="1"/>
          </p:cNvSpPr>
          <p:nvPr>
            <p:ph sz="quarter" idx="1"/>
          </p:nvPr>
        </p:nvSpPr>
        <p:spPr/>
        <p:txBody>
          <a:bodyPr/>
          <a:lstStyle/>
          <a:p>
            <a:r>
              <a:rPr lang="en-US" dirty="0"/>
              <a:t>Does TCP’s advertised window solve congestion?</a:t>
            </a:r>
          </a:p>
          <a:p>
            <a:pPr marL="0" indent="0" algn="ctr">
              <a:buNone/>
            </a:pPr>
            <a:r>
              <a:rPr lang="en-US" dirty="0">
                <a:solidFill>
                  <a:schemeClr val="accent2"/>
                </a:solidFill>
              </a:rPr>
              <a:t>NO</a:t>
            </a:r>
          </a:p>
          <a:p>
            <a:r>
              <a:rPr lang="en-US" dirty="0"/>
              <a:t>The advertised window only protects the receiver</a:t>
            </a:r>
          </a:p>
          <a:p>
            <a:r>
              <a:rPr lang="en-US" dirty="0"/>
              <a:t>A sufficiently fast receiver can max the advertised window (i.e. 2</a:t>
            </a:r>
            <a:r>
              <a:rPr lang="en-US" baseline="30000" dirty="0"/>
              <a:t>16</a:t>
            </a:r>
            <a:r>
              <a:rPr lang="en-US" dirty="0"/>
              <a:t> bytes)</a:t>
            </a:r>
          </a:p>
          <a:p>
            <a:pPr lvl="1"/>
            <a:r>
              <a:rPr lang="en-US" dirty="0"/>
              <a:t>What if the network is slower than the receiver?</a:t>
            </a:r>
          </a:p>
          <a:p>
            <a:pPr lvl="1"/>
            <a:r>
              <a:rPr lang="en-US" dirty="0"/>
              <a:t>What if there are other concurrent flows?</a:t>
            </a:r>
          </a:p>
          <a:p>
            <a:r>
              <a:rPr lang="en-US" dirty="0"/>
              <a:t>Key points</a:t>
            </a:r>
          </a:p>
          <a:p>
            <a:pPr lvl="1"/>
            <a:r>
              <a:rPr lang="en-US" dirty="0"/>
              <a:t>Window size determines send rate</a:t>
            </a:r>
          </a:p>
          <a:p>
            <a:pPr lvl="1"/>
            <a:r>
              <a:rPr lang="en-US" dirty="0"/>
              <a:t>Window must be adjusted to prevent congestion collapse </a:t>
            </a:r>
          </a:p>
        </p:txBody>
      </p:sp>
    </p:spTree>
    <p:extLst>
      <p:ext uri="{BB962C8B-B14F-4D97-AF65-F5344CB8AC3E}">
        <p14:creationId xmlns:p14="http://schemas.microsoft.com/office/powerpoint/2010/main" val="278682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anim calcmode="lin" valueType="num">
                                      <p:cBhvr>
                                        <p:cTn id="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anim calcmode="lin" valueType="num">
                                      <p:cBhvr>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anim calcmode="lin" valueType="num">
                                      <p:cBhvr>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anim calcmode="lin" valueType="num">
                                      <p:cBhvr>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anim calcmode="lin" valueType="num">
                                      <p:cBhvr>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anim calcmode="lin" valueType="num">
                                      <p:cBhvr>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anim calcmode="lin" valueType="num">
                                      <p:cBhvr>
                                        <p:cTn id="4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500"/>
                                        <p:tgtEl>
                                          <p:spTgt spid="4">
                                            <p:txEl>
                                              <p:pRg st="8" end="8"/>
                                            </p:txEl>
                                          </p:spTgt>
                                        </p:tgtEl>
                                      </p:cBhvr>
                                    </p:animEffect>
                                    <p:anim calcmode="lin" valueType="num">
                                      <p:cBhvr>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8"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Layer</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a:t>
            </a:fld>
            <a:endParaRPr lang="en-US" dirty="0"/>
          </a:p>
        </p:txBody>
      </p:sp>
      <p:sp>
        <p:nvSpPr>
          <p:cNvPr id="4" name="Content Placeholder 3"/>
          <p:cNvSpPr>
            <a:spLocks noGrp="1"/>
          </p:cNvSpPr>
          <p:nvPr>
            <p:ph sz="quarter" idx="1"/>
          </p:nvPr>
        </p:nvSpPr>
        <p:spPr>
          <a:xfrm>
            <a:off x="4731224" y="1600200"/>
            <a:ext cx="5936776" cy="5105400"/>
          </a:xfrm>
        </p:spPr>
        <p:txBody>
          <a:bodyPr>
            <a:normAutofit fontScale="92500"/>
          </a:bodyPr>
          <a:lstStyle/>
          <a:p>
            <a:r>
              <a:rPr lang="en-US" dirty="0"/>
              <a:t>Function:</a:t>
            </a:r>
          </a:p>
          <a:p>
            <a:pPr lvl="1"/>
            <a:r>
              <a:rPr lang="en-US" dirty="0" err="1"/>
              <a:t>Demultiplexing</a:t>
            </a:r>
            <a:r>
              <a:rPr lang="en-US" dirty="0"/>
              <a:t> of data streams</a:t>
            </a:r>
          </a:p>
          <a:p>
            <a:r>
              <a:rPr lang="en-US" dirty="0"/>
              <a:t>Optional functions (e.g., TCP):</a:t>
            </a:r>
          </a:p>
          <a:p>
            <a:pPr lvl="1"/>
            <a:r>
              <a:rPr lang="en-US" dirty="0"/>
              <a:t>Creating long lived “connections”</a:t>
            </a:r>
          </a:p>
          <a:p>
            <a:pPr lvl="1"/>
            <a:r>
              <a:rPr lang="en-US" dirty="0"/>
              <a:t>Reliable, in-order packet delivery</a:t>
            </a:r>
          </a:p>
          <a:p>
            <a:pPr lvl="1"/>
            <a:r>
              <a:rPr lang="en-US" dirty="0"/>
              <a:t>Error detection</a:t>
            </a:r>
          </a:p>
          <a:p>
            <a:pPr lvl="1"/>
            <a:r>
              <a:rPr lang="en-US" dirty="0"/>
              <a:t>Flow control and congestion control</a:t>
            </a:r>
          </a:p>
          <a:p>
            <a:r>
              <a:rPr lang="en-US" dirty="0"/>
              <a:t>Key challenges:</a:t>
            </a:r>
          </a:p>
          <a:p>
            <a:pPr lvl="1"/>
            <a:r>
              <a:rPr lang="en-US" dirty="0"/>
              <a:t>Detecting and responding to congestion</a:t>
            </a:r>
          </a:p>
          <a:p>
            <a:pPr lvl="1"/>
            <a:r>
              <a:rPr lang="en-US" dirty="0"/>
              <a:t>Balancing fairness against high utilization</a:t>
            </a:r>
          </a:p>
        </p:txBody>
      </p:sp>
      <p:sp>
        <p:nvSpPr>
          <p:cNvPr id="6" name="Content Placeholder 2"/>
          <p:cNvSpPr txBox="1">
            <a:spLocks/>
          </p:cNvSpPr>
          <p:nvPr/>
        </p:nvSpPr>
        <p:spPr>
          <a:xfrm>
            <a:off x="1794667" y="3385761"/>
            <a:ext cx="2242795" cy="573177"/>
          </a:xfrm>
          <a:prstGeom prst="rect">
            <a:avLst/>
          </a:prstGeom>
          <a:solidFill>
            <a:srgbClr val="7030A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Application</a:t>
            </a:r>
          </a:p>
        </p:txBody>
      </p:sp>
      <p:sp>
        <p:nvSpPr>
          <p:cNvPr id="12" name="Content Placeholder 2"/>
          <p:cNvSpPr txBox="1">
            <a:spLocks/>
          </p:cNvSpPr>
          <p:nvPr/>
        </p:nvSpPr>
        <p:spPr>
          <a:xfrm>
            <a:off x="1794667" y="3960113"/>
            <a:ext cx="2242654" cy="573177"/>
          </a:xfrm>
          <a:prstGeom prst="rect">
            <a:avLst/>
          </a:prstGeom>
          <a:solidFill>
            <a:srgbClr val="00B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Transport</a:t>
            </a:r>
          </a:p>
        </p:txBody>
      </p:sp>
      <p:sp>
        <p:nvSpPr>
          <p:cNvPr id="14" name="Content Placeholder 2"/>
          <p:cNvSpPr txBox="1">
            <a:spLocks/>
          </p:cNvSpPr>
          <p:nvPr/>
        </p:nvSpPr>
        <p:spPr>
          <a:xfrm>
            <a:off x="1794667" y="4533290"/>
            <a:ext cx="2242654" cy="573177"/>
          </a:xfrm>
          <a:prstGeom prst="rect">
            <a:avLst/>
          </a:prstGeom>
          <a:solidFill>
            <a:srgbClr val="92D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Network</a:t>
            </a:r>
          </a:p>
        </p:txBody>
      </p:sp>
      <p:sp>
        <p:nvSpPr>
          <p:cNvPr id="16" name="Content Placeholder 2"/>
          <p:cNvSpPr txBox="1">
            <a:spLocks/>
          </p:cNvSpPr>
          <p:nvPr/>
        </p:nvSpPr>
        <p:spPr>
          <a:xfrm>
            <a:off x="1794667" y="5111024"/>
            <a:ext cx="2242654" cy="573177"/>
          </a:xfrm>
          <a:prstGeom prst="rect">
            <a:avLst/>
          </a:prstGeom>
          <a:solidFill>
            <a:schemeClr val="accent3"/>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Data Link</a:t>
            </a:r>
          </a:p>
        </p:txBody>
      </p:sp>
      <p:sp>
        <p:nvSpPr>
          <p:cNvPr id="18" name="Content Placeholder 2"/>
          <p:cNvSpPr txBox="1">
            <a:spLocks/>
          </p:cNvSpPr>
          <p:nvPr/>
        </p:nvSpPr>
        <p:spPr>
          <a:xfrm>
            <a:off x="1794798" y="5684201"/>
            <a:ext cx="2242654" cy="573177"/>
          </a:xfrm>
          <a:prstGeom prst="rect">
            <a:avLst/>
          </a:prstGeom>
          <a:solidFill>
            <a:srgbClr val="FF000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a:solidFill>
                  <a:schemeClr val="bg1"/>
                </a:solidFill>
              </a:rPr>
              <a:t>Physical</a:t>
            </a:r>
          </a:p>
        </p:txBody>
      </p:sp>
      <p:sp>
        <p:nvSpPr>
          <p:cNvPr id="20" name="Left Brace 19"/>
          <p:cNvSpPr/>
          <p:nvPr/>
        </p:nvSpPr>
        <p:spPr>
          <a:xfrm>
            <a:off x="4171666" y="1869744"/>
            <a:ext cx="559559" cy="4653886"/>
          </a:xfrm>
          <a:prstGeom prst="leftBrace">
            <a:avLst>
              <a:gd name="adj1" fmla="val 8333"/>
              <a:gd name="adj2" fmla="val 5181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9379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Congestion Control</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20</a:t>
            </a:fld>
            <a:endParaRPr lang="en-US" dirty="0"/>
          </a:p>
        </p:txBody>
      </p:sp>
      <p:sp>
        <p:nvSpPr>
          <p:cNvPr id="4" name="Content Placeholder 3"/>
          <p:cNvSpPr>
            <a:spLocks noGrp="1"/>
          </p:cNvSpPr>
          <p:nvPr>
            <p:ph sz="quarter" idx="1"/>
          </p:nvPr>
        </p:nvSpPr>
        <p:spPr/>
        <p:txBody>
          <a:bodyPr/>
          <a:lstStyle/>
          <a:p>
            <a:pPr marL="514350" indent="-514350">
              <a:buFont typeface="+mj-lt"/>
              <a:buAutoNum type="arabicPeriod"/>
            </a:pPr>
            <a:r>
              <a:rPr lang="en-US" sz="3600" dirty="0"/>
              <a:t>Adjusting to the bottleneck bandwidth</a:t>
            </a:r>
          </a:p>
          <a:p>
            <a:pPr marL="514350" indent="-514350">
              <a:buFont typeface="+mj-lt"/>
              <a:buAutoNum type="arabicPeriod"/>
            </a:pPr>
            <a:r>
              <a:rPr lang="en-US" sz="3600" dirty="0"/>
              <a:t>Adjusting to variations in bandwidth</a:t>
            </a:r>
          </a:p>
          <a:p>
            <a:pPr marL="514350" indent="-514350">
              <a:buFont typeface="+mj-lt"/>
              <a:buAutoNum type="arabicPeriod"/>
            </a:pPr>
            <a:r>
              <a:rPr lang="en-US" sz="3600" dirty="0"/>
              <a:t>Sharing bandwidth between flows</a:t>
            </a:r>
          </a:p>
          <a:p>
            <a:pPr marL="514350" indent="-514350">
              <a:buFont typeface="+mj-lt"/>
              <a:buAutoNum type="arabicPeriod"/>
            </a:pPr>
            <a:r>
              <a:rPr lang="en-US" sz="3600" dirty="0"/>
              <a:t>Maximizing throughput</a:t>
            </a:r>
          </a:p>
        </p:txBody>
      </p:sp>
    </p:spTree>
    <p:extLst>
      <p:ext uri="{BB962C8B-B14F-4D97-AF65-F5344CB8AC3E}">
        <p14:creationId xmlns:p14="http://schemas.microsoft.com/office/powerpoint/2010/main" val="114661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Approaches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21</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a:t>Do nothing, send packets indiscriminately</a:t>
            </a:r>
          </a:p>
          <a:p>
            <a:pPr lvl="1"/>
            <a:r>
              <a:rPr lang="en-US" dirty="0"/>
              <a:t>Many packets will drop, totally unpredictable performance</a:t>
            </a:r>
          </a:p>
          <a:p>
            <a:pPr lvl="1"/>
            <a:r>
              <a:rPr lang="en-US" dirty="0">
                <a:solidFill>
                  <a:schemeClr val="accent2"/>
                </a:solidFill>
              </a:rPr>
              <a:t>May lead to congestion collapse</a:t>
            </a:r>
          </a:p>
          <a:p>
            <a:r>
              <a:rPr lang="en-US" dirty="0"/>
              <a:t>Reservations</a:t>
            </a:r>
          </a:p>
          <a:p>
            <a:pPr lvl="1"/>
            <a:r>
              <a:rPr lang="en-US" dirty="0"/>
              <a:t>Pre-arrange bandwidth allocations for flows</a:t>
            </a:r>
          </a:p>
          <a:p>
            <a:pPr lvl="1"/>
            <a:r>
              <a:rPr lang="en-US" dirty="0"/>
              <a:t>Requires negotiation before sending packets</a:t>
            </a:r>
          </a:p>
          <a:p>
            <a:pPr lvl="1"/>
            <a:r>
              <a:rPr lang="en-US" dirty="0">
                <a:solidFill>
                  <a:schemeClr val="accent2"/>
                </a:solidFill>
              </a:rPr>
              <a:t>Must be supported by the network</a:t>
            </a:r>
          </a:p>
          <a:p>
            <a:r>
              <a:rPr lang="en-US" dirty="0"/>
              <a:t>Dynamic adjustment</a:t>
            </a:r>
          </a:p>
          <a:p>
            <a:pPr lvl="1"/>
            <a:r>
              <a:rPr lang="en-US" dirty="0"/>
              <a:t>Use probes to estimate level of congestion</a:t>
            </a:r>
          </a:p>
          <a:p>
            <a:pPr lvl="1"/>
            <a:r>
              <a:rPr lang="en-US" dirty="0"/>
              <a:t>Speed up when congestion is low</a:t>
            </a:r>
          </a:p>
          <a:p>
            <a:pPr lvl="1"/>
            <a:r>
              <a:rPr lang="en-US" dirty="0"/>
              <a:t>Slow down when congestion increases</a:t>
            </a:r>
          </a:p>
          <a:p>
            <a:pPr lvl="1"/>
            <a:r>
              <a:rPr lang="en-US" dirty="0">
                <a:solidFill>
                  <a:schemeClr val="accent2"/>
                </a:solidFill>
              </a:rPr>
              <a:t>Messy dynamics, requires distributed coordination</a:t>
            </a:r>
          </a:p>
        </p:txBody>
      </p:sp>
      <p:sp>
        <p:nvSpPr>
          <p:cNvPr id="8" name="Rounded Rectangle 7"/>
          <p:cNvSpPr/>
          <p:nvPr/>
        </p:nvSpPr>
        <p:spPr>
          <a:xfrm>
            <a:off x="96219" y="4579345"/>
            <a:ext cx="7853488" cy="2126255"/>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78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anim calcmode="lin" valueType="num">
                                      <p:cBhvr>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anim calcmode="lin" valueType="num">
                                      <p:cBhvr>
                                        <p:cTn id="3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anim calcmode="lin" valueType="num">
                                      <p:cBhvr>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anim calcmode="lin" valueType="num">
                                      <p:cBhvr>
                                        <p:cTn id="4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9" end="9"/>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10" end="10"/>
                                            </p:txEl>
                                          </p:spTgt>
                                        </p:tgtEl>
                                        <p:attrNameLst>
                                          <p:attrName>style.visibility</p:attrName>
                                        </p:attrNameLst>
                                      </p:cBhvr>
                                      <p:to>
                                        <p:strVal val="visible"/>
                                      </p:to>
                                    </p:set>
                                    <p:animEffect transition="in" filter="fade">
                                      <p:cBhvr>
                                        <p:cTn id="44" dur="500"/>
                                        <p:tgtEl>
                                          <p:spTgt spid="4">
                                            <p:txEl>
                                              <p:pRg st="10" end="10"/>
                                            </p:txEl>
                                          </p:spTgt>
                                        </p:tgtEl>
                                      </p:cBhvr>
                                    </p:animEffect>
                                    <p:anim calcmode="lin" valueType="num">
                                      <p:cBhvr>
                                        <p:cTn id="4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4">
                                            <p:txEl>
                                              <p:pRg st="10" end="1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Effect transition="in" filter="fade">
                                      <p:cBhvr>
                                        <p:cTn id="49" dur="500"/>
                                        <p:tgtEl>
                                          <p:spTgt spid="4">
                                            <p:txEl>
                                              <p:pRg st="11" end="11"/>
                                            </p:txEl>
                                          </p:spTgt>
                                        </p:tgtEl>
                                      </p:cBhvr>
                                    </p:animEffect>
                                    <p:anim calcmode="lin" valueType="num">
                                      <p:cBhvr>
                                        <p:cTn id="50"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1" dur="5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Congestion Control</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22</a:t>
            </a:fld>
            <a:endParaRPr lang="en-US" dirty="0"/>
          </a:p>
        </p:txBody>
      </p:sp>
      <p:sp>
        <p:nvSpPr>
          <p:cNvPr id="4" name="Content Placeholder 3"/>
          <p:cNvSpPr>
            <a:spLocks noGrp="1"/>
          </p:cNvSpPr>
          <p:nvPr>
            <p:ph sz="quarter" idx="1"/>
          </p:nvPr>
        </p:nvSpPr>
        <p:spPr/>
        <p:txBody>
          <a:bodyPr/>
          <a:lstStyle/>
          <a:p>
            <a:r>
              <a:rPr lang="en-US" dirty="0"/>
              <a:t>Introduce a </a:t>
            </a:r>
            <a:r>
              <a:rPr lang="en-US" dirty="0">
                <a:solidFill>
                  <a:schemeClr val="accent1"/>
                </a:solidFill>
              </a:rPr>
              <a:t>congestion window (</a:t>
            </a:r>
            <a:r>
              <a:rPr lang="en-US" dirty="0" err="1">
                <a:solidFill>
                  <a:schemeClr val="accent1"/>
                </a:solidFill>
              </a:rPr>
              <a:t>cwnd</a:t>
            </a:r>
            <a:r>
              <a:rPr lang="en-US" dirty="0">
                <a:solidFill>
                  <a:schemeClr val="accent1"/>
                </a:solidFill>
              </a:rPr>
              <a:t>) </a:t>
            </a:r>
            <a:r>
              <a:rPr lang="en-US" dirty="0"/>
              <a:t>at the sender</a:t>
            </a:r>
          </a:p>
          <a:p>
            <a:pPr lvl="1"/>
            <a:r>
              <a:rPr lang="en-US" dirty="0"/>
              <a:t>Congestion control is a sender-side problem</a:t>
            </a:r>
          </a:p>
          <a:p>
            <a:pPr lvl="1"/>
            <a:r>
              <a:rPr lang="en-US" dirty="0"/>
              <a:t>Controls the number of </a:t>
            </a:r>
            <a:r>
              <a:rPr lang="en-US" dirty="0" err="1"/>
              <a:t>unACKed</a:t>
            </a:r>
            <a:r>
              <a:rPr lang="en-US" dirty="0"/>
              <a:t> packets</a:t>
            </a:r>
          </a:p>
          <a:p>
            <a:pPr lvl="1"/>
            <a:r>
              <a:rPr lang="en-US" dirty="0"/>
              <a:t>Separate variable, but bounded by the receiver’s advertised window</a:t>
            </a:r>
          </a:p>
          <a:p>
            <a:r>
              <a:rPr lang="en-US" dirty="0"/>
              <a:t>Sending rate is ~ congestion window/RTT</a:t>
            </a:r>
          </a:p>
          <a:p>
            <a:pPr lvl="1"/>
            <a:r>
              <a:rPr lang="en-US" dirty="0"/>
              <a:t>Why is the sending rate (inversely) proportional to RTT?</a:t>
            </a:r>
          </a:p>
          <a:p>
            <a:pPr lvl="1"/>
            <a:r>
              <a:rPr lang="en-US" dirty="0"/>
              <a:t>Recall that TCP is ACK-clocked</a:t>
            </a:r>
          </a:p>
          <a:p>
            <a:r>
              <a:rPr lang="en-US" dirty="0"/>
              <a:t>Idea: vary the window size to control the send rate</a:t>
            </a:r>
          </a:p>
        </p:txBody>
      </p:sp>
    </p:spTree>
    <p:extLst>
      <p:ext uri="{BB962C8B-B14F-4D97-AF65-F5344CB8AC3E}">
        <p14:creationId xmlns:p14="http://schemas.microsoft.com/office/powerpoint/2010/main" val="285917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anim calcmode="lin" valueType="num">
                                      <p:cBhvr>
                                        <p:cTn id="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500"/>
                                        <p:tgtEl>
                                          <p:spTgt spid="4">
                                            <p:txEl>
                                              <p:pRg st="7" end="7"/>
                                            </p:txEl>
                                          </p:spTgt>
                                        </p:tgtEl>
                                      </p:cBhvr>
                                    </p:animEffect>
                                    <p:anim calcmode="lin" valueType="num">
                                      <p:cBhvr>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Basic Components</a:t>
            </a:r>
            <a:endParaRPr lang="en-US" dirty="0">
              <a:solidFill>
                <a:schemeClr val="accent2"/>
              </a:solidFill>
            </a:endParaRP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23</a:t>
            </a:fld>
            <a:endParaRPr lang="en-US" dirty="0"/>
          </a:p>
        </p:txBody>
      </p:sp>
      <p:sp>
        <p:nvSpPr>
          <p:cNvPr id="4" name="Content Placeholder 3"/>
          <p:cNvSpPr>
            <a:spLocks noGrp="1"/>
          </p:cNvSpPr>
          <p:nvPr>
            <p:ph sz="quarter" idx="1"/>
          </p:nvPr>
        </p:nvSpPr>
        <p:spPr/>
        <p:txBody>
          <a:bodyPr/>
          <a:lstStyle/>
          <a:p>
            <a:pPr marL="514350" indent="-514350">
              <a:buFont typeface="+mj-lt"/>
              <a:buAutoNum type="arabicPeriod"/>
            </a:pPr>
            <a:r>
              <a:rPr lang="en-US" dirty="0"/>
              <a:t>Detect congestion</a:t>
            </a:r>
          </a:p>
          <a:p>
            <a:pPr marL="834390" lvl="1" indent="-514350"/>
            <a:r>
              <a:rPr lang="en-US" dirty="0"/>
              <a:t>Packet dropping is most reliable signal</a:t>
            </a:r>
          </a:p>
          <a:p>
            <a:pPr marL="1108710" lvl="2" indent="-514350"/>
            <a:r>
              <a:rPr lang="en-US" dirty="0"/>
              <a:t>Delay-based methods are hard and risky</a:t>
            </a:r>
          </a:p>
          <a:p>
            <a:pPr marL="834390" lvl="1" indent="-514350"/>
            <a:r>
              <a:rPr lang="en-US" dirty="0"/>
              <a:t>How do you detect packet drops? ACKs</a:t>
            </a:r>
          </a:p>
          <a:p>
            <a:pPr marL="1108710" lvl="2" indent="-514350"/>
            <a:r>
              <a:rPr lang="en-US" dirty="0"/>
              <a:t>Timeout after not receiving an ACK</a:t>
            </a:r>
          </a:p>
          <a:p>
            <a:pPr marL="1108710" lvl="2" indent="-514350"/>
            <a:r>
              <a:rPr lang="en-US" dirty="0"/>
              <a:t>Several duplicate ACKs in a row (starting in TCP Reno)</a:t>
            </a:r>
          </a:p>
          <a:p>
            <a:pPr marL="514350" indent="-514350">
              <a:buFont typeface="+mj-lt"/>
              <a:buAutoNum type="arabicPeriod"/>
            </a:pPr>
            <a:r>
              <a:rPr lang="en-US" dirty="0"/>
              <a:t>Rate adjustment algorithm</a:t>
            </a:r>
          </a:p>
          <a:p>
            <a:pPr marL="834390" lvl="1" indent="-514350"/>
            <a:r>
              <a:rPr lang="en-US" dirty="0"/>
              <a:t>Modify </a:t>
            </a:r>
            <a:r>
              <a:rPr lang="en-US" i="1" dirty="0" err="1"/>
              <a:t>cwnd</a:t>
            </a:r>
            <a:endParaRPr lang="en-US" i="1" dirty="0"/>
          </a:p>
          <a:p>
            <a:pPr marL="834390" lvl="1" indent="-514350"/>
            <a:r>
              <a:rPr lang="en-US" dirty="0"/>
              <a:t>Probe for bandwidth</a:t>
            </a:r>
          </a:p>
          <a:p>
            <a:pPr marL="834390" lvl="1" indent="-514350"/>
            <a:r>
              <a:rPr lang="en-US" dirty="0"/>
              <a:t>Respond to congestion</a:t>
            </a:r>
          </a:p>
        </p:txBody>
      </p:sp>
      <p:grpSp>
        <p:nvGrpSpPr>
          <p:cNvPr id="5" name="Group 4"/>
          <p:cNvGrpSpPr/>
          <p:nvPr/>
        </p:nvGrpSpPr>
        <p:grpSpPr>
          <a:xfrm flipH="1">
            <a:off x="6868760" y="1700679"/>
            <a:ext cx="2145112" cy="1398631"/>
            <a:chOff x="1191443" y="4863146"/>
            <a:chExt cx="5209363" cy="1398648"/>
          </a:xfrm>
        </p:grpSpPr>
        <p:sp>
          <p:nvSpPr>
            <p:cNvPr id="6" name="Rectangular Callout 5"/>
            <p:cNvSpPr/>
            <p:nvPr/>
          </p:nvSpPr>
          <p:spPr>
            <a:xfrm>
              <a:off x="1191443" y="4876798"/>
              <a:ext cx="5181601" cy="1384996"/>
            </a:xfrm>
            <a:prstGeom prst="wedgeRectCallout">
              <a:avLst>
                <a:gd name="adj1" fmla="val 74593"/>
                <a:gd name="adj2" fmla="val 5585"/>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7" name="TextBox 6"/>
            <p:cNvSpPr txBox="1"/>
            <p:nvPr/>
          </p:nvSpPr>
          <p:spPr>
            <a:xfrm>
              <a:off x="1219208" y="4863146"/>
              <a:ext cx="5181598" cy="1385011"/>
            </a:xfrm>
            <a:prstGeom prst="rect">
              <a:avLst/>
            </a:prstGeom>
            <a:noFill/>
          </p:spPr>
          <p:txBody>
            <a:bodyPr wrap="square" rtlCol="0">
              <a:spAutoFit/>
            </a:bodyPr>
            <a:lstStyle/>
            <a:p>
              <a:pPr algn="ctr">
                <a:defRPr/>
              </a:pPr>
              <a:r>
                <a:rPr lang="en-US" sz="2800" kern="0" dirty="0">
                  <a:solidFill>
                    <a:sysClr val="window" lastClr="FFFFFF"/>
                  </a:solidFill>
                </a:rPr>
                <a:t>Except on wireless networks</a:t>
              </a:r>
            </a:p>
          </p:txBody>
        </p:sp>
      </p:grpSp>
    </p:spTree>
    <p:extLst>
      <p:ext uri="{BB962C8B-B14F-4D97-AF65-F5344CB8AC3E}">
        <p14:creationId xmlns:p14="http://schemas.microsoft.com/office/powerpoint/2010/main" val="261171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anim calcmode="lin" valueType="num">
                                      <p:cBhvr>
                                        <p:cTn id="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anim calcmode="lin" valueType="num">
                                      <p:cBhvr>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anim calcmode="lin" valueType="num">
                                      <p:cBhvr>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anim calcmode="lin" valueType="num">
                                      <p:cBhvr>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anim calcmode="lin" valueType="num">
                                      <p:cBhvr>
                                        <p:cTn id="2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anim calcmode="lin" valueType="num">
                                      <p:cBhvr>
                                        <p:cTn id="35" dur="500" fill="hold"/>
                                        <p:tgtEl>
                                          <p:spTgt spid="5"/>
                                        </p:tgtEl>
                                        <p:attrNameLst>
                                          <p:attrName>ppt_x</p:attrName>
                                        </p:attrNameLst>
                                      </p:cBhvr>
                                      <p:tavLst>
                                        <p:tav tm="0">
                                          <p:val>
                                            <p:strVal val="#ppt_x"/>
                                          </p:val>
                                        </p:tav>
                                        <p:tav tm="100000">
                                          <p:val>
                                            <p:strVal val="#ppt_x"/>
                                          </p:val>
                                        </p:tav>
                                      </p:tavLst>
                                    </p:anim>
                                    <p:anim calcmode="lin" valueType="num">
                                      <p:cBhvr>
                                        <p:cTn id="3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500"/>
                                        <p:tgtEl>
                                          <p:spTgt spid="4">
                                            <p:txEl>
                                              <p:pRg st="6" end="6"/>
                                            </p:txEl>
                                          </p:spTgt>
                                        </p:tgtEl>
                                      </p:cBhvr>
                                    </p:animEffect>
                                    <p:anim calcmode="lin" valueType="num">
                                      <p:cBhvr>
                                        <p:cTn id="4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fade">
                                      <p:cBhvr>
                                        <p:cTn id="46" dur="500"/>
                                        <p:tgtEl>
                                          <p:spTgt spid="4">
                                            <p:txEl>
                                              <p:pRg st="7" end="7"/>
                                            </p:txEl>
                                          </p:spTgt>
                                        </p:tgtEl>
                                      </p:cBhvr>
                                    </p:animEffect>
                                    <p:anim calcmode="lin" valueType="num">
                                      <p:cBhvr>
                                        <p:cTn id="4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4">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Effect transition="in" filter="fade">
                                      <p:cBhvr>
                                        <p:cTn id="51" dur="500"/>
                                        <p:tgtEl>
                                          <p:spTgt spid="4">
                                            <p:txEl>
                                              <p:pRg st="8" end="8"/>
                                            </p:txEl>
                                          </p:spTgt>
                                        </p:tgtEl>
                                      </p:cBhvr>
                                    </p:animEffect>
                                    <p:anim calcmode="lin" valueType="num">
                                      <p:cBhvr>
                                        <p:cTn id="5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3" dur="500" fill="hold"/>
                                        <p:tgtEl>
                                          <p:spTgt spid="4">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fade">
                                      <p:cBhvr>
                                        <p:cTn id="56" dur="500"/>
                                        <p:tgtEl>
                                          <p:spTgt spid="4">
                                            <p:txEl>
                                              <p:pRg st="9" end="9"/>
                                            </p:txEl>
                                          </p:spTgt>
                                        </p:tgtEl>
                                      </p:cBhvr>
                                    </p:animEffect>
                                    <p:anim calcmode="lin" valueType="num">
                                      <p:cBhvr>
                                        <p:cTn id="5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8"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Adjustment</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24</a:t>
            </a:fld>
            <a:endParaRPr lang="en-US" dirty="0"/>
          </a:p>
        </p:txBody>
      </p:sp>
      <p:sp>
        <p:nvSpPr>
          <p:cNvPr id="4" name="Content Placeholder 3"/>
          <p:cNvSpPr>
            <a:spLocks noGrp="1"/>
          </p:cNvSpPr>
          <p:nvPr>
            <p:ph sz="quarter" idx="1"/>
          </p:nvPr>
        </p:nvSpPr>
        <p:spPr/>
        <p:txBody>
          <a:bodyPr/>
          <a:lstStyle/>
          <a:p>
            <a:r>
              <a:rPr lang="en-US" dirty="0"/>
              <a:t>Recall: TCP is ACK clocked</a:t>
            </a:r>
          </a:p>
          <a:p>
            <a:pPr lvl="1"/>
            <a:r>
              <a:rPr lang="en-US" dirty="0"/>
              <a:t>Congestion = delay = long wait between ACKs</a:t>
            </a:r>
          </a:p>
          <a:p>
            <a:pPr lvl="1"/>
            <a:r>
              <a:rPr lang="en-US" dirty="0"/>
              <a:t>No congestion = low delay = ACKs arrive quickly</a:t>
            </a:r>
          </a:p>
          <a:p>
            <a:r>
              <a:rPr lang="en-US" dirty="0"/>
              <a:t>Basic algorithm</a:t>
            </a:r>
          </a:p>
          <a:p>
            <a:pPr lvl="1"/>
            <a:r>
              <a:rPr lang="en-US" dirty="0"/>
              <a:t>Upon receipt of ACK: increase </a:t>
            </a:r>
            <a:r>
              <a:rPr lang="en-US" dirty="0" err="1"/>
              <a:t>cwnd</a:t>
            </a:r>
            <a:endParaRPr lang="en-US" dirty="0"/>
          </a:p>
          <a:p>
            <a:pPr lvl="2"/>
            <a:r>
              <a:rPr lang="en-US" dirty="0"/>
              <a:t>Data was delivered, perhaps we can send faster</a:t>
            </a:r>
          </a:p>
          <a:p>
            <a:pPr lvl="2"/>
            <a:r>
              <a:rPr lang="en-US" i="1" dirty="0" err="1"/>
              <a:t>cwnd</a:t>
            </a:r>
            <a:r>
              <a:rPr lang="en-US" dirty="0"/>
              <a:t> growth is proportional to RTT</a:t>
            </a:r>
            <a:endParaRPr lang="en-US" i="1" dirty="0"/>
          </a:p>
          <a:p>
            <a:pPr lvl="1"/>
            <a:r>
              <a:rPr lang="en-US" dirty="0"/>
              <a:t>On loss: decrease </a:t>
            </a:r>
            <a:r>
              <a:rPr lang="en-US" dirty="0" err="1"/>
              <a:t>cwnd</a:t>
            </a:r>
            <a:endParaRPr lang="en-US" dirty="0"/>
          </a:p>
          <a:p>
            <a:pPr lvl="2"/>
            <a:r>
              <a:rPr lang="en-US" dirty="0"/>
              <a:t>Data is being lost, there must be congestion</a:t>
            </a:r>
          </a:p>
          <a:p>
            <a:r>
              <a:rPr lang="en-US" dirty="0"/>
              <a:t>Question: what increase/decrease functions to use?</a:t>
            </a:r>
          </a:p>
        </p:txBody>
      </p:sp>
    </p:spTree>
    <p:extLst>
      <p:ext uri="{BB962C8B-B14F-4D97-AF65-F5344CB8AC3E}">
        <p14:creationId xmlns:p14="http://schemas.microsoft.com/office/powerpoint/2010/main" val="137532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anim calcmode="lin" valueType="num">
                                      <p:cBhvr>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anim calcmode="lin" valueType="num">
                                      <p:cBhvr>
                                        <p:cTn id="2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anim calcmode="lin" valueType="num">
                                      <p:cBhvr>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anim calcmode="lin" valueType="num">
                                      <p:cBhvr>
                                        <p:cTn id="4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Isosceles Triangle 38"/>
          <p:cNvSpPr/>
          <p:nvPr/>
        </p:nvSpPr>
        <p:spPr>
          <a:xfrm rot="2700000">
            <a:off x="5328120" y="2455378"/>
            <a:ext cx="3587656" cy="1769622"/>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3500000">
            <a:off x="3829264" y="3903735"/>
            <a:ext cx="3587656" cy="176962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Utilization and Fairness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25</a:t>
            </a:fld>
            <a:endParaRPr lang="en-US" dirty="0"/>
          </a:p>
        </p:txBody>
      </p:sp>
      <p:sp>
        <p:nvSpPr>
          <p:cNvPr id="11" name="Text Box 18"/>
          <p:cNvSpPr txBox="1">
            <a:spLocks noChangeArrowheads="1"/>
          </p:cNvSpPr>
          <p:nvPr/>
        </p:nvSpPr>
        <p:spPr bwMode="auto">
          <a:xfrm>
            <a:off x="4931938" y="5525215"/>
            <a:ext cx="2421241"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Flow 1 Throughput</a:t>
            </a:r>
          </a:p>
        </p:txBody>
      </p:sp>
      <p:sp>
        <p:nvSpPr>
          <p:cNvPr id="12" name="Text Box 19"/>
          <p:cNvSpPr txBox="1">
            <a:spLocks noChangeArrowheads="1"/>
          </p:cNvSpPr>
          <p:nvPr/>
        </p:nvSpPr>
        <p:spPr bwMode="auto">
          <a:xfrm rot="16200000">
            <a:off x="3374070" y="3689839"/>
            <a:ext cx="2421241"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Flow 2 Throughput</a:t>
            </a:r>
          </a:p>
        </p:txBody>
      </p:sp>
      <p:cxnSp>
        <p:nvCxnSpPr>
          <p:cNvPr id="17" name="Straight Connector 16"/>
          <p:cNvCxnSpPr/>
          <p:nvPr/>
        </p:nvCxnSpPr>
        <p:spPr>
          <a:xfrm>
            <a:off x="4814241" y="2546800"/>
            <a:ext cx="2980568" cy="298056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flipH="1">
            <a:off x="6055109" y="1847485"/>
            <a:ext cx="2145112" cy="1398631"/>
            <a:chOff x="1191443" y="4863146"/>
            <a:chExt cx="5209363" cy="1398648"/>
          </a:xfrm>
        </p:grpSpPr>
        <p:sp>
          <p:nvSpPr>
            <p:cNvPr id="19" name="Rectangular Callout 18"/>
            <p:cNvSpPr/>
            <p:nvPr/>
          </p:nvSpPr>
          <p:spPr>
            <a:xfrm>
              <a:off x="1191443" y="4876798"/>
              <a:ext cx="5181601" cy="1384996"/>
            </a:xfrm>
            <a:prstGeom prst="wedgeRectCallout">
              <a:avLst>
                <a:gd name="adj1" fmla="val 103059"/>
                <a:gd name="adj2" fmla="val -1089"/>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0" name="TextBox 19"/>
            <p:cNvSpPr txBox="1"/>
            <p:nvPr/>
          </p:nvSpPr>
          <p:spPr>
            <a:xfrm>
              <a:off x="1219208" y="4863146"/>
              <a:ext cx="5181598" cy="1385012"/>
            </a:xfrm>
            <a:prstGeom prst="rect">
              <a:avLst/>
            </a:prstGeom>
            <a:noFill/>
          </p:spPr>
          <p:txBody>
            <a:bodyPr wrap="square" rtlCol="0">
              <a:spAutoFit/>
            </a:bodyPr>
            <a:lstStyle/>
            <a:p>
              <a:pPr algn="ctr">
                <a:defRPr/>
              </a:pPr>
              <a:r>
                <a:rPr lang="en-US" sz="2800" kern="0" dirty="0">
                  <a:solidFill>
                    <a:sysClr val="window" lastClr="FFFFFF"/>
                  </a:solidFill>
                </a:rPr>
                <a:t>Max throughput for flow 2</a:t>
              </a:r>
            </a:p>
          </p:txBody>
        </p:sp>
      </p:grpSp>
      <p:grpSp>
        <p:nvGrpSpPr>
          <p:cNvPr id="21" name="Group 20"/>
          <p:cNvGrpSpPr/>
          <p:nvPr/>
        </p:nvGrpSpPr>
        <p:grpSpPr>
          <a:xfrm flipH="1">
            <a:off x="1800762" y="3943249"/>
            <a:ext cx="2145112" cy="1398631"/>
            <a:chOff x="1191443" y="4863146"/>
            <a:chExt cx="5209363" cy="1398648"/>
          </a:xfrm>
        </p:grpSpPr>
        <p:sp>
          <p:nvSpPr>
            <p:cNvPr id="22" name="Rectangular Callout 21"/>
            <p:cNvSpPr/>
            <p:nvPr/>
          </p:nvSpPr>
          <p:spPr>
            <a:xfrm>
              <a:off x="1191443" y="4876798"/>
              <a:ext cx="5181601" cy="1384996"/>
            </a:xfrm>
            <a:prstGeom prst="wedgeRectCallout">
              <a:avLst>
                <a:gd name="adj1" fmla="val -93663"/>
                <a:gd name="adj2" fmla="val 55388"/>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3" name="TextBox 22"/>
            <p:cNvSpPr txBox="1"/>
            <p:nvPr/>
          </p:nvSpPr>
          <p:spPr>
            <a:xfrm>
              <a:off x="1219208" y="4863146"/>
              <a:ext cx="5181598" cy="1385012"/>
            </a:xfrm>
            <a:prstGeom prst="rect">
              <a:avLst/>
            </a:prstGeom>
            <a:noFill/>
          </p:spPr>
          <p:txBody>
            <a:bodyPr wrap="square" rtlCol="0">
              <a:spAutoFit/>
            </a:bodyPr>
            <a:lstStyle/>
            <a:p>
              <a:pPr algn="ctr">
                <a:defRPr/>
              </a:pPr>
              <a:r>
                <a:rPr lang="en-US" sz="2800" kern="0" dirty="0">
                  <a:solidFill>
                    <a:sysClr val="window" lastClr="FFFFFF"/>
                  </a:solidFill>
                </a:rPr>
                <a:t>Zero throughput for flow 1</a:t>
              </a:r>
            </a:p>
          </p:txBody>
        </p:sp>
      </p:grpSp>
      <p:grpSp>
        <p:nvGrpSpPr>
          <p:cNvPr id="24" name="Group 23"/>
          <p:cNvGrpSpPr/>
          <p:nvPr/>
        </p:nvGrpSpPr>
        <p:grpSpPr>
          <a:xfrm flipH="1">
            <a:off x="8249554" y="4744280"/>
            <a:ext cx="2145112" cy="1387614"/>
            <a:chOff x="1191443" y="4863146"/>
            <a:chExt cx="5209363" cy="1387631"/>
          </a:xfrm>
        </p:grpSpPr>
        <p:sp>
          <p:nvSpPr>
            <p:cNvPr id="25" name="Rectangular Callout 24"/>
            <p:cNvSpPr/>
            <p:nvPr/>
          </p:nvSpPr>
          <p:spPr>
            <a:xfrm>
              <a:off x="1191443" y="4865781"/>
              <a:ext cx="5181601" cy="1384996"/>
            </a:xfrm>
            <a:prstGeom prst="wedgeRectCallout">
              <a:avLst>
                <a:gd name="adj1" fmla="val 72079"/>
                <a:gd name="adj2" fmla="val -294"/>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6" name="TextBox 25"/>
            <p:cNvSpPr txBox="1"/>
            <p:nvPr/>
          </p:nvSpPr>
          <p:spPr>
            <a:xfrm>
              <a:off x="1219208" y="4863146"/>
              <a:ext cx="5181598" cy="1385012"/>
            </a:xfrm>
            <a:prstGeom prst="rect">
              <a:avLst/>
            </a:prstGeom>
            <a:noFill/>
          </p:spPr>
          <p:txBody>
            <a:bodyPr wrap="square" rtlCol="0">
              <a:spAutoFit/>
            </a:bodyPr>
            <a:lstStyle/>
            <a:p>
              <a:pPr algn="ctr">
                <a:defRPr/>
              </a:pPr>
              <a:r>
                <a:rPr lang="en-US" sz="2800" kern="0" dirty="0">
                  <a:solidFill>
                    <a:sysClr val="window" lastClr="FFFFFF"/>
                  </a:solidFill>
                </a:rPr>
                <a:t>Max throughput for flow 1</a:t>
              </a:r>
            </a:p>
          </p:txBody>
        </p:sp>
      </p:grpSp>
      <p:grpSp>
        <p:nvGrpSpPr>
          <p:cNvPr id="27" name="Group 26"/>
          <p:cNvGrpSpPr/>
          <p:nvPr/>
        </p:nvGrpSpPr>
        <p:grpSpPr>
          <a:xfrm flipH="1">
            <a:off x="1824845" y="3956901"/>
            <a:ext cx="2145112" cy="1398631"/>
            <a:chOff x="1191443" y="4863146"/>
            <a:chExt cx="5209363" cy="1398648"/>
          </a:xfrm>
        </p:grpSpPr>
        <p:sp>
          <p:nvSpPr>
            <p:cNvPr id="28" name="Rectangular Callout 27"/>
            <p:cNvSpPr/>
            <p:nvPr/>
          </p:nvSpPr>
          <p:spPr>
            <a:xfrm>
              <a:off x="1191443" y="4876798"/>
              <a:ext cx="5181601" cy="1384996"/>
            </a:xfrm>
            <a:prstGeom prst="wedgeRectCallout">
              <a:avLst>
                <a:gd name="adj1" fmla="val -93663"/>
                <a:gd name="adj2" fmla="val 55388"/>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9" name="TextBox 28"/>
            <p:cNvSpPr txBox="1"/>
            <p:nvPr/>
          </p:nvSpPr>
          <p:spPr>
            <a:xfrm>
              <a:off x="1219208" y="4863146"/>
              <a:ext cx="5181598" cy="1385012"/>
            </a:xfrm>
            <a:prstGeom prst="rect">
              <a:avLst/>
            </a:prstGeom>
            <a:noFill/>
          </p:spPr>
          <p:txBody>
            <a:bodyPr wrap="square" rtlCol="0">
              <a:spAutoFit/>
            </a:bodyPr>
            <a:lstStyle/>
            <a:p>
              <a:pPr algn="ctr">
                <a:defRPr/>
              </a:pPr>
              <a:r>
                <a:rPr lang="en-US" sz="2800" kern="0" dirty="0">
                  <a:solidFill>
                    <a:sysClr val="window" lastClr="FFFFFF"/>
                  </a:solidFill>
                </a:rPr>
                <a:t>Zero throughput for flow 2</a:t>
              </a:r>
            </a:p>
          </p:txBody>
        </p:sp>
      </p:grpSp>
      <p:cxnSp>
        <p:nvCxnSpPr>
          <p:cNvPr id="34" name="Straight Connector 33"/>
          <p:cNvCxnSpPr>
            <a:stCxn id="7" idx="0"/>
          </p:cNvCxnSpPr>
          <p:nvPr/>
        </p:nvCxnSpPr>
        <p:spPr>
          <a:xfrm flipV="1">
            <a:off x="4814241" y="2894463"/>
            <a:ext cx="2626523" cy="264634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Line 5"/>
          <p:cNvSpPr>
            <a:spLocks noChangeShapeType="1"/>
          </p:cNvSpPr>
          <p:nvPr/>
        </p:nvSpPr>
        <p:spPr bwMode="auto">
          <a:xfrm flipV="1">
            <a:off x="4814237" y="5540807"/>
            <a:ext cx="3151024" cy="0"/>
          </a:xfrm>
          <a:prstGeom prst="line">
            <a:avLst/>
          </a:prstGeom>
          <a:noFill/>
          <a:ln w="57150">
            <a:solidFill>
              <a:schemeClr val="tx1"/>
            </a:solidFill>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sp>
        <p:nvSpPr>
          <p:cNvPr id="7" name="Line 6"/>
          <p:cNvSpPr>
            <a:spLocks noChangeShapeType="1"/>
          </p:cNvSpPr>
          <p:nvPr/>
        </p:nvSpPr>
        <p:spPr bwMode="auto">
          <a:xfrm flipH="1" flipV="1">
            <a:off x="4814236" y="2297971"/>
            <a:ext cx="5" cy="3242836"/>
          </a:xfrm>
          <a:prstGeom prst="line">
            <a:avLst/>
          </a:prstGeom>
          <a:noFill/>
          <a:ln w="57150">
            <a:solidFill>
              <a:schemeClr val="tx1"/>
            </a:solidFill>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grpSp>
        <p:nvGrpSpPr>
          <p:cNvPr id="41" name="Group 40"/>
          <p:cNvGrpSpPr/>
          <p:nvPr/>
        </p:nvGrpSpPr>
        <p:grpSpPr>
          <a:xfrm flipH="1">
            <a:off x="1836277" y="2743203"/>
            <a:ext cx="2381426" cy="954107"/>
            <a:chOff x="1191443" y="4863146"/>
            <a:chExt cx="5209363" cy="1399687"/>
          </a:xfrm>
        </p:grpSpPr>
        <p:sp>
          <p:nvSpPr>
            <p:cNvPr id="42" name="Rectangular Callout 41"/>
            <p:cNvSpPr/>
            <p:nvPr/>
          </p:nvSpPr>
          <p:spPr>
            <a:xfrm>
              <a:off x="1191443" y="4876798"/>
              <a:ext cx="5181601" cy="1384996"/>
            </a:xfrm>
            <a:prstGeom prst="wedgeRectCallout">
              <a:avLst>
                <a:gd name="adj1" fmla="val -95575"/>
                <a:gd name="adj2" fmla="val 73210"/>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43" name="TextBox 42"/>
            <p:cNvSpPr txBox="1"/>
            <p:nvPr/>
          </p:nvSpPr>
          <p:spPr>
            <a:xfrm>
              <a:off x="1219209" y="4863146"/>
              <a:ext cx="5181597" cy="1399687"/>
            </a:xfrm>
            <a:prstGeom prst="rect">
              <a:avLst/>
            </a:prstGeom>
            <a:noFill/>
          </p:spPr>
          <p:txBody>
            <a:bodyPr wrap="square" rtlCol="0">
              <a:spAutoFit/>
            </a:bodyPr>
            <a:lstStyle/>
            <a:p>
              <a:pPr algn="ctr">
                <a:defRPr/>
              </a:pPr>
              <a:r>
                <a:rPr lang="en-US" sz="2800" kern="0" dirty="0">
                  <a:solidFill>
                    <a:sysClr val="window" lastClr="FFFFFF"/>
                  </a:solidFill>
                </a:rPr>
                <a:t>Less than full utilization</a:t>
              </a:r>
            </a:p>
          </p:txBody>
        </p:sp>
      </p:grpSp>
      <p:grpSp>
        <p:nvGrpSpPr>
          <p:cNvPr id="44" name="Group 43"/>
          <p:cNvGrpSpPr/>
          <p:nvPr/>
        </p:nvGrpSpPr>
        <p:grpSpPr>
          <a:xfrm flipH="1">
            <a:off x="8013240" y="1937515"/>
            <a:ext cx="2381426" cy="1445295"/>
            <a:chOff x="1191443" y="4863146"/>
            <a:chExt cx="5209363" cy="1398648"/>
          </a:xfrm>
        </p:grpSpPr>
        <p:sp>
          <p:nvSpPr>
            <p:cNvPr id="45" name="Rectangular Callout 44"/>
            <p:cNvSpPr/>
            <p:nvPr/>
          </p:nvSpPr>
          <p:spPr>
            <a:xfrm>
              <a:off x="1191443" y="4876798"/>
              <a:ext cx="5181601" cy="1384996"/>
            </a:xfrm>
            <a:prstGeom prst="wedgeRectCallout">
              <a:avLst>
                <a:gd name="adj1" fmla="val 73719"/>
                <a:gd name="adj2" fmla="val 91631"/>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46" name="TextBox 45"/>
            <p:cNvSpPr txBox="1"/>
            <p:nvPr/>
          </p:nvSpPr>
          <p:spPr>
            <a:xfrm>
              <a:off x="1219209" y="4863146"/>
              <a:ext cx="5181597" cy="1340294"/>
            </a:xfrm>
            <a:prstGeom prst="rect">
              <a:avLst/>
            </a:prstGeom>
            <a:noFill/>
          </p:spPr>
          <p:txBody>
            <a:bodyPr wrap="square" rtlCol="0">
              <a:spAutoFit/>
            </a:bodyPr>
            <a:lstStyle/>
            <a:p>
              <a:pPr algn="ctr">
                <a:defRPr/>
              </a:pPr>
              <a:r>
                <a:rPr lang="en-US" sz="2800" kern="0" dirty="0">
                  <a:solidFill>
                    <a:sysClr val="window" lastClr="FFFFFF"/>
                  </a:solidFill>
                </a:rPr>
                <a:t>More than full utilization (congestion)</a:t>
              </a:r>
            </a:p>
          </p:txBody>
        </p:sp>
      </p:grpSp>
      <p:grpSp>
        <p:nvGrpSpPr>
          <p:cNvPr id="47" name="Group 46"/>
          <p:cNvGrpSpPr/>
          <p:nvPr/>
        </p:nvGrpSpPr>
        <p:grpSpPr>
          <a:xfrm flipH="1">
            <a:off x="7309829" y="3246115"/>
            <a:ext cx="3214949" cy="1436308"/>
            <a:chOff x="1191443" y="4863146"/>
            <a:chExt cx="5209363" cy="1398648"/>
          </a:xfrm>
        </p:grpSpPr>
        <p:sp>
          <p:nvSpPr>
            <p:cNvPr id="48" name="Rectangular Callout 47"/>
            <p:cNvSpPr/>
            <p:nvPr/>
          </p:nvSpPr>
          <p:spPr>
            <a:xfrm>
              <a:off x="1191443" y="4876798"/>
              <a:ext cx="5181601" cy="1384996"/>
            </a:xfrm>
            <a:prstGeom prst="wedgeRectCallout">
              <a:avLst>
                <a:gd name="adj1" fmla="val 77201"/>
                <a:gd name="adj2" fmla="val 4393"/>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49" name="TextBox 48"/>
            <p:cNvSpPr txBox="1"/>
            <p:nvPr/>
          </p:nvSpPr>
          <p:spPr>
            <a:xfrm>
              <a:off x="1219208" y="4863146"/>
              <a:ext cx="5181598" cy="1348681"/>
            </a:xfrm>
            <a:prstGeom prst="rect">
              <a:avLst/>
            </a:prstGeom>
            <a:noFill/>
          </p:spPr>
          <p:txBody>
            <a:bodyPr wrap="square" rtlCol="0">
              <a:spAutoFit/>
            </a:bodyPr>
            <a:lstStyle/>
            <a:p>
              <a:pPr algn="ctr">
                <a:defRPr/>
              </a:pPr>
              <a:r>
                <a:rPr lang="en-US" sz="2800" kern="0" dirty="0">
                  <a:solidFill>
                    <a:sysClr val="window" lastClr="FFFFFF"/>
                  </a:solidFill>
                </a:rPr>
                <a:t>Ideal point</a:t>
              </a:r>
            </a:p>
            <a:p>
              <a:pPr marL="457200" indent="-457200">
                <a:buFont typeface="Arial" pitchFamily="34" charset="0"/>
                <a:buChar char="•"/>
                <a:defRPr/>
              </a:pPr>
              <a:r>
                <a:rPr lang="en-US" sz="2800" kern="0" dirty="0">
                  <a:solidFill>
                    <a:sysClr val="window" lastClr="FFFFFF"/>
                  </a:solidFill>
                </a:rPr>
                <a:t>Max efficiency</a:t>
              </a:r>
            </a:p>
            <a:p>
              <a:pPr marL="457200" indent="-457200">
                <a:buFont typeface="Arial" pitchFamily="34" charset="0"/>
                <a:buChar char="•"/>
                <a:defRPr/>
              </a:pPr>
              <a:r>
                <a:rPr lang="en-US" sz="2800" kern="0" dirty="0">
                  <a:solidFill>
                    <a:sysClr val="window" lastClr="FFFFFF"/>
                  </a:solidFill>
                </a:rPr>
                <a:t>Perfect fairness</a:t>
              </a:r>
            </a:p>
          </p:txBody>
        </p:sp>
      </p:grpSp>
      <p:grpSp>
        <p:nvGrpSpPr>
          <p:cNvPr id="35" name="Group 34"/>
          <p:cNvGrpSpPr/>
          <p:nvPr/>
        </p:nvGrpSpPr>
        <p:grpSpPr>
          <a:xfrm flipH="1">
            <a:off x="8188788" y="1937695"/>
            <a:ext cx="2145112" cy="1398631"/>
            <a:chOff x="1191443" y="4863146"/>
            <a:chExt cx="5209363" cy="1398648"/>
          </a:xfrm>
        </p:grpSpPr>
        <p:sp>
          <p:nvSpPr>
            <p:cNvPr id="36" name="Rectangular Callout 35"/>
            <p:cNvSpPr/>
            <p:nvPr/>
          </p:nvSpPr>
          <p:spPr>
            <a:xfrm>
              <a:off x="1191443" y="4876798"/>
              <a:ext cx="5181601" cy="1384996"/>
            </a:xfrm>
            <a:prstGeom prst="wedgeRectCallout">
              <a:avLst>
                <a:gd name="adj1" fmla="val 81373"/>
                <a:gd name="adj2" fmla="val 16410"/>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37" name="TextBox 36"/>
            <p:cNvSpPr txBox="1"/>
            <p:nvPr/>
          </p:nvSpPr>
          <p:spPr>
            <a:xfrm>
              <a:off x="1219208" y="4863146"/>
              <a:ext cx="5181598" cy="1385012"/>
            </a:xfrm>
            <a:prstGeom prst="rect">
              <a:avLst/>
            </a:prstGeom>
            <a:noFill/>
          </p:spPr>
          <p:txBody>
            <a:bodyPr wrap="square" rtlCol="0">
              <a:spAutoFit/>
            </a:bodyPr>
            <a:lstStyle/>
            <a:p>
              <a:pPr algn="ctr">
                <a:defRPr/>
              </a:pPr>
              <a:r>
                <a:rPr lang="en-US" sz="2800" kern="0" dirty="0">
                  <a:solidFill>
                    <a:sysClr val="window" lastClr="FFFFFF"/>
                  </a:solidFill>
                </a:rPr>
                <a:t>Equal throughput</a:t>
              </a:r>
            </a:p>
            <a:p>
              <a:pPr algn="ctr">
                <a:defRPr/>
              </a:pPr>
              <a:r>
                <a:rPr lang="en-US" sz="2800" kern="0" dirty="0">
                  <a:solidFill>
                    <a:sysClr val="window" lastClr="FFFFFF"/>
                  </a:solidFill>
                </a:rPr>
                <a:t>(fairness)</a:t>
              </a:r>
            </a:p>
          </p:txBody>
        </p:sp>
      </p:grpSp>
      <p:sp>
        <p:nvSpPr>
          <p:cNvPr id="50" name="Oval 49"/>
          <p:cNvSpPr/>
          <p:nvPr/>
        </p:nvSpPr>
        <p:spPr>
          <a:xfrm>
            <a:off x="5414476" y="4107465"/>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68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50"/>
                                        </p:tgtEl>
                                      </p:cBhvr>
                                    </p:animEffect>
                                    <p:set>
                                      <p:cBhvr>
                                        <p:cTn id="12" dur="1" fill="hold">
                                          <p:stCondLst>
                                            <p:cond delay="499"/>
                                          </p:stCondLst>
                                        </p:cTn>
                                        <p:tgtEl>
                                          <p:spTgt spid="50"/>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500"/>
                                        <p:tgtEl>
                                          <p:spTgt spid="18"/>
                                        </p:tgtEl>
                                      </p:cBhvr>
                                    </p:animEffect>
                                    <p:anim calcmode="lin" valueType="num">
                                      <p:cBhvr>
                                        <p:cTn id="33" dur="500"/>
                                        <p:tgtEl>
                                          <p:spTgt spid="18"/>
                                        </p:tgtEl>
                                        <p:attrNameLst>
                                          <p:attrName>ppt_x</p:attrName>
                                        </p:attrNameLst>
                                      </p:cBhvr>
                                      <p:tavLst>
                                        <p:tav tm="0">
                                          <p:val>
                                            <p:strVal val="ppt_x"/>
                                          </p:val>
                                        </p:tav>
                                        <p:tav tm="100000">
                                          <p:val>
                                            <p:strVal val="ppt_x"/>
                                          </p:val>
                                        </p:tav>
                                      </p:tavLst>
                                    </p:anim>
                                    <p:anim calcmode="lin" valueType="num">
                                      <p:cBhvr>
                                        <p:cTn id="34" dur="500"/>
                                        <p:tgtEl>
                                          <p:spTgt spid="18"/>
                                        </p:tgtEl>
                                        <p:attrNameLst>
                                          <p:attrName>ppt_y</p:attrName>
                                        </p:attrNameLst>
                                      </p:cBhvr>
                                      <p:tavLst>
                                        <p:tav tm="0">
                                          <p:val>
                                            <p:strVal val="ppt_y"/>
                                          </p:val>
                                        </p:tav>
                                        <p:tav tm="100000">
                                          <p:val>
                                            <p:strVal val="ppt_y+.1"/>
                                          </p:val>
                                        </p:tav>
                                      </p:tavLst>
                                    </p:anim>
                                    <p:set>
                                      <p:cBhvr>
                                        <p:cTn id="35" dur="1" fill="hold">
                                          <p:stCondLst>
                                            <p:cond delay="499"/>
                                          </p:stCondLst>
                                        </p:cTn>
                                        <p:tgtEl>
                                          <p:spTgt spid="18"/>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500"/>
                                        <p:tgtEl>
                                          <p:spTgt spid="21"/>
                                        </p:tgtEl>
                                      </p:cBhvr>
                                    </p:animEffect>
                                    <p:anim calcmode="lin" valueType="num">
                                      <p:cBhvr>
                                        <p:cTn id="38" dur="500"/>
                                        <p:tgtEl>
                                          <p:spTgt spid="21"/>
                                        </p:tgtEl>
                                        <p:attrNameLst>
                                          <p:attrName>ppt_x</p:attrName>
                                        </p:attrNameLst>
                                      </p:cBhvr>
                                      <p:tavLst>
                                        <p:tav tm="0">
                                          <p:val>
                                            <p:strVal val="ppt_x"/>
                                          </p:val>
                                        </p:tav>
                                        <p:tav tm="100000">
                                          <p:val>
                                            <p:strVal val="ppt_x"/>
                                          </p:val>
                                        </p:tav>
                                      </p:tavLst>
                                    </p:anim>
                                    <p:anim calcmode="lin" valueType="num">
                                      <p:cBhvr>
                                        <p:cTn id="39" dur="500"/>
                                        <p:tgtEl>
                                          <p:spTgt spid="21"/>
                                        </p:tgtEl>
                                        <p:attrNameLst>
                                          <p:attrName>ppt_y</p:attrName>
                                        </p:attrNameLst>
                                      </p:cBhvr>
                                      <p:tavLst>
                                        <p:tav tm="0">
                                          <p:val>
                                            <p:strVal val="ppt_y"/>
                                          </p:val>
                                        </p:tav>
                                        <p:tav tm="100000">
                                          <p:val>
                                            <p:strVal val="ppt_y+.1"/>
                                          </p:val>
                                        </p:tav>
                                      </p:tavLst>
                                    </p:anim>
                                    <p:set>
                                      <p:cBhvr>
                                        <p:cTn id="40" dur="1" fill="hold">
                                          <p:stCondLst>
                                            <p:cond delay="499"/>
                                          </p:stCondLst>
                                        </p:cTn>
                                        <p:tgtEl>
                                          <p:spTgt spid="21"/>
                                        </p:tgtEl>
                                        <p:attrNameLst>
                                          <p:attrName>style.visibility</p:attrName>
                                        </p:attrNameLst>
                                      </p:cBhvr>
                                      <p:to>
                                        <p:strVal val="hidden"/>
                                      </p:to>
                                    </p:se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500"/>
                                        <p:tgtEl>
                                          <p:spTgt spid="24"/>
                                        </p:tgtEl>
                                      </p:cBhvr>
                                    </p:animEffect>
                                    <p:anim calcmode="lin" valueType="num">
                                      <p:cBhvr>
                                        <p:cTn id="56" dur="500"/>
                                        <p:tgtEl>
                                          <p:spTgt spid="24"/>
                                        </p:tgtEl>
                                        <p:attrNameLst>
                                          <p:attrName>ppt_x</p:attrName>
                                        </p:attrNameLst>
                                      </p:cBhvr>
                                      <p:tavLst>
                                        <p:tav tm="0">
                                          <p:val>
                                            <p:strVal val="ppt_x"/>
                                          </p:val>
                                        </p:tav>
                                        <p:tav tm="100000">
                                          <p:val>
                                            <p:strVal val="ppt_x"/>
                                          </p:val>
                                        </p:tav>
                                      </p:tavLst>
                                    </p:anim>
                                    <p:anim calcmode="lin" valueType="num">
                                      <p:cBhvr>
                                        <p:cTn id="57" dur="500"/>
                                        <p:tgtEl>
                                          <p:spTgt spid="24"/>
                                        </p:tgtEl>
                                        <p:attrNameLst>
                                          <p:attrName>ppt_y</p:attrName>
                                        </p:attrNameLst>
                                      </p:cBhvr>
                                      <p:tavLst>
                                        <p:tav tm="0">
                                          <p:val>
                                            <p:strVal val="ppt_y"/>
                                          </p:val>
                                        </p:tav>
                                        <p:tav tm="100000">
                                          <p:val>
                                            <p:strVal val="ppt_y+.1"/>
                                          </p:val>
                                        </p:tav>
                                      </p:tavLst>
                                    </p:anim>
                                    <p:set>
                                      <p:cBhvr>
                                        <p:cTn id="58" dur="1" fill="hold">
                                          <p:stCondLst>
                                            <p:cond delay="499"/>
                                          </p:stCondLst>
                                        </p:cTn>
                                        <p:tgtEl>
                                          <p:spTgt spid="24"/>
                                        </p:tgtEl>
                                        <p:attrNameLst>
                                          <p:attrName>style.visibility</p:attrName>
                                        </p:attrNameLst>
                                      </p:cBhvr>
                                      <p:to>
                                        <p:strVal val="hidden"/>
                                      </p:to>
                                    </p:set>
                                  </p:childTnLst>
                                </p:cTn>
                              </p:par>
                              <p:par>
                                <p:cTn id="59" presetID="42" presetClass="exit" presetSubtype="0" fill="hold" nodeType="withEffect">
                                  <p:stCondLst>
                                    <p:cond delay="0"/>
                                  </p:stCondLst>
                                  <p:childTnLst>
                                    <p:animEffect transition="out" filter="fade">
                                      <p:cBhvr>
                                        <p:cTn id="60" dur="500"/>
                                        <p:tgtEl>
                                          <p:spTgt spid="27"/>
                                        </p:tgtEl>
                                      </p:cBhvr>
                                    </p:animEffect>
                                    <p:anim calcmode="lin" valueType="num">
                                      <p:cBhvr>
                                        <p:cTn id="61" dur="500"/>
                                        <p:tgtEl>
                                          <p:spTgt spid="27"/>
                                        </p:tgtEl>
                                        <p:attrNameLst>
                                          <p:attrName>ppt_x</p:attrName>
                                        </p:attrNameLst>
                                      </p:cBhvr>
                                      <p:tavLst>
                                        <p:tav tm="0">
                                          <p:val>
                                            <p:strVal val="ppt_x"/>
                                          </p:val>
                                        </p:tav>
                                        <p:tav tm="100000">
                                          <p:val>
                                            <p:strVal val="ppt_x"/>
                                          </p:val>
                                        </p:tav>
                                      </p:tavLst>
                                    </p:anim>
                                    <p:anim calcmode="lin" valueType="num">
                                      <p:cBhvr>
                                        <p:cTn id="62" dur="500"/>
                                        <p:tgtEl>
                                          <p:spTgt spid="27"/>
                                        </p:tgtEl>
                                        <p:attrNameLst>
                                          <p:attrName>ppt_y</p:attrName>
                                        </p:attrNameLst>
                                      </p:cBhvr>
                                      <p:tavLst>
                                        <p:tav tm="0">
                                          <p:val>
                                            <p:strVal val="ppt_y"/>
                                          </p:val>
                                        </p:tav>
                                        <p:tav tm="100000">
                                          <p:val>
                                            <p:strVal val="ppt_y+.1"/>
                                          </p:val>
                                        </p:tav>
                                      </p:tavLst>
                                    </p:anim>
                                    <p:set>
                                      <p:cBhvr>
                                        <p:cTn id="63" dur="1" fill="hold">
                                          <p:stCondLst>
                                            <p:cond delay="499"/>
                                          </p:stCondLst>
                                        </p:cTn>
                                        <p:tgtEl>
                                          <p:spTgt spid="27"/>
                                        </p:tgtEl>
                                        <p:attrNameLst>
                                          <p:attrName>style.visibility</p:attrName>
                                        </p:attrNameLst>
                                      </p:cBhvr>
                                      <p:to>
                                        <p:strVal val="hidden"/>
                                      </p:to>
                                    </p:set>
                                  </p:childTnLst>
                                </p:cTn>
                              </p:par>
                            </p:childTnLst>
                          </p:cTn>
                        </p:par>
                        <p:par>
                          <p:cTn id="64" fill="hold">
                            <p:stCondLst>
                              <p:cond delay="500"/>
                            </p:stCondLst>
                            <p:childTnLst>
                              <p:par>
                                <p:cTn id="65" presetID="16" presetClass="entr" presetSubtype="21"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arn(inVertical)">
                                      <p:cBhvr>
                                        <p:cTn id="67" dur="500"/>
                                        <p:tgtEl>
                                          <p:spTgt spid="38"/>
                                        </p:tgtEl>
                                      </p:cBhvr>
                                    </p:animEffect>
                                  </p:childTnLst>
                                </p:cTn>
                              </p:par>
                            </p:childTnLst>
                          </p:cTn>
                        </p:par>
                        <p:par>
                          <p:cTn id="68" fill="hold">
                            <p:stCondLst>
                              <p:cond delay="1000"/>
                            </p:stCondLst>
                            <p:childTnLst>
                              <p:par>
                                <p:cTn id="69" presetID="42" presetClass="entr" presetSubtype="0"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anim calcmode="lin" valueType="num">
                                      <p:cBhvr>
                                        <p:cTn id="72" dur="500" fill="hold"/>
                                        <p:tgtEl>
                                          <p:spTgt spid="41"/>
                                        </p:tgtEl>
                                        <p:attrNameLst>
                                          <p:attrName>ppt_x</p:attrName>
                                        </p:attrNameLst>
                                      </p:cBhvr>
                                      <p:tavLst>
                                        <p:tav tm="0">
                                          <p:val>
                                            <p:strVal val="#ppt_x"/>
                                          </p:val>
                                        </p:tav>
                                        <p:tav tm="100000">
                                          <p:val>
                                            <p:strVal val="#ppt_x"/>
                                          </p:val>
                                        </p:tav>
                                      </p:tavLst>
                                    </p:anim>
                                    <p:anim calcmode="lin" valueType="num">
                                      <p:cBhvr>
                                        <p:cTn id="73" dur="5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arn(inVertical)">
                                      <p:cBhvr>
                                        <p:cTn id="78" dur="500"/>
                                        <p:tgtEl>
                                          <p:spTgt spid="39"/>
                                        </p:tgtEl>
                                      </p:cBhvr>
                                    </p:animEffect>
                                  </p:childTnLst>
                                </p:cTn>
                              </p:par>
                            </p:childTnLst>
                          </p:cTn>
                        </p:par>
                        <p:par>
                          <p:cTn id="79" fill="hold">
                            <p:stCondLst>
                              <p:cond delay="500"/>
                            </p:stCondLst>
                            <p:childTnLst>
                              <p:par>
                                <p:cTn id="80" presetID="42" presetClass="entr" presetSubtype="0" fill="hold"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anim calcmode="lin" valueType="num">
                                      <p:cBhvr>
                                        <p:cTn id="83" dur="500" fill="hold"/>
                                        <p:tgtEl>
                                          <p:spTgt spid="44"/>
                                        </p:tgtEl>
                                        <p:attrNameLst>
                                          <p:attrName>ppt_x</p:attrName>
                                        </p:attrNameLst>
                                      </p:cBhvr>
                                      <p:tavLst>
                                        <p:tav tm="0">
                                          <p:val>
                                            <p:strVal val="#ppt_x"/>
                                          </p:val>
                                        </p:tav>
                                        <p:tav tm="100000">
                                          <p:val>
                                            <p:strVal val="#ppt_x"/>
                                          </p:val>
                                        </p:tav>
                                      </p:tavLst>
                                    </p:anim>
                                    <p:anim calcmode="lin" valueType="num">
                                      <p:cBhvr>
                                        <p:cTn id="84"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500"/>
                                        <p:tgtEl>
                                          <p:spTgt spid="41"/>
                                        </p:tgtEl>
                                      </p:cBhvr>
                                    </p:animEffect>
                                    <p:anim calcmode="lin" valueType="num">
                                      <p:cBhvr>
                                        <p:cTn id="89" dur="500"/>
                                        <p:tgtEl>
                                          <p:spTgt spid="41"/>
                                        </p:tgtEl>
                                        <p:attrNameLst>
                                          <p:attrName>ppt_x</p:attrName>
                                        </p:attrNameLst>
                                      </p:cBhvr>
                                      <p:tavLst>
                                        <p:tav tm="0">
                                          <p:val>
                                            <p:strVal val="ppt_x"/>
                                          </p:val>
                                        </p:tav>
                                        <p:tav tm="100000">
                                          <p:val>
                                            <p:strVal val="ppt_x"/>
                                          </p:val>
                                        </p:tav>
                                      </p:tavLst>
                                    </p:anim>
                                    <p:anim calcmode="lin" valueType="num">
                                      <p:cBhvr>
                                        <p:cTn id="90" dur="500"/>
                                        <p:tgtEl>
                                          <p:spTgt spid="41"/>
                                        </p:tgtEl>
                                        <p:attrNameLst>
                                          <p:attrName>ppt_y</p:attrName>
                                        </p:attrNameLst>
                                      </p:cBhvr>
                                      <p:tavLst>
                                        <p:tav tm="0">
                                          <p:val>
                                            <p:strVal val="ppt_y"/>
                                          </p:val>
                                        </p:tav>
                                        <p:tav tm="100000">
                                          <p:val>
                                            <p:strVal val="ppt_y+.1"/>
                                          </p:val>
                                        </p:tav>
                                      </p:tavLst>
                                    </p:anim>
                                    <p:set>
                                      <p:cBhvr>
                                        <p:cTn id="91" dur="1" fill="hold">
                                          <p:stCondLst>
                                            <p:cond delay="499"/>
                                          </p:stCondLst>
                                        </p:cTn>
                                        <p:tgtEl>
                                          <p:spTgt spid="41"/>
                                        </p:tgtEl>
                                        <p:attrNameLst>
                                          <p:attrName>style.visibility</p:attrName>
                                        </p:attrNameLst>
                                      </p:cBhvr>
                                      <p:to>
                                        <p:strVal val="hidden"/>
                                      </p:to>
                                    </p:set>
                                  </p:childTnLst>
                                </p:cTn>
                              </p:par>
                              <p:par>
                                <p:cTn id="92" presetID="42" presetClass="exit" presetSubtype="0" fill="hold" nodeType="withEffect">
                                  <p:stCondLst>
                                    <p:cond delay="0"/>
                                  </p:stCondLst>
                                  <p:childTnLst>
                                    <p:animEffect transition="out" filter="fade">
                                      <p:cBhvr>
                                        <p:cTn id="93" dur="500"/>
                                        <p:tgtEl>
                                          <p:spTgt spid="44"/>
                                        </p:tgtEl>
                                      </p:cBhvr>
                                    </p:animEffect>
                                    <p:anim calcmode="lin" valueType="num">
                                      <p:cBhvr>
                                        <p:cTn id="94" dur="500"/>
                                        <p:tgtEl>
                                          <p:spTgt spid="44"/>
                                        </p:tgtEl>
                                        <p:attrNameLst>
                                          <p:attrName>ppt_x</p:attrName>
                                        </p:attrNameLst>
                                      </p:cBhvr>
                                      <p:tavLst>
                                        <p:tav tm="0">
                                          <p:val>
                                            <p:strVal val="ppt_x"/>
                                          </p:val>
                                        </p:tav>
                                        <p:tav tm="100000">
                                          <p:val>
                                            <p:strVal val="ppt_x"/>
                                          </p:val>
                                        </p:tav>
                                      </p:tavLst>
                                    </p:anim>
                                    <p:anim calcmode="lin" valueType="num">
                                      <p:cBhvr>
                                        <p:cTn id="95" dur="500"/>
                                        <p:tgtEl>
                                          <p:spTgt spid="44"/>
                                        </p:tgtEl>
                                        <p:attrNameLst>
                                          <p:attrName>ppt_y</p:attrName>
                                        </p:attrNameLst>
                                      </p:cBhvr>
                                      <p:tavLst>
                                        <p:tav tm="0">
                                          <p:val>
                                            <p:strVal val="ppt_y"/>
                                          </p:val>
                                        </p:tav>
                                        <p:tav tm="100000">
                                          <p:val>
                                            <p:strVal val="ppt_y+.1"/>
                                          </p:val>
                                        </p:tav>
                                      </p:tavLst>
                                    </p:anim>
                                    <p:set>
                                      <p:cBhvr>
                                        <p:cTn id="96" dur="1" fill="hold">
                                          <p:stCondLst>
                                            <p:cond delay="499"/>
                                          </p:stCondLst>
                                        </p:cTn>
                                        <p:tgtEl>
                                          <p:spTgt spid="44"/>
                                        </p:tgtEl>
                                        <p:attrNameLst>
                                          <p:attrName>style.visibility</p:attrName>
                                        </p:attrNameLst>
                                      </p:cBhvr>
                                      <p:to>
                                        <p:strVal val="hidden"/>
                                      </p:to>
                                    </p:set>
                                  </p:childTnLst>
                                </p:cTn>
                              </p:par>
                            </p:childTnLst>
                          </p:cTn>
                        </p:par>
                        <p:par>
                          <p:cTn id="97" fill="hold">
                            <p:stCondLst>
                              <p:cond delay="500"/>
                            </p:stCondLst>
                            <p:childTnLst>
                              <p:par>
                                <p:cTn id="98" presetID="16" presetClass="entr" presetSubtype="21" fill="hold"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barn(inVertical)">
                                      <p:cBhvr>
                                        <p:cTn id="100" dur="500"/>
                                        <p:tgtEl>
                                          <p:spTgt spid="34"/>
                                        </p:tgtEl>
                                      </p:cBhvr>
                                    </p:animEffect>
                                  </p:childTnLst>
                                </p:cTn>
                              </p:par>
                            </p:childTnLst>
                          </p:cTn>
                        </p:par>
                        <p:par>
                          <p:cTn id="101" fill="hold">
                            <p:stCondLst>
                              <p:cond delay="1000"/>
                            </p:stCondLst>
                            <p:childTnLst>
                              <p:par>
                                <p:cTn id="102" presetID="42" presetClass="entr" presetSubtype="0" fill="hold"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anim calcmode="lin" valueType="num">
                                      <p:cBhvr>
                                        <p:cTn id="105" dur="500" fill="hold"/>
                                        <p:tgtEl>
                                          <p:spTgt spid="35"/>
                                        </p:tgtEl>
                                        <p:attrNameLst>
                                          <p:attrName>ppt_x</p:attrName>
                                        </p:attrNameLst>
                                      </p:cBhvr>
                                      <p:tavLst>
                                        <p:tav tm="0">
                                          <p:val>
                                            <p:strVal val="#ppt_x"/>
                                          </p:val>
                                        </p:tav>
                                        <p:tav tm="100000">
                                          <p:val>
                                            <p:strVal val="#ppt_x"/>
                                          </p:val>
                                        </p:tav>
                                      </p:tavLst>
                                    </p:anim>
                                    <p:anim calcmode="lin" valueType="num">
                                      <p:cBhvr>
                                        <p:cTn id="10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xit" presetSubtype="0" fill="hold" nodeType="clickEffect">
                                  <p:stCondLst>
                                    <p:cond delay="0"/>
                                  </p:stCondLst>
                                  <p:childTnLst>
                                    <p:animEffect transition="out" filter="fade">
                                      <p:cBhvr>
                                        <p:cTn id="110" dur="500"/>
                                        <p:tgtEl>
                                          <p:spTgt spid="35"/>
                                        </p:tgtEl>
                                      </p:cBhvr>
                                    </p:animEffect>
                                    <p:anim calcmode="lin" valueType="num">
                                      <p:cBhvr>
                                        <p:cTn id="111" dur="500"/>
                                        <p:tgtEl>
                                          <p:spTgt spid="35"/>
                                        </p:tgtEl>
                                        <p:attrNameLst>
                                          <p:attrName>ppt_x</p:attrName>
                                        </p:attrNameLst>
                                      </p:cBhvr>
                                      <p:tavLst>
                                        <p:tav tm="0">
                                          <p:val>
                                            <p:strVal val="ppt_x"/>
                                          </p:val>
                                        </p:tav>
                                        <p:tav tm="100000">
                                          <p:val>
                                            <p:strVal val="ppt_x"/>
                                          </p:val>
                                        </p:tav>
                                      </p:tavLst>
                                    </p:anim>
                                    <p:anim calcmode="lin" valueType="num">
                                      <p:cBhvr>
                                        <p:cTn id="112" dur="500"/>
                                        <p:tgtEl>
                                          <p:spTgt spid="35"/>
                                        </p:tgtEl>
                                        <p:attrNameLst>
                                          <p:attrName>ppt_y</p:attrName>
                                        </p:attrNameLst>
                                      </p:cBhvr>
                                      <p:tavLst>
                                        <p:tav tm="0">
                                          <p:val>
                                            <p:strVal val="ppt_y"/>
                                          </p:val>
                                        </p:tav>
                                        <p:tav tm="100000">
                                          <p:val>
                                            <p:strVal val="ppt_y+.1"/>
                                          </p:val>
                                        </p:tav>
                                      </p:tavLst>
                                    </p:anim>
                                    <p:set>
                                      <p:cBhvr>
                                        <p:cTn id="113" dur="1" fill="hold">
                                          <p:stCondLst>
                                            <p:cond delay="499"/>
                                          </p:stCondLst>
                                        </p:cTn>
                                        <p:tgtEl>
                                          <p:spTgt spid="35"/>
                                        </p:tgtEl>
                                        <p:attrNameLst>
                                          <p:attrName>style.visibility</p:attrName>
                                        </p:attrNameLst>
                                      </p:cBhvr>
                                      <p:to>
                                        <p:strVal val="hidden"/>
                                      </p:to>
                                    </p:set>
                                  </p:childTnLst>
                                </p:cTn>
                              </p:par>
                            </p:childTnLst>
                          </p:cTn>
                        </p:par>
                        <p:par>
                          <p:cTn id="114" fill="hold">
                            <p:stCondLst>
                              <p:cond delay="500"/>
                            </p:stCondLst>
                            <p:childTnLst>
                              <p:par>
                                <p:cTn id="115" presetID="42" presetClass="entr" presetSubtype="0" fill="hold"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fade">
                                      <p:cBhvr>
                                        <p:cTn id="117" dur="500"/>
                                        <p:tgtEl>
                                          <p:spTgt spid="47"/>
                                        </p:tgtEl>
                                      </p:cBhvr>
                                    </p:animEffect>
                                    <p:anim calcmode="lin" valueType="num">
                                      <p:cBhvr>
                                        <p:cTn id="118" dur="500" fill="hold"/>
                                        <p:tgtEl>
                                          <p:spTgt spid="47"/>
                                        </p:tgtEl>
                                        <p:attrNameLst>
                                          <p:attrName>ppt_x</p:attrName>
                                        </p:attrNameLst>
                                      </p:cBhvr>
                                      <p:tavLst>
                                        <p:tav tm="0">
                                          <p:val>
                                            <p:strVal val="#ppt_x"/>
                                          </p:val>
                                        </p:tav>
                                        <p:tav tm="100000">
                                          <p:val>
                                            <p:strVal val="#ppt_x"/>
                                          </p:val>
                                        </p:tav>
                                      </p:tavLst>
                                    </p:anim>
                                    <p:anim calcmode="lin" valueType="num">
                                      <p:cBhvr>
                                        <p:cTn id="119"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50" grpId="0" animBg="1"/>
      <p:bldP spid="5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Additive Increase, Multiplicative Decrease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26</a:t>
            </a:fld>
            <a:endParaRPr lang="en-US" dirty="0"/>
          </a:p>
        </p:txBody>
      </p:sp>
      <p:sp>
        <p:nvSpPr>
          <p:cNvPr id="4" name="Content Placeholder 3"/>
          <p:cNvSpPr>
            <a:spLocks noGrp="1"/>
          </p:cNvSpPr>
          <p:nvPr>
            <p:ph sz="quarter" idx="1"/>
          </p:nvPr>
        </p:nvSpPr>
        <p:spPr>
          <a:xfrm>
            <a:off x="1676400" y="1600200"/>
            <a:ext cx="3053508" cy="5105400"/>
          </a:xfrm>
        </p:spPr>
        <p:txBody>
          <a:bodyPr/>
          <a:lstStyle/>
          <a:p>
            <a:r>
              <a:rPr lang="en-US" dirty="0"/>
              <a:t>Converges to stable and fair cycle</a:t>
            </a:r>
          </a:p>
          <a:p>
            <a:r>
              <a:rPr lang="en-US" dirty="0"/>
              <a:t>Symmetric around </a:t>
            </a:r>
            <a:r>
              <a:rPr lang="en-US" i="1" dirty="0"/>
              <a:t>y</a:t>
            </a:r>
            <a:r>
              <a:rPr lang="en-US" dirty="0"/>
              <a:t>=</a:t>
            </a:r>
            <a:r>
              <a:rPr lang="en-US" i="1" dirty="0"/>
              <a:t>x</a:t>
            </a:r>
          </a:p>
        </p:txBody>
      </p:sp>
      <p:sp>
        <p:nvSpPr>
          <p:cNvPr id="5" name="Text Box 18"/>
          <p:cNvSpPr txBox="1">
            <a:spLocks noChangeArrowheads="1"/>
          </p:cNvSpPr>
          <p:nvPr/>
        </p:nvSpPr>
        <p:spPr bwMode="auto">
          <a:xfrm>
            <a:off x="6517043" y="6108425"/>
            <a:ext cx="2421241"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Flow 1 Throughput</a:t>
            </a:r>
          </a:p>
        </p:txBody>
      </p:sp>
      <p:sp>
        <p:nvSpPr>
          <p:cNvPr id="6" name="Text Box 19"/>
          <p:cNvSpPr txBox="1">
            <a:spLocks noChangeArrowheads="1"/>
          </p:cNvSpPr>
          <p:nvPr/>
        </p:nvSpPr>
        <p:spPr bwMode="auto">
          <a:xfrm rot="16200000">
            <a:off x="4451933" y="3783130"/>
            <a:ext cx="2421241" cy="45910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Flow 2 Throughput</a:t>
            </a:r>
          </a:p>
        </p:txBody>
      </p:sp>
      <p:cxnSp>
        <p:nvCxnSpPr>
          <p:cNvPr id="7" name="Straight Connector 6"/>
          <p:cNvCxnSpPr/>
          <p:nvPr/>
        </p:nvCxnSpPr>
        <p:spPr>
          <a:xfrm>
            <a:off x="5871003" y="2071171"/>
            <a:ext cx="4037254" cy="403725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0" idx="0"/>
          </p:cNvCxnSpPr>
          <p:nvPr/>
        </p:nvCxnSpPr>
        <p:spPr>
          <a:xfrm flipV="1">
            <a:off x="5892103" y="2761689"/>
            <a:ext cx="3321671" cy="334673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Line 5"/>
          <p:cNvSpPr>
            <a:spLocks noChangeShapeType="1"/>
          </p:cNvSpPr>
          <p:nvPr/>
        </p:nvSpPr>
        <p:spPr bwMode="auto">
          <a:xfrm flipV="1">
            <a:off x="5892100" y="6108425"/>
            <a:ext cx="4250575" cy="0"/>
          </a:xfrm>
          <a:prstGeom prst="line">
            <a:avLst/>
          </a:prstGeom>
          <a:noFill/>
          <a:ln w="57150">
            <a:solidFill>
              <a:schemeClr val="tx1"/>
            </a:solidFill>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sp>
        <p:nvSpPr>
          <p:cNvPr id="10" name="Line 6"/>
          <p:cNvSpPr>
            <a:spLocks noChangeShapeType="1"/>
          </p:cNvSpPr>
          <p:nvPr/>
        </p:nvSpPr>
        <p:spPr bwMode="auto">
          <a:xfrm flipH="1" flipV="1">
            <a:off x="5892102" y="1916935"/>
            <a:ext cx="0" cy="4191490"/>
          </a:xfrm>
          <a:prstGeom prst="line">
            <a:avLst/>
          </a:prstGeom>
          <a:noFill/>
          <a:ln w="57150">
            <a:solidFill>
              <a:schemeClr val="tx1"/>
            </a:solidFill>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sp>
        <p:nvSpPr>
          <p:cNvPr id="20" name="Oval 19"/>
          <p:cNvSpPr/>
          <p:nvPr/>
        </p:nvSpPr>
        <p:spPr>
          <a:xfrm>
            <a:off x="7614211" y="3193837"/>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30" idx="4"/>
            <a:endCxn id="28" idx="0"/>
          </p:cNvCxnSpPr>
          <p:nvPr/>
        </p:nvCxnSpPr>
        <p:spPr>
          <a:xfrm flipH="1">
            <a:off x="6426792" y="2040556"/>
            <a:ext cx="1015977" cy="154959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646844" y="4049463"/>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489073" y="2419754"/>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16622" y="3590152"/>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332599" y="1820217"/>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stCxn id="28" idx="7"/>
            <a:endCxn id="27" idx="3"/>
          </p:cNvCxnSpPr>
          <p:nvPr/>
        </p:nvCxnSpPr>
        <p:spPr>
          <a:xfrm flipV="1">
            <a:off x="6504693" y="2607824"/>
            <a:ext cx="1016649" cy="1014596"/>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7" idx="4"/>
            <a:endCxn id="25" idx="0"/>
          </p:cNvCxnSpPr>
          <p:nvPr/>
        </p:nvCxnSpPr>
        <p:spPr>
          <a:xfrm flipH="1">
            <a:off x="6757014" y="2640093"/>
            <a:ext cx="842229" cy="1409371"/>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5" idx="7"/>
            <a:endCxn id="20" idx="3"/>
          </p:cNvCxnSpPr>
          <p:nvPr/>
        </p:nvCxnSpPr>
        <p:spPr>
          <a:xfrm flipV="1">
            <a:off x="6834915" y="3381907"/>
            <a:ext cx="811565" cy="69982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973401" y="4459985"/>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0" idx="4"/>
            <a:endCxn id="29" idx="0"/>
          </p:cNvCxnSpPr>
          <p:nvPr/>
        </p:nvCxnSpPr>
        <p:spPr>
          <a:xfrm flipH="1">
            <a:off x="7083570" y="3414175"/>
            <a:ext cx="640810" cy="104581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7"/>
            <a:endCxn id="36" idx="3"/>
          </p:cNvCxnSpPr>
          <p:nvPr/>
        </p:nvCxnSpPr>
        <p:spPr>
          <a:xfrm flipV="1">
            <a:off x="7161472" y="3861893"/>
            <a:ext cx="748203" cy="63036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877406" y="3673823"/>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flipV="1">
            <a:off x="8576997" y="4154217"/>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40" idx="4"/>
            <a:endCxn id="39" idx="0"/>
          </p:cNvCxnSpPr>
          <p:nvPr/>
        </p:nvCxnSpPr>
        <p:spPr>
          <a:xfrm rot="16200000" flipH="1" flipV="1">
            <a:off x="8667831" y="4279189"/>
            <a:ext cx="1015977" cy="154959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rot="16200000" flipV="1">
            <a:off x="7721371" y="5121584"/>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flipV="1">
            <a:off x="9351080" y="4279355"/>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flipV="1">
            <a:off x="8180682" y="5451806"/>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200000" flipV="1">
            <a:off x="9950617" y="4435829"/>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a:stCxn id="39" idx="7"/>
            <a:endCxn id="37" idx="3"/>
          </p:cNvCxnSpPr>
          <p:nvPr/>
        </p:nvCxnSpPr>
        <p:spPr>
          <a:xfrm rot="16200000">
            <a:off x="8367727" y="4468452"/>
            <a:ext cx="1016649" cy="1014596"/>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4"/>
            <a:endCxn id="34" idx="0"/>
          </p:cNvCxnSpPr>
          <p:nvPr/>
        </p:nvCxnSpPr>
        <p:spPr>
          <a:xfrm rot="16200000" flipH="1" flipV="1">
            <a:off x="8225281" y="4105954"/>
            <a:ext cx="842229" cy="1409371"/>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7"/>
            <a:endCxn id="24" idx="3"/>
          </p:cNvCxnSpPr>
          <p:nvPr/>
        </p:nvCxnSpPr>
        <p:spPr>
          <a:xfrm rot="16200000">
            <a:off x="7853572" y="4398158"/>
            <a:ext cx="811565" cy="69982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rot="16200000" flipV="1">
            <a:off x="7310849" y="4795027"/>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24" idx="4"/>
            <a:endCxn id="44" idx="0"/>
          </p:cNvCxnSpPr>
          <p:nvPr/>
        </p:nvCxnSpPr>
        <p:spPr>
          <a:xfrm rot="16200000" flipH="1" flipV="1">
            <a:off x="7733687" y="4061886"/>
            <a:ext cx="640810" cy="104581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4" idx="7"/>
            <a:endCxn id="47" idx="3"/>
          </p:cNvCxnSpPr>
          <p:nvPr/>
        </p:nvCxnSpPr>
        <p:spPr>
          <a:xfrm rot="16200000">
            <a:off x="7439998" y="4138014"/>
            <a:ext cx="748203" cy="63036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rot="16200000" flipV="1">
            <a:off x="8097011" y="3891022"/>
            <a:ext cx="220338" cy="220338"/>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1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right)">
                                      <p:cBhvr>
                                        <p:cTn id="25" dur="500"/>
                                        <p:tgtEl>
                                          <p:spTgt spid="35"/>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par>
                          <p:cTn id="38" fill="hold">
                            <p:stCondLst>
                              <p:cond delay="2000"/>
                            </p:stCondLst>
                            <p:childTnLst>
                              <p:par>
                                <p:cTn id="39" presetID="22" presetClass="entr" presetSubtype="2"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right)">
                                      <p:cBhvr>
                                        <p:cTn id="41" dur="500"/>
                                        <p:tgtEl>
                                          <p:spTgt spid="32"/>
                                        </p:tgtEl>
                                      </p:cBhvr>
                                    </p:animEffect>
                                  </p:childTnLst>
                                </p:cTn>
                              </p:par>
                            </p:childTnLst>
                          </p:cTn>
                        </p:par>
                        <p:par>
                          <p:cTn id="42" fill="hold">
                            <p:stCondLst>
                              <p:cond delay="2500"/>
                            </p:stCondLst>
                            <p:childTnLst>
                              <p:par>
                                <p:cTn id="43" presetID="16" presetClass="entr" presetSubtype="21"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arn(inVertical)">
                                      <p:cBhvr>
                                        <p:cTn id="45" dur="500"/>
                                        <p:tgtEl>
                                          <p:spTgt spid="29"/>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3500"/>
                            </p:stCondLst>
                            <p:childTnLst>
                              <p:par>
                                <p:cTn id="51" presetID="16" presetClass="entr" presetSubtype="21"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fade">
                                      <p:cBhvr>
                                        <p:cTn id="58" dur="500"/>
                                        <p:tgtEl>
                                          <p:spTgt spid="4">
                                            <p:txEl>
                                              <p:pRg st="0" end="0"/>
                                            </p:txEl>
                                          </p:spTgt>
                                        </p:tgtEl>
                                      </p:cBhvr>
                                    </p:animEffect>
                                    <p:anim calcmode="lin" valueType="num">
                                      <p:cBhvr>
                                        <p:cTn id="5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arn(inVertical)">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arn(inVertical)">
                                      <p:cBhvr>
                                        <p:cTn id="70" dur="500"/>
                                        <p:tgtEl>
                                          <p:spTgt spid="24"/>
                                        </p:tgtEl>
                                      </p:cBhvr>
                                    </p:animEffect>
                                  </p:childTnLst>
                                </p:cTn>
                              </p:par>
                              <p:par>
                                <p:cTn id="71" presetID="16" presetClass="entr" presetSubtype="21"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barn(inVertical)">
                                      <p:cBhvr>
                                        <p:cTn id="76" dur="500"/>
                                        <p:tgtEl>
                                          <p:spTgt spid="34"/>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barn(inVertical)">
                                      <p:cBhvr>
                                        <p:cTn id="79" dur="500"/>
                                        <p:tgtEl>
                                          <p:spTgt spid="37"/>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arn(inVertical)">
                                      <p:cBhvr>
                                        <p:cTn id="82" dur="500"/>
                                        <p:tgtEl>
                                          <p:spTgt spid="39"/>
                                        </p:tgtEl>
                                      </p:cBhvr>
                                    </p:animEffect>
                                  </p:childTnLst>
                                </p:cTn>
                              </p:par>
                              <p:par>
                                <p:cTn id="83" presetID="16" presetClass="entr" presetSubtype="21"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barn(inVertical)">
                                      <p:cBhvr>
                                        <p:cTn id="85" dur="500"/>
                                        <p:tgtEl>
                                          <p:spTgt spid="41"/>
                                        </p:tgtEl>
                                      </p:cBhvr>
                                    </p:animEffect>
                                  </p:childTnLst>
                                </p:cTn>
                              </p:par>
                              <p:par>
                                <p:cTn id="86" presetID="16" presetClass="entr" presetSubtype="21"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barn(inVertical)">
                                      <p:cBhvr>
                                        <p:cTn id="88" dur="500"/>
                                        <p:tgtEl>
                                          <p:spTgt spid="42"/>
                                        </p:tgtEl>
                                      </p:cBhvr>
                                    </p:animEffect>
                                  </p:childTnLst>
                                </p:cTn>
                              </p:par>
                              <p:par>
                                <p:cTn id="89" presetID="16" presetClass="entr" presetSubtype="21"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barn(inVertical)">
                                      <p:cBhvr>
                                        <p:cTn id="91" dur="500"/>
                                        <p:tgtEl>
                                          <p:spTgt spid="43"/>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barn(inVertical)">
                                      <p:cBhvr>
                                        <p:cTn id="94" dur="500"/>
                                        <p:tgtEl>
                                          <p:spTgt spid="44"/>
                                        </p:tgtEl>
                                      </p:cBhvr>
                                    </p:animEffect>
                                  </p:childTnLst>
                                </p:cTn>
                              </p:par>
                              <p:par>
                                <p:cTn id="95" presetID="16" presetClass="entr" presetSubtype="21"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barn(inVertical)">
                                      <p:cBhvr>
                                        <p:cTn id="97" dur="500"/>
                                        <p:tgtEl>
                                          <p:spTgt spid="45"/>
                                        </p:tgtEl>
                                      </p:cBhvr>
                                    </p:animEffect>
                                  </p:childTnLst>
                                </p:cTn>
                              </p:par>
                              <p:par>
                                <p:cTn id="98" presetID="16" presetClass="entr" presetSubtype="21" fill="hold"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barn(inVertical)">
                                      <p:cBhvr>
                                        <p:cTn id="100" dur="500"/>
                                        <p:tgtEl>
                                          <p:spTgt spid="46"/>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barn(inVertical)">
                                      <p:cBhvr>
                                        <p:cTn id="103" dur="500"/>
                                        <p:tgtEl>
                                          <p:spTgt spid="47"/>
                                        </p:tgtEl>
                                      </p:cBhvr>
                                    </p:animEffect>
                                  </p:childTnLst>
                                </p:cTn>
                              </p:par>
                            </p:childTnLst>
                          </p:cTn>
                        </p:par>
                        <p:par>
                          <p:cTn id="104" fill="hold">
                            <p:stCondLst>
                              <p:cond delay="500"/>
                            </p:stCondLst>
                            <p:childTnLst>
                              <p:par>
                                <p:cTn id="105" presetID="42" presetClass="entr" presetSubtype="0" fill="hold" grpId="0" nodeType="afterEffect">
                                  <p:stCondLst>
                                    <p:cond delay="0"/>
                                  </p:stCondLst>
                                  <p:childTnLst>
                                    <p:set>
                                      <p:cBhvr>
                                        <p:cTn id="106" dur="1" fill="hold">
                                          <p:stCondLst>
                                            <p:cond delay="0"/>
                                          </p:stCondLst>
                                        </p:cTn>
                                        <p:tgtEl>
                                          <p:spTgt spid="4">
                                            <p:txEl>
                                              <p:pRg st="1" end="1"/>
                                            </p:txEl>
                                          </p:spTgt>
                                        </p:tgtEl>
                                        <p:attrNameLst>
                                          <p:attrName>style.visibility</p:attrName>
                                        </p:attrNameLst>
                                      </p:cBhvr>
                                      <p:to>
                                        <p:strVal val="visible"/>
                                      </p:to>
                                    </p:set>
                                    <p:animEffect transition="in" filter="fade">
                                      <p:cBhvr>
                                        <p:cTn id="107" dur="500"/>
                                        <p:tgtEl>
                                          <p:spTgt spid="4">
                                            <p:txEl>
                                              <p:pRg st="1" end="1"/>
                                            </p:txEl>
                                          </p:spTgt>
                                        </p:tgtEl>
                                      </p:cBhvr>
                                    </p:animEffect>
                                    <p:anim calcmode="lin" valueType="num">
                                      <p:cBhvr>
                                        <p:cTn id="10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0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0" grpId="0" animBg="1"/>
      <p:bldP spid="25" grpId="0" animBg="1"/>
      <p:bldP spid="27" grpId="0" animBg="1"/>
      <p:bldP spid="28" grpId="0" animBg="1"/>
      <p:bldP spid="29" grpId="0" animBg="1"/>
      <p:bldP spid="36" grpId="0" animBg="1"/>
      <p:bldP spid="24" grpId="0" animBg="1"/>
      <p:bldP spid="34" grpId="0" animBg="1"/>
      <p:bldP spid="37" grpId="0" animBg="1"/>
      <p:bldP spid="39" grpId="0" animBg="1"/>
      <p:bldP spid="40" grpId="0" animBg="1"/>
      <p:bldP spid="44"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a:lstStyle/>
          <a:p>
            <a:r>
              <a:rPr lang="en-US" dirty="0"/>
              <a:t>Implementing Congestion Control</a:t>
            </a:r>
          </a:p>
        </p:txBody>
      </p:sp>
      <p:sp>
        <p:nvSpPr>
          <p:cNvPr id="658435" name="Rectangle 3"/>
          <p:cNvSpPr>
            <a:spLocks noGrp="1" noChangeArrowheads="1"/>
          </p:cNvSpPr>
          <p:nvPr>
            <p:ph idx="1"/>
          </p:nvPr>
        </p:nvSpPr>
        <p:spPr/>
        <p:txBody>
          <a:bodyPr>
            <a:normAutofit/>
          </a:bodyPr>
          <a:lstStyle/>
          <a:p>
            <a:r>
              <a:rPr lang="en-US" dirty="0"/>
              <a:t>Maintains three variables:</a:t>
            </a:r>
          </a:p>
          <a:p>
            <a:pPr lvl="1"/>
            <a:r>
              <a:rPr lang="en-US" i="1" dirty="0" err="1"/>
              <a:t>cwnd</a:t>
            </a:r>
            <a:r>
              <a:rPr lang="en-US" dirty="0"/>
              <a:t>:  </a:t>
            </a:r>
            <a:r>
              <a:rPr lang="en-US" b="1" dirty="0"/>
              <a:t>c</a:t>
            </a:r>
            <a:r>
              <a:rPr lang="en-US" dirty="0"/>
              <a:t>ongestion </a:t>
            </a:r>
            <a:r>
              <a:rPr lang="en-US" b="1" dirty="0"/>
              <a:t>w</a:t>
            </a:r>
            <a:r>
              <a:rPr lang="en-US" dirty="0"/>
              <a:t>i</a:t>
            </a:r>
            <a:r>
              <a:rPr lang="en-US" b="1" dirty="0"/>
              <a:t>nd</a:t>
            </a:r>
            <a:r>
              <a:rPr lang="en-US" dirty="0"/>
              <a:t>ow</a:t>
            </a:r>
          </a:p>
          <a:p>
            <a:pPr lvl="1"/>
            <a:r>
              <a:rPr lang="en-US" i="1" dirty="0" err="1"/>
              <a:t>adv_wnd</a:t>
            </a:r>
            <a:r>
              <a:rPr lang="en-US" dirty="0"/>
              <a:t>: receiver </a:t>
            </a:r>
            <a:r>
              <a:rPr lang="en-US" b="1" dirty="0"/>
              <a:t>adv</a:t>
            </a:r>
            <a:r>
              <a:rPr lang="en-US" dirty="0"/>
              <a:t>ertised </a:t>
            </a:r>
            <a:r>
              <a:rPr lang="en-US" b="1" dirty="0"/>
              <a:t>w</a:t>
            </a:r>
            <a:r>
              <a:rPr lang="en-US" dirty="0"/>
              <a:t>i</a:t>
            </a:r>
            <a:r>
              <a:rPr lang="en-US" b="1" dirty="0"/>
              <a:t>nd</a:t>
            </a:r>
            <a:r>
              <a:rPr lang="en-US" dirty="0"/>
              <a:t>ow </a:t>
            </a:r>
          </a:p>
          <a:p>
            <a:pPr lvl="1"/>
            <a:r>
              <a:rPr lang="en-US" i="1" dirty="0" err="1"/>
              <a:t>ssthresh</a:t>
            </a:r>
            <a:r>
              <a:rPr lang="en-US" dirty="0"/>
              <a:t>:  </a:t>
            </a:r>
            <a:r>
              <a:rPr lang="en-US" b="1" dirty="0"/>
              <a:t>s</a:t>
            </a:r>
            <a:r>
              <a:rPr lang="en-US" dirty="0"/>
              <a:t>low </a:t>
            </a:r>
            <a:r>
              <a:rPr lang="en-US" b="1" dirty="0"/>
              <a:t>s</a:t>
            </a:r>
            <a:r>
              <a:rPr lang="en-US" dirty="0"/>
              <a:t>tart </a:t>
            </a:r>
            <a:r>
              <a:rPr lang="en-US" b="1" dirty="0"/>
              <a:t>thresh</a:t>
            </a:r>
            <a:r>
              <a:rPr lang="en-US" dirty="0"/>
              <a:t>old (used to update </a:t>
            </a:r>
            <a:r>
              <a:rPr lang="en-US" i="1" dirty="0" err="1"/>
              <a:t>cwnd</a:t>
            </a:r>
            <a:r>
              <a:rPr lang="en-US" dirty="0"/>
              <a:t>)</a:t>
            </a:r>
          </a:p>
          <a:p>
            <a:r>
              <a:rPr lang="en-US" dirty="0"/>
              <a:t>For sending, use: </a:t>
            </a:r>
            <a:r>
              <a:rPr lang="en-US" i="1" dirty="0" err="1"/>
              <a:t>wnd</a:t>
            </a:r>
            <a:r>
              <a:rPr lang="en-US" dirty="0"/>
              <a:t> = </a:t>
            </a:r>
            <a:r>
              <a:rPr lang="en-US" i="1" dirty="0"/>
              <a:t>min(</a:t>
            </a:r>
            <a:r>
              <a:rPr lang="en-US" i="1" dirty="0" err="1"/>
              <a:t>cwnd</a:t>
            </a:r>
            <a:r>
              <a:rPr lang="en-US" i="1" dirty="0"/>
              <a:t>, </a:t>
            </a:r>
            <a:r>
              <a:rPr lang="en-US" i="1" dirty="0" err="1"/>
              <a:t>adv_wnd</a:t>
            </a:r>
            <a:r>
              <a:rPr lang="en-US" dirty="0"/>
              <a:t>)</a:t>
            </a:r>
          </a:p>
          <a:p>
            <a:r>
              <a:rPr lang="en-US" dirty="0"/>
              <a:t>Two phases of congestion control</a:t>
            </a:r>
          </a:p>
          <a:p>
            <a:pPr marL="880110" lvl="1" indent="-514350">
              <a:buFont typeface="+mj-lt"/>
              <a:buAutoNum type="arabicPeriod"/>
            </a:pPr>
            <a:r>
              <a:rPr lang="en-US" dirty="0"/>
              <a:t>Slow start (</a:t>
            </a:r>
            <a:r>
              <a:rPr lang="en-US" i="1" dirty="0" err="1"/>
              <a:t>cwnd</a:t>
            </a:r>
            <a:r>
              <a:rPr lang="en-US" dirty="0"/>
              <a:t> &lt; </a:t>
            </a:r>
            <a:r>
              <a:rPr lang="en-US" i="1" dirty="0" err="1"/>
              <a:t>ssthresh</a:t>
            </a:r>
            <a:r>
              <a:rPr lang="en-US" dirty="0"/>
              <a:t>)</a:t>
            </a:r>
          </a:p>
          <a:p>
            <a:pPr marL="1154430" lvl="2" indent="-514350"/>
            <a:r>
              <a:rPr lang="en-US" dirty="0"/>
              <a:t>Probe for bottleneck bandwidth</a:t>
            </a:r>
          </a:p>
          <a:p>
            <a:pPr marL="880110" lvl="1" indent="-514350">
              <a:buFont typeface="+mj-lt"/>
              <a:buAutoNum type="arabicPeriod"/>
            </a:pPr>
            <a:r>
              <a:rPr lang="en-US" dirty="0"/>
              <a:t>Congestion avoidance (</a:t>
            </a:r>
            <a:r>
              <a:rPr lang="en-US" i="1" dirty="0" err="1"/>
              <a:t>cwnd</a:t>
            </a:r>
            <a:r>
              <a:rPr lang="en-US" dirty="0"/>
              <a:t> &gt;= </a:t>
            </a:r>
            <a:r>
              <a:rPr lang="en-US" i="1" dirty="0" err="1"/>
              <a:t>ssthresh</a:t>
            </a:r>
            <a:r>
              <a:rPr lang="en-US" dirty="0"/>
              <a:t>)</a:t>
            </a:r>
          </a:p>
          <a:p>
            <a:pPr marL="1154430" lvl="2" indent="-514350"/>
            <a:r>
              <a:rPr lang="en-US" dirty="0"/>
              <a:t>AIMD</a:t>
            </a:r>
          </a:p>
        </p:txBody>
      </p:sp>
      <p:sp>
        <p:nvSpPr>
          <p:cNvPr id="5" name="Slide Number Placeholder 5"/>
          <p:cNvSpPr>
            <a:spLocks noGrp="1"/>
          </p:cNvSpPr>
          <p:nvPr>
            <p:ph type="sldNum" sz="quarter" idx="4294967295"/>
          </p:nvPr>
        </p:nvSpPr>
        <p:spPr>
          <a:xfrm>
            <a:off x="9906000" y="6356351"/>
            <a:ext cx="762000" cy="365125"/>
          </a:xfrm>
          <a:prstGeom prst="rect">
            <a:avLst/>
          </a:prstGeom>
        </p:spPr>
        <p:txBody>
          <a:bodyPr>
            <a:normAutofit lnSpcReduction="10000"/>
          </a:bodyPr>
          <a:lstStyle/>
          <a:p>
            <a:fld id="{E69AC99F-0E86-43C9-AB90-FE1161A07387}" type="slidenum">
              <a:rPr lang="en-US" smtClean="0"/>
              <a:pPr/>
              <a:t>27</a:t>
            </a:fld>
            <a:endParaRPr lang="en-US"/>
          </a:p>
        </p:txBody>
      </p:sp>
      <p:sp>
        <p:nvSpPr>
          <p:cNvPr id="6" name="Slide Number Placeholder 2"/>
          <p:cNvSpPr>
            <a:spLocks noGrp="1"/>
          </p:cNvSpPr>
          <p:nvPr>
            <p:ph type="sldNum" sz="quarter" idx="12"/>
          </p:nvPr>
        </p:nvSpPr>
        <p:spPr>
          <a:xfrm>
            <a:off x="1524000" y="1256270"/>
            <a:ext cx="533400" cy="304800"/>
          </a:xfrm>
        </p:spPr>
        <p:txBody>
          <a:bodyPr>
            <a:normAutofit fontScale="92500" lnSpcReduction="20000"/>
          </a:bodyPr>
          <a:lstStyle/>
          <a:p>
            <a:fld id="{283B9EA5-CE9A-4950-A80C-5ADF06B45BB8}" type="slidenum">
              <a:rPr lang="en-US" smtClean="0"/>
              <a:pPr/>
              <a:t>27</a:t>
            </a:fld>
            <a:endParaRPr lang="en-US" dirty="0"/>
          </a:p>
        </p:txBody>
      </p:sp>
    </p:spTree>
    <p:extLst>
      <p:ext uri="{BB962C8B-B14F-4D97-AF65-F5344CB8AC3E}">
        <p14:creationId xmlns:p14="http://schemas.microsoft.com/office/powerpoint/2010/main" val="378891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8435">
                                            <p:txEl>
                                              <p:pRg st="5" end="5"/>
                                            </p:txEl>
                                          </p:spTgt>
                                        </p:tgtEl>
                                        <p:attrNameLst>
                                          <p:attrName>style.visibility</p:attrName>
                                        </p:attrNameLst>
                                      </p:cBhvr>
                                      <p:to>
                                        <p:strVal val="visible"/>
                                      </p:to>
                                    </p:set>
                                    <p:animEffect transition="in" filter="fade">
                                      <p:cBhvr>
                                        <p:cTn id="7" dur="500"/>
                                        <p:tgtEl>
                                          <p:spTgt spid="658435">
                                            <p:txEl>
                                              <p:pRg st="5" end="5"/>
                                            </p:txEl>
                                          </p:spTgt>
                                        </p:tgtEl>
                                      </p:cBhvr>
                                    </p:animEffect>
                                    <p:anim calcmode="lin" valueType="num">
                                      <p:cBhvr>
                                        <p:cTn id="8" dur="500" fill="hold"/>
                                        <p:tgtEl>
                                          <p:spTgt spid="658435">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658435">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58435">
                                            <p:txEl>
                                              <p:pRg st="6" end="6"/>
                                            </p:txEl>
                                          </p:spTgt>
                                        </p:tgtEl>
                                        <p:attrNameLst>
                                          <p:attrName>style.visibility</p:attrName>
                                        </p:attrNameLst>
                                      </p:cBhvr>
                                      <p:to>
                                        <p:strVal val="visible"/>
                                      </p:to>
                                    </p:set>
                                    <p:animEffect transition="in" filter="fade">
                                      <p:cBhvr>
                                        <p:cTn id="12" dur="500"/>
                                        <p:tgtEl>
                                          <p:spTgt spid="658435">
                                            <p:txEl>
                                              <p:pRg st="6" end="6"/>
                                            </p:txEl>
                                          </p:spTgt>
                                        </p:tgtEl>
                                      </p:cBhvr>
                                    </p:animEffect>
                                    <p:anim calcmode="lin" valueType="num">
                                      <p:cBhvr>
                                        <p:cTn id="13" dur="500" fill="hold"/>
                                        <p:tgtEl>
                                          <p:spTgt spid="658435">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658435">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58435">
                                            <p:txEl>
                                              <p:pRg st="7" end="7"/>
                                            </p:txEl>
                                          </p:spTgt>
                                        </p:tgtEl>
                                        <p:attrNameLst>
                                          <p:attrName>style.visibility</p:attrName>
                                        </p:attrNameLst>
                                      </p:cBhvr>
                                      <p:to>
                                        <p:strVal val="visible"/>
                                      </p:to>
                                    </p:set>
                                    <p:animEffect transition="in" filter="fade">
                                      <p:cBhvr>
                                        <p:cTn id="17" dur="500"/>
                                        <p:tgtEl>
                                          <p:spTgt spid="658435">
                                            <p:txEl>
                                              <p:pRg st="7" end="7"/>
                                            </p:txEl>
                                          </p:spTgt>
                                        </p:tgtEl>
                                      </p:cBhvr>
                                    </p:animEffect>
                                    <p:anim calcmode="lin" valueType="num">
                                      <p:cBhvr>
                                        <p:cTn id="18" dur="500" fill="hold"/>
                                        <p:tgtEl>
                                          <p:spTgt spid="658435">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658435">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58435">
                                            <p:txEl>
                                              <p:pRg st="8" end="8"/>
                                            </p:txEl>
                                          </p:spTgt>
                                        </p:tgtEl>
                                        <p:attrNameLst>
                                          <p:attrName>style.visibility</p:attrName>
                                        </p:attrNameLst>
                                      </p:cBhvr>
                                      <p:to>
                                        <p:strVal val="visible"/>
                                      </p:to>
                                    </p:set>
                                    <p:animEffect transition="in" filter="fade">
                                      <p:cBhvr>
                                        <p:cTn id="22" dur="500"/>
                                        <p:tgtEl>
                                          <p:spTgt spid="658435">
                                            <p:txEl>
                                              <p:pRg st="8" end="8"/>
                                            </p:txEl>
                                          </p:spTgt>
                                        </p:tgtEl>
                                      </p:cBhvr>
                                    </p:animEffect>
                                    <p:anim calcmode="lin" valueType="num">
                                      <p:cBhvr>
                                        <p:cTn id="23" dur="500" fill="hold"/>
                                        <p:tgtEl>
                                          <p:spTgt spid="658435">
                                            <p:txEl>
                                              <p:pRg st="8" end="8"/>
                                            </p:txEl>
                                          </p:spTgt>
                                        </p:tgtEl>
                                        <p:attrNameLst>
                                          <p:attrName>ppt_x</p:attrName>
                                        </p:attrNameLst>
                                      </p:cBhvr>
                                      <p:tavLst>
                                        <p:tav tm="0">
                                          <p:val>
                                            <p:strVal val="#ppt_x"/>
                                          </p:val>
                                        </p:tav>
                                        <p:tav tm="100000">
                                          <p:val>
                                            <p:strVal val="#ppt_x"/>
                                          </p:val>
                                        </p:tav>
                                      </p:tavLst>
                                    </p:anim>
                                    <p:anim calcmode="lin" valueType="num">
                                      <p:cBhvr>
                                        <p:cTn id="24" dur="500" fill="hold"/>
                                        <p:tgtEl>
                                          <p:spTgt spid="658435">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58435">
                                            <p:txEl>
                                              <p:pRg st="9" end="9"/>
                                            </p:txEl>
                                          </p:spTgt>
                                        </p:tgtEl>
                                        <p:attrNameLst>
                                          <p:attrName>style.visibility</p:attrName>
                                        </p:attrNameLst>
                                      </p:cBhvr>
                                      <p:to>
                                        <p:strVal val="visible"/>
                                      </p:to>
                                    </p:set>
                                    <p:animEffect transition="in" filter="fade">
                                      <p:cBhvr>
                                        <p:cTn id="27" dur="500"/>
                                        <p:tgtEl>
                                          <p:spTgt spid="658435">
                                            <p:txEl>
                                              <p:pRg st="9" end="9"/>
                                            </p:txEl>
                                          </p:spTgt>
                                        </p:tgtEl>
                                      </p:cBhvr>
                                    </p:animEffect>
                                    <p:anim calcmode="lin" valueType="num">
                                      <p:cBhvr>
                                        <p:cTn id="28" dur="500" fill="hold"/>
                                        <p:tgtEl>
                                          <p:spTgt spid="658435">
                                            <p:txEl>
                                              <p:pRg st="9" end="9"/>
                                            </p:txEl>
                                          </p:spTgt>
                                        </p:tgtEl>
                                        <p:attrNameLst>
                                          <p:attrName>ppt_x</p:attrName>
                                        </p:attrNameLst>
                                      </p:cBhvr>
                                      <p:tavLst>
                                        <p:tav tm="0">
                                          <p:val>
                                            <p:strVal val="#ppt_x"/>
                                          </p:val>
                                        </p:tav>
                                        <p:tav tm="100000">
                                          <p:val>
                                            <p:strVal val="#ppt_x"/>
                                          </p:val>
                                        </p:tav>
                                      </p:tavLst>
                                    </p:anim>
                                    <p:anim calcmode="lin" valueType="num">
                                      <p:cBhvr>
                                        <p:cTn id="29" dur="500" fill="hold"/>
                                        <p:tgtEl>
                                          <p:spTgt spid="65843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p:txBody>
          <a:bodyPr/>
          <a:lstStyle/>
          <a:p>
            <a:r>
              <a:rPr lang="en-US" dirty="0"/>
              <a:t>Slow Start</a:t>
            </a:r>
          </a:p>
        </p:txBody>
      </p:sp>
      <p:sp>
        <p:nvSpPr>
          <p:cNvPr id="660483" name="Rectangle 3"/>
          <p:cNvSpPr>
            <a:spLocks noGrp="1" noChangeArrowheads="1"/>
          </p:cNvSpPr>
          <p:nvPr>
            <p:ph idx="1"/>
          </p:nvPr>
        </p:nvSpPr>
        <p:spPr>
          <a:xfrm>
            <a:off x="203200" y="1600200"/>
            <a:ext cx="8360578" cy="5105400"/>
          </a:xfrm>
        </p:spPr>
        <p:txBody>
          <a:bodyPr>
            <a:normAutofit/>
          </a:bodyPr>
          <a:lstStyle/>
          <a:p>
            <a:r>
              <a:rPr lang="en-US" dirty="0"/>
              <a:t>Goal: reach knee quickly</a:t>
            </a:r>
          </a:p>
          <a:p>
            <a:r>
              <a:rPr lang="en-US" dirty="0"/>
              <a:t>Upon starting (or restarting) a connection</a:t>
            </a:r>
          </a:p>
          <a:p>
            <a:pPr lvl="1"/>
            <a:r>
              <a:rPr lang="en-US" i="1" dirty="0" err="1"/>
              <a:t>cwnd</a:t>
            </a:r>
            <a:r>
              <a:rPr lang="en-US" dirty="0"/>
              <a:t> =1</a:t>
            </a:r>
          </a:p>
          <a:p>
            <a:pPr lvl="1"/>
            <a:r>
              <a:rPr lang="en-US" i="1" dirty="0" err="1"/>
              <a:t>ssthresh</a:t>
            </a:r>
            <a:r>
              <a:rPr lang="en-US" dirty="0"/>
              <a:t> = </a:t>
            </a:r>
            <a:r>
              <a:rPr lang="en-US" i="1" dirty="0" err="1"/>
              <a:t>adv_wnd</a:t>
            </a:r>
            <a:endParaRPr lang="en-US" i="1" dirty="0"/>
          </a:p>
          <a:p>
            <a:pPr lvl="1"/>
            <a:r>
              <a:rPr lang="en-US" dirty="0"/>
              <a:t>Each time a segment is </a:t>
            </a:r>
            <a:r>
              <a:rPr lang="en-US" dirty="0" err="1"/>
              <a:t>ACKed</a:t>
            </a:r>
            <a:r>
              <a:rPr lang="en-US" dirty="0"/>
              <a:t>, </a:t>
            </a:r>
            <a:r>
              <a:rPr lang="en-US" i="1" dirty="0" err="1"/>
              <a:t>cwnd</a:t>
            </a:r>
            <a:r>
              <a:rPr lang="en-US" dirty="0"/>
              <a:t>++</a:t>
            </a:r>
          </a:p>
          <a:p>
            <a:r>
              <a:rPr lang="en-US" dirty="0"/>
              <a:t>Continues until…</a:t>
            </a:r>
          </a:p>
          <a:p>
            <a:pPr lvl="1"/>
            <a:r>
              <a:rPr lang="en-US" i="1" dirty="0" err="1"/>
              <a:t>ssthresh</a:t>
            </a:r>
            <a:r>
              <a:rPr lang="en-US" dirty="0"/>
              <a:t> is reached</a:t>
            </a:r>
          </a:p>
          <a:p>
            <a:pPr lvl="1"/>
            <a:r>
              <a:rPr lang="en-US" dirty="0"/>
              <a:t>Or a packet is lost</a:t>
            </a:r>
          </a:p>
          <a:p>
            <a:r>
              <a:rPr lang="en-US" dirty="0"/>
              <a:t>Slow Start is not actually slow</a:t>
            </a:r>
          </a:p>
          <a:p>
            <a:pPr lvl="1"/>
            <a:r>
              <a:rPr lang="en-US" i="1" dirty="0" err="1"/>
              <a:t>cwnd</a:t>
            </a:r>
            <a:r>
              <a:rPr lang="en-US" dirty="0"/>
              <a:t> increases exponentially</a:t>
            </a:r>
            <a:endParaRPr lang="en-US" i="1" dirty="0">
              <a:solidFill>
                <a:schemeClr val="folHlink"/>
              </a:solidFill>
            </a:endParaRPr>
          </a:p>
        </p:txBody>
      </p:sp>
      <p:sp>
        <p:nvSpPr>
          <p:cNvPr id="6" name="Slide Number Placeholder 2"/>
          <p:cNvSpPr>
            <a:spLocks noGrp="1"/>
          </p:cNvSpPr>
          <p:nvPr>
            <p:ph type="sldNum" sz="quarter" idx="12"/>
          </p:nvPr>
        </p:nvSpPr>
        <p:spPr>
          <a:xfrm>
            <a:off x="203200" y="1273971"/>
            <a:ext cx="533400" cy="304800"/>
          </a:xfrm>
        </p:spPr>
        <p:txBody>
          <a:bodyPr>
            <a:normAutofit fontScale="92500" lnSpcReduction="20000"/>
          </a:bodyPr>
          <a:lstStyle/>
          <a:p>
            <a:fld id="{283B9EA5-CE9A-4950-A80C-5ADF06B45BB8}" type="slidenum">
              <a:rPr lang="en-US" smtClean="0"/>
              <a:pPr/>
              <a:t>28</a:t>
            </a:fld>
            <a:endParaRPr lang="en-US" dirty="0"/>
          </a:p>
        </p:txBody>
      </p:sp>
      <p:grpSp>
        <p:nvGrpSpPr>
          <p:cNvPr id="2" name="Group 1"/>
          <p:cNvGrpSpPr/>
          <p:nvPr/>
        </p:nvGrpSpPr>
        <p:grpSpPr>
          <a:xfrm>
            <a:off x="7426081" y="1557342"/>
            <a:ext cx="3021341" cy="2347777"/>
            <a:chOff x="5495840" y="1359038"/>
            <a:chExt cx="3778619" cy="2936233"/>
          </a:xfrm>
        </p:grpSpPr>
        <p:sp>
          <p:nvSpPr>
            <p:cNvPr id="7" name="Freeform 7"/>
            <p:cNvSpPr>
              <a:spLocks/>
            </p:cNvSpPr>
            <p:nvPr/>
          </p:nvSpPr>
          <p:spPr bwMode="auto">
            <a:xfrm>
              <a:off x="6150259" y="1968500"/>
              <a:ext cx="2514600" cy="1771650"/>
            </a:xfrm>
            <a:custGeom>
              <a:avLst/>
              <a:gdLst/>
              <a:ahLst/>
              <a:cxnLst>
                <a:cxn ang="0">
                  <a:pos x="0" y="1212"/>
                </a:cxn>
                <a:cxn ang="0">
                  <a:pos x="0" y="1170"/>
                </a:cxn>
                <a:cxn ang="0">
                  <a:pos x="96" y="768"/>
                </a:cxn>
                <a:cxn ang="0">
                  <a:pos x="240" y="480"/>
                </a:cxn>
                <a:cxn ang="0">
                  <a:pos x="480" y="192"/>
                </a:cxn>
                <a:cxn ang="0">
                  <a:pos x="816" y="48"/>
                </a:cxn>
                <a:cxn ang="0">
                  <a:pos x="1104" y="0"/>
                </a:cxn>
                <a:cxn ang="0">
                  <a:pos x="1344" y="0"/>
                </a:cxn>
                <a:cxn ang="0">
                  <a:pos x="1392" y="480"/>
                </a:cxn>
                <a:cxn ang="0">
                  <a:pos x="1488" y="1008"/>
                </a:cxn>
                <a:cxn ang="0">
                  <a:pos x="1536" y="1152"/>
                </a:cxn>
                <a:cxn ang="0">
                  <a:pos x="1584" y="1200"/>
                </a:cxn>
              </a:cxnLst>
              <a:rect l="0" t="0" r="r" b="b"/>
              <a:pathLst>
                <a:path w="1584" h="1212">
                  <a:moveTo>
                    <a:pt x="0" y="1212"/>
                  </a:moveTo>
                  <a:cubicBezTo>
                    <a:pt x="0" y="1198"/>
                    <a:pt x="0" y="1184"/>
                    <a:pt x="0" y="1170"/>
                  </a:cubicBezTo>
                  <a:lnTo>
                    <a:pt x="96" y="768"/>
                  </a:lnTo>
                  <a:lnTo>
                    <a:pt x="240" y="480"/>
                  </a:lnTo>
                  <a:lnTo>
                    <a:pt x="480" y="192"/>
                  </a:lnTo>
                  <a:lnTo>
                    <a:pt x="816" y="48"/>
                  </a:lnTo>
                  <a:lnTo>
                    <a:pt x="1104" y="0"/>
                  </a:lnTo>
                  <a:lnTo>
                    <a:pt x="1344" y="0"/>
                  </a:lnTo>
                  <a:lnTo>
                    <a:pt x="1392" y="480"/>
                  </a:lnTo>
                  <a:lnTo>
                    <a:pt x="1488" y="1008"/>
                  </a:lnTo>
                  <a:lnTo>
                    <a:pt x="1536" y="1152"/>
                  </a:lnTo>
                  <a:lnTo>
                    <a:pt x="1584" y="1200"/>
                  </a:lnTo>
                </a:path>
              </a:pathLst>
            </a:custGeom>
            <a:noFill/>
            <a:ln w="57150" cap="flat" cmpd="sng">
              <a:solidFill>
                <a:schemeClr val="accent1"/>
              </a:solidFill>
              <a:prstDash val="solid"/>
              <a:round/>
              <a:headEnd type="none" w="med" len="med"/>
              <a:tailEnd type="none" w="med" len="med"/>
            </a:ln>
            <a:effectLst/>
          </p:spPr>
          <p:txBody>
            <a:bodyPr vert="horz" wrap="square" lIns="90488" tIns="44450" rIns="90488" bIns="44450" numCol="1" anchor="t" anchorCtr="0" compatLnSpc="1">
              <a:prstTxWarp prst="textNoShape">
                <a:avLst/>
              </a:prstTxWarp>
            </a:bodyPr>
            <a:lstStyle/>
            <a:p>
              <a:endParaRPr lang="en-US"/>
            </a:p>
          </p:txBody>
        </p:sp>
        <p:sp>
          <p:nvSpPr>
            <p:cNvPr id="8" name="Line 5"/>
            <p:cNvSpPr>
              <a:spLocks noChangeShapeType="1"/>
            </p:cNvSpPr>
            <p:nvPr/>
          </p:nvSpPr>
          <p:spPr bwMode="auto">
            <a:xfrm flipH="1" flipV="1">
              <a:off x="6150259" y="1816100"/>
              <a:ext cx="0" cy="190500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9" name="Line 6"/>
            <p:cNvSpPr>
              <a:spLocks noChangeShapeType="1"/>
            </p:cNvSpPr>
            <p:nvPr/>
          </p:nvSpPr>
          <p:spPr bwMode="auto">
            <a:xfrm>
              <a:off x="6150259" y="3721100"/>
              <a:ext cx="3124200" cy="0"/>
            </a:xfrm>
            <a:prstGeom prst="line">
              <a:avLst/>
            </a:prstGeom>
            <a:noFill/>
            <a:ln w="57150">
              <a:solidFill>
                <a:schemeClr val="tx1"/>
              </a:solidFill>
              <a:round/>
              <a:headEnd/>
              <a:tailEnd type="triangle" w="med" len="med"/>
            </a:ln>
            <a:effectLst/>
          </p:spPr>
          <p:txBody>
            <a:bodyPr vert="horz" wrap="square" lIns="90488" tIns="44450" rIns="90488" bIns="44450" numCol="1" anchor="t" anchorCtr="0" compatLnSpc="1">
              <a:prstTxWarp prst="textNoShape">
                <a:avLst/>
              </a:prstTxWarp>
            </a:bodyPr>
            <a:lstStyle/>
            <a:p>
              <a:endParaRPr lang="en-US"/>
            </a:p>
          </p:txBody>
        </p:sp>
        <p:sp>
          <p:nvSpPr>
            <p:cNvPr id="10" name="Line 8"/>
            <p:cNvSpPr>
              <a:spLocks noChangeShapeType="1"/>
            </p:cNvSpPr>
            <p:nvPr/>
          </p:nvSpPr>
          <p:spPr bwMode="auto">
            <a:xfrm>
              <a:off x="8283859" y="1816100"/>
              <a:ext cx="0" cy="205740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11" name="Line 9"/>
            <p:cNvSpPr>
              <a:spLocks noChangeShapeType="1"/>
            </p:cNvSpPr>
            <p:nvPr/>
          </p:nvSpPr>
          <p:spPr bwMode="auto">
            <a:xfrm>
              <a:off x="6912259" y="1816100"/>
              <a:ext cx="0" cy="205740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12" name="Line 14"/>
            <p:cNvSpPr>
              <a:spLocks noChangeShapeType="1"/>
            </p:cNvSpPr>
            <p:nvPr/>
          </p:nvSpPr>
          <p:spPr bwMode="auto">
            <a:xfrm>
              <a:off x="6912259" y="1968500"/>
              <a:ext cx="1371600" cy="0"/>
            </a:xfrm>
            <a:prstGeom prst="line">
              <a:avLst/>
            </a:prstGeom>
            <a:noFill/>
            <a:ln w="12700">
              <a:solidFill>
                <a:schemeClr val="tx1"/>
              </a:solidFill>
              <a:prstDash val="dash"/>
              <a:round/>
              <a:headEnd/>
              <a:tailEnd/>
            </a:ln>
            <a:effectLst/>
          </p:spPr>
          <p:txBody>
            <a:bodyPr vert="horz" wrap="square" lIns="90488" tIns="44450" rIns="90488" bIns="44450" numCol="1" anchor="t" anchorCtr="0" compatLnSpc="1">
              <a:prstTxWarp prst="textNoShape">
                <a:avLst/>
              </a:prstTxWarp>
            </a:bodyPr>
            <a:lstStyle/>
            <a:p>
              <a:endParaRPr lang="en-US"/>
            </a:p>
          </p:txBody>
        </p:sp>
        <p:sp>
          <p:nvSpPr>
            <p:cNvPr id="13" name="Text Box 18"/>
            <p:cNvSpPr txBox="1">
              <a:spLocks noChangeArrowheads="1"/>
            </p:cNvSpPr>
            <p:nvPr/>
          </p:nvSpPr>
          <p:spPr bwMode="auto">
            <a:xfrm>
              <a:off x="7195273" y="3721100"/>
              <a:ext cx="994374" cy="574171"/>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Load</a:t>
              </a:r>
            </a:p>
          </p:txBody>
        </p:sp>
        <p:sp>
          <p:nvSpPr>
            <p:cNvPr id="14" name="Text Box 19"/>
            <p:cNvSpPr txBox="1">
              <a:spLocks noChangeArrowheads="1"/>
            </p:cNvSpPr>
            <p:nvPr/>
          </p:nvSpPr>
          <p:spPr bwMode="auto">
            <a:xfrm rot="16200000">
              <a:off x="4979005" y="2715748"/>
              <a:ext cx="1607839" cy="574170"/>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err="1"/>
                <a:t>Goodput</a:t>
              </a:r>
              <a:endParaRPr lang="en-US" sz="2400" dirty="0"/>
            </a:p>
          </p:txBody>
        </p:sp>
        <p:sp>
          <p:nvSpPr>
            <p:cNvPr id="15" name="Text Box 21"/>
            <p:cNvSpPr txBox="1">
              <a:spLocks noChangeArrowheads="1"/>
            </p:cNvSpPr>
            <p:nvPr/>
          </p:nvSpPr>
          <p:spPr bwMode="auto">
            <a:xfrm>
              <a:off x="6425162" y="1359038"/>
              <a:ext cx="994374" cy="574171"/>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Knee</a:t>
              </a:r>
            </a:p>
          </p:txBody>
        </p:sp>
        <p:sp>
          <p:nvSpPr>
            <p:cNvPr id="16" name="Text Box 22"/>
            <p:cNvSpPr txBox="1">
              <a:spLocks noChangeArrowheads="1"/>
            </p:cNvSpPr>
            <p:nvPr/>
          </p:nvSpPr>
          <p:spPr bwMode="auto">
            <a:xfrm>
              <a:off x="7957100" y="1359038"/>
              <a:ext cx="886116" cy="574171"/>
            </a:xfrm>
            <a:prstGeom prst="rect">
              <a:avLst/>
            </a:prstGeom>
            <a:noFill/>
            <a:ln w="254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dirty="0"/>
                <a:t>Cliff</a:t>
              </a:r>
            </a:p>
          </p:txBody>
        </p:sp>
      </p:grpSp>
    </p:spTree>
    <p:extLst>
      <p:ext uri="{BB962C8B-B14F-4D97-AF65-F5344CB8AC3E}">
        <p14:creationId xmlns:p14="http://schemas.microsoft.com/office/powerpoint/2010/main" val="178166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0483">
                                            <p:txEl>
                                              <p:pRg st="5" end="5"/>
                                            </p:txEl>
                                          </p:spTgt>
                                        </p:tgtEl>
                                        <p:attrNameLst>
                                          <p:attrName>style.visibility</p:attrName>
                                        </p:attrNameLst>
                                      </p:cBhvr>
                                      <p:to>
                                        <p:strVal val="visible"/>
                                      </p:to>
                                    </p:set>
                                    <p:animEffect transition="in" filter="fade">
                                      <p:cBhvr>
                                        <p:cTn id="7" dur="500"/>
                                        <p:tgtEl>
                                          <p:spTgt spid="660483">
                                            <p:txEl>
                                              <p:pRg st="5" end="5"/>
                                            </p:txEl>
                                          </p:spTgt>
                                        </p:tgtEl>
                                      </p:cBhvr>
                                    </p:animEffect>
                                    <p:anim calcmode="lin" valueType="num">
                                      <p:cBhvr>
                                        <p:cTn id="8" dur="500" fill="hold"/>
                                        <p:tgtEl>
                                          <p:spTgt spid="660483">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66048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60483">
                                            <p:txEl>
                                              <p:pRg st="6" end="6"/>
                                            </p:txEl>
                                          </p:spTgt>
                                        </p:tgtEl>
                                        <p:attrNameLst>
                                          <p:attrName>style.visibility</p:attrName>
                                        </p:attrNameLst>
                                      </p:cBhvr>
                                      <p:to>
                                        <p:strVal val="visible"/>
                                      </p:to>
                                    </p:set>
                                    <p:animEffect transition="in" filter="fade">
                                      <p:cBhvr>
                                        <p:cTn id="12" dur="500"/>
                                        <p:tgtEl>
                                          <p:spTgt spid="660483">
                                            <p:txEl>
                                              <p:pRg st="6" end="6"/>
                                            </p:txEl>
                                          </p:spTgt>
                                        </p:tgtEl>
                                      </p:cBhvr>
                                    </p:animEffect>
                                    <p:anim calcmode="lin" valueType="num">
                                      <p:cBhvr>
                                        <p:cTn id="13" dur="500" fill="hold"/>
                                        <p:tgtEl>
                                          <p:spTgt spid="660483">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66048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60483">
                                            <p:txEl>
                                              <p:pRg st="7" end="7"/>
                                            </p:txEl>
                                          </p:spTgt>
                                        </p:tgtEl>
                                        <p:attrNameLst>
                                          <p:attrName>style.visibility</p:attrName>
                                        </p:attrNameLst>
                                      </p:cBhvr>
                                      <p:to>
                                        <p:strVal val="visible"/>
                                      </p:to>
                                    </p:set>
                                    <p:animEffect transition="in" filter="fade">
                                      <p:cBhvr>
                                        <p:cTn id="17" dur="500"/>
                                        <p:tgtEl>
                                          <p:spTgt spid="660483">
                                            <p:txEl>
                                              <p:pRg st="7" end="7"/>
                                            </p:txEl>
                                          </p:spTgt>
                                        </p:tgtEl>
                                      </p:cBhvr>
                                    </p:animEffect>
                                    <p:anim calcmode="lin" valueType="num">
                                      <p:cBhvr>
                                        <p:cTn id="18" dur="500" fill="hold"/>
                                        <p:tgtEl>
                                          <p:spTgt spid="660483">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66048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60483">
                                            <p:txEl>
                                              <p:pRg st="8" end="8"/>
                                            </p:txEl>
                                          </p:spTgt>
                                        </p:tgtEl>
                                        <p:attrNameLst>
                                          <p:attrName>style.visibility</p:attrName>
                                        </p:attrNameLst>
                                      </p:cBhvr>
                                      <p:to>
                                        <p:strVal val="visible"/>
                                      </p:to>
                                    </p:set>
                                    <p:animEffect transition="in" filter="fade">
                                      <p:cBhvr>
                                        <p:cTn id="24" dur="500"/>
                                        <p:tgtEl>
                                          <p:spTgt spid="660483">
                                            <p:txEl>
                                              <p:pRg st="8" end="8"/>
                                            </p:txEl>
                                          </p:spTgt>
                                        </p:tgtEl>
                                      </p:cBhvr>
                                    </p:animEffect>
                                    <p:anim calcmode="lin" valueType="num">
                                      <p:cBhvr>
                                        <p:cTn id="25" dur="500" fill="hold"/>
                                        <p:tgtEl>
                                          <p:spTgt spid="660483">
                                            <p:txEl>
                                              <p:pRg st="8" end="8"/>
                                            </p:txEl>
                                          </p:spTgt>
                                        </p:tgtEl>
                                        <p:attrNameLst>
                                          <p:attrName>ppt_x</p:attrName>
                                        </p:attrNameLst>
                                      </p:cBhvr>
                                      <p:tavLst>
                                        <p:tav tm="0">
                                          <p:val>
                                            <p:strVal val="#ppt_x"/>
                                          </p:val>
                                        </p:tav>
                                        <p:tav tm="100000">
                                          <p:val>
                                            <p:strVal val="#ppt_x"/>
                                          </p:val>
                                        </p:tav>
                                      </p:tavLst>
                                    </p:anim>
                                    <p:anim calcmode="lin" valueType="num">
                                      <p:cBhvr>
                                        <p:cTn id="26" dur="500" fill="hold"/>
                                        <p:tgtEl>
                                          <p:spTgt spid="660483">
                                            <p:txEl>
                                              <p:pRg st="8" end="8"/>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60483">
                                            <p:txEl>
                                              <p:pRg st="9" end="9"/>
                                            </p:txEl>
                                          </p:spTgt>
                                        </p:tgtEl>
                                        <p:attrNameLst>
                                          <p:attrName>style.visibility</p:attrName>
                                        </p:attrNameLst>
                                      </p:cBhvr>
                                      <p:to>
                                        <p:strVal val="visible"/>
                                      </p:to>
                                    </p:set>
                                    <p:animEffect transition="in" filter="fade">
                                      <p:cBhvr>
                                        <p:cTn id="29" dur="500"/>
                                        <p:tgtEl>
                                          <p:spTgt spid="660483">
                                            <p:txEl>
                                              <p:pRg st="9" end="9"/>
                                            </p:txEl>
                                          </p:spTgt>
                                        </p:tgtEl>
                                      </p:cBhvr>
                                    </p:animEffect>
                                    <p:anim calcmode="lin" valueType="num">
                                      <p:cBhvr>
                                        <p:cTn id="30" dur="500" fill="hold"/>
                                        <p:tgtEl>
                                          <p:spTgt spid="660483">
                                            <p:txEl>
                                              <p:pRg st="9" end="9"/>
                                            </p:txEl>
                                          </p:spTgt>
                                        </p:tgtEl>
                                        <p:attrNameLst>
                                          <p:attrName>ppt_x</p:attrName>
                                        </p:attrNameLst>
                                      </p:cBhvr>
                                      <p:tavLst>
                                        <p:tav tm="0">
                                          <p:val>
                                            <p:strVal val="#ppt_x"/>
                                          </p:val>
                                        </p:tav>
                                        <p:tav tm="100000">
                                          <p:val>
                                            <p:strVal val="#ppt_x"/>
                                          </p:val>
                                        </p:tav>
                                      </p:tavLst>
                                    </p:anim>
                                    <p:anim calcmode="lin" valueType="num">
                                      <p:cBhvr>
                                        <p:cTn id="31" dur="500" fill="hold"/>
                                        <p:tgtEl>
                                          <p:spTgt spid="66048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r>
              <a:rPr lang="en-US" dirty="0"/>
              <a:t>Slow Start Example</a:t>
            </a:r>
          </a:p>
        </p:txBody>
      </p:sp>
      <p:sp>
        <p:nvSpPr>
          <p:cNvPr id="50" name="Slide Number Placeholder 2"/>
          <p:cNvSpPr>
            <a:spLocks noGrp="1"/>
          </p:cNvSpPr>
          <p:nvPr>
            <p:ph type="sldNum" sz="quarter" idx="12"/>
          </p:nvPr>
        </p:nvSpPr>
        <p:spPr>
          <a:xfrm>
            <a:off x="203200" y="1257503"/>
            <a:ext cx="533400" cy="304800"/>
          </a:xfrm>
        </p:spPr>
        <p:txBody>
          <a:bodyPr>
            <a:normAutofit fontScale="92500" lnSpcReduction="20000"/>
          </a:bodyPr>
          <a:lstStyle/>
          <a:p>
            <a:fld id="{283B9EA5-CE9A-4950-A80C-5ADF06B45BB8}" type="slidenum">
              <a:rPr lang="en-US" smtClean="0"/>
              <a:pPr/>
              <a:t>29</a:t>
            </a:fld>
            <a:endParaRPr lang="en-US" dirty="0"/>
          </a:p>
        </p:txBody>
      </p:sp>
      <p:cxnSp>
        <p:nvCxnSpPr>
          <p:cNvPr id="51" name="Straight Arrow Connector 50"/>
          <p:cNvCxnSpPr/>
          <p:nvPr/>
        </p:nvCxnSpPr>
        <p:spPr>
          <a:xfrm flipH="1">
            <a:off x="7925302" y="2363033"/>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7925302" y="3601234"/>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7925302" y="3879234"/>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7914774" y="5108073"/>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7914774" y="5398082"/>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840238"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0275177"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7925302" y="1768511"/>
            <a:ext cx="2290108" cy="552330"/>
            <a:chOff x="2850395" y="3694550"/>
            <a:chExt cx="4810245" cy="552330"/>
          </a:xfrm>
        </p:grpSpPr>
        <p:cxnSp>
          <p:nvCxnSpPr>
            <p:cNvPr id="61" name="Straight Arrow Connector 60"/>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737497">
              <a:off x="4186572" y="3726803"/>
              <a:ext cx="2137893" cy="461665"/>
            </a:xfrm>
            <a:prstGeom prst="rect">
              <a:avLst/>
            </a:prstGeom>
            <a:noFill/>
          </p:spPr>
          <p:txBody>
            <a:bodyPr wrap="square" rtlCol="0">
              <a:spAutoFit/>
            </a:bodyPr>
            <a:lstStyle/>
            <a:p>
              <a:pPr algn="ctr"/>
              <a:r>
                <a:rPr lang="en-US" sz="2400" dirty="0"/>
                <a:t>1</a:t>
              </a:r>
            </a:p>
          </p:txBody>
        </p:sp>
      </p:grpSp>
      <p:grpSp>
        <p:nvGrpSpPr>
          <p:cNvPr id="69" name="Group 68"/>
          <p:cNvGrpSpPr/>
          <p:nvPr/>
        </p:nvGrpSpPr>
        <p:grpSpPr>
          <a:xfrm>
            <a:off x="7925302" y="2979872"/>
            <a:ext cx="2290108" cy="552330"/>
            <a:chOff x="2850395" y="3694550"/>
            <a:chExt cx="4810245" cy="552330"/>
          </a:xfrm>
        </p:grpSpPr>
        <p:cxnSp>
          <p:nvCxnSpPr>
            <p:cNvPr id="70" name="Straight Arrow Connector 69"/>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737497">
              <a:off x="4186572" y="3726803"/>
              <a:ext cx="2137893" cy="461665"/>
            </a:xfrm>
            <a:prstGeom prst="rect">
              <a:avLst/>
            </a:prstGeom>
            <a:noFill/>
          </p:spPr>
          <p:txBody>
            <a:bodyPr wrap="square" rtlCol="0">
              <a:spAutoFit/>
            </a:bodyPr>
            <a:lstStyle/>
            <a:p>
              <a:pPr algn="ctr"/>
              <a:r>
                <a:rPr lang="en-US" sz="2400" dirty="0"/>
                <a:t>2</a:t>
              </a:r>
            </a:p>
          </p:txBody>
        </p:sp>
      </p:grpSp>
      <p:grpSp>
        <p:nvGrpSpPr>
          <p:cNvPr id="75" name="Group 74"/>
          <p:cNvGrpSpPr/>
          <p:nvPr/>
        </p:nvGrpSpPr>
        <p:grpSpPr>
          <a:xfrm>
            <a:off x="7925302" y="3252322"/>
            <a:ext cx="2290108" cy="552330"/>
            <a:chOff x="2850395" y="3694550"/>
            <a:chExt cx="4810245" cy="552330"/>
          </a:xfrm>
        </p:grpSpPr>
        <p:cxnSp>
          <p:nvCxnSpPr>
            <p:cNvPr id="76" name="Straight Arrow Connector 75"/>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rot="737497">
              <a:off x="4186572" y="3726803"/>
              <a:ext cx="2137893" cy="461665"/>
            </a:xfrm>
            <a:prstGeom prst="rect">
              <a:avLst/>
            </a:prstGeom>
            <a:noFill/>
          </p:spPr>
          <p:txBody>
            <a:bodyPr wrap="square" rtlCol="0">
              <a:spAutoFit/>
            </a:bodyPr>
            <a:lstStyle/>
            <a:p>
              <a:pPr algn="ctr"/>
              <a:r>
                <a:rPr lang="en-US" sz="2400" dirty="0"/>
                <a:t>3</a:t>
              </a:r>
            </a:p>
          </p:txBody>
        </p:sp>
      </p:grpSp>
      <p:grpSp>
        <p:nvGrpSpPr>
          <p:cNvPr id="78" name="Group 77"/>
          <p:cNvGrpSpPr/>
          <p:nvPr/>
        </p:nvGrpSpPr>
        <p:grpSpPr>
          <a:xfrm>
            <a:off x="7925302" y="4484072"/>
            <a:ext cx="2290108" cy="552330"/>
            <a:chOff x="2850395" y="3694550"/>
            <a:chExt cx="4810245" cy="552330"/>
          </a:xfrm>
        </p:grpSpPr>
        <p:cxnSp>
          <p:nvCxnSpPr>
            <p:cNvPr id="79" name="Straight Arrow Connector 78"/>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rot="737497">
              <a:off x="4186572" y="3726803"/>
              <a:ext cx="2137893" cy="461665"/>
            </a:xfrm>
            <a:prstGeom prst="rect">
              <a:avLst/>
            </a:prstGeom>
            <a:noFill/>
          </p:spPr>
          <p:txBody>
            <a:bodyPr wrap="square" rtlCol="0">
              <a:spAutoFit/>
            </a:bodyPr>
            <a:lstStyle/>
            <a:p>
              <a:pPr algn="ctr"/>
              <a:r>
                <a:rPr lang="en-US" sz="2400" dirty="0"/>
                <a:t>4</a:t>
              </a:r>
            </a:p>
          </p:txBody>
        </p:sp>
      </p:grpSp>
      <p:grpSp>
        <p:nvGrpSpPr>
          <p:cNvPr id="82" name="Group 81"/>
          <p:cNvGrpSpPr/>
          <p:nvPr/>
        </p:nvGrpSpPr>
        <p:grpSpPr>
          <a:xfrm>
            <a:off x="7914774" y="4776343"/>
            <a:ext cx="2290108" cy="552330"/>
            <a:chOff x="2850395" y="3694550"/>
            <a:chExt cx="4810245" cy="552330"/>
          </a:xfrm>
        </p:grpSpPr>
        <p:cxnSp>
          <p:nvCxnSpPr>
            <p:cNvPr id="83" name="Straight Arrow Connector 82"/>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rot="737497">
              <a:off x="4186572" y="3726803"/>
              <a:ext cx="2137893" cy="461665"/>
            </a:xfrm>
            <a:prstGeom prst="rect">
              <a:avLst/>
            </a:prstGeom>
            <a:noFill/>
          </p:spPr>
          <p:txBody>
            <a:bodyPr wrap="square" rtlCol="0">
              <a:spAutoFit/>
            </a:bodyPr>
            <a:lstStyle/>
            <a:p>
              <a:pPr algn="ctr"/>
              <a:r>
                <a:rPr lang="en-US" sz="2400" dirty="0"/>
                <a:t>5</a:t>
              </a:r>
            </a:p>
          </p:txBody>
        </p:sp>
      </p:grpSp>
      <p:grpSp>
        <p:nvGrpSpPr>
          <p:cNvPr id="85" name="Group 84"/>
          <p:cNvGrpSpPr/>
          <p:nvPr/>
        </p:nvGrpSpPr>
        <p:grpSpPr>
          <a:xfrm>
            <a:off x="7927679" y="5041078"/>
            <a:ext cx="2290108" cy="552330"/>
            <a:chOff x="2850395" y="3694550"/>
            <a:chExt cx="4810245" cy="552330"/>
          </a:xfrm>
        </p:grpSpPr>
        <p:cxnSp>
          <p:nvCxnSpPr>
            <p:cNvPr id="86" name="Straight Arrow Connector 85"/>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rot="737497">
              <a:off x="4186572" y="3726803"/>
              <a:ext cx="2137893" cy="461665"/>
            </a:xfrm>
            <a:prstGeom prst="rect">
              <a:avLst/>
            </a:prstGeom>
            <a:noFill/>
          </p:spPr>
          <p:txBody>
            <a:bodyPr wrap="square" rtlCol="0">
              <a:spAutoFit/>
            </a:bodyPr>
            <a:lstStyle/>
            <a:p>
              <a:pPr algn="ctr"/>
              <a:r>
                <a:rPr lang="en-US" sz="2400" dirty="0"/>
                <a:t>6</a:t>
              </a:r>
            </a:p>
          </p:txBody>
        </p:sp>
      </p:grpSp>
      <p:grpSp>
        <p:nvGrpSpPr>
          <p:cNvPr id="88" name="Group 87"/>
          <p:cNvGrpSpPr/>
          <p:nvPr/>
        </p:nvGrpSpPr>
        <p:grpSpPr>
          <a:xfrm>
            <a:off x="7914393" y="5316162"/>
            <a:ext cx="2290108" cy="552330"/>
            <a:chOff x="2850395" y="3694550"/>
            <a:chExt cx="4810245" cy="552330"/>
          </a:xfrm>
        </p:grpSpPr>
        <p:cxnSp>
          <p:nvCxnSpPr>
            <p:cNvPr id="89" name="Straight Arrow Connector 88"/>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737497">
              <a:off x="4186572" y="3726803"/>
              <a:ext cx="2137893" cy="461665"/>
            </a:xfrm>
            <a:prstGeom prst="rect">
              <a:avLst/>
            </a:prstGeom>
            <a:noFill/>
          </p:spPr>
          <p:txBody>
            <a:bodyPr wrap="square" rtlCol="0">
              <a:spAutoFit/>
            </a:bodyPr>
            <a:lstStyle/>
            <a:p>
              <a:pPr algn="ctr"/>
              <a:r>
                <a:rPr lang="en-US" sz="2400" dirty="0"/>
                <a:t>7</a:t>
              </a:r>
            </a:p>
          </p:txBody>
        </p:sp>
      </p:grpSp>
      <p:cxnSp>
        <p:nvCxnSpPr>
          <p:cNvPr id="91" name="Straight Arrow Connector 90"/>
          <p:cNvCxnSpPr/>
          <p:nvPr/>
        </p:nvCxnSpPr>
        <p:spPr>
          <a:xfrm flipH="1">
            <a:off x="7902963" y="5672337"/>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7902963" y="5945827"/>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313170" y="1551201"/>
            <a:ext cx="1322798" cy="461665"/>
          </a:xfrm>
          <a:prstGeom prst="rect">
            <a:avLst/>
          </a:prstGeom>
          <a:noFill/>
        </p:spPr>
        <p:txBody>
          <a:bodyPr wrap="none" rtlCol="0">
            <a:spAutoFit/>
          </a:bodyPr>
          <a:lstStyle/>
          <a:p>
            <a:r>
              <a:rPr lang="en-US" sz="2400" i="1" dirty="0" err="1"/>
              <a:t>cwnd</a:t>
            </a:r>
            <a:r>
              <a:rPr lang="en-US" sz="2400" dirty="0"/>
              <a:t> = 1</a:t>
            </a:r>
          </a:p>
        </p:txBody>
      </p:sp>
      <p:sp>
        <p:nvSpPr>
          <p:cNvPr id="93" name="TextBox 92"/>
          <p:cNvSpPr txBox="1"/>
          <p:nvPr/>
        </p:nvSpPr>
        <p:spPr>
          <a:xfrm>
            <a:off x="6313170" y="2888684"/>
            <a:ext cx="1322798" cy="461665"/>
          </a:xfrm>
          <a:prstGeom prst="rect">
            <a:avLst/>
          </a:prstGeom>
          <a:noFill/>
        </p:spPr>
        <p:txBody>
          <a:bodyPr wrap="none" rtlCol="0">
            <a:spAutoFit/>
          </a:bodyPr>
          <a:lstStyle/>
          <a:p>
            <a:r>
              <a:rPr lang="en-US" sz="2400" i="1" dirty="0" err="1"/>
              <a:t>cwnd</a:t>
            </a:r>
            <a:r>
              <a:rPr lang="en-US" sz="2400" dirty="0"/>
              <a:t> = 2</a:t>
            </a:r>
          </a:p>
        </p:txBody>
      </p:sp>
      <p:sp>
        <p:nvSpPr>
          <p:cNvPr id="94" name="TextBox 93"/>
          <p:cNvSpPr txBox="1"/>
          <p:nvPr/>
        </p:nvSpPr>
        <p:spPr>
          <a:xfrm>
            <a:off x="6313170" y="4391285"/>
            <a:ext cx="1322798" cy="461665"/>
          </a:xfrm>
          <a:prstGeom prst="rect">
            <a:avLst/>
          </a:prstGeom>
          <a:noFill/>
        </p:spPr>
        <p:txBody>
          <a:bodyPr wrap="none" rtlCol="0">
            <a:spAutoFit/>
          </a:bodyPr>
          <a:lstStyle/>
          <a:p>
            <a:r>
              <a:rPr lang="en-US" sz="2400" i="1" dirty="0" err="1"/>
              <a:t>cwnd</a:t>
            </a:r>
            <a:r>
              <a:rPr lang="en-US" sz="2400" dirty="0"/>
              <a:t> = 4</a:t>
            </a:r>
          </a:p>
        </p:txBody>
      </p:sp>
      <p:sp>
        <p:nvSpPr>
          <p:cNvPr id="98" name="TextBox 97"/>
          <p:cNvSpPr txBox="1"/>
          <p:nvPr/>
        </p:nvSpPr>
        <p:spPr>
          <a:xfrm>
            <a:off x="6313170" y="6325986"/>
            <a:ext cx="1322798" cy="461665"/>
          </a:xfrm>
          <a:prstGeom prst="rect">
            <a:avLst/>
          </a:prstGeom>
          <a:noFill/>
        </p:spPr>
        <p:txBody>
          <a:bodyPr wrap="none" rtlCol="0">
            <a:spAutoFit/>
          </a:bodyPr>
          <a:lstStyle/>
          <a:p>
            <a:r>
              <a:rPr lang="en-US" sz="2400" i="1" dirty="0" err="1"/>
              <a:t>cwnd</a:t>
            </a:r>
            <a:r>
              <a:rPr lang="en-US" sz="2400" dirty="0"/>
              <a:t> = 8</a:t>
            </a:r>
          </a:p>
        </p:txBody>
      </p:sp>
      <p:sp>
        <p:nvSpPr>
          <p:cNvPr id="99" name="Content Placeholder 3"/>
          <p:cNvSpPr txBox="1">
            <a:spLocks/>
          </p:cNvSpPr>
          <p:nvPr/>
        </p:nvSpPr>
        <p:spPr>
          <a:xfrm>
            <a:off x="1676400" y="1782033"/>
            <a:ext cx="4221296" cy="492356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i="1" dirty="0" err="1"/>
              <a:t>cwnd</a:t>
            </a:r>
            <a:r>
              <a:rPr lang="en-US" dirty="0"/>
              <a:t> grows rapidly</a:t>
            </a:r>
          </a:p>
          <a:p>
            <a:r>
              <a:rPr lang="en-US" dirty="0"/>
              <a:t>Slows down when…</a:t>
            </a:r>
          </a:p>
          <a:p>
            <a:pPr lvl="1"/>
            <a:r>
              <a:rPr lang="en-US" i="1" dirty="0" err="1"/>
              <a:t>cwnd</a:t>
            </a:r>
            <a:r>
              <a:rPr lang="en-US" i="1" dirty="0"/>
              <a:t> &gt;= </a:t>
            </a:r>
            <a:r>
              <a:rPr lang="en-US" i="1" dirty="0" err="1"/>
              <a:t>ssthresh</a:t>
            </a:r>
            <a:endParaRPr lang="en-US" i="1" dirty="0"/>
          </a:p>
          <a:p>
            <a:pPr lvl="1"/>
            <a:r>
              <a:rPr lang="en-US" dirty="0"/>
              <a:t>Or a packet drops</a:t>
            </a:r>
          </a:p>
        </p:txBody>
      </p:sp>
    </p:spTree>
    <p:extLst>
      <p:ext uri="{BB962C8B-B14F-4D97-AF65-F5344CB8AC3E}">
        <p14:creationId xmlns:p14="http://schemas.microsoft.com/office/powerpoint/2010/main" val="261235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anim calcmode="lin" valueType="num">
                                      <p:cBhvr>
                                        <p:cTn id="16" dur="500" fill="hold"/>
                                        <p:tgtEl>
                                          <p:spTgt spid="93"/>
                                        </p:tgtEl>
                                        <p:attrNameLst>
                                          <p:attrName>ppt_x</p:attrName>
                                        </p:attrNameLst>
                                      </p:cBhvr>
                                      <p:tavLst>
                                        <p:tav tm="0">
                                          <p:val>
                                            <p:strVal val="#ppt_x"/>
                                          </p:val>
                                        </p:tav>
                                        <p:tav tm="100000">
                                          <p:val>
                                            <p:strVal val="#ppt_x"/>
                                          </p:val>
                                        </p:tav>
                                      </p:tavLst>
                                    </p:anim>
                                    <p:anim calcmode="lin" valueType="num">
                                      <p:cBhvr>
                                        <p:cTn id="17" dur="5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right)">
                                      <p:cBhvr>
                                        <p:cTn id="30" dur="500"/>
                                        <p:tgtEl>
                                          <p:spTgt spid="54"/>
                                        </p:tgtEl>
                                      </p:cBhvr>
                                    </p:animEffect>
                                  </p:childTnLst>
                                </p:cTn>
                              </p:par>
                            </p:childTnLst>
                          </p:cTn>
                        </p:par>
                        <p:par>
                          <p:cTn id="31" fill="hold">
                            <p:stCondLst>
                              <p:cond delay="1500"/>
                            </p:stCondLst>
                            <p:childTnLst>
                              <p:par>
                                <p:cTn id="32" presetID="22" presetClass="entr" presetSubtype="2" fill="hold"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right)">
                                      <p:cBhvr>
                                        <p:cTn id="34" dur="500"/>
                                        <p:tgtEl>
                                          <p:spTgt spid="55"/>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500"/>
                                        <p:tgtEl>
                                          <p:spTgt spid="94"/>
                                        </p:tgtEl>
                                      </p:cBhvr>
                                    </p:animEffect>
                                    <p:anim calcmode="lin" valueType="num">
                                      <p:cBhvr>
                                        <p:cTn id="39" dur="500" fill="hold"/>
                                        <p:tgtEl>
                                          <p:spTgt spid="94"/>
                                        </p:tgtEl>
                                        <p:attrNameLst>
                                          <p:attrName>ppt_x</p:attrName>
                                        </p:attrNameLst>
                                      </p:cBhvr>
                                      <p:tavLst>
                                        <p:tav tm="0">
                                          <p:val>
                                            <p:strVal val="#ppt_x"/>
                                          </p:val>
                                        </p:tav>
                                        <p:tav tm="100000">
                                          <p:val>
                                            <p:strVal val="#ppt_x"/>
                                          </p:val>
                                        </p:tav>
                                      </p:tavLst>
                                    </p:anim>
                                    <p:anim calcmode="lin" valueType="num">
                                      <p:cBhvr>
                                        <p:cTn id="40" dur="5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left)">
                                      <p:cBhvr>
                                        <p:cTn id="45" dur="500"/>
                                        <p:tgtEl>
                                          <p:spTgt spid="7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wipe(left)">
                                      <p:cBhvr>
                                        <p:cTn id="49" dur="500"/>
                                        <p:tgtEl>
                                          <p:spTgt spid="82"/>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wipe(left)">
                                      <p:cBhvr>
                                        <p:cTn id="53" dur="500"/>
                                        <p:tgtEl>
                                          <p:spTgt spid="85"/>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left)">
                                      <p:cBhvr>
                                        <p:cTn id="57" dur="500"/>
                                        <p:tgtEl>
                                          <p:spTgt spid="88"/>
                                        </p:tgtEl>
                                      </p:cBhvr>
                                    </p:animEffect>
                                  </p:childTnLst>
                                </p:cTn>
                              </p:par>
                            </p:childTnLst>
                          </p:cTn>
                        </p:par>
                        <p:par>
                          <p:cTn id="58" fill="hold">
                            <p:stCondLst>
                              <p:cond delay="2000"/>
                            </p:stCondLst>
                            <p:childTnLst>
                              <p:par>
                                <p:cTn id="59" presetID="22" presetClass="entr" presetSubtype="2" fill="hold"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right)">
                                      <p:cBhvr>
                                        <p:cTn id="61" dur="500"/>
                                        <p:tgtEl>
                                          <p:spTgt spid="56"/>
                                        </p:tgtEl>
                                      </p:cBhvr>
                                    </p:animEffect>
                                  </p:childTnLst>
                                </p:cTn>
                              </p:par>
                            </p:childTnLst>
                          </p:cTn>
                        </p:par>
                        <p:par>
                          <p:cTn id="62" fill="hold">
                            <p:stCondLst>
                              <p:cond delay="2500"/>
                            </p:stCondLst>
                            <p:childTnLst>
                              <p:par>
                                <p:cTn id="63" presetID="22" presetClass="entr" presetSubtype="2"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right)">
                                      <p:cBhvr>
                                        <p:cTn id="65" dur="500"/>
                                        <p:tgtEl>
                                          <p:spTgt spid="57"/>
                                        </p:tgtEl>
                                      </p:cBhvr>
                                    </p:animEffect>
                                  </p:childTnLst>
                                </p:cTn>
                              </p:par>
                            </p:childTnLst>
                          </p:cTn>
                        </p:par>
                        <p:par>
                          <p:cTn id="66" fill="hold">
                            <p:stCondLst>
                              <p:cond delay="3000"/>
                            </p:stCondLst>
                            <p:childTnLst>
                              <p:par>
                                <p:cTn id="67" presetID="22" presetClass="entr" presetSubtype="2" fill="hold" nodeType="after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wipe(right)">
                                      <p:cBhvr>
                                        <p:cTn id="69" dur="500"/>
                                        <p:tgtEl>
                                          <p:spTgt spid="91"/>
                                        </p:tgtEl>
                                      </p:cBhvr>
                                    </p:animEffect>
                                  </p:childTnLst>
                                </p:cTn>
                              </p:par>
                            </p:childTnLst>
                          </p:cTn>
                        </p:par>
                        <p:par>
                          <p:cTn id="70" fill="hold">
                            <p:stCondLst>
                              <p:cond delay="3500"/>
                            </p:stCondLst>
                            <p:childTnLst>
                              <p:par>
                                <p:cTn id="71" presetID="22" presetClass="entr" presetSubtype="2" fill="hold" nodeType="after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wipe(right)">
                                      <p:cBhvr>
                                        <p:cTn id="73" dur="500"/>
                                        <p:tgtEl>
                                          <p:spTgt spid="9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strVal val="#ppt_x"/>
                                          </p:val>
                                        </p:tav>
                                        <p:tav tm="100000">
                                          <p:val>
                                            <p:strVal val="#ppt_x"/>
                                          </p:val>
                                        </p:tav>
                                      </p:tavLst>
                                    </p:anim>
                                    <p:anim calcmode="lin" valueType="num">
                                      <p:cBhvr>
                                        <p:cTn id="79"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fade">
                                      <p:cBhvr>
                                        <p:cTn id="84" dur="500"/>
                                        <p:tgtEl>
                                          <p:spTgt spid="99"/>
                                        </p:tgtEl>
                                      </p:cBhvr>
                                    </p:animEffect>
                                    <p:anim calcmode="lin" valueType="num">
                                      <p:cBhvr>
                                        <p:cTn id="85" dur="500" fill="hold"/>
                                        <p:tgtEl>
                                          <p:spTgt spid="99"/>
                                        </p:tgtEl>
                                        <p:attrNameLst>
                                          <p:attrName>ppt_x</p:attrName>
                                        </p:attrNameLst>
                                      </p:cBhvr>
                                      <p:tavLst>
                                        <p:tav tm="0">
                                          <p:val>
                                            <p:strVal val="#ppt_x"/>
                                          </p:val>
                                        </p:tav>
                                        <p:tav tm="100000">
                                          <p:val>
                                            <p:strVal val="#ppt_x"/>
                                          </p:val>
                                        </p:tav>
                                      </p:tavLst>
                                    </p:anim>
                                    <p:anim calcmode="lin" valueType="num">
                                      <p:cBhvr>
                                        <p:cTn id="86" dur="5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8" grpId="0"/>
      <p:bldP spid="99"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End-to-end Argument</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a:t>
            </a:fld>
            <a:endParaRPr lang="en-US" dirty="0"/>
          </a:p>
        </p:txBody>
      </p:sp>
      <p:sp>
        <p:nvSpPr>
          <p:cNvPr id="4" name="Content Placeholder 3"/>
          <p:cNvSpPr>
            <a:spLocks noGrp="1"/>
          </p:cNvSpPr>
          <p:nvPr>
            <p:ph sz="quarter" idx="1"/>
          </p:nvPr>
        </p:nvSpPr>
        <p:spPr>
          <a:xfrm>
            <a:off x="391459" y="1947763"/>
            <a:ext cx="11397129" cy="4166166"/>
          </a:xfrm>
        </p:spPr>
        <p:txBody>
          <a:bodyPr/>
          <a:lstStyle/>
          <a:p>
            <a:pPr marL="0" indent="0">
              <a:buNone/>
            </a:pPr>
            <a:r>
              <a:rPr lang="en-US" dirty="0"/>
              <a:t>``The function in question can completely and correctly be implemented only with the knowledge and help of the application standing at the end points of the communication system. Therefore, providing that questioned function as a feature of the communication system itself is not possible.’’</a:t>
            </a:r>
          </a:p>
          <a:p>
            <a:endParaRPr lang="en-US" dirty="0"/>
          </a:p>
          <a:p>
            <a:pPr marL="0" indent="0">
              <a:buNone/>
            </a:pPr>
            <a:r>
              <a:rPr lang="en-US" dirty="0"/>
              <a:t>End-to-end arguments in system design, J. H. </a:t>
            </a:r>
            <a:r>
              <a:rPr lang="en-US" dirty="0" err="1"/>
              <a:t>Saltzer</a:t>
            </a:r>
            <a:r>
              <a:rPr lang="en-US" dirty="0"/>
              <a:t>, D. P. Reed, and D. D. Clark, ACM Transactions on Computer Systems, Vol. 2, No. 4, Nov. 1984, pp. 277–288</a:t>
            </a:r>
          </a:p>
        </p:txBody>
      </p:sp>
    </p:spTree>
    <p:extLst>
      <p:ext uri="{BB962C8B-B14F-4D97-AF65-F5344CB8AC3E}">
        <p14:creationId xmlns:p14="http://schemas.microsoft.com/office/powerpoint/2010/main" val="3820969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p:txBody>
          <a:bodyPr/>
          <a:lstStyle/>
          <a:p>
            <a:r>
              <a:rPr lang="en-US"/>
              <a:t>Congestion Avoidance</a:t>
            </a:r>
          </a:p>
        </p:txBody>
      </p:sp>
      <p:sp>
        <p:nvSpPr>
          <p:cNvPr id="664579" name="Rectangle 3"/>
          <p:cNvSpPr>
            <a:spLocks noGrp="1" noChangeArrowheads="1"/>
          </p:cNvSpPr>
          <p:nvPr>
            <p:ph idx="1"/>
          </p:nvPr>
        </p:nvSpPr>
        <p:spPr/>
        <p:txBody>
          <a:bodyPr>
            <a:normAutofit/>
          </a:bodyPr>
          <a:lstStyle/>
          <a:p>
            <a:r>
              <a:rPr lang="en-US" dirty="0">
                <a:sym typeface="Math3" pitchFamily="2" charset="2"/>
              </a:rPr>
              <a:t>AIMD mode</a:t>
            </a:r>
          </a:p>
          <a:p>
            <a:r>
              <a:rPr lang="en-US" i="1" dirty="0" err="1">
                <a:sym typeface="Math3" pitchFamily="2" charset="2"/>
              </a:rPr>
              <a:t>ssthresh</a:t>
            </a:r>
            <a:r>
              <a:rPr lang="en-US" dirty="0">
                <a:sym typeface="Math3" pitchFamily="2" charset="2"/>
              </a:rPr>
              <a:t> is lower-bound guess about location of the knee</a:t>
            </a:r>
          </a:p>
          <a:p>
            <a:r>
              <a:rPr lang="en-US" b="1" dirty="0">
                <a:sym typeface="Math3" pitchFamily="2" charset="2"/>
              </a:rPr>
              <a:t>If</a:t>
            </a:r>
            <a:r>
              <a:rPr lang="en-US" dirty="0">
                <a:sym typeface="Math3" pitchFamily="2" charset="2"/>
              </a:rPr>
              <a:t> </a:t>
            </a:r>
            <a:r>
              <a:rPr lang="en-US" i="1" dirty="0" err="1">
                <a:sym typeface="Math3" pitchFamily="2" charset="2"/>
              </a:rPr>
              <a:t>cwnd</a:t>
            </a:r>
            <a:r>
              <a:rPr lang="en-US" i="1" dirty="0">
                <a:sym typeface="Math3" pitchFamily="2" charset="2"/>
              </a:rPr>
              <a:t> &gt;= </a:t>
            </a:r>
            <a:r>
              <a:rPr lang="en-US" i="1" dirty="0" err="1">
                <a:sym typeface="Math3" pitchFamily="2" charset="2"/>
              </a:rPr>
              <a:t>ssthresh</a:t>
            </a:r>
            <a:r>
              <a:rPr lang="en-US" i="1" dirty="0">
                <a:sym typeface="Math3" pitchFamily="2" charset="2"/>
              </a:rPr>
              <a:t> </a:t>
            </a:r>
            <a:r>
              <a:rPr lang="en-US" b="1" dirty="0">
                <a:sym typeface="Math3" pitchFamily="2" charset="2"/>
              </a:rPr>
              <a:t>then</a:t>
            </a:r>
            <a:r>
              <a:rPr lang="en-US" dirty="0">
                <a:sym typeface="Math3" pitchFamily="2" charset="2"/>
              </a:rPr>
              <a:t> </a:t>
            </a:r>
            <a:br>
              <a:rPr lang="en-US" dirty="0">
                <a:sym typeface="Math3" pitchFamily="2" charset="2"/>
              </a:rPr>
            </a:br>
            <a:r>
              <a:rPr lang="en-US" dirty="0">
                <a:sym typeface="Math3" pitchFamily="2" charset="2"/>
              </a:rPr>
              <a:t>	</a:t>
            </a:r>
            <a:r>
              <a:rPr lang="en-US" dirty="0"/>
              <a:t>each time a segment is </a:t>
            </a:r>
            <a:r>
              <a:rPr lang="en-US" dirty="0" err="1"/>
              <a:t>ACKed</a:t>
            </a:r>
            <a:r>
              <a:rPr lang="en-US" dirty="0"/>
              <a:t> </a:t>
            </a:r>
            <a:r>
              <a:rPr lang="en-US" i="1" dirty="0" err="1"/>
              <a:t>cwnd</a:t>
            </a:r>
            <a:r>
              <a:rPr lang="en-US" i="1" dirty="0"/>
              <a:t> += 1/</a:t>
            </a:r>
            <a:r>
              <a:rPr lang="en-US" i="1" dirty="0" err="1"/>
              <a:t>cwnd</a:t>
            </a:r>
            <a:endParaRPr lang="en-US" dirty="0"/>
          </a:p>
          <a:p>
            <a:r>
              <a:rPr lang="en-US" dirty="0">
                <a:sym typeface="Math3" pitchFamily="2" charset="2"/>
              </a:rPr>
              <a:t>So </a:t>
            </a:r>
            <a:r>
              <a:rPr lang="en-US" i="1" dirty="0" err="1">
                <a:sym typeface="Math3" pitchFamily="2" charset="2"/>
              </a:rPr>
              <a:t>cwnd</a:t>
            </a:r>
            <a:r>
              <a:rPr lang="en-US" dirty="0">
                <a:sym typeface="Math3" pitchFamily="2" charset="2"/>
              </a:rPr>
              <a:t> is increased by one only if </a:t>
            </a:r>
            <a:r>
              <a:rPr lang="en-US" dirty="0">
                <a:solidFill>
                  <a:schemeClr val="accent1"/>
                </a:solidFill>
                <a:sym typeface="Math3" pitchFamily="2" charset="2"/>
              </a:rPr>
              <a:t>all</a:t>
            </a:r>
            <a:r>
              <a:rPr lang="en-US" dirty="0">
                <a:sym typeface="Math3" pitchFamily="2" charset="2"/>
              </a:rPr>
              <a:t> segments have been acknowledged</a:t>
            </a:r>
            <a:endParaRPr lang="en-US" sz="2000" dirty="0">
              <a:sym typeface="Math3" pitchFamily="2" charset="2"/>
            </a:endParaRPr>
          </a:p>
        </p:txBody>
      </p:sp>
      <p:sp>
        <p:nvSpPr>
          <p:cNvPr id="6" name="Slide Number Placeholder 2"/>
          <p:cNvSpPr>
            <a:spLocks noGrp="1"/>
          </p:cNvSpPr>
          <p:nvPr>
            <p:ph type="sldNum" sz="quarter" idx="12"/>
          </p:nvPr>
        </p:nvSpPr>
        <p:spPr>
          <a:xfrm>
            <a:off x="203200" y="1268896"/>
            <a:ext cx="533400" cy="304800"/>
          </a:xfrm>
        </p:spPr>
        <p:txBody>
          <a:bodyPr>
            <a:normAutofit fontScale="92500" lnSpcReduction="20000"/>
          </a:bodyPr>
          <a:lstStyle/>
          <a:p>
            <a:fld id="{283B9EA5-CE9A-4950-A80C-5ADF06B45BB8}" type="slidenum">
              <a:rPr lang="en-US" smtClean="0"/>
              <a:pPr/>
              <a:t>30</a:t>
            </a:fld>
            <a:endParaRPr lang="en-US" dirty="0"/>
          </a:p>
        </p:txBody>
      </p:sp>
    </p:spTree>
    <p:extLst>
      <p:ext uri="{BB962C8B-B14F-4D97-AF65-F5344CB8AC3E}">
        <p14:creationId xmlns:p14="http://schemas.microsoft.com/office/powerpoint/2010/main" val="3363868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Congestion Avoidance Example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31</a:t>
            </a:fld>
            <a:endParaRPr lang="en-US" dirty="0"/>
          </a:p>
        </p:txBody>
      </p:sp>
      <p:graphicFrame>
        <p:nvGraphicFramePr>
          <p:cNvPr id="7" name="Object 5"/>
          <p:cNvGraphicFramePr>
            <a:graphicFrameLocks noChangeAspect="1"/>
          </p:cNvGraphicFramePr>
          <p:nvPr>
            <p:extLst>
              <p:ext uri="{D42A27DB-BD31-4B8C-83A1-F6EECF244321}">
                <p14:modId xmlns:p14="http://schemas.microsoft.com/office/powerpoint/2010/main" val="1441239258"/>
              </p:ext>
            </p:extLst>
          </p:nvPr>
        </p:nvGraphicFramePr>
        <p:xfrm>
          <a:off x="1787824" y="2561023"/>
          <a:ext cx="3751262" cy="3863975"/>
        </p:xfrm>
        <a:graphic>
          <a:graphicData uri="http://schemas.openxmlformats.org/presentationml/2006/ole">
            <mc:AlternateContent xmlns:mc="http://schemas.openxmlformats.org/markup-compatibility/2006">
              <mc:Choice xmlns:v="urn:schemas-microsoft-com:vml" Requires="v">
                <p:oleObj name="Chart" r:id="rId2" imgW="3550843" imgH="3649968" progId="MSGraph.Chart.8">
                  <p:embed followColorScheme="full"/>
                </p:oleObj>
              </mc:Choice>
              <mc:Fallback>
                <p:oleObj name="Chart" r:id="rId2" imgW="3550843" imgH="3649968" progId="MSGraph.Chart.8">
                  <p:embed followColorScheme="full"/>
                  <p:pic>
                    <p:nvPicPr>
                      <p:cNvPr id="0" name=""/>
                      <p:cNvPicPr>
                        <a:picLocks noChangeAspect="1" noChangeArrowheads="1"/>
                      </p:cNvPicPr>
                      <p:nvPr/>
                    </p:nvPicPr>
                    <p:blipFill>
                      <a:blip r:embed="rId3"/>
                      <a:srcRect/>
                      <a:stretch>
                        <a:fillRect/>
                      </a:stretch>
                    </p:blipFill>
                    <p:spPr bwMode="auto">
                      <a:xfrm>
                        <a:off x="1787824" y="2561023"/>
                        <a:ext cx="3751262" cy="386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6"/>
          <p:cNvSpPr txBox="1">
            <a:spLocks noChangeArrowheads="1"/>
          </p:cNvSpPr>
          <p:nvPr/>
        </p:nvSpPr>
        <p:spPr bwMode="auto">
          <a:xfrm>
            <a:off x="2678295" y="6321983"/>
            <a:ext cx="2706478" cy="461659"/>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spAutoFit/>
          </a:bodyPr>
          <a:lstStyle/>
          <a:p>
            <a:pPr algn="ctr">
              <a:spcBef>
                <a:spcPct val="50000"/>
              </a:spcBef>
              <a:spcAft>
                <a:spcPts val="1000"/>
              </a:spcAft>
            </a:pPr>
            <a:r>
              <a:rPr lang="en-US" sz="2400" dirty="0"/>
              <a:t>Round Trip Times</a:t>
            </a:r>
          </a:p>
        </p:txBody>
      </p:sp>
      <p:sp>
        <p:nvSpPr>
          <p:cNvPr id="9" name="Text Box 7"/>
          <p:cNvSpPr txBox="1">
            <a:spLocks noChangeArrowheads="1"/>
          </p:cNvSpPr>
          <p:nvPr/>
        </p:nvSpPr>
        <p:spPr bwMode="auto">
          <a:xfrm rot="16200000">
            <a:off x="204452" y="4038344"/>
            <a:ext cx="3207326" cy="461659"/>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spAutoFit/>
          </a:bodyPr>
          <a:lstStyle/>
          <a:p>
            <a:pPr algn="ctr">
              <a:spcBef>
                <a:spcPct val="50000"/>
              </a:spcBef>
              <a:spcAft>
                <a:spcPts val="1000"/>
              </a:spcAft>
            </a:pPr>
            <a:r>
              <a:rPr lang="en-US" sz="2400" i="1" dirty="0" err="1"/>
              <a:t>cwnd</a:t>
            </a:r>
            <a:r>
              <a:rPr lang="en-US" sz="2400" dirty="0"/>
              <a:t> (in segments)</a:t>
            </a:r>
          </a:p>
        </p:txBody>
      </p:sp>
      <p:grpSp>
        <p:nvGrpSpPr>
          <p:cNvPr id="12" name="Group 11"/>
          <p:cNvGrpSpPr/>
          <p:nvPr/>
        </p:nvGrpSpPr>
        <p:grpSpPr>
          <a:xfrm flipH="1">
            <a:off x="3934351" y="4579483"/>
            <a:ext cx="1197034" cy="954107"/>
            <a:chOff x="1191443" y="4863146"/>
            <a:chExt cx="5209363" cy="1399687"/>
          </a:xfrm>
        </p:grpSpPr>
        <p:sp>
          <p:nvSpPr>
            <p:cNvPr id="13" name="Rectangular Callout 12"/>
            <p:cNvSpPr/>
            <p:nvPr/>
          </p:nvSpPr>
          <p:spPr>
            <a:xfrm>
              <a:off x="1191443" y="4876798"/>
              <a:ext cx="5181602" cy="1384996"/>
            </a:xfrm>
            <a:prstGeom prst="wedgeRectCallout">
              <a:avLst>
                <a:gd name="adj1" fmla="val 80228"/>
                <a:gd name="adj2" fmla="val -30646"/>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14" name="TextBox 13"/>
            <p:cNvSpPr txBox="1"/>
            <p:nvPr/>
          </p:nvSpPr>
          <p:spPr>
            <a:xfrm>
              <a:off x="1219208" y="4863146"/>
              <a:ext cx="5181598" cy="1399687"/>
            </a:xfrm>
            <a:prstGeom prst="rect">
              <a:avLst/>
            </a:prstGeom>
            <a:noFill/>
          </p:spPr>
          <p:txBody>
            <a:bodyPr wrap="square" rtlCol="0">
              <a:spAutoFit/>
            </a:bodyPr>
            <a:lstStyle/>
            <a:p>
              <a:pPr algn="ctr">
                <a:defRPr/>
              </a:pPr>
              <a:r>
                <a:rPr lang="en-US" sz="2800" kern="0" dirty="0">
                  <a:solidFill>
                    <a:sysClr val="window" lastClr="FFFFFF"/>
                  </a:solidFill>
                </a:rPr>
                <a:t>Slow Start</a:t>
              </a:r>
            </a:p>
          </p:txBody>
        </p:sp>
      </p:grpSp>
      <p:grpSp>
        <p:nvGrpSpPr>
          <p:cNvPr id="15" name="Group 14"/>
          <p:cNvGrpSpPr/>
          <p:nvPr/>
        </p:nvGrpSpPr>
        <p:grpSpPr>
          <a:xfrm flipH="1">
            <a:off x="2359923" y="2307037"/>
            <a:ext cx="3148857" cy="556781"/>
            <a:chOff x="1191443" y="4863146"/>
            <a:chExt cx="5209363" cy="1398648"/>
          </a:xfrm>
        </p:grpSpPr>
        <p:sp>
          <p:nvSpPr>
            <p:cNvPr id="16" name="Rectangular Callout 15"/>
            <p:cNvSpPr/>
            <p:nvPr/>
          </p:nvSpPr>
          <p:spPr>
            <a:xfrm>
              <a:off x="1191443" y="4876799"/>
              <a:ext cx="5181603" cy="1384995"/>
            </a:xfrm>
            <a:prstGeom prst="wedgeRectCallout">
              <a:avLst>
                <a:gd name="adj1" fmla="val -23986"/>
                <a:gd name="adj2" fmla="val 172991"/>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17" name="TextBox 16"/>
            <p:cNvSpPr txBox="1"/>
            <p:nvPr/>
          </p:nvSpPr>
          <p:spPr>
            <a:xfrm>
              <a:off x="1219208" y="4863146"/>
              <a:ext cx="5181598" cy="1314342"/>
            </a:xfrm>
            <a:prstGeom prst="rect">
              <a:avLst/>
            </a:prstGeom>
            <a:noFill/>
          </p:spPr>
          <p:txBody>
            <a:bodyPr wrap="square" rtlCol="0">
              <a:spAutoFit/>
            </a:bodyPr>
            <a:lstStyle/>
            <a:p>
              <a:pPr algn="ctr">
                <a:defRPr/>
              </a:pPr>
              <a:r>
                <a:rPr lang="en-US" sz="2800" i="1" kern="0" dirty="0" err="1">
                  <a:solidFill>
                    <a:sysClr val="window" lastClr="FFFFFF"/>
                  </a:solidFill>
                </a:rPr>
                <a:t>cwnd</a:t>
              </a:r>
              <a:r>
                <a:rPr lang="en-US" sz="2800" kern="0" dirty="0">
                  <a:solidFill>
                    <a:sysClr val="window" lastClr="FFFFFF"/>
                  </a:solidFill>
                </a:rPr>
                <a:t> &gt;= </a:t>
              </a:r>
              <a:r>
                <a:rPr lang="en-US" sz="2800" i="1" kern="0" dirty="0" err="1">
                  <a:solidFill>
                    <a:sysClr val="window" lastClr="FFFFFF"/>
                  </a:solidFill>
                </a:rPr>
                <a:t>ssthresh</a:t>
              </a:r>
              <a:endParaRPr lang="en-US" sz="2800" i="1" kern="0" dirty="0">
                <a:solidFill>
                  <a:sysClr val="window" lastClr="FFFFFF"/>
                </a:solidFill>
              </a:endParaRPr>
            </a:p>
          </p:txBody>
        </p:sp>
      </p:grpSp>
      <p:cxnSp>
        <p:nvCxnSpPr>
          <p:cNvPr id="18" name="Straight Arrow Connector 17"/>
          <p:cNvCxnSpPr/>
          <p:nvPr/>
        </p:nvCxnSpPr>
        <p:spPr>
          <a:xfrm flipH="1">
            <a:off x="8180494" y="2012865"/>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137962"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572901"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610894" y="1551201"/>
            <a:ext cx="1322798" cy="461665"/>
          </a:xfrm>
          <a:prstGeom prst="rect">
            <a:avLst/>
          </a:prstGeom>
          <a:noFill/>
        </p:spPr>
        <p:txBody>
          <a:bodyPr wrap="none" rtlCol="0">
            <a:spAutoFit/>
          </a:bodyPr>
          <a:lstStyle/>
          <a:p>
            <a:r>
              <a:rPr lang="en-US" sz="2400" i="1" dirty="0" err="1"/>
              <a:t>cwnd</a:t>
            </a:r>
            <a:r>
              <a:rPr lang="en-US" sz="2400" dirty="0"/>
              <a:t> = 1</a:t>
            </a:r>
          </a:p>
        </p:txBody>
      </p:sp>
      <p:sp>
        <p:nvSpPr>
          <p:cNvPr id="49" name="TextBox 48"/>
          <p:cNvSpPr txBox="1"/>
          <p:nvPr/>
        </p:nvSpPr>
        <p:spPr>
          <a:xfrm>
            <a:off x="6610894" y="2144278"/>
            <a:ext cx="1322798" cy="461665"/>
          </a:xfrm>
          <a:prstGeom prst="rect">
            <a:avLst/>
          </a:prstGeom>
          <a:noFill/>
        </p:spPr>
        <p:txBody>
          <a:bodyPr wrap="none" rtlCol="0">
            <a:spAutoFit/>
          </a:bodyPr>
          <a:lstStyle/>
          <a:p>
            <a:r>
              <a:rPr lang="en-US" sz="2400" i="1" dirty="0" err="1"/>
              <a:t>cwnd</a:t>
            </a:r>
            <a:r>
              <a:rPr lang="en-US" sz="2400" dirty="0"/>
              <a:t> = 2</a:t>
            </a:r>
          </a:p>
        </p:txBody>
      </p:sp>
      <p:sp>
        <p:nvSpPr>
          <p:cNvPr id="50" name="TextBox 49"/>
          <p:cNvSpPr txBox="1"/>
          <p:nvPr/>
        </p:nvSpPr>
        <p:spPr>
          <a:xfrm>
            <a:off x="6610894" y="3040000"/>
            <a:ext cx="1322798" cy="461665"/>
          </a:xfrm>
          <a:prstGeom prst="rect">
            <a:avLst/>
          </a:prstGeom>
          <a:noFill/>
        </p:spPr>
        <p:txBody>
          <a:bodyPr wrap="none" rtlCol="0">
            <a:spAutoFit/>
          </a:bodyPr>
          <a:lstStyle/>
          <a:p>
            <a:r>
              <a:rPr lang="en-US" sz="2400" i="1" dirty="0" err="1"/>
              <a:t>cwnd</a:t>
            </a:r>
            <a:r>
              <a:rPr lang="en-US" sz="2400" dirty="0"/>
              <a:t> = 4</a:t>
            </a:r>
          </a:p>
        </p:txBody>
      </p:sp>
      <p:sp>
        <p:nvSpPr>
          <p:cNvPr id="51" name="TextBox 50"/>
          <p:cNvSpPr txBox="1"/>
          <p:nvPr/>
        </p:nvSpPr>
        <p:spPr>
          <a:xfrm>
            <a:off x="6610894" y="4567605"/>
            <a:ext cx="1322798" cy="461665"/>
          </a:xfrm>
          <a:prstGeom prst="rect">
            <a:avLst/>
          </a:prstGeom>
          <a:noFill/>
        </p:spPr>
        <p:txBody>
          <a:bodyPr wrap="none" rtlCol="0">
            <a:spAutoFit/>
          </a:bodyPr>
          <a:lstStyle/>
          <a:p>
            <a:r>
              <a:rPr lang="en-US" sz="2400" i="1" dirty="0" err="1"/>
              <a:t>cwnd</a:t>
            </a:r>
            <a:r>
              <a:rPr lang="en-US" sz="2400" dirty="0"/>
              <a:t> = 8</a:t>
            </a:r>
          </a:p>
        </p:txBody>
      </p:sp>
      <p:cxnSp>
        <p:nvCxnSpPr>
          <p:cNvPr id="70" name="Straight Arrow Connector 69"/>
          <p:cNvCxnSpPr/>
          <p:nvPr/>
        </p:nvCxnSpPr>
        <p:spPr>
          <a:xfrm flipH="1">
            <a:off x="8170245" y="2732814"/>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8170245" y="3840361"/>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0894" y="5906348"/>
            <a:ext cx="1322798" cy="461665"/>
          </a:xfrm>
          <a:prstGeom prst="rect">
            <a:avLst/>
          </a:prstGeom>
          <a:noFill/>
        </p:spPr>
        <p:txBody>
          <a:bodyPr wrap="none" rtlCol="0">
            <a:spAutoFit/>
          </a:bodyPr>
          <a:lstStyle/>
          <a:p>
            <a:r>
              <a:rPr lang="en-US" sz="2400" i="1" dirty="0" err="1"/>
              <a:t>cwnd</a:t>
            </a:r>
            <a:r>
              <a:rPr lang="en-US" sz="2400" dirty="0"/>
              <a:t> = 9</a:t>
            </a:r>
          </a:p>
        </p:txBody>
      </p:sp>
      <p:cxnSp>
        <p:nvCxnSpPr>
          <p:cNvPr id="102" name="Straight Arrow Connector 101"/>
          <p:cNvCxnSpPr/>
          <p:nvPr/>
        </p:nvCxnSpPr>
        <p:spPr>
          <a:xfrm flipH="1">
            <a:off x="8170245" y="2509668"/>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8171013" y="3205125"/>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8170245" y="3417412"/>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8180494" y="3628468"/>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a:off x="8180494" y="4953315"/>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8181262" y="4318079"/>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8180494" y="4530366"/>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8190743" y="4741422"/>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8180494" y="5774935"/>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a:off x="8181262" y="5139699"/>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a:off x="8180494" y="5351986"/>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8190743" y="5563042"/>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8169477" y="6481142"/>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8179726" y="6269249"/>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223026" y="1768511"/>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8201760" y="2284496"/>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8201760" y="2491981"/>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8212777" y="2970958"/>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212777" y="3178443"/>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8212777" y="3392043"/>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212777" y="3599528"/>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8212777" y="4100826"/>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212777" y="4308311"/>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8212777" y="4521911"/>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212777" y="4729396"/>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212777" y="4927701"/>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8212777" y="5135186"/>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8212777" y="5348786"/>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8212777" y="5556271"/>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8213545" y="6050894"/>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8213545" y="6258379"/>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534094" y="4137968"/>
            <a:ext cx="2957903"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406039" y="3860333"/>
            <a:ext cx="1627369" cy="461665"/>
          </a:xfrm>
          <a:prstGeom prst="rect">
            <a:avLst/>
          </a:prstGeom>
          <a:noFill/>
        </p:spPr>
        <p:txBody>
          <a:bodyPr wrap="none" rtlCol="0">
            <a:spAutoFit/>
          </a:bodyPr>
          <a:lstStyle/>
          <a:p>
            <a:r>
              <a:rPr lang="en-US" sz="2400" i="1" dirty="0" err="1"/>
              <a:t>ssthresh</a:t>
            </a:r>
            <a:r>
              <a:rPr lang="en-US" sz="2400" i="1" dirty="0"/>
              <a:t> </a:t>
            </a:r>
            <a:r>
              <a:rPr lang="en-US" sz="2400" dirty="0"/>
              <a:t>= 8</a:t>
            </a:r>
          </a:p>
        </p:txBody>
      </p:sp>
    </p:spTree>
    <p:extLst>
      <p:ext uri="{BB962C8B-B14F-4D97-AF65-F5344CB8AC3E}">
        <p14:creationId xmlns:p14="http://schemas.microsoft.com/office/powerpoint/2010/main" val="6251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6" name="Rectangle 4"/>
          <p:cNvSpPr>
            <a:spLocks noGrp="1" noChangeArrowheads="1"/>
          </p:cNvSpPr>
          <p:nvPr>
            <p:ph type="title"/>
          </p:nvPr>
        </p:nvSpPr>
        <p:spPr>
          <a:noFill/>
          <a:ln/>
        </p:spPr>
        <p:txBody>
          <a:bodyPr vert="horz" lIns="92075" tIns="46038" rIns="92075" bIns="46038" anchor="ctr">
            <a:normAutofit/>
          </a:bodyPr>
          <a:lstStyle/>
          <a:p>
            <a:r>
              <a:rPr lang="en-US" dirty="0"/>
              <a:t>TCP </a:t>
            </a:r>
            <a:r>
              <a:rPr lang="en-US" dirty="0" err="1"/>
              <a:t>Pseudocode</a:t>
            </a:r>
            <a:endParaRPr lang="en-US" dirty="0"/>
          </a:p>
        </p:txBody>
      </p:sp>
      <p:sp>
        <p:nvSpPr>
          <p:cNvPr id="668677" name="Rectangle 5"/>
          <p:cNvSpPr>
            <a:spLocks noGrp="1" noChangeArrowheads="1"/>
          </p:cNvSpPr>
          <p:nvPr>
            <p:ph idx="1"/>
          </p:nvPr>
        </p:nvSpPr>
        <p:spPr>
          <a:xfrm>
            <a:off x="1651792" y="1912345"/>
            <a:ext cx="5611814" cy="4367270"/>
          </a:xfrm>
          <a:noFill/>
          <a:ln/>
        </p:spPr>
        <p:txBody>
          <a:bodyPr vert="horz" lIns="92075" tIns="46038" rIns="92075" bIns="46038">
            <a:noAutofit/>
          </a:bodyPr>
          <a:lstStyle/>
          <a:p>
            <a:pPr marL="342900" indent="-342900">
              <a:lnSpc>
                <a:spcPct val="80000"/>
              </a:lnSpc>
              <a:buNone/>
            </a:pPr>
            <a:r>
              <a:rPr lang="en-US" sz="2400" b="1" dirty="0">
                <a:latin typeface="Constantia"/>
                <a:cs typeface="Constantia"/>
              </a:rPr>
              <a:t>Initially:</a:t>
            </a:r>
            <a:br>
              <a:rPr lang="en-US" sz="2400" dirty="0">
                <a:latin typeface="Constantia"/>
                <a:cs typeface="Constantia"/>
              </a:rPr>
            </a:br>
            <a:r>
              <a:rPr lang="en-US" sz="2400" dirty="0">
                <a:latin typeface="Constantia"/>
                <a:cs typeface="Constantia"/>
              </a:rPr>
              <a:t>	</a:t>
            </a:r>
            <a:r>
              <a:rPr lang="en-US" sz="2400" dirty="0" err="1">
                <a:latin typeface="Constantia"/>
                <a:cs typeface="Constantia"/>
              </a:rPr>
              <a:t>cwnd</a:t>
            </a:r>
            <a:r>
              <a:rPr lang="en-US" sz="2400" dirty="0">
                <a:latin typeface="Constantia"/>
                <a:cs typeface="Constantia"/>
              </a:rPr>
              <a:t> = 1;</a:t>
            </a:r>
            <a:br>
              <a:rPr lang="en-US" sz="2400" dirty="0">
                <a:latin typeface="Constantia"/>
                <a:cs typeface="Constantia"/>
              </a:rPr>
            </a:br>
            <a:r>
              <a:rPr lang="en-US" sz="2400" dirty="0">
                <a:latin typeface="Constantia"/>
                <a:cs typeface="Constantia"/>
              </a:rPr>
              <a:t>	</a:t>
            </a:r>
            <a:r>
              <a:rPr lang="en-US" sz="2400" dirty="0" err="1">
                <a:latin typeface="Constantia"/>
                <a:cs typeface="Constantia"/>
              </a:rPr>
              <a:t>ssthresh</a:t>
            </a:r>
            <a:r>
              <a:rPr lang="en-US" sz="2400" dirty="0">
                <a:latin typeface="Constantia"/>
                <a:cs typeface="Constantia"/>
              </a:rPr>
              <a:t> = </a:t>
            </a:r>
            <a:r>
              <a:rPr lang="en-US" sz="2400" dirty="0" err="1">
                <a:latin typeface="Constantia"/>
                <a:cs typeface="Constantia"/>
              </a:rPr>
              <a:t>adv_wnd</a:t>
            </a:r>
            <a:r>
              <a:rPr lang="en-US" sz="2400" dirty="0">
                <a:latin typeface="Constantia"/>
                <a:cs typeface="Constantia"/>
              </a:rPr>
              <a:t>;</a:t>
            </a:r>
          </a:p>
          <a:p>
            <a:pPr marL="342900" indent="-342900">
              <a:lnSpc>
                <a:spcPct val="80000"/>
              </a:lnSpc>
              <a:buNone/>
            </a:pPr>
            <a:r>
              <a:rPr lang="en-US" sz="2400" b="1" dirty="0">
                <a:latin typeface="Constantia"/>
                <a:cs typeface="Constantia"/>
              </a:rPr>
              <a:t>New </a:t>
            </a:r>
            <a:r>
              <a:rPr lang="en-US" sz="2400" b="1" dirty="0" err="1">
                <a:latin typeface="Constantia"/>
                <a:cs typeface="Constantia"/>
              </a:rPr>
              <a:t>ack</a:t>
            </a:r>
            <a:r>
              <a:rPr lang="en-US" sz="2400" b="1" dirty="0">
                <a:latin typeface="Constantia"/>
                <a:cs typeface="Constantia"/>
              </a:rPr>
              <a:t> received:</a:t>
            </a:r>
            <a:br>
              <a:rPr lang="en-US" sz="2400" dirty="0">
                <a:latin typeface="Constantia"/>
                <a:cs typeface="Constantia"/>
              </a:rPr>
            </a:br>
            <a:r>
              <a:rPr lang="en-US" sz="2400" dirty="0">
                <a:latin typeface="Constantia"/>
                <a:cs typeface="Constantia"/>
              </a:rPr>
              <a:t>	if (</a:t>
            </a:r>
            <a:r>
              <a:rPr lang="en-US" sz="2400" dirty="0" err="1">
                <a:latin typeface="Constantia"/>
                <a:cs typeface="Constantia"/>
              </a:rPr>
              <a:t>cwnd</a:t>
            </a:r>
            <a:r>
              <a:rPr lang="en-US" sz="2400" dirty="0">
                <a:latin typeface="Constantia"/>
                <a:cs typeface="Constantia"/>
              </a:rPr>
              <a:t> &lt; </a:t>
            </a:r>
            <a:r>
              <a:rPr lang="en-US" sz="2400" dirty="0" err="1">
                <a:latin typeface="Constantia"/>
                <a:cs typeface="Constantia"/>
              </a:rPr>
              <a:t>ssthresh</a:t>
            </a:r>
            <a:r>
              <a:rPr lang="en-US" sz="2400" dirty="0">
                <a:latin typeface="Constantia"/>
                <a:cs typeface="Constantia"/>
              </a:rPr>
              <a:t>) </a:t>
            </a:r>
            <a:br>
              <a:rPr lang="en-US" sz="2400" dirty="0">
                <a:latin typeface="Constantia"/>
                <a:cs typeface="Constantia"/>
              </a:rPr>
            </a:br>
            <a:r>
              <a:rPr lang="en-US" sz="2400" dirty="0">
                <a:latin typeface="Constantia"/>
                <a:cs typeface="Constantia"/>
              </a:rPr>
              <a:t>	      /* Slow Start*/</a:t>
            </a:r>
            <a:br>
              <a:rPr lang="en-US" sz="2400" dirty="0">
                <a:latin typeface="Constantia"/>
                <a:cs typeface="Constantia"/>
              </a:rPr>
            </a:br>
            <a:r>
              <a:rPr lang="en-US" sz="2400" dirty="0">
                <a:latin typeface="Constantia"/>
                <a:cs typeface="Constantia"/>
              </a:rPr>
              <a:t>	      </a:t>
            </a:r>
            <a:r>
              <a:rPr lang="en-US" sz="2400" dirty="0" err="1">
                <a:latin typeface="Constantia"/>
                <a:cs typeface="Constantia"/>
              </a:rPr>
              <a:t>cwnd</a:t>
            </a:r>
            <a:r>
              <a:rPr lang="en-US" sz="2400" dirty="0">
                <a:latin typeface="Constantia"/>
                <a:cs typeface="Constantia"/>
              </a:rPr>
              <a:t> = </a:t>
            </a:r>
            <a:r>
              <a:rPr lang="en-US" sz="2400" dirty="0" err="1">
                <a:latin typeface="Constantia"/>
                <a:cs typeface="Constantia"/>
              </a:rPr>
              <a:t>cwnd</a:t>
            </a:r>
            <a:r>
              <a:rPr lang="en-US" sz="2400" dirty="0">
                <a:latin typeface="Constantia"/>
                <a:cs typeface="Constantia"/>
              </a:rPr>
              <a:t> + 1;</a:t>
            </a:r>
            <a:br>
              <a:rPr lang="en-US" sz="2400" dirty="0">
                <a:latin typeface="Constantia"/>
                <a:cs typeface="Constantia"/>
              </a:rPr>
            </a:br>
            <a:r>
              <a:rPr lang="en-US" sz="2400" dirty="0">
                <a:latin typeface="Constantia"/>
                <a:cs typeface="Constantia"/>
              </a:rPr>
              <a:t>	else</a:t>
            </a:r>
            <a:br>
              <a:rPr lang="en-US" sz="2400" dirty="0">
                <a:latin typeface="Constantia"/>
                <a:cs typeface="Constantia"/>
              </a:rPr>
            </a:br>
            <a:r>
              <a:rPr lang="en-US" sz="2400" dirty="0">
                <a:latin typeface="Constantia"/>
                <a:cs typeface="Constantia"/>
              </a:rPr>
              <a:t>	      /* Congestion Avoidance */</a:t>
            </a:r>
            <a:br>
              <a:rPr lang="en-US" sz="2400" dirty="0">
                <a:latin typeface="Constantia"/>
                <a:cs typeface="Constantia"/>
              </a:rPr>
            </a:br>
            <a:r>
              <a:rPr lang="en-US" sz="2400" dirty="0">
                <a:latin typeface="Constantia"/>
                <a:cs typeface="Constantia"/>
              </a:rPr>
              <a:t>	      </a:t>
            </a:r>
            <a:r>
              <a:rPr lang="en-US" sz="2400" dirty="0" err="1">
                <a:latin typeface="Constantia"/>
                <a:cs typeface="Constantia"/>
              </a:rPr>
              <a:t>cwnd</a:t>
            </a:r>
            <a:r>
              <a:rPr lang="en-US" sz="2400" dirty="0">
                <a:latin typeface="Constantia"/>
                <a:cs typeface="Constantia"/>
              </a:rPr>
              <a:t> = </a:t>
            </a:r>
            <a:r>
              <a:rPr lang="en-US" sz="2400" dirty="0" err="1">
                <a:latin typeface="Constantia"/>
                <a:cs typeface="Constantia"/>
              </a:rPr>
              <a:t>cwnd</a:t>
            </a:r>
            <a:r>
              <a:rPr lang="en-US" sz="2400" dirty="0">
                <a:latin typeface="Constantia"/>
                <a:cs typeface="Constantia"/>
              </a:rPr>
              <a:t> + 1/cwnd;</a:t>
            </a:r>
          </a:p>
          <a:p>
            <a:pPr marL="342900" indent="-342900">
              <a:lnSpc>
                <a:spcPct val="80000"/>
              </a:lnSpc>
              <a:buNone/>
            </a:pPr>
            <a:r>
              <a:rPr lang="en-US" sz="2400" b="1" dirty="0">
                <a:latin typeface="Constantia"/>
                <a:cs typeface="Constantia"/>
              </a:rPr>
              <a:t>Timeout:</a:t>
            </a:r>
            <a:br>
              <a:rPr lang="en-US" sz="2400" b="1" dirty="0">
                <a:latin typeface="Constantia"/>
                <a:cs typeface="Constantia"/>
              </a:rPr>
            </a:br>
            <a:r>
              <a:rPr lang="en-US" sz="2400" dirty="0">
                <a:latin typeface="Constantia"/>
                <a:cs typeface="Constantia"/>
              </a:rPr>
              <a:t>	/* Multiplicative decrease */</a:t>
            </a:r>
            <a:br>
              <a:rPr lang="en-US" sz="2400" dirty="0">
                <a:latin typeface="Constantia"/>
                <a:cs typeface="Constantia"/>
              </a:rPr>
            </a:br>
            <a:r>
              <a:rPr lang="en-US" sz="2400" dirty="0">
                <a:latin typeface="Constantia"/>
                <a:cs typeface="Constantia"/>
              </a:rPr>
              <a:t>	</a:t>
            </a:r>
            <a:r>
              <a:rPr lang="en-US" sz="2400" dirty="0" err="1">
                <a:latin typeface="Constantia"/>
                <a:cs typeface="Constantia"/>
              </a:rPr>
              <a:t>ssthresh</a:t>
            </a:r>
            <a:r>
              <a:rPr lang="en-US" sz="2400" dirty="0">
                <a:latin typeface="Constantia"/>
                <a:cs typeface="Constantia"/>
              </a:rPr>
              <a:t> = cwnd/2;</a:t>
            </a:r>
            <a:br>
              <a:rPr lang="en-US" sz="2400" dirty="0">
                <a:latin typeface="Constantia"/>
                <a:cs typeface="Constantia"/>
              </a:rPr>
            </a:br>
            <a:r>
              <a:rPr lang="en-US" sz="2400" dirty="0">
                <a:latin typeface="Constantia"/>
                <a:cs typeface="Constantia"/>
              </a:rPr>
              <a:t>	</a:t>
            </a:r>
            <a:r>
              <a:rPr lang="en-US" sz="2400" dirty="0" err="1">
                <a:latin typeface="Constantia"/>
                <a:cs typeface="Constantia"/>
              </a:rPr>
              <a:t>cwnd</a:t>
            </a:r>
            <a:r>
              <a:rPr lang="en-US" sz="2400" dirty="0">
                <a:latin typeface="Constantia"/>
                <a:cs typeface="Constantia"/>
              </a:rPr>
              <a:t> = 1;</a:t>
            </a:r>
          </a:p>
        </p:txBody>
      </p:sp>
      <p:sp>
        <p:nvSpPr>
          <p:cNvPr id="18" name="Slide Number Placeholder 2"/>
          <p:cNvSpPr>
            <a:spLocks noGrp="1"/>
          </p:cNvSpPr>
          <p:nvPr>
            <p:ph type="sldNum" sz="quarter" idx="12"/>
          </p:nvPr>
        </p:nvSpPr>
        <p:spPr>
          <a:xfrm>
            <a:off x="203200" y="1260972"/>
            <a:ext cx="533400" cy="304800"/>
          </a:xfrm>
        </p:spPr>
        <p:txBody>
          <a:bodyPr>
            <a:normAutofit fontScale="92500" lnSpcReduction="20000"/>
          </a:bodyPr>
          <a:lstStyle/>
          <a:p>
            <a:fld id="{283B9EA5-CE9A-4950-A80C-5ADF06B45BB8}" type="slidenum">
              <a:rPr lang="en-US" smtClean="0"/>
              <a:pPr/>
              <a:t>32</a:t>
            </a:fld>
            <a:endParaRPr lang="en-US" dirty="0"/>
          </a:p>
        </p:txBody>
      </p:sp>
    </p:spTree>
    <p:extLst>
      <p:ext uri="{BB962C8B-B14F-4D97-AF65-F5344CB8AC3E}">
        <p14:creationId xmlns:p14="http://schemas.microsoft.com/office/powerpoint/2010/main" val="1141489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10"/>
          <p:cNvSpPr>
            <a:spLocks noChangeShapeType="1"/>
          </p:cNvSpPr>
          <p:nvPr/>
        </p:nvSpPr>
        <p:spPr bwMode="auto">
          <a:xfrm>
            <a:off x="2389891" y="2959369"/>
            <a:ext cx="2129809"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0" name="Line 10"/>
          <p:cNvSpPr>
            <a:spLocks noChangeShapeType="1"/>
          </p:cNvSpPr>
          <p:nvPr/>
        </p:nvSpPr>
        <p:spPr bwMode="auto">
          <a:xfrm>
            <a:off x="4519700" y="4966275"/>
            <a:ext cx="1107500"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5" name="Line 15"/>
          <p:cNvSpPr>
            <a:spLocks noChangeShapeType="1"/>
          </p:cNvSpPr>
          <p:nvPr/>
        </p:nvSpPr>
        <p:spPr bwMode="auto">
          <a:xfrm>
            <a:off x="7331046" y="5307044"/>
            <a:ext cx="1107500"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22" name="Rectangle 2"/>
          <p:cNvSpPr>
            <a:spLocks noGrp="1" noChangeArrowheads="1"/>
          </p:cNvSpPr>
          <p:nvPr>
            <p:ph type="title"/>
          </p:nvPr>
        </p:nvSpPr>
        <p:spPr/>
        <p:txBody>
          <a:bodyPr/>
          <a:lstStyle/>
          <a:p>
            <a:r>
              <a:rPr lang="en-US" dirty="0"/>
              <a:t>The Big Picture</a:t>
            </a:r>
          </a:p>
        </p:txBody>
      </p:sp>
      <p:sp>
        <p:nvSpPr>
          <p:cNvPr id="670725" name="Rectangle 5"/>
          <p:cNvSpPr>
            <a:spLocks noChangeArrowheads="1"/>
          </p:cNvSpPr>
          <p:nvPr/>
        </p:nvSpPr>
        <p:spPr bwMode="auto">
          <a:xfrm>
            <a:off x="5921826" y="6073776"/>
            <a:ext cx="74699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dirty="0"/>
              <a:t>Time</a:t>
            </a:r>
          </a:p>
        </p:txBody>
      </p:sp>
      <p:sp>
        <p:nvSpPr>
          <p:cNvPr id="670726" name="Rectangle 6"/>
          <p:cNvSpPr>
            <a:spLocks noChangeArrowheads="1"/>
          </p:cNvSpPr>
          <p:nvPr/>
        </p:nvSpPr>
        <p:spPr bwMode="auto">
          <a:xfrm rot="16200000">
            <a:off x="1739921" y="4138775"/>
            <a:ext cx="77905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i="1" dirty="0" err="1"/>
              <a:t>cwnd</a:t>
            </a:r>
            <a:endParaRPr lang="en-US" sz="2400" i="1" dirty="0"/>
          </a:p>
        </p:txBody>
      </p:sp>
      <p:sp>
        <p:nvSpPr>
          <p:cNvPr id="670738" name="Rectangle 18"/>
          <p:cNvSpPr>
            <a:spLocks noChangeArrowheads="1"/>
          </p:cNvSpPr>
          <p:nvPr/>
        </p:nvSpPr>
        <p:spPr bwMode="auto">
          <a:xfrm>
            <a:off x="3755222" y="3543215"/>
            <a:ext cx="963405"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Timeout</a:t>
            </a:r>
          </a:p>
        </p:txBody>
      </p:sp>
      <p:sp>
        <p:nvSpPr>
          <p:cNvPr id="670739" name="Rectangle 19"/>
          <p:cNvSpPr>
            <a:spLocks noChangeArrowheads="1"/>
          </p:cNvSpPr>
          <p:nvPr/>
        </p:nvSpPr>
        <p:spPr bwMode="auto">
          <a:xfrm>
            <a:off x="2564546" y="4664153"/>
            <a:ext cx="1230209"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Slow Start</a:t>
            </a:r>
          </a:p>
        </p:txBody>
      </p:sp>
      <p:sp>
        <p:nvSpPr>
          <p:cNvPr id="670740" name="Rectangle 20"/>
          <p:cNvSpPr>
            <a:spLocks noChangeArrowheads="1"/>
          </p:cNvSpPr>
          <p:nvPr/>
        </p:nvSpPr>
        <p:spPr bwMode="auto">
          <a:xfrm>
            <a:off x="5296463" y="3989372"/>
            <a:ext cx="1316066" cy="708528"/>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Congestion</a:t>
            </a:r>
          </a:p>
          <a:p>
            <a:pPr algn="ctr"/>
            <a:r>
              <a:rPr lang="en-US" sz="2000" dirty="0"/>
              <a:t>Avoidance</a:t>
            </a:r>
          </a:p>
        </p:txBody>
      </p:sp>
      <p:sp>
        <p:nvSpPr>
          <p:cNvPr id="23" name="Slide Number Placeholder 2"/>
          <p:cNvSpPr>
            <a:spLocks noGrp="1"/>
          </p:cNvSpPr>
          <p:nvPr>
            <p:ph type="sldNum" sz="quarter" idx="12"/>
          </p:nvPr>
        </p:nvSpPr>
        <p:spPr>
          <a:xfrm>
            <a:off x="203200" y="1261294"/>
            <a:ext cx="533400" cy="304800"/>
          </a:xfrm>
        </p:spPr>
        <p:txBody>
          <a:bodyPr>
            <a:normAutofit fontScale="92500" lnSpcReduction="20000"/>
          </a:bodyPr>
          <a:lstStyle/>
          <a:p>
            <a:fld id="{283B9EA5-CE9A-4950-A80C-5ADF06B45BB8}" type="slidenum">
              <a:rPr lang="en-US" smtClean="0"/>
              <a:pPr/>
              <a:t>33</a:t>
            </a:fld>
            <a:endParaRPr lang="en-US" dirty="0"/>
          </a:p>
        </p:txBody>
      </p:sp>
      <p:sp>
        <p:nvSpPr>
          <p:cNvPr id="670727" name="Arc 7"/>
          <p:cNvSpPr>
            <a:spLocks/>
          </p:cNvSpPr>
          <p:nvPr/>
        </p:nvSpPr>
        <p:spPr bwMode="auto">
          <a:xfrm>
            <a:off x="2389891" y="3943967"/>
            <a:ext cx="1703846" cy="21298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28" name="Line 8"/>
          <p:cNvSpPr>
            <a:spLocks noChangeShapeType="1"/>
          </p:cNvSpPr>
          <p:nvPr/>
        </p:nvSpPr>
        <p:spPr bwMode="auto">
          <a:xfrm>
            <a:off x="4093737" y="3943967"/>
            <a:ext cx="425962"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29" name="Line 9"/>
          <p:cNvSpPr>
            <a:spLocks noChangeShapeType="1"/>
          </p:cNvSpPr>
          <p:nvPr/>
        </p:nvSpPr>
        <p:spPr bwMode="auto">
          <a:xfrm>
            <a:off x="4519699" y="3943967"/>
            <a:ext cx="0" cy="2129808"/>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1" name="Arc 11"/>
          <p:cNvSpPr>
            <a:spLocks/>
          </p:cNvSpPr>
          <p:nvPr/>
        </p:nvSpPr>
        <p:spPr bwMode="auto">
          <a:xfrm>
            <a:off x="4519699" y="4966275"/>
            <a:ext cx="1107500" cy="11075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2" name="Line 12"/>
          <p:cNvSpPr>
            <a:spLocks noChangeShapeType="1"/>
          </p:cNvSpPr>
          <p:nvPr/>
        </p:nvSpPr>
        <p:spPr bwMode="auto">
          <a:xfrm flipV="1">
            <a:off x="5627200" y="4540313"/>
            <a:ext cx="1277885" cy="425962"/>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3" name="Line 13"/>
          <p:cNvSpPr>
            <a:spLocks noChangeShapeType="1"/>
          </p:cNvSpPr>
          <p:nvPr/>
        </p:nvSpPr>
        <p:spPr bwMode="auto">
          <a:xfrm>
            <a:off x="6905084" y="4540313"/>
            <a:ext cx="425962"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4" name="Line 14"/>
          <p:cNvSpPr>
            <a:spLocks noChangeShapeType="1"/>
          </p:cNvSpPr>
          <p:nvPr/>
        </p:nvSpPr>
        <p:spPr bwMode="auto">
          <a:xfrm>
            <a:off x="7331046" y="4540313"/>
            <a:ext cx="0" cy="1533462"/>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6" name="Arc 16"/>
          <p:cNvSpPr>
            <a:spLocks/>
          </p:cNvSpPr>
          <p:nvPr/>
        </p:nvSpPr>
        <p:spPr bwMode="auto">
          <a:xfrm>
            <a:off x="7331046" y="5307045"/>
            <a:ext cx="1022308" cy="76673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7" name="Line 17"/>
          <p:cNvSpPr>
            <a:spLocks noChangeShapeType="1"/>
          </p:cNvSpPr>
          <p:nvPr/>
        </p:nvSpPr>
        <p:spPr bwMode="auto">
          <a:xfrm flipV="1">
            <a:off x="8353354" y="4795890"/>
            <a:ext cx="1533462" cy="511154"/>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23" name="Line 3"/>
          <p:cNvSpPr>
            <a:spLocks noChangeShapeType="1"/>
          </p:cNvSpPr>
          <p:nvPr/>
        </p:nvSpPr>
        <p:spPr bwMode="auto">
          <a:xfrm>
            <a:off x="2389891" y="2666083"/>
            <a:ext cx="0" cy="3407693"/>
          </a:xfrm>
          <a:prstGeom prst="line">
            <a:avLst/>
          </a:prstGeom>
          <a:noFill/>
          <a:ln w="57150">
            <a:solidFill>
              <a:schemeClr val="tx1"/>
            </a:solidFill>
            <a:round/>
            <a:headEnd type="triangle" w="med" len="med"/>
            <a:tailEnd type="none" w="med" len="med"/>
          </a:ln>
          <a:effectLst/>
        </p:spPr>
        <p:txBody>
          <a:bodyPr vert="horz" wrap="none" lIns="91440" tIns="45720" rIns="91440" bIns="45720" numCol="1" anchor="ctr" anchorCtr="0" compatLnSpc="1">
            <a:prstTxWarp prst="textNoShape">
              <a:avLst/>
            </a:prstTxWarp>
          </a:bodyPr>
          <a:lstStyle/>
          <a:p>
            <a:endParaRPr lang="en-US"/>
          </a:p>
        </p:txBody>
      </p:sp>
      <p:sp>
        <p:nvSpPr>
          <p:cNvPr id="670724" name="Line 4"/>
          <p:cNvSpPr>
            <a:spLocks noChangeShapeType="1"/>
          </p:cNvSpPr>
          <p:nvPr/>
        </p:nvSpPr>
        <p:spPr bwMode="auto">
          <a:xfrm>
            <a:off x="2389891" y="6073775"/>
            <a:ext cx="7922886" cy="0"/>
          </a:xfrm>
          <a:prstGeom prst="line">
            <a:avLst/>
          </a:prstGeom>
          <a:noFill/>
          <a:ln w="57150">
            <a:solidFill>
              <a:schemeClr val="tx1"/>
            </a:solidFill>
            <a:round/>
            <a:headEnd type="none" w="med" len="med"/>
            <a:tailEnd type="triangle" w="med" len="med"/>
          </a:ln>
          <a:effectLst/>
        </p:spPr>
        <p:txBody>
          <a:bodyPr vert="horz" wrap="none" lIns="91440" tIns="45720" rIns="91440" bIns="45720" numCol="1" anchor="ctr" anchorCtr="0" compatLnSpc="1">
            <a:prstTxWarp prst="textNoShape">
              <a:avLst/>
            </a:prstTxWarp>
          </a:bodyPr>
          <a:lstStyle/>
          <a:p>
            <a:endParaRPr lang="en-US"/>
          </a:p>
        </p:txBody>
      </p:sp>
      <p:sp>
        <p:nvSpPr>
          <p:cNvPr id="26" name="Rectangle 18"/>
          <p:cNvSpPr>
            <a:spLocks noChangeArrowheads="1"/>
          </p:cNvSpPr>
          <p:nvPr/>
        </p:nvSpPr>
        <p:spPr bwMode="auto">
          <a:xfrm>
            <a:off x="3003689" y="2545692"/>
            <a:ext cx="931344"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ctr"/>
            <a:r>
              <a:rPr lang="en-US" sz="2000" i="1" dirty="0" err="1"/>
              <a:t>ssthresh</a:t>
            </a:r>
            <a:endParaRPr lang="en-US" sz="2000" i="1" dirty="0"/>
          </a:p>
        </p:txBody>
      </p:sp>
    </p:spTree>
    <p:extLst>
      <p:ext uri="{BB962C8B-B14F-4D97-AF65-F5344CB8AC3E}">
        <p14:creationId xmlns:p14="http://schemas.microsoft.com/office/powerpoint/2010/main" val="104770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0727"/>
                                        </p:tgtEl>
                                        <p:attrNameLst>
                                          <p:attrName>style.visibility</p:attrName>
                                        </p:attrNameLst>
                                      </p:cBhvr>
                                      <p:to>
                                        <p:strVal val="visible"/>
                                      </p:to>
                                    </p:set>
                                    <p:animEffect transition="in" filter="wipe(down)">
                                      <p:cBhvr>
                                        <p:cTn id="7" dur="500"/>
                                        <p:tgtEl>
                                          <p:spTgt spid="6707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70739"/>
                                        </p:tgtEl>
                                        <p:attrNameLst>
                                          <p:attrName>style.visibility</p:attrName>
                                        </p:attrNameLst>
                                      </p:cBhvr>
                                      <p:to>
                                        <p:strVal val="visible"/>
                                      </p:to>
                                    </p:set>
                                    <p:animEffect transition="in" filter="fade">
                                      <p:cBhvr>
                                        <p:cTn id="11" dur="500"/>
                                        <p:tgtEl>
                                          <p:spTgt spid="670739"/>
                                        </p:tgtEl>
                                      </p:cBhvr>
                                    </p:animEffect>
                                    <p:anim calcmode="lin" valueType="num">
                                      <p:cBhvr>
                                        <p:cTn id="12" dur="500" fill="hold"/>
                                        <p:tgtEl>
                                          <p:spTgt spid="670739"/>
                                        </p:tgtEl>
                                        <p:attrNameLst>
                                          <p:attrName>ppt_x</p:attrName>
                                        </p:attrNameLst>
                                      </p:cBhvr>
                                      <p:tavLst>
                                        <p:tav tm="0">
                                          <p:val>
                                            <p:strVal val="#ppt_x"/>
                                          </p:val>
                                        </p:tav>
                                        <p:tav tm="100000">
                                          <p:val>
                                            <p:strVal val="#ppt_x"/>
                                          </p:val>
                                        </p:tav>
                                      </p:tavLst>
                                    </p:anim>
                                    <p:anim calcmode="lin" valueType="num">
                                      <p:cBhvr>
                                        <p:cTn id="13" dur="500" fill="hold"/>
                                        <p:tgtEl>
                                          <p:spTgt spid="67073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70728"/>
                                        </p:tgtEl>
                                        <p:attrNameLst>
                                          <p:attrName>style.visibility</p:attrName>
                                        </p:attrNameLst>
                                      </p:cBhvr>
                                      <p:to>
                                        <p:strVal val="visible"/>
                                      </p:to>
                                    </p:set>
                                    <p:animEffect transition="in" filter="wipe(left)">
                                      <p:cBhvr>
                                        <p:cTn id="18" dur="500"/>
                                        <p:tgtEl>
                                          <p:spTgt spid="670728"/>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670738"/>
                                        </p:tgtEl>
                                        <p:attrNameLst>
                                          <p:attrName>style.visibility</p:attrName>
                                        </p:attrNameLst>
                                      </p:cBhvr>
                                      <p:to>
                                        <p:strVal val="visible"/>
                                      </p:to>
                                    </p:set>
                                    <p:animEffect transition="in" filter="fade">
                                      <p:cBhvr>
                                        <p:cTn id="22" dur="500"/>
                                        <p:tgtEl>
                                          <p:spTgt spid="670738"/>
                                        </p:tgtEl>
                                      </p:cBhvr>
                                    </p:animEffect>
                                    <p:anim calcmode="lin" valueType="num">
                                      <p:cBhvr>
                                        <p:cTn id="23" dur="500" fill="hold"/>
                                        <p:tgtEl>
                                          <p:spTgt spid="670738"/>
                                        </p:tgtEl>
                                        <p:attrNameLst>
                                          <p:attrName>ppt_x</p:attrName>
                                        </p:attrNameLst>
                                      </p:cBhvr>
                                      <p:tavLst>
                                        <p:tav tm="0">
                                          <p:val>
                                            <p:strVal val="#ppt_x"/>
                                          </p:val>
                                        </p:tav>
                                        <p:tav tm="100000">
                                          <p:val>
                                            <p:strVal val="#ppt_x"/>
                                          </p:val>
                                        </p:tav>
                                      </p:tavLst>
                                    </p:anim>
                                    <p:anim calcmode="lin" valueType="num">
                                      <p:cBhvr>
                                        <p:cTn id="24" dur="500" fill="hold"/>
                                        <p:tgtEl>
                                          <p:spTgt spid="67073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670729"/>
                                        </p:tgtEl>
                                        <p:attrNameLst>
                                          <p:attrName>style.visibility</p:attrName>
                                        </p:attrNameLst>
                                      </p:cBhvr>
                                      <p:to>
                                        <p:strVal val="visible"/>
                                      </p:to>
                                    </p:set>
                                    <p:animEffect transition="in" filter="wipe(up)">
                                      <p:cBhvr>
                                        <p:cTn id="28" dur="500"/>
                                        <p:tgtEl>
                                          <p:spTgt spid="67072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70730"/>
                                        </p:tgtEl>
                                        <p:attrNameLst>
                                          <p:attrName>style.visibility</p:attrName>
                                        </p:attrNameLst>
                                      </p:cBhvr>
                                      <p:to>
                                        <p:strVal val="visible"/>
                                      </p:to>
                                    </p:set>
                                    <p:animEffect transition="in" filter="barn(inVertical)">
                                      <p:cBhvr>
                                        <p:cTn id="33" dur="500"/>
                                        <p:tgtEl>
                                          <p:spTgt spid="670730"/>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670731"/>
                                        </p:tgtEl>
                                        <p:attrNameLst>
                                          <p:attrName>style.visibility</p:attrName>
                                        </p:attrNameLst>
                                      </p:cBhvr>
                                      <p:to>
                                        <p:strVal val="visible"/>
                                      </p:to>
                                    </p:set>
                                    <p:animEffect transition="in" filter="wipe(down)">
                                      <p:cBhvr>
                                        <p:cTn id="37" dur="500"/>
                                        <p:tgtEl>
                                          <p:spTgt spid="6707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70732"/>
                                        </p:tgtEl>
                                        <p:attrNameLst>
                                          <p:attrName>style.visibility</p:attrName>
                                        </p:attrNameLst>
                                      </p:cBhvr>
                                      <p:to>
                                        <p:strVal val="visible"/>
                                      </p:to>
                                    </p:set>
                                    <p:animEffect transition="in" filter="wipe(down)">
                                      <p:cBhvr>
                                        <p:cTn id="42" dur="500"/>
                                        <p:tgtEl>
                                          <p:spTgt spid="670732"/>
                                        </p:tgtEl>
                                      </p:cBhvr>
                                    </p:animEffect>
                                  </p:childTnLst>
                                </p:cTn>
                              </p:par>
                            </p:childTnLst>
                          </p:cTn>
                        </p:par>
                        <p:par>
                          <p:cTn id="43" fill="hold">
                            <p:stCondLst>
                              <p:cond delay="500"/>
                            </p:stCondLst>
                            <p:childTnLst>
                              <p:par>
                                <p:cTn id="44" presetID="42" presetClass="entr" presetSubtype="0" fill="hold" grpId="0" nodeType="afterEffect">
                                  <p:stCondLst>
                                    <p:cond delay="0"/>
                                  </p:stCondLst>
                                  <p:childTnLst>
                                    <p:set>
                                      <p:cBhvr>
                                        <p:cTn id="45" dur="1" fill="hold">
                                          <p:stCondLst>
                                            <p:cond delay="0"/>
                                          </p:stCondLst>
                                        </p:cTn>
                                        <p:tgtEl>
                                          <p:spTgt spid="670740"/>
                                        </p:tgtEl>
                                        <p:attrNameLst>
                                          <p:attrName>style.visibility</p:attrName>
                                        </p:attrNameLst>
                                      </p:cBhvr>
                                      <p:to>
                                        <p:strVal val="visible"/>
                                      </p:to>
                                    </p:set>
                                    <p:animEffect transition="in" filter="fade">
                                      <p:cBhvr>
                                        <p:cTn id="46" dur="500"/>
                                        <p:tgtEl>
                                          <p:spTgt spid="670740"/>
                                        </p:tgtEl>
                                      </p:cBhvr>
                                    </p:animEffect>
                                    <p:anim calcmode="lin" valueType="num">
                                      <p:cBhvr>
                                        <p:cTn id="47" dur="500" fill="hold"/>
                                        <p:tgtEl>
                                          <p:spTgt spid="670740"/>
                                        </p:tgtEl>
                                        <p:attrNameLst>
                                          <p:attrName>ppt_x</p:attrName>
                                        </p:attrNameLst>
                                      </p:cBhvr>
                                      <p:tavLst>
                                        <p:tav tm="0">
                                          <p:val>
                                            <p:strVal val="#ppt_x"/>
                                          </p:val>
                                        </p:tav>
                                        <p:tav tm="100000">
                                          <p:val>
                                            <p:strVal val="#ppt_x"/>
                                          </p:val>
                                        </p:tav>
                                      </p:tavLst>
                                    </p:anim>
                                    <p:anim calcmode="lin" valueType="num">
                                      <p:cBhvr>
                                        <p:cTn id="48" dur="500" fill="hold"/>
                                        <p:tgtEl>
                                          <p:spTgt spid="67074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70733"/>
                                        </p:tgtEl>
                                        <p:attrNameLst>
                                          <p:attrName>style.visibility</p:attrName>
                                        </p:attrNameLst>
                                      </p:cBhvr>
                                      <p:to>
                                        <p:strVal val="visible"/>
                                      </p:to>
                                    </p:set>
                                    <p:animEffect transition="in" filter="wipe(left)">
                                      <p:cBhvr>
                                        <p:cTn id="53" dur="500"/>
                                        <p:tgtEl>
                                          <p:spTgt spid="670733"/>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670734"/>
                                        </p:tgtEl>
                                        <p:attrNameLst>
                                          <p:attrName>style.visibility</p:attrName>
                                        </p:attrNameLst>
                                      </p:cBhvr>
                                      <p:to>
                                        <p:strVal val="visible"/>
                                      </p:to>
                                    </p:set>
                                    <p:animEffect transition="in" filter="wipe(up)">
                                      <p:cBhvr>
                                        <p:cTn id="57" dur="500"/>
                                        <p:tgtEl>
                                          <p:spTgt spid="67073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70735"/>
                                        </p:tgtEl>
                                        <p:attrNameLst>
                                          <p:attrName>style.visibility</p:attrName>
                                        </p:attrNameLst>
                                      </p:cBhvr>
                                      <p:to>
                                        <p:strVal val="visible"/>
                                      </p:to>
                                    </p:set>
                                    <p:animEffect transition="in" filter="barn(inVertical)">
                                      <p:cBhvr>
                                        <p:cTn id="62" dur="500"/>
                                        <p:tgtEl>
                                          <p:spTgt spid="670735"/>
                                        </p:tgtEl>
                                      </p:cBhvr>
                                    </p:animEffect>
                                  </p:childTnLst>
                                </p:cTn>
                              </p:par>
                            </p:childTnLst>
                          </p:cTn>
                        </p:par>
                        <p:par>
                          <p:cTn id="63" fill="hold">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670736"/>
                                        </p:tgtEl>
                                        <p:attrNameLst>
                                          <p:attrName>style.visibility</p:attrName>
                                        </p:attrNameLst>
                                      </p:cBhvr>
                                      <p:to>
                                        <p:strVal val="visible"/>
                                      </p:to>
                                    </p:set>
                                    <p:animEffect transition="in" filter="wipe(down)">
                                      <p:cBhvr>
                                        <p:cTn id="66" dur="500"/>
                                        <p:tgtEl>
                                          <p:spTgt spid="670736"/>
                                        </p:tgtEl>
                                      </p:cBhvr>
                                    </p:animEffect>
                                  </p:childTnLst>
                                </p:cTn>
                              </p:par>
                            </p:childTnLst>
                          </p:cTn>
                        </p:par>
                        <p:par>
                          <p:cTn id="67" fill="hold">
                            <p:stCondLst>
                              <p:cond delay="1000"/>
                            </p:stCondLst>
                            <p:childTnLst>
                              <p:par>
                                <p:cTn id="68" presetID="22" presetClass="entr" presetSubtype="4" fill="hold" grpId="0" nodeType="afterEffect">
                                  <p:stCondLst>
                                    <p:cond delay="0"/>
                                  </p:stCondLst>
                                  <p:childTnLst>
                                    <p:set>
                                      <p:cBhvr>
                                        <p:cTn id="69" dur="1" fill="hold">
                                          <p:stCondLst>
                                            <p:cond delay="0"/>
                                          </p:stCondLst>
                                        </p:cTn>
                                        <p:tgtEl>
                                          <p:spTgt spid="670737"/>
                                        </p:tgtEl>
                                        <p:attrNameLst>
                                          <p:attrName>style.visibility</p:attrName>
                                        </p:attrNameLst>
                                      </p:cBhvr>
                                      <p:to>
                                        <p:strVal val="visible"/>
                                      </p:to>
                                    </p:set>
                                    <p:animEffect transition="in" filter="wipe(down)">
                                      <p:cBhvr>
                                        <p:cTn id="70" dur="500"/>
                                        <p:tgtEl>
                                          <p:spTgt spid="670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30" grpId="0" animBg="1"/>
      <p:bldP spid="670735" grpId="0" animBg="1"/>
      <p:bldP spid="670738" grpId="0"/>
      <p:bldP spid="670739" grpId="0"/>
      <p:bldP spid="670740" grpId="0"/>
      <p:bldP spid="670727" grpId="0" animBg="1"/>
      <p:bldP spid="670728" grpId="0" animBg="1"/>
      <p:bldP spid="670729" grpId="0" animBg="1"/>
      <p:bldP spid="670731" grpId="0" animBg="1"/>
      <p:bldP spid="670732" grpId="0" animBg="1"/>
      <p:bldP spid="670733" grpId="0" animBg="1"/>
      <p:bldP spid="670734" grpId="0" animBg="1"/>
      <p:bldP spid="670736" grpId="0" animBg="1"/>
      <p:bldP spid="6707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TCP</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34</a:t>
            </a:fld>
            <a:endParaRPr lang="en-US" dirty="0"/>
          </a:p>
        </p:txBody>
      </p:sp>
      <p:sp>
        <p:nvSpPr>
          <p:cNvPr id="4" name="Content Placeholder 3"/>
          <p:cNvSpPr>
            <a:spLocks noGrp="1"/>
          </p:cNvSpPr>
          <p:nvPr>
            <p:ph sz="quarter" idx="1"/>
          </p:nvPr>
        </p:nvSpPr>
        <p:spPr>
          <a:xfrm>
            <a:off x="203200" y="1508290"/>
            <a:ext cx="10312400" cy="5349711"/>
          </a:xfrm>
        </p:spPr>
        <p:txBody>
          <a:bodyPr>
            <a:normAutofit/>
          </a:bodyPr>
          <a:lstStyle/>
          <a:p>
            <a:r>
              <a:rPr lang="en-US" dirty="0"/>
              <a:t>Thus far, we have discussed TCP Tahoe</a:t>
            </a:r>
          </a:p>
          <a:p>
            <a:pPr lvl="1"/>
            <a:r>
              <a:rPr lang="en-US" dirty="0"/>
              <a:t>Original version of TCP</a:t>
            </a:r>
          </a:p>
          <a:p>
            <a:r>
              <a:rPr lang="en-US" dirty="0"/>
              <a:t>However, TCP was invented in 1974!</a:t>
            </a:r>
          </a:p>
          <a:p>
            <a:pPr lvl="1"/>
            <a:r>
              <a:rPr lang="en-US" dirty="0"/>
              <a:t>Today, there are many variants of TCP</a:t>
            </a:r>
          </a:p>
          <a:p>
            <a:r>
              <a:rPr lang="en-US" dirty="0"/>
              <a:t>Early, popular variant: TCP Reno</a:t>
            </a:r>
          </a:p>
          <a:p>
            <a:pPr lvl="1"/>
            <a:r>
              <a:rPr lang="en-US" dirty="0"/>
              <a:t>Tahoe features, plus…</a:t>
            </a:r>
          </a:p>
          <a:p>
            <a:pPr lvl="1"/>
            <a:r>
              <a:rPr lang="en-US" dirty="0"/>
              <a:t>Fast retransmit</a:t>
            </a:r>
          </a:p>
          <a:p>
            <a:pPr lvl="1"/>
            <a:r>
              <a:rPr lang="en-US" dirty="0"/>
              <a:t>Fast recovery</a:t>
            </a:r>
          </a:p>
        </p:txBody>
      </p:sp>
    </p:spTree>
    <p:extLst>
      <p:ext uri="{BB962C8B-B14F-4D97-AF65-F5344CB8AC3E}">
        <p14:creationId xmlns:p14="http://schemas.microsoft.com/office/powerpoint/2010/main" val="202540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anim calcmode="lin" valueType="num">
                                      <p:cBhvr>
                                        <p:cTn id="1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anim calcmode="lin" valueType="num">
                                      <p:cBhvr>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r>
              <a:rPr lang="en-US" dirty="0"/>
              <a:t>TCP Reno: Fast Retransmit</a:t>
            </a:r>
          </a:p>
        </p:txBody>
      </p:sp>
      <p:sp>
        <p:nvSpPr>
          <p:cNvPr id="60" name="Slide Number Placeholder 2"/>
          <p:cNvSpPr>
            <a:spLocks noGrp="1"/>
          </p:cNvSpPr>
          <p:nvPr>
            <p:ph type="sldNum" sz="quarter" idx="12"/>
          </p:nvPr>
        </p:nvSpPr>
        <p:spPr>
          <a:xfrm>
            <a:off x="203200" y="1257300"/>
            <a:ext cx="533400" cy="304800"/>
          </a:xfrm>
        </p:spPr>
        <p:txBody>
          <a:bodyPr>
            <a:normAutofit fontScale="92500" lnSpcReduction="20000"/>
          </a:bodyPr>
          <a:lstStyle/>
          <a:p>
            <a:fld id="{283B9EA5-CE9A-4950-A80C-5ADF06B45BB8}" type="slidenum">
              <a:rPr lang="en-US" smtClean="0"/>
              <a:pPr/>
              <a:t>35</a:t>
            </a:fld>
            <a:endParaRPr lang="en-US" dirty="0"/>
          </a:p>
        </p:txBody>
      </p:sp>
      <p:sp>
        <p:nvSpPr>
          <p:cNvPr id="61" name="Content Placeholder 3"/>
          <p:cNvSpPr txBox="1">
            <a:spLocks/>
          </p:cNvSpPr>
          <p:nvPr/>
        </p:nvSpPr>
        <p:spPr>
          <a:xfrm>
            <a:off x="944546" y="1600200"/>
            <a:ext cx="4215284" cy="5105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Problem: in Tahoe, if segment is lost, there is a long wait until the RTO</a:t>
            </a:r>
          </a:p>
          <a:p>
            <a:r>
              <a:rPr lang="en-US" dirty="0"/>
              <a:t>Reno: retransmit after 3 duplicate ACKs</a:t>
            </a:r>
          </a:p>
        </p:txBody>
      </p:sp>
      <p:cxnSp>
        <p:nvCxnSpPr>
          <p:cNvPr id="62" name="Straight Arrow Connector 61"/>
          <p:cNvCxnSpPr/>
          <p:nvPr/>
        </p:nvCxnSpPr>
        <p:spPr>
          <a:xfrm flipH="1">
            <a:off x="7925302" y="2363033"/>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925302" y="3601234"/>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925302" y="3879234"/>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7914774" y="5398082"/>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840238"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0275177"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7925302" y="1768511"/>
            <a:ext cx="2290108" cy="552330"/>
            <a:chOff x="2850395" y="3694550"/>
            <a:chExt cx="4810245" cy="552330"/>
          </a:xfrm>
        </p:grpSpPr>
        <p:cxnSp>
          <p:nvCxnSpPr>
            <p:cNvPr id="70" name="Straight Arrow Connector 69"/>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737497">
              <a:off x="4186572" y="3726803"/>
              <a:ext cx="2137893" cy="461665"/>
            </a:xfrm>
            <a:prstGeom prst="rect">
              <a:avLst/>
            </a:prstGeom>
            <a:noFill/>
          </p:spPr>
          <p:txBody>
            <a:bodyPr wrap="square" rtlCol="0">
              <a:spAutoFit/>
            </a:bodyPr>
            <a:lstStyle/>
            <a:p>
              <a:pPr algn="ctr"/>
              <a:r>
                <a:rPr lang="en-US" sz="2400" dirty="0"/>
                <a:t>1</a:t>
              </a:r>
            </a:p>
          </p:txBody>
        </p:sp>
      </p:grpSp>
      <p:grpSp>
        <p:nvGrpSpPr>
          <p:cNvPr id="72" name="Group 71"/>
          <p:cNvGrpSpPr/>
          <p:nvPr/>
        </p:nvGrpSpPr>
        <p:grpSpPr>
          <a:xfrm>
            <a:off x="7925302" y="2979872"/>
            <a:ext cx="2290108" cy="552330"/>
            <a:chOff x="2850395" y="3694550"/>
            <a:chExt cx="4810245" cy="552330"/>
          </a:xfrm>
        </p:grpSpPr>
        <p:cxnSp>
          <p:nvCxnSpPr>
            <p:cNvPr id="73" name="Straight Arrow Connector 72"/>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737497">
              <a:off x="4186572" y="3726803"/>
              <a:ext cx="2137893" cy="461665"/>
            </a:xfrm>
            <a:prstGeom prst="rect">
              <a:avLst/>
            </a:prstGeom>
            <a:noFill/>
          </p:spPr>
          <p:txBody>
            <a:bodyPr wrap="square" rtlCol="0">
              <a:spAutoFit/>
            </a:bodyPr>
            <a:lstStyle/>
            <a:p>
              <a:pPr algn="ctr"/>
              <a:r>
                <a:rPr lang="en-US" sz="2400" dirty="0"/>
                <a:t>2</a:t>
              </a:r>
            </a:p>
          </p:txBody>
        </p:sp>
      </p:grpSp>
      <p:grpSp>
        <p:nvGrpSpPr>
          <p:cNvPr id="75" name="Group 74"/>
          <p:cNvGrpSpPr/>
          <p:nvPr/>
        </p:nvGrpSpPr>
        <p:grpSpPr>
          <a:xfrm>
            <a:off x="7925302" y="3252322"/>
            <a:ext cx="2290108" cy="552330"/>
            <a:chOff x="2850395" y="3694550"/>
            <a:chExt cx="4810245" cy="552330"/>
          </a:xfrm>
        </p:grpSpPr>
        <p:cxnSp>
          <p:nvCxnSpPr>
            <p:cNvPr id="76" name="Straight Arrow Connector 75"/>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rot="737497">
              <a:off x="4186572" y="3726803"/>
              <a:ext cx="2137893" cy="461665"/>
            </a:xfrm>
            <a:prstGeom prst="rect">
              <a:avLst/>
            </a:prstGeom>
            <a:noFill/>
          </p:spPr>
          <p:txBody>
            <a:bodyPr wrap="square" rtlCol="0">
              <a:spAutoFit/>
            </a:bodyPr>
            <a:lstStyle/>
            <a:p>
              <a:pPr algn="ctr"/>
              <a:r>
                <a:rPr lang="en-US" sz="2400" dirty="0"/>
                <a:t>3</a:t>
              </a:r>
            </a:p>
          </p:txBody>
        </p:sp>
      </p:grpSp>
      <p:grpSp>
        <p:nvGrpSpPr>
          <p:cNvPr id="78" name="Group 77"/>
          <p:cNvGrpSpPr/>
          <p:nvPr/>
        </p:nvGrpSpPr>
        <p:grpSpPr>
          <a:xfrm>
            <a:off x="7925303" y="4484072"/>
            <a:ext cx="1669583" cy="493918"/>
            <a:chOff x="2850395" y="3694550"/>
            <a:chExt cx="3506867" cy="493918"/>
          </a:xfrm>
        </p:grpSpPr>
        <p:cxnSp>
          <p:nvCxnSpPr>
            <p:cNvPr id="79" name="Straight Arrow Connector 78"/>
            <p:cNvCxnSpPr/>
            <p:nvPr/>
          </p:nvCxnSpPr>
          <p:spPr>
            <a:xfrm>
              <a:off x="2850395" y="3694550"/>
              <a:ext cx="3506867" cy="4026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rot="737497">
              <a:off x="4186572" y="3726803"/>
              <a:ext cx="2137893" cy="461665"/>
            </a:xfrm>
            <a:prstGeom prst="rect">
              <a:avLst/>
            </a:prstGeom>
            <a:noFill/>
          </p:spPr>
          <p:txBody>
            <a:bodyPr wrap="square" rtlCol="0">
              <a:spAutoFit/>
            </a:bodyPr>
            <a:lstStyle/>
            <a:p>
              <a:pPr algn="ctr"/>
              <a:r>
                <a:rPr lang="en-US" sz="2400" dirty="0"/>
                <a:t>4</a:t>
              </a:r>
            </a:p>
          </p:txBody>
        </p:sp>
      </p:grpSp>
      <p:grpSp>
        <p:nvGrpSpPr>
          <p:cNvPr id="81" name="Group 80"/>
          <p:cNvGrpSpPr/>
          <p:nvPr/>
        </p:nvGrpSpPr>
        <p:grpSpPr>
          <a:xfrm>
            <a:off x="7914774" y="4776343"/>
            <a:ext cx="2290108" cy="552330"/>
            <a:chOff x="2850395" y="3694550"/>
            <a:chExt cx="4810245" cy="552330"/>
          </a:xfrm>
        </p:grpSpPr>
        <p:cxnSp>
          <p:nvCxnSpPr>
            <p:cNvPr id="82" name="Straight Arrow Connector 81"/>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rot="737497">
              <a:off x="4186572" y="3726803"/>
              <a:ext cx="2137893" cy="461665"/>
            </a:xfrm>
            <a:prstGeom prst="rect">
              <a:avLst/>
            </a:prstGeom>
            <a:noFill/>
          </p:spPr>
          <p:txBody>
            <a:bodyPr wrap="square" rtlCol="0">
              <a:spAutoFit/>
            </a:bodyPr>
            <a:lstStyle/>
            <a:p>
              <a:pPr algn="ctr"/>
              <a:r>
                <a:rPr lang="en-US" sz="2400" dirty="0"/>
                <a:t>5</a:t>
              </a:r>
            </a:p>
          </p:txBody>
        </p:sp>
      </p:grpSp>
      <p:grpSp>
        <p:nvGrpSpPr>
          <p:cNvPr id="84" name="Group 83"/>
          <p:cNvGrpSpPr/>
          <p:nvPr/>
        </p:nvGrpSpPr>
        <p:grpSpPr>
          <a:xfrm>
            <a:off x="7927679" y="5041078"/>
            <a:ext cx="2290108" cy="552330"/>
            <a:chOff x="2850395" y="3694550"/>
            <a:chExt cx="4810245" cy="552330"/>
          </a:xfrm>
        </p:grpSpPr>
        <p:cxnSp>
          <p:nvCxnSpPr>
            <p:cNvPr id="85" name="Straight Arrow Connector 84"/>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rot="737497">
              <a:off x="4186572" y="3726803"/>
              <a:ext cx="2137893" cy="461665"/>
            </a:xfrm>
            <a:prstGeom prst="rect">
              <a:avLst/>
            </a:prstGeom>
            <a:noFill/>
          </p:spPr>
          <p:txBody>
            <a:bodyPr wrap="square" rtlCol="0">
              <a:spAutoFit/>
            </a:bodyPr>
            <a:lstStyle/>
            <a:p>
              <a:pPr algn="ctr"/>
              <a:r>
                <a:rPr lang="en-US" sz="2400" dirty="0"/>
                <a:t>6</a:t>
              </a:r>
            </a:p>
          </p:txBody>
        </p:sp>
      </p:grpSp>
      <p:grpSp>
        <p:nvGrpSpPr>
          <p:cNvPr id="87" name="Group 86"/>
          <p:cNvGrpSpPr/>
          <p:nvPr/>
        </p:nvGrpSpPr>
        <p:grpSpPr>
          <a:xfrm>
            <a:off x="7914393" y="5316162"/>
            <a:ext cx="2290108" cy="552330"/>
            <a:chOff x="2850395" y="3694550"/>
            <a:chExt cx="4810245" cy="552330"/>
          </a:xfrm>
        </p:grpSpPr>
        <p:cxnSp>
          <p:nvCxnSpPr>
            <p:cNvPr id="88" name="Straight Arrow Connector 87"/>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rot="737497">
              <a:off x="4186572" y="3726803"/>
              <a:ext cx="2137893" cy="461665"/>
            </a:xfrm>
            <a:prstGeom prst="rect">
              <a:avLst/>
            </a:prstGeom>
            <a:noFill/>
          </p:spPr>
          <p:txBody>
            <a:bodyPr wrap="square" rtlCol="0">
              <a:spAutoFit/>
            </a:bodyPr>
            <a:lstStyle/>
            <a:p>
              <a:pPr algn="ctr"/>
              <a:r>
                <a:rPr lang="en-US" sz="2400" dirty="0"/>
                <a:t>7</a:t>
              </a:r>
            </a:p>
          </p:txBody>
        </p:sp>
      </p:grpSp>
      <p:cxnSp>
        <p:nvCxnSpPr>
          <p:cNvPr id="90" name="Straight Arrow Connector 89"/>
          <p:cNvCxnSpPr/>
          <p:nvPr/>
        </p:nvCxnSpPr>
        <p:spPr>
          <a:xfrm flipH="1">
            <a:off x="7902963" y="5672337"/>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7902963" y="5945827"/>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313170" y="1551201"/>
            <a:ext cx="1322798" cy="461665"/>
          </a:xfrm>
          <a:prstGeom prst="rect">
            <a:avLst/>
          </a:prstGeom>
          <a:noFill/>
        </p:spPr>
        <p:txBody>
          <a:bodyPr wrap="none" rtlCol="0">
            <a:spAutoFit/>
          </a:bodyPr>
          <a:lstStyle/>
          <a:p>
            <a:r>
              <a:rPr lang="en-US" sz="2400" i="1" dirty="0" err="1"/>
              <a:t>cwnd</a:t>
            </a:r>
            <a:r>
              <a:rPr lang="en-US" sz="2400" dirty="0"/>
              <a:t> = 1</a:t>
            </a:r>
          </a:p>
        </p:txBody>
      </p:sp>
      <p:sp>
        <p:nvSpPr>
          <p:cNvPr id="93" name="TextBox 92"/>
          <p:cNvSpPr txBox="1"/>
          <p:nvPr/>
        </p:nvSpPr>
        <p:spPr>
          <a:xfrm>
            <a:off x="6313170" y="2888684"/>
            <a:ext cx="1322798" cy="461665"/>
          </a:xfrm>
          <a:prstGeom prst="rect">
            <a:avLst/>
          </a:prstGeom>
          <a:noFill/>
        </p:spPr>
        <p:txBody>
          <a:bodyPr wrap="none" rtlCol="0">
            <a:spAutoFit/>
          </a:bodyPr>
          <a:lstStyle/>
          <a:p>
            <a:r>
              <a:rPr lang="en-US" sz="2400" i="1" dirty="0" err="1"/>
              <a:t>cwnd</a:t>
            </a:r>
            <a:r>
              <a:rPr lang="en-US" sz="2400" dirty="0"/>
              <a:t> = 2</a:t>
            </a:r>
          </a:p>
        </p:txBody>
      </p:sp>
      <p:sp>
        <p:nvSpPr>
          <p:cNvPr id="94" name="TextBox 93"/>
          <p:cNvSpPr txBox="1"/>
          <p:nvPr/>
        </p:nvSpPr>
        <p:spPr>
          <a:xfrm>
            <a:off x="6313170" y="4391285"/>
            <a:ext cx="1322798" cy="461665"/>
          </a:xfrm>
          <a:prstGeom prst="rect">
            <a:avLst/>
          </a:prstGeom>
          <a:noFill/>
        </p:spPr>
        <p:txBody>
          <a:bodyPr wrap="none" rtlCol="0">
            <a:spAutoFit/>
          </a:bodyPr>
          <a:lstStyle/>
          <a:p>
            <a:r>
              <a:rPr lang="en-US" sz="2400" i="1" dirty="0" err="1"/>
              <a:t>cwnd</a:t>
            </a:r>
            <a:r>
              <a:rPr lang="en-US" sz="2400" dirty="0"/>
              <a:t> = 4</a:t>
            </a:r>
          </a:p>
        </p:txBody>
      </p:sp>
      <p:sp>
        <p:nvSpPr>
          <p:cNvPr id="96" name="TextBox 95"/>
          <p:cNvSpPr txBox="1"/>
          <p:nvPr/>
        </p:nvSpPr>
        <p:spPr>
          <a:xfrm rot="20848332">
            <a:off x="8539103" y="2396103"/>
            <a:ext cx="1017829" cy="461665"/>
          </a:xfrm>
          <a:prstGeom prst="rect">
            <a:avLst/>
          </a:prstGeom>
          <a:noFill/>
        </p:spPr>
        <p:txBody>
          <a:bodyPr wrap="square" rtlCol="0">
            <a:spAutoFit/>
          </a:bodyPr>
          <a:lstStyle/>
          <a:p>
            <a:pPr algn="ctr"/>
            <a:r>
              <a:rPr lang="en-US" sz="2400" dirty="0"/>
              <a:t>1</a:t>
            </a:r>
          </a:p>
        </p:txBody>
      </p:sp>
      <p:sp>
        <p:nvSpPr>
          <p:cNvPr id="97" name="TextBox 96"/>
          <p:cNvSpPr txBox="1"/>
          <p:nvPr/>
        </p:nvSpPr>
        <p:spPr>
          <a:xfrm rot="20848332">
            <a:off x="8564298" y="3628454"/>
            <a:ext cx="1017829" cy="461665"/>
          </a:xfrm>
          <a:prstGeom prst="rect">
            <a:avLst/>
          </a:prstGeom>
          <a:noFill/>
        </p:spPr>
        <p:txBody>
          <a:bodyPr wrap="square" rtlCol="0">
            <a:spAutoFit/>
          </a:bodyPr>
          <a:lstStyle/>
          <a:p>
            <a:pPr algn="ctr"/>
            <a:r>
              <a:rPr lang="en-US" sz="2400" dirty="0"/>
              <a:t>2</a:t>
            </a:r>
          </a:p>
        </p:txBody>
      </p:sp>
      <p:sp>
        <p:nvSpPr>
          <p:cNvPr id="98" name="TextBox 97"/>
          <p:cNvSpPr txBox="1"/>
          <p:nvPr/>
        </p:nvSpPr>
        <p:spPr>
          <a:xfrm rot="20848332">
            <a:off x="8564298" y="3907069"/>
            <a:ext cx="1017829" cy="461665"/>
          </a:xfrm>
          <a:prstGeom prst="rect">
            <a:avLst/>
          </a:prstGeom>
          <a:noFill/>
        </p:spPr>
        <p:txBody>
          <a:bodyPr wrap="square" rtlCol="0">
            <a:spAutoFit/>
          </a:bodyPr>
          <a:lstStyle/>
          <a:p>
            <a:pPr algn="ctr"/>
            <a:r>
              <a:rPr lang="en-US" sz="2400" dirty="0"/>
              <a:t>3</a:t>
            </a:r>
          </a:p>
        </p:txBody>
      </p:sp>
      <p:sp>
        <p:nvSpPr>
          <p:cNvPr id="100" name="Multiply 99"/>
          <p:cNvSpPr/>
          <p:nvPr/>
        </p:nvSpPr>
        <p:spPr>
          <a:xfrm rot="812648">
            <a:off x="9527502" y="4736024"/>
            <a:ext cx="383750" cy="383750"/>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rot="20848332">
            <a:off x="8154839" y="5502978"/>
            <a:ext cx="1017829" cy="461665"/>
          </a:xfrm>
          <a:prstGeom prst="rect">
            <a:avLst/>
          </a:prstGeom>
          <a:noFill/>
        </p:spPr>
        <p:txBody>
          <a:bodyPr wrap="square" rtlCol="0">
            <a:spAutoFit/>
          </a:bodyPr>
          <a:lstStyle/>
          <a:p>
            <a:pPr algn="ctr"/>
            <a:r>
              <a:rPr lang="en-US" sz="2400" dirty="0"/>
              <a:t>3</a:t>
            </a:r>
          </a:p>
        </p:txBody>
      </p:sp>
      <p:sp>
        <p:nvSpPr>
          <p:cNvPr id="102" name="TextBox 101"/>
          <p:cNvSpPr txBox="1"/>
          <p:nvPr/>
        </p:nvSpPr>
        <p:spPr>
          <a:xfrm rot="20848332">
            <a:off x="8154839" y="5765803"/>
            <a:ext cx="1017829" cy="461665"/>
          </a:xfrm>
          <a:prstGeom prst="rect">
            <a:avLst/>
          </a:prstGeom>
          <a:noFill/>
        </p:spPr>
        <p:txBody>
          <a:bodyPr wrap="square" rtlCol="0">
            <a:spAutoFit/>
          </a:bodyPr>
          <a:lstStyle/>
          <a:p>
            <a:pPr algn="ctr"/>
            <a:r>
              <a:rPr lang="en-US" sz="2400" dirty="0"/>
              <a:t>3</a:t>
            </a:r>
          </a:p>
        </p:txBody>
      </p:sp>
      <p:sp>
        <p:nvSpPr>
          <p:cNvPr id="103" name="TextBox 102"/>
          <p:cNvSpPr txBox="1"/>
          <p:nvPr/>
        </p:nvSpPr>
        <p:spPr>
          <a:xfrm rot="20848332">
            <a:off x="8154840" y="6040057"/>
            <a:ext cx="1017829" cy="461665"/>
          </a:xfrm>
          <a:prstGeom prst="rect">
            <a:avLst/>
          </a:prstGeom>
          <a:noFill/>
        </p:spPr>
        <p:txBody>
          <a:bodyPr wrap="square" rtlCol="0">
            <a:spAutoFit/>
          </a:bodyPr>
          <a:lstStyle/>
          <a:p>
            <a:pPr algn="ctr"/>
            <a:r>
              <a:rPr lang="en-US" sz="2400" dirty="0"/>
              <a:t>3</a:t>
            </a:r>
          </a:p>
        </p:txBody>
      </p:sp>
      <p:sp>
        <p:nvSpPr>
          <p:cNvPr id="104" name="Left Brace 103"/>
          <p:cNvSpPr/>
          <p:nvPr/>
        </p:nvSpPr>
        <p:spPr>
          <a:xfrm>
            <a:off x="7248071" y="5813407"/>
            <a:ext cx="493015" cy="660591"/>
          </a:xfrm>
          <a:prstGeom prst="leftBrace">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5" name="Group 104"/>
          <p:cNvGrpSpPr/>
          <p:nvPr/>
        </p:nvGrpSpPr>
        <p:grpSpPr>
          <a:xfrm flipH="1">
            <a:off x="4965067" y="5690409"/>
            <a:ext cx="2199570" cy="954107"/>
            <a:chOff x="1191443" y="4863146"/>
            <a:chExt cx="5209363" cy="1399687"/>
          </a:xfrm>
        </p:grpSpPr>
        <p:sp>
          <p:nvSpPr>
            <p:cNvPr id="106" name="Rectangular Callout 105"/>
            <p:cNvSpPr/>
            <p:nvPr/>
          </p:nvSpPr>
          <p:spPr>
            <a:xfrm>
              <a:off x="1191443" y="4876798"/>
              <a:ext cx="5181601" cy="1384996"/>
            </a:xfrm>
            <a:prstGeom prst="wedgeRectCallout">
              <a:avLst>
                <a:gd name="adj1" fmla="val 33902"/>
                <a:gd name="adj2" fmla="val -23644"/>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dirty="0">
                <a:solidFill>
                  <a:sysClr val="window" lastClr="FFFFFF"/>
                </a:solidFill>
                <a:latin typeface="Tw Cen MT"/>
              </a:endParaRPr>
            </a:p>
          </p:txBody>
        </p:sp>
        <p:sp>
          <p:nvSpPr>
            <p:cNvPr id="107" name="TextBox 106"/>
            <p:cNvSpPr txBox="1"/>
            <p:nvPr/>
          </p:nvSpPr>
          <p:spPr>
            <a:xfrm>
              <a:off x="1219207" y="4863146"/>
              <a:ext cx="5181599" cy="1399687"/>
            </a:xfrm>
            <a:prstGeom prst="rect">
              <a:avLst/>
            </a:prstGeom>
            <a:noFill/>
          </p:spPr>
          <p:txBody>
            <a:bodyPr wrap="square" rtlCol="0">
              <a:spAutoFit/>
            </a:bodyPr>
            <a:lstStyle/>
            <a:p>
              <a:pPr algn="ctr">
                <a:defRPr/>
              </a:pPr>
              <a:r>
                <a:rPr lang="en-US" sz="2800" kern="0" dirty="0">
                  <a:solidFill>
                    <a:sysClr val="window" lastClr="FFFFFF"/>
                  </a:solidFill>
                </a:rPr>
                <a:t>3 Duplicate ACKs</a:t>
              </a:r>
            </a:p>
          </p:txBody>
        </p:sp>
      </p:grpSp>
    </p:spTree>
    <p:extLst>
      <p:ext uri="{BB962C8B-B14F-4D97-AF65-F5344CB8AC3E}">
        <p14:creationId xmlns:p14="http://schemas.microsoft.com/office/powerpoint/2010/main" val="197010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anim calcmode="lin" valueType="num">
                                      <p:cBhvr>
                                        <p:cTn id="8" dur="500" fill="hold"/>
                                        <p:tgtEl>
                                          <p:spTgt spid="104"/>
                                        </p:tgtEl>
                                        <p:attrNameLst>
                                          <p:attrName>ppt_x</p:attrName>
                                        </p:attrNameLst>
                                      </p:cBhvr>
                                      <p:tavLst>
                                        <p:tav tm="0">
                                          <p:val>
                                            <p:strVal val="#ppt_x"/>
                                          </p:val>
                                        </p:tav>
                                        <p:tav tm="100000">
                                          <p:val>
                                            <p:strVal val="#ppt_x"/>
                                          </p:val>
                                        </p:tav>
                                      </p:tavLst>
                                    </p:anim>
                                    <p:anim calcmode="lin" valueType="num">
                                      <p:cBhvr>
                                        <p:cTn id="9" dur="500" fill="hold"/>
                                        <p:tgtEl>
                                          <p:spTgt spid="1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anim calcmode="lin" valueType="num">
                                      <p:cBhvr>
                                        <p:cTn id="13" dur="500" fill="hold"/>
                                        <p:tgtEl>
                                          <p:spTgt spid="105"/>
                                        </p:tgtEl>
                                        <p:attrNameLst>
                                          <p:attrName>ppt_x</p:attrName>
                                        </p:attrNameLst>
                                      </p:cBhvr>
                                      <p:tavLst>
                                        <p:tav tm="0">
                                          <p:val>
                                            <p:strVal val="#ppt_x"/>
                                          </p:val>
                                        </p:tav>
                                        <p:tav tm="100000">
                                          <p:val>
                                            <p:strVal val="#ppt_x"/>
                                          </p:val>
                                        </p:tav>
                                      </p:tavLst>
                                    </p:anim>
                                    <p:anim calcmode="lin" valueType="num">
                                      <p:cBhvr>
                                        <p:cTn id="14" dur="5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5664" y="4675516"/>
            <a:ext cx="4976335" cy="58228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5"/>
          <p:cNvSpPr txBox="1">
            <a:spLocks noChangeArrowheads="1"/>
          </p:cNvSpPr>
          <p:nvPr/>
        </p:nvSpPr>
        <p:spPr>
          <a:xfrm>
            <a:off x="7215665" y="1600200"/>
            <a:ext cx="5154804" cy="5029200"/>
          </a:xfrm>
          <a:prstGeom prst="rect">
            <a:avLst/>
          </a:prstGeom>
          <a:noFill/>
          <a:ln/>
        </p:spPr>
        <p:txBody>
          <a:bodyPr vert="horz" lIns="92075" tIns="46038" rIns="92075" bIns="46038">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nSpc>
                <a:spcPct val="80000"/>
              </a:lnSpc>
              <a:buFont typeface="Wingdings"/>
              <a:buNone/>
            </a:pPr>
            <a:r>
              <a:rPr lang="en-US" sz="2000" b="1" dirty="0">
                <a:latin typeface="Constantia"/>
                <a:cs typeface="Constantia"/>
              </a:rPr>
              <a:t>Initially:</a:t>
            </a:r>
            <a:br>
              <a:rPr lang="en-US" sz="2000" dirty="0">
                <a:latin typeface="Constantia"/>
                <a:cs typeface="Constantia"/>
              </a:rPr>
            </a:br>
            <a:r>
              <a:rPr lang="en-US" sz="2000" dirty="0" err="1">
                <a:latin typeface="Constantia"/>
                <a:cs typeface="Constantia"/>
              </a:rPr>
              <a:t>cwnd</a:t>
            </a:r>
            <a:r>
              <a:rPr lang="en-US" sz="2000" dirty="0">
                <a:latin typeface="Constantia"/>
                <a:cs typeface="Constantia"/>
              </a:rPr>
              <a:t> = 1; </a:t>
            </a:r>
            <a:r>
              <a:rPr lang="en-US" sz="2000" dirty="0" err="1">
                <a:latin typeface="Constantia"/>
                <a:cs typeface="Constantia"/>
              </a:rPr>
              <a:t>ssthresh</a:t>
            </a:r>
            <a:r>
              <a:rPr lang="en-US" sz="2000" dirty="0">
                <a:latin typeface="Constantia"/>
                <a:cs typeface="Constantia"/>
              </a:rPr>
              <a:t> = </a:t>
            </a:r>
            <a:r>
              <a:rPr lang="en-US" sz="2000" dirty="0" err="1">
                <a:latin typeface="Constantia"/>
                <a:cs typeface="Constantia"/>
              </a:rPr>
              <a:t>adv_wnd</a:t>
            </a:r>
            <a:r>
              <a:rPr lang="en-US" sz="2000" dirty="0">
                <a:latin typeface="Constantia"/>
                <a:cs typeface="Constantia"/>
              </a:rPr>
              <a:t>;</a:t>
            </a:r>
          </a:p>
          <a:p>
            <a:pPr marL="342900" indent="-342900">
              <a:lnSpc>
                <a:spcPct val="80000"/>
              </a:lnSpc>
              <a:buFont typeface="Wingdings"/>
              <a:buNone/>
            </a:pPr>
            <a:r>
              <a:rPr lang="en-US" sz="2000" dirty="0">
                <a:latin typeface="Constantia"/>
                <a:cs typeface="Constantia"/>
              </a:rPr>
              <a:t>      </a:t>
            </a:r>
            <a:r>
              <a:rPr lang="en-US" sz="2000" dirty="0" err="1">
                <a:latin typeface="Constantia"/>
                <a:cs typeface="Constantia"/>
              </a:rPr>
              <a:t>slow_start</a:t>
            </a:r>
            <a:r>
              <a:rPr lang="en-US" sz="2000" dirty="0">
                <a:latin typeface="Constantia"/>
                <a:cs typeface="Constantia"/>
              </a:rPr>
              <a:t> = TRUE;</a:t>
            </a:r>
          </a:p>
          <a:p>
            <a:pPr marL="342900" indent="-342900">
              <a:lnSpc>
                <a:spcPct val="80000"/>
              </a:lnSpc>
              <a:buFont typeface="Wingdings"/>
              <a:buNone/>
            </a:pPr>
            <a:r>
              <a:rPr lang="en-US" sz="2000" b="1" dirty="0">
                <a:latin typeface="Constantia"/>
                <a:cs typeface="Constantia"/>
              </a:rPr>
              <a:t>New ack received:</a:t>
            </a:r>
            <a:br>
              <a:rPr lang="en-US" sz="2000" dirty="0">
                <a:latin typeface="Constantia"/>
                <a:cs typeface="Constantia"/>
              </a:rPr>
            </a:br>
            <a:r>
              <a:rPr lang="en-US" sz="2000" dirty="0">
                <a:latin typeface="Constantia"/>
                <a:cs typeface="Constantia"/>
              </a:rPr>
              <a:t>if (</a:t>
            </a:r>
            <a:r>
              <a:rPr lang="en-US" sz="2000" dirty="0" err="1">
                <a:latin typeface="Constantia"/>
                <a:cs typeface="Constantia"/>
              </a:rPr>
              <a:t>slow_start</a:t>
            </a:r>
            <a:r>
              <a:rPr lang="en-US" sz="2000" dirty="0">
                <a:latin typeface="Constantia"/>
                <a:cs typeface="Constantia"/>
              </a:rPr>
              <a:t>) </a:t>
            </a:r>
            <a:br>
              <a:rPr lang="en-US" sz="2000" dirty="0">
                <a:latin typeface="Constantia"/>
                <a:cs typeface="Constantia"/>
              </a:rPr>
            </a:br>
            <a:r>
              <a:rPr lang="en-US" sz="2000" dirty="0">
                <a:latin typeface="Constantia"/>
                <a:cs typeface="Constantia"/>
              </a:rPr>
              <a:t>	</a:t>
            </a:r>
            <a:r>
              <a:rPr lang="en-US" sz="2000" dirty="0" err="1">
                <a:latin typeface="Constantia"/>
                <a:cs typeface="Constantia"/>
              </a:rPr>
              <a:t>cwnd</a:t>
            </a:r>
            <a:r>
              <a:rPr lang="en-US" sz="2000" dirty="0">
                <a:latin typeface="Constantia"/>
                <a:cs typeface="Constantia"/>
              </a:rPr>
              <a:t> = </a:t>
            </a:r>
            <a:r>
              <a:rPr lang="en-US" sz="2000" dirty="0" err="1">
                <a:latin typeface="Constantia"/>
                <a:cs typeface="Constantia"/>
              </a:rPr>
              <a:t>cwnd</a:t>
            </a:r>
            <a:r>
              <a:rPr lang="en-US" sz="2000" dirty="0">
                <a:latin typeface="Constantia"/>
                <a:cs typeface="Constantia"/>
              </a:rPr>
              <a:t> + 1;</a:t>
            </a:r>
          </a:p>
          <a:p>
            <a:pPr marL="342900" indent="-342900">
              <a:lnSpc>
                <a:spcPct val="80000"/>
              </a:lnSpc>
              <a:buFont typeface="Wingdings"/>
              <a:buNone/>
            </a:pPr>
            <a:r>
              <a:rPr lang="en-US" sz="2000" dirty="0">
                <a:latin typeface="Constantia"/>
                <a:cs typeface="Constantia"/>
              </a:rPr>
              <a:t>      	if (</a:t>
            </a:r>
            <a:r>
              <a:rPr lang="en-US" sz="2000" dirty="0" err="1">
                <a:latin typeface="Constantia"/>
                <a:cs typeface="Constantia"/>
              </a:rPr>
              <a:t>cwnd</a:t>
            </a:r>
            <a:r>
              <a:rPr lang="en-US" sz="2000" dirty="0">
                <a:latin typeface="Constantia"/>
                <a:cs typeface="Constantia"/>
              </a:rPr>
              <a:t> &lt; </a:t>
            </a:r>
            <a:r>
              <a:rPr lang="en-US" sz="2000" dirty="0" err="1">
                <a:latin typeface="Constantia"/>
                <a:cs typeface="Constantia"/>
              </a:rPr>
              <a:t>ssthresh</a:t>
            </a:r>
            <a:r>
              <a:rPr lang="en-US" sz="2000" dirty="0">
                <a:latin typeface="Constantia"/>
                <a:cs typeface="Constantia"/>
              </a:rPr>
              <a:t>)</a:t>
            </a:r>
          </a:p>
          <a:p>
            <a:pPr marL="342900" indent="-342900">
              <a:lnSpc>
                <a:spcPct val="80000"/>
              </a:lnSpc>
              <a:buFont typeface="Wingdings"/>
              <a:buNone/>
            </a:pPr>
            <a:r>
              <a:rPr lang="en-US" sz="2000" dirty="0">
                <a:latin typeface="Constantia"/>
                <a:cs typeface="Constantia"/>
              </a:rPr>
              <a:t>			</a:t>
            </a:r>
            <a:r>
              <a:rPr lang="en-US" sz="2000" dirty="0" err="1">
                <a:latin typeface="Constantia"/>
                <a:cs typeface="Constantia"/>
              </a:rPr>
              <a:t>slow_start</a:t>
            </a:r>
            <a:r>
              <a:rPr lang="en-US" sz="2000" dirty="0">
                <a:latin typeface="Constantia"/>
                <a:cs typeface="Constantia"/>
              </a:rPr>
              <a:t> = FALSE;</a:t>
            </a:r>
            <a:br>
              <a:rPr lang="en-US" sz="2000" dirty="0">
                <a:latin typeface="Constantia"/>
                <a:cs typeface="Constantia"/>
              </a:rPr>
            </a:br>
            <a:r>
              <a:rPr lang="en-US" sz="2000" dirty="0">
                <a:latin typeface="Constantia"/>
                <a:cs typeface="Constantia"/>
              </a:rPr>
              <a:t>else</a:t>
            </a:r>
            <a:br>
              <a:rPr lang="en-US" sz="2000" dirty="0">
                <a:latin typeface="Constantia"/>
                <a:cs typeface="Constantia"/>
              </a:rPr>
            </a:br>
            <a:r>
              <a:rPr lang="en-US" sz="2000" dirty="0">
                <a:latin typeface="Constantia"/>
                <a:cs typeface="Constantia"/>
              </a:rPr>
              <a:t>	/* Congestion Avoidance */</a:t>
            </a:r>
            <a:br>
              <a:rPr lang="en-US" sz="2000" dirty="0">
                <a:latin typeface="Constantia"/>
                <a:cs typeface="Constantia"/>
              </a:rPr>
            </a:br>
            <a:r>
              <a:rPr lang="en-US" sz="2000" dirty="0">
                <a:latin typeface="Constantia"/>
                <a:cs typeface="Constantia"/>
              </a:rPr>
              <a:t>	</a:t>
            </a:r>
            <a:r>
              <a:rPr lang="en-US" sz="2000" dirty="0" err="1">
                <a:latin typeface="Constantia"/>
                <a:cs typeface="Constantia"/>
              </a:rPr>
              <a:t>cwnd</a:t>
            </a:r>
            <a:r>
              <a:rPr lang="en-US" sz="2000" dirty="0">
                <a:latin typeface="Constantia"/>
                <a:cs typeface="Constantia"/>
              </a:rPr>
              <a:t> = </a:t>
            </a:r>
            <a:r>
              <a:rPr lang="en-US" sz="2000" dirty="0" err="1">
                <a:latin typeface="Constantia"/>
                <a:cs typeface="Constantia"/>
              </a:rPr>
              <a:t>cwnd</a:t>
            </a:r>
            <a:r>
              <a:rPr lang="en-US" sz="2000" dirty="0">
                <a:latin typeface="Constantia"/>
                <a:cs typeface="Constantia"/>
              </a:rPr>
              <a:t> + 1/</a:t>
            </a:r>
            <a:r>
              <a:rPr lang="en-US" sz="2000" dirty="0" err="1">
                <a:latin typeface="Constantia"/>
                <a:cs typeface="Constantia"/>
              </a:rPr>
              <a:t>cwnd</a:t>
            </a:r>
            <a:r>
              <a:rPr lang="en-US" sz="2000" dirty="0">
                <a:latin typeface="Constantia"/>
                <a:cs typeface="Constantia"/>
              </a:rPr>
              <a:t>;</a:t>
            </a:r>
          </a:p>
          <a:p>
            <a:pPr marL="342900" indent="-342900">
              <a:lnSpc>
                <a:spcPct val="80000"/>
              </a:lnSpc>
              <a:buFont typeface="Wingdings"/>
              <a:buNone/>
            </a:pPr>
            <a:r>
              <a:rPr lang="en-US" sz="2000" b="1" dirty="0">
                <a:latin typeface="Constantia"/>
                <a:cs typeface="Constantia"/>
              </a:rPr>
              <a:t>3 duplicate acks:</a:t>
            </a:r>
            <a:br>
              <a:rPr lang="en-US" sz="2000" b="1" dirty="0">
                <a:latin typeface="Constantia"/>
                <a:cs typeface="Constantia"/>
              </a:rPr>
            </a:br>
            <a:r>
              <a:rPr lang="en-US" sz="2000" dirty="0" err="1">
                <a:latin typeface="Constantia"/>
                <a:cs typeface="Constantia"/>
              </a:rPr>
              <a:t>cwnd</a:t>
            </a:r>
            <a:r>
              <a:rPr lang="en-US" sz="2000" dirty="0">
                <a:latin typeface="Constantia"/>
                <a:cs typeface="Constantia"/>
              </a:rPr>
              <a:t> = </a:t>
            </a:r>
            <a:r>
              <a:rPr lang="en-US" sz="2000" dirty="0" err="1">
                <a:latin typeface="Constantia"/>
                <a:cs typeface="Constantia"/>
              </a:rPr>
              <a:t>cwnd</a:t>
            </a:r>
            <a:r>
              <a:rPr lang="en-US" sz="2000" dirty="0">
                <a:latin typeface="Constantia"/>
                <a:cs typeface="Constantia"/>
              </a:rPr>
              <a:t>/2;</a:t>
            </a:r>
          </a:p>
          <a:p>
            <a:pPr marL="342900" indent="-342900">
              <a:lnSpc>
                <a:spcPct val="80000"/>
              </a:lnSpc>
              <a:buNone/>
            </a:pPr>
            <a:r>
              <a:rPr lang="en-US" sz="2000" b="1" dirty="0">
                <a:latin typeface="Constantia"/>
                <a:cs typeface="Constantia"/>
              </a:rPr>
              <a:t>Timeout:</a:t>
            </a:r>
            <a:endParaRPr lang="en-US" sz="2000" dirty="0">
              <a:latin typeface="Constantia"/>
              <a:cs typeface="Constantia"/>
            </a:endParaRPr>
          </a:p>
          <a:p>
            <a:pPr marL="342900" indent="-342900">
              <a:lnSpc>
                <a:spcPct val="80000"/>
              </a:lnSpc>
              <a:buNone/>
            </a:pPr>
            <a:r>
              <a:rPr lang="en-US" sz="2000" dirty="0">
                <a:latin typeface="Constantia"/>
                <a:cs typeface="Constantia"/>
              </a:rPr>
              <a:t>	/* Multiplicative decrease */</a:t>
            </a:r>
          </a:p>
          <a:p>
            <a:pPr marL="342900" indent="-342900">
              <a:lnSpc>
                <a:spcPct val="80000"/>
              </a:lnSpc>
              <a:buNone/>
            </a:pPr>
            <a:r>
              <a:rPr lang="en-US" sz="2000" dirty="0">
                <a:latin typeface="Constantia"/>
                <a:cs typeface="Constantia"/>
              </a:rPr>
              <a:t>     </a:t>
            </a:r>
            <a:r>
              <a:rPr lang="en-US" sz="2000" dirty="0" err="1">
                <a:latin typeface="Constantia"/>
                <a:cs typeface="Constantia"/>
              </a:rPr>
              <a:t>cwnd</a:t>
            </a:r>
            <a:r>
              <a:rPr lang="en-US" sz="2000" dirty="0">
                <a:latin typeface="Constantia"/>
                <a:cs typeface="Constantia"/>
              </a:rPr>
              <a:t> = 1;  </a:t>
            </a:r>
            <a:r>
              <a:rPr lang="en-US" sz="2000" dirty="0" err="1">
                <a:latin typeface="Constantia"/>
                <a:cs typeface="Constantia"/>
              </a:rPr>
              <a:t>ssthresh</a:t>
            </a:r>
            <a:r>
              <a:rPr lang="en-US" sz="2000" dirty="0">
                <a:latin typeface="Constantia"/>
                <a:cs typeface="Constantia"/>
              </a:rPr>
              <a:t> = </a:t>
            </a:r>
            <a:r>
              <a:rPr lang="en-US" sz="2000" dirty="0" err="1">
                <a:latin typeface="Constantia"/>
                <a:cs typeface="Constantia"/>
              </a:rPr>
              <a:t>cwnd</a:t>
            </a:r>
            <a:r>
              <a:rPr lang="en-US" sz="2000" dirty="0">
                <a:latin typeface="Constantia"/>
                <a:cs typeface="Constantia"/>
              </a:rPr>
              <a:t>/2;</a:t>
            </a:r>
          </a:p>
          <a:p>
            <a:pPr marL="342900" indent="-342900">
              <a:lnSpc>
                <a:spcPct val="80000"/>
              </a:lnSpc>
              <a:buNone/>
            </a:pPr>
            <a:r>
              <a:rPr lang="en-US" sz="2000" dirty="0">
                <a:latin typeface="Constantia"/>
                <a:cs typeface="Constantia"/>
              </a:rPr>
              <a:t>     </a:t>
            </a:r>
            <a:r>
              <a:rPr lang="en-US" sz="2000" dirty="0" err="1">
                <a:latin typeface="Constantia"/>
                <a:cs typeface="Constantia"/>
              </a:rPr>
              <a:t>slow_start</a:t>
            </a:r>
            <a:r>
              <a:rPr lang="en-US" sz="2000" dirty="0">
                <a:latin typeface="Constantia"/>
                <a:cs typeface="Constantia"/>
              </a:rPr>
              <a:t> = TRUE;</a:t>
            </a:r>
          </a:p>
          <a:p>
            <a:pPr marL="342900" indent="-342900">
              <a:lnSpc>
                <a:spcPct val="80000"/>
              </a:lnSpc>
              <a:buNone/>
            </a:pPr>
            <a:r>
              <a:rPr lang="en-US" sz="2000" dirty="0">
                <a:latin typeface="Constantia"/>
                <a:cs typeface="Constantia"/>
              </a:rPr>
              <a:t>	</a:t>
            </a:r>
            <a:br>
              <a:rPr lang="en-US" sz="2000" dirty="0">
                <a:latin typeface="Constantia"/>
                <a:cs typeface="Constantia"/>
              </a:rPr>
            </a:br>
            <a:endParaRPr lang="en-US" sz="2000" dirty="0">
              <a:latin typeface="Constantia"/>
              <a:cs typeface="Constantia"/>
            </a:endParaRPr>
          </a:p>
        </p:txBody>
      </p:sp>
      <p:sp>
        <p:nvSpPr>
          <p:cNvPr id="674818" name="Rectangle 2"/>
          <p:cNvSpPr>
            <a:spLocks noGrp="1" noChangeArrowheads="1"/>
          </p:cNvSpPr>
          <p:nvPr>
            <p:ph type="title"/>
          </p:nvPr>
        </p:nvSpPr>
        <p:spPr/>
        <p:txBody>
          <a:bodyPr/>
          <a:lstStyle/>
          <a:p>
            <a:r>
              <a:rPr lang="en-US" dirty="0"/>
              <a:t>TCP Reno: Fast Recovery</a:t>
            </a:r>
          </a:p>
        </p:txBody>
      </p:sp>
      <p:sp>
        <p:nvSpPr>
          <p:cNvPr id="674819" name="Rectangle 3"/>
          <p:cNvSpPr>
            <a:spLocks noGrp="1" noChangeArrowheads="1"/>
          </p:cNvSpPr>
          <p:nvPr>
            <p:ph idx="1"/>
          </p:nvPr>
        </p:nvSpPr>
        <p:spPr>
          <a:xfrm>
            <a:off x="203200" y="1600200"/>
            <a:ext cx="6303617" cy="5105400"/>
          </a:xfrm>
        </p:spPr>
        <p:txBody>
          <a:bodyPr>
            <a:normAutofit/>
          </a:bodyPr>
          <a:lstStyle/>
          <a:p>
            <a:r>
              <a:rPr lang="en-US" dirty="0"/>
              <a:t>After a fast-retransmit set </a:t>
            </a:r>
            <a:r>
              <a:rPr lang="en-US" i="1" dirty="0" err="1"/>
              <a:t>cwnd</a:t>
            </a:r>
            <a:r>
              <a:rPr lang="en-US" dirty="0"/>
              <a:t> to </a:t>
            </a:r>
            <a:r>
              <a:rPr lang="en-US" i="1" dirty="0" err="1"/>
              <a:t>cwnd</a:t>
            </a:r>
            <a:r>
              <a:rPr lang="en-US" i="1" dirty="0"/>
              <a:t>/2, </a:t>
            </a:r>
            <a:r>
              <a:rPr lang="en-US" dirty="0"/>
              <a:t>stay in Congestion Avoidance</a:t>
            </a:r>
          </a:p>
          <a:p>
            <a:pPr lvl="1"/>
            <a:r>
              <a:rPr lang="en-US" dirty="0"/>
              <a:t>i.e. don’t reset </a:t>
            </a:r>
            <a:r>
              <a:rPr lang="en-US" i="1" dirty="0" err="1"/>
              <a:t>cwnd</a:t>
            </a:r>
            <a:r>
              <a:rPr lang="en-US" dirty="0"/>
              <a:t> to 1</a:t>
            </a:r>
          </a:p>
          <a:p>
            <a:pPr lvl="1"/>
            <a:r>
              <a:rPr lang="en-US" dirty="0"/>
              <a:t>Avoid unnecessary return to slow start</a:t>
            </a:r>
          </a:p>
          <a:p>
            <a:pPr lvl="1"/>
            <a:r>
              <a:rPr lang="en-US" dirty="0"/>
              <a:t>Prevents expensive timeouts</a:t>
            </a:r>
          </a:p>
          <a:p>
            <a:r>
              <a:rPr lang="en-US" dirty="0"/>
              <a:t>But when RTO expires still do </a:t>
            </a:r>
            <a:r>
              <a:rPr lang="en-US" i="1" dirty="0" err="1"/>
              <a:t>cwnd</a:t>
            </a:r>
            <a:r>
              <a:rPr lang="en-US" dirty="0"/>
              <a:t> = 1</a:t>
            </a:r>
          </a:p>
          <a:p>
            <a:pPr lvl="1"/>
            <a:r>
              <a:rPr lang="en-US" dirty="0"/>
              <a:t>Return to slow start, same as Tahoe</a:t>
            </a:r>
          </a:p>
          <a:p>
            <a:pPr lvl="1"/>
            <a:r>
              <a:rPr lang="en-US" dirty="0"/>
              <a:t>Indicates packets aren’t being delivered at all</a:t>
            </a:r>
          </a:p>
          <a:p>
            <a:pPr lvl="1"/>
            <a:r>
              <a:rPr lang="en-US" dirty="0"/>
              <a:t>i.e., congestion must be really bad</a:t>
            </a:r>
          </a:p>
        </p:txBody>
      </p:sp>
      <p:sp>
        <p:nvSpPr>
          <p:cNvPr id="6" name="Slide Number Placeholder 2"/>
          <p:cNvSpPr>
            <a:spLocks noGrp="1"/>
          </p:cNvSpPr>
          <p:nvPr>
            <p:ph type="sldNum" sz="quarter" idx="12"/>
          </p:nvPr>
        </p:nvSpPr>
        <p:spPr>
          <a:xfrm>
            <a:off x="106018" y="1257300"/>
            <a:ext cx="533400" cy="304800"/>
          </a:xfrm>
        </p:spPr>
        <p:txBody>
          <a:bodyPr>
            <a:normAutofit fontScale="92500" lnSpcReduction="20000"/>
          </a:bodyPr>
          <a:lstStyle/>
          <a:p>
            <a:fld id="{283B9EA5-CE9A-4950-A80C-5ADF06B45BB8}" type="slidenum">
              <a:rPr lang="en-US" smtClean="0"/>
              <a:pPr/>
              <a:t>36</a:t>
            </a:fld>
            <a:endParaRPr lang="en-US" dirty="0"/>
          </a:p>
        </p:txBody>
      </p:sp>
    </p:spTree>
    <p:extLst>
      <p:ext uri="{BB962C8B-B14F-4D97-AF65-F5344CB8AC3E}">
        <p14:creationId xmlns:p14="http://schemas.microsoft.com/office/powerpoint/2010/main" val="299472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Line 10"/>
          <p:cNvSpPr>
            <a:spLocks noChangeShapeType="1"/>
          </p:cNvSpPr>
          <p:nvPr/>
        </p:nvSpPr>
        <p:spPr bwMode="auto">
          <a:xfrm flipV="1">
            <a:off x="8787714" y="3838299"/>
            <a:ext cx="1348176" cy="1138"/>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6866" name="Rectangle 2"/>
          <p:cNvSpPr>
            <a:spLocks noGrp="1" noChangeArrowheads="1"/>
          </p:cNvSpPr>
          <p:nvPr>
            <p:ph type="title"/>
          </p:nvPr>
        </p:nvSpPr>
        <p:spPr/>
        <p:txBody>
          <a:bodyPr>
            <a:normAutofit/>
          </a:bodyPr>
          <a:lstStyle/>
          <a:p>
            <a:r>
              <a:rPr lang="en-US" dirty="0"/>
              <a:t>Fast Retransmit and Fast Recovery</a:t>
            </a:r>
            <a:endParaRPr lang="en-US" dirty="0">
              <a:solidFill>
                <a:srgbClr val="FF0000"/>
              </a:solidFill>
            </a:endParaRPr>
          </a:p>
        </p:txBody>
      </p:sp>
      <p:sp>
        <p:nvSpPr>
          <p:cNvPr id="676867" name="Rectangle 3"/>
          <p:cNvSpPr>
            <a:spLocks noGrp="1" noChangeArrowheads="1"/>
          </p:cNvSpPr>
          <p:nvPr>
            <p:ph idx="1"/>
          </p:nvPr>
        </p:nvSpPr>
        <p:spPr>
          <a:xfrm>
            <a:off x="1676400" y="5486528"/>
            <a:ext cx="10051774" cy="1371473"/>
          </a:xfrm>
        </p:spPr>
        <p:txBody>
          <a:bodyPr>
            <a:normAutofit/>
          </a:bodyPr>
          <a:lstStyle/>
          <a:p>
            <a:r>
              <a:rPr lang="en-US" dirty="0"/>
              <a:t>At steady state, </a:t>
            </a:r>
            <a:r>
              <a:rPr lang="en-US" i="1" dirty="0" err="1"/>
              <a:t>cwnd</a:t>
            </a:r>
            <a:r>
              <a:rPr lang="en-US" dirty="0"/>
              <a:t> oscillates around the optimal window size</a:t>
            </a:r>
          </a:p>
          <a:p>
            <a:r>
              <a:rPr lang="en-US" dirty="0"/>
              <a:t>TCP always forces packet drops</a:t>
            </a:r>
          </a:p>
        </p:txBody>
      </p:sp>
      <p:sp>
        <p:nvSpPr>
          <p:cNvPr id="19" name="Slide Number Placeholder 2"/>
          <p:cNvSpPr>
            <a:spLocks noGrp="1"/>
          </p:cNvSpPr>
          <p:nvPr>
            <p:ph type="sldNum" sz="quarter" idx="12"/>
          </p:nvPr>
        </p:nvSpPr>
        <p:spPr>
          <a:xfrm>
            <a:off x="203200" y="1270586"/>
            <a:ext cx="533400" cy="304800"/>
          </a:xfrm>
        </p:spPr>
        <p:txBody>
          <a:bodyPr>
            <a:normAutofit fontScale="92500" lnSpcReduction="20000"/>
          </a:bodyPr>
          <a:lstStyle/>
          <a:p>
            <a:fld id="{283B9EA5-CE9A-4950-A80C-5ADF06B45BB8}" type="slidenum">
              <a:rPr lang="en-US" smtClean="0"/>
              <a:pPr/>
              <a:t>37</a:t>
            </a:fld>
            <a:endParaRPr lang="en-US" dirty="0"/>
          </a:p>
        </p:txBody>
      </p:sp>
      <p:sp>
        <p:nvSpPr>
          <p:cNvPr id="20" name="Line 10"/>
          <p:cNvSpPr>
            <a:spLocks noChangeShapeType="1"/>
          </p:cNvSpPr>
          <p:nvPr/>
        </p:nvSpPr>
        <p:spPr bwMode="auto">
          <a:xfrm>
            <a:off x="2039119" y="1943300"/>
            <a:ext cx="2129809"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1" name="Line 10"/>
          <p:cNvSpPr>
            <a:spLocks noChangeShapeType="1"/>
          </p:cNvSpPr>
          <p:nvPr/>
        </p:nvSpPr>
        <p:spPr bwMode="auto">
          <a:xfrm>
            <a:off x="3852513" y="3700576"/>
            <a:ext cx="4876523"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3" name="Rectangle 5"/>
          <p:cNvSpPr>
            <a:spLocks noChangeArrowheads="1"/>
          </p:cNvSpPr>
          <p:nvPr/>
        </p:nvSpPr>
        <p:spPr bwMode="auto">
          <a:xfrm>
            <a:off x="5545261" y="4834423"/>
            <a:ext cx="74699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dirty="0"/>
              <a:t>Time</a:t>
            </a:r>
          </a:p>
        </p:txBody>
      </p:sp>
      <p:sp>
        <p:nvSpPr>
          <p:cNvPr id="24" name="Rectangle 6"/>
          <p:cNvSpPr>
            <a:spLocks noChangeArrowheads="1"/>
          </p:cNvSpPr>
          <p:nvPr/>
        </p:nvSpPr>
        <p:spPr bwMode="auto">
          <a:xfrm rot="16200000">
            <a:off x="1363356" y="2899422"/>
            <a:ext cx="77905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i="1" dirty="0" err="1"/>
              <a:t>cwnd</a:t>
            </a:r>
            <a:endParaRPr lang="en-US" sz="2400" i="1" dirty="0"/>
          </a:p>
        </p:txBody>
      </p:sp>
      <p:sp>
        <p:nvSpPr>
          <p:cNvPr id="25" name="Rectangle 18"/>
          <p:cNvSpPr>
            <a:spLocks noChangeArrowheads="1"/>
          </p:cNvSpPr>
          <p:nvPr/>
        </p:nvSpPr>
        <p:spPr bwMode="auto">
          <a:xfrm>
            <a:off x="3140703" y="2303862"/>
            <a:ext cx="963405"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Timeout</a:t>
            </a:r>
          </a:p>
        </p:txBody>
      </p:sp>
      <p:sp>
        <p:nvSpPr>
          <p:cNvPr id="26" name="Rectangle 19"/>
          <p:cNvSpPr>
            <a:spLocks noChangeArrowheads="1"/>
          </p:cNvSpPr>
          <p:nvPr/>
        </p:nvSpPr>
        <p:spPr bwMode="auto">
          <a:xfrm>
            <a:off x="2039119" y="3424800"/>
            <a:ext cx="1230209"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Slow Start</a:t>
            </a:r>
          </a:p>
        </p:txBody>
      </p:sp>
      <p:sp>
        <p:nvSpPr>
          <p:cNvPr id="27" name="Rectangle 20"/>
          <p:cNvSpPr>
            <a:spLocks noChangeArrowheads="1"/>
          </p:cNvSpPr>
          <p:nvPr/>
        </p:nvSpPr>
        <p:spPr bwMode="auto">
          <a:xfrm>
            <a:off x="4671229" y="2485216"/>
            <a:ext cx="3440673" cy="70852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p>
            <a:pPr algn="ctr"/>
            <a:r>
              <a:rPr lang="en-US" sz="2000" dirty="0"/>
              <a:t>Congestion Avoidance</a:t>
            </a:r>
          </a:p>
          <a:p>
            <a:pPr algn="ctr"/>
            <a:r>
              <a:rPr lang="en-US" sz="2000" dirty="0"/>
              <a:t>Fast Retransmit/Recovery</a:t>
            </a:r>
          </a:p>
        </p:txBody>
      </p:sp>
      <p:sp>
        <p:nvSpPr>
          <p:cNvPr id="28" name="Arc 7"/>
          <p:cNvSpPr>
            <a:spLocks/>
          </p:cNvSpPr>
          <p:nvPr/>
        </p:nvSpPr>
        <p:spPr bwMode="auto">
          <a:xfrm>
            <a:off x="2013326" y="2704614"/>
            <a:ext cx="1529192" cy="21298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9" name="Line 8"/>
          <p:cNvSpPr>
            <a:spLocks noChangeShapeType="1"/>
          </p:cNvSpPr>
          <p:nvPr/>
        </p:nvSpPr>
        <p:spPr bwMode="auto">
          <a:xfrm>
            <a:off x="3542518" y="2697951"/>
            <a:ext cx="299362"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0" name="Line 9"/>
          <p:cNvSpPr>
            <a:spLocks noChangeShapeType="1"/>
          </p:cNvSpPr>
          <p:nvPr/>
        </p:nvSpPr>
        <p:spPr bwMode="auto">
          <a:xfrm>
            <a:off x="3841880" y="2677344"/>
            <a:ext cx="0" cy="2129808"/>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1" name="Arc 11"/>
          <p:cNvSpPr>
            <a:spLocks/>
          </p:cNvSpPr>
          <p:nvPr/>
        </p:nvSpPr>
        <p:spPr bwMode="auto">
          <a:xfrm>
            <a:off x="3841880" y="3690801"/>
            <a:ext cx="1107500" cy="11075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2" name="Line 12"/>
          <p:cNvSpPr>
            <a:spLocks noChangeShapeType="1"/>
          </p:cNvSpPr>
          <p:nvPr/>
        </p:nvSpPr>
        <p:spPr bwMode="auto">
          <a:xfrm flipV="1">
            <a:off x="4949382" y="3212766"/>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3" name="Line 13"/>
          <p:cNvSpPr>
            <a:spLocks noChangeShapeType="1"/>
          </p:cNvSpPr>
          <p:nvPr/>
        </p:nvSpPr>
        <p:spPr bwMode="auto">
          <a:xfrm>
            <a:off x="8303296" y="2869135"/>
            <a:ext cx="425962"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4" name="Line 14"/>
          <p:cNvSpPr>
            <a:spLocks noChangeShapeType="1"/>
          </p:cNvSpPr>
          <p:nvPr/>
        </p:nvSpPr>
        <p:spPr bwMode="auto">
          <a:xfrm flipH="1">
            <a:off x="5545260" y="3193745"/>
            <a:ext cx="1" cy="983913"/>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5" name="Arc 16"/>
          <p:cNvSpPr>
            <a:spLocks/>
          </p:cNvSpPr>
          <p:nvPr/>
        </p:nvSpPr>
        <p:spPr bwMode="auto">
          <a:xfrm>
            <a:off x="8729037" y="3838300"/>
            <a:ext cx="1406859" cy="96885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6" name="Line 17"/>
          <p:cNvSpPr>
            <a:spLocks noChangeShapeType="1"/>
          </p:cNvSpPr>
          <p:nvPr/>
        </p:nvSpPr>
        <p:spPr bwMode="auto">
          <a:xfrm flipV="1">
            <a:off x="10156560" y="3272608"/>
            <a:ext cx="608297" cy="57181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7" name="Line 3"/>
          <p:cNvSpPr>
            <a:spLocks noChangeShapeType="1"/>
          </p:cNvSpPr>
          <p:nvPr/>
        </p:nvSpPr>
        <p:spPr bwMode="auto">
          <a:xfrm>
            <a:off x="2013326" y="1626772"/>
            <a:ext cx="0" cy="3207650"/>
          </a:xfrm>
          <a:prstGeom prst="line">
            <a:avLst/>
          </a:prstGeom>
          <a:noFill/>
          <a:ln w="57150">
            <a:solidFill>
              <a:schemeClr val="tx1"/>
            </a:solidFill>
            <a:round/>
            <a:headEnd type="triangle" w="med" len="med"/>
            <a:tailEnd type="none" w="med" len="med"/>
          </a:ln>
          <a:effectLst/>
        </p:spPr>
        <p:txBody>
          <a:bodyPr vert="horz" wrap="none" lIns="91440" tIns="45720" rIns="91440" bIns="45720" numCol="1" anchor="ctr" anchorCtr="0" compatLnSpc="1">
            <a:prstTxWarp prst="textNoShape">
              <a:avLst/>
            </a:prstTxWarp>
          </a:bodyPr>
          <a:lstStyle/>
          <a:p>
            <a:endParaRPr lang="en-US"/>
          </a:p>
        </p:txBody>
      </p:sp>
      <p:sp>
        <p:nvSpPr>
          <p:cNvPr id="39" name="Rectangle 18"/>
          <p:cNvSpPr>
            <a:spLocks noChangeArrowheads="1"/>
          </p:cNvSpPr>
          <p:nvPr/>
        </p:nvSpPr>
        <p:spPr bwMode="auto">
          <a:xfrm>
            <a:off x="2627124" y="1542548"/>
            <a:ext cx="931344"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ctr"/>
            <a:r>
              <a:rPr lang="en-US" sz="2000" i="1" dirty="0" err="1"/>
              <a:t>ssthresh</a:t>
            </a:r>
            <a:endParaRPr lang="en-US" sz="2000" i="1" dirty="0"/>
          </a:p>
        </p:txBody>
      </p:sp>
      <p:sp>
        <p:nvSpPr>
          <p:cNvPr id="40" name="Line 14"/>
          <p:cNvSpPr>
            <a:spLocks noChangeShapeType="1"/>
          </p:cNvSpPr>
          <p:nvPr/>
        </p:nvSpPr>
        <p:spPr bwMode="auto">
          <a:xfrm>
            <a:off x="8729037" y="2858445"/>
            <a:ext cx="0" cy="1975977"/>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1" name="Line 17"/>
          <p:cNvSpPr>
            <a:spLocks noChangeShapeType="1"/>
          </p:cNvSpPr>
          <p:nvPr/>
        </p:nvSpPr>
        <p:spPr bwMode="auto">
          <a:xfrm flipV="1">
            <a:off x="5545259" y="3183761"/>
            <a:ext cx="1210398" cy="99389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2" name="Line 14"/>
          <p:cNvSpPr>
            <a:spLocks noChangeShapeType="1"/>
          </p:cNvSpPr>
          <p:nvPr/>
        </p:nvSpPr>
        <p:spPr bwMode="auto">
          <a:xfrm>
            <a:off x="6755657" y="3183761"/>
            <a:ext cx="0" cy="99389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3" name="Line 17"/>
          <p:cNvSpPr>
            <a:spLocks noChangeShapeType="1"/>
          </p:cNvSpPr>
          <p:nvPr/>
        </p:nvSpPr>
        <p:spPr bwMode="auto">
          <a:xfrm flipV="1">
            <a:off x="6755657" y="2858502"/>
            <a:ext cx="1558272" cy="127954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4" name="Rectangle 18"/>
          <p:cNvSpPr>
            <a:spLocks noChangeArrowheads="1"/>
          </p:cNvSpPr>
          <p:nvPr/>
        </p:nvSpPr>
        <p:spPr bwMode="auto">
          <a:xfrm>
            <a:off x="7964781" y="2468383"/>
            <a:ext cx="963405"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Timeout</a:t>
            </a:r>
          </a:p>
        </p:txBody>
      </p:sp>
      <p:sp>
        <p:nvSpPr>
          <p:cNvPr id="38" name="Line 4"/>
          <p:cNvSpPr>
            <a:spLocks noChangeShapeType="1"/>
          </p:cNvSpPr>
          <p:nvPr/>
        </p:nvSpPr>
        <p:spPr bwMode="auto">
          <a:xfrm>
            <a:off x="1984039" y="4835559"/>
            <a:ext cx="8527083" cy="3366"/>
          </a:xfrm>
          <a:prstGeom prst="line">
            <a:avLst/>
          </a:prstGeom>
          <a:noFill/>
          <a:ln w="57150">
            <a:solidFill>
              <a:schemeClr val="tx1"/>
            </a:solidFill>
            <a:round/>
            <a:headEnd type="none" w="med" len="med"/>
            <a:tailEnd type="triangle" w="med" len="med"/>
          </a:ln>
          <a:effectLst/>
        </p:spPr>
        <p:txBody>
          <a:bodyPr vert="horz" wrap="none" lIns="91440" tIns="45720" rIns="91440" bIns="45720" numCol="1" anchor="ctr" anchorCtr="0" compatLnSpc="1">
            <a:prstTxWarp prst="textNoShape">
              <a:avLst/>
            </a:prstTxWarp>
          </a:bodyPr>
          <a:lstStyle/>
          <a:p>
            <a:endParaRPr lang="en-US"/>
          </a:p>
        </p:txBody>
      </p:sp>
      <p:sp>
        <p:nvSpPr>
          <p:cNvPr id="46" name="Rounded Rectangle 45"/>
          <p:cNvSpPr/>
          <p:nvPr/>
        </p:nvSpPr>
        <p:spPr>
          <a:xfrm>
            <a:off x="4589533" y="2303094"/>
            <a:ext cx="3813732" cy="2126255"/>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79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down)">
                                      <p:cBhvr>
                                        <p:cTn id="50" dur="500"/>
                                        <p:tgtEl>
                                          <p:spTgt spid="41"/>
                                        </p:tgtEl>
                                      </p:cBhvr>
                                    </p:animEffect>
                                  </p:childTnLst>
                                </p:cTn>
                              </p:par>
                            </p:childTnLst>
                          </p:cTn>
                        </p:par>
                        <p:par>
                          <p:cTn id="51" fill="hold">
                            <p:stCondLst>
                              <p:cond delay="1500"/>
                            </p:stCondLst>
                            <p:childTnLst>
                              <p:par>
                                <p:cTn id="52" presetID="22" presetClass="entr" presetSubtype="1"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up)">
                                      <p:cBhvr>
                                        <p:cTn id="54" dur="500"/>
                                        <p:tgtEl>
                                          <p:spTgt spid="42"/>
                                        </p:tgtEl>
                                      </p:cBhvr>
                                    </p:animEffect>
                                  </p:childTnLst>
                                </p:cTn>
                              </p:par>
                            </p:childTnLst>
                          </p:cTn>
                        </p:par>
                        <p:par>
                          <p:cTn id="55" fill="hold">
                            <p:stCondLst>
                              <p:cond delay="2000"/>
                            </p:stCondLst>
                            <p:childTnLst>
                              <p:par>
                                <p:cTn id="56" presetID="22" presetClass="entr" presetSubtype="4"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anim calcmode="lin" valueType="num">
                                      <p:cBhvr>
                                        <p:cTn id="63" dur="500" fill="hold"/>
                                        <p:tgtEl>
                                          <p:spTgt spid="27"/>
                                        </p:tgtEl>
                                        <p:attrNameLst>
                                          <p:attrName>ppt_x</p:attrName>
                                        </p:attrNameLst>
                                      </p:cBhvr>
                                      <p:tavLst>
                                        <p:tav tm="0">
                                          <p:val>
                                            <p:strVal val="#ppt_x"/>
                                          </p:val>
                                        </p:tav>
                                        <p:tav tm="100000">
                                          <p:val>
                                            <p:strVal val="#ppt_x"/>
                                          </p:val>
                                        </p:tav>
                                      </p:tavLst>
                                    </p:anim>
                                    <p:anim calcmode="lin" valueType="num">
                                      <p:cBhvr>
                                        <p:cTn id="6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500"/>
                                        <p:tgtEl>
                                          <p:spTgt spid="33"/>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anim calcmode="lin" valueType="num">
                                      <p:cBhvr>
                                        <p:cTn id="74" dur="500" fill="hold"/>
                                        <p:tgtEl>
                                          <p:spTgt spid="44"/>
                                        </p:tgtEl>
                                        <p:attrNameLst>
                                          <p:attrName>ppt_x</p:attrName>
                                        </p:attrNameLst>
                                      </p:cBhvr>
                                      <p:tavLst>
                                        <p:tav tm="0">
                                          <p:val>
                                            <p:strVal val="#ppt_x"/>
                                          </p:val>
                                        </p:tav>
                                        <p:tav tm="100000">
                                          <p:val>
                                            <p:strVal val="#ppt_x"/>
                                          </p:val>
                                        </p:tav>
                                      </p:tavLst>
                                    </p:anim>
                                    <p:anim calcmode="lin" valueType="num">
                                      <p:cBhvr>
                                        <p:cTn id="75" dur="500" fill="hold"/>
                                        <p:tgtEl>
                                          <p:spTgt spid="44"/>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par>
                          <p:cTn id="80" fill="hold">
                            <p:stCondLst>
                              <p:cond delay="1500"/>
                            </p:stCondLst>
                            <p:childTnLst>
                              <p:par>
                                <p:cTn id="81" presetID="16" presetClass="entr" presetSubtype="21"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barn(inVertical)">
                                      <p:cBhvr>
                                        <p:cTn id="83" dur="500"/>
                                        <p:tgtEl>
                                          <p:spTgt spid="45"/>
                                        </p:tgtEl>
                                      </p:cBhvr>
                                    </p:animEffect>
                                  </p:childTnLst>
                                </p:cTn>
                              </p:par>
                            </p:childTnLst>
                          </p:cTn>
                        </p:par>
                        <p:par>
                          <p:cTn id="84" fill="hold">
                            <p:stCondLst>
                              <p:cond delay="20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2500"/>
                            </p:stCondLst>
                            <p:childTnLst>
                              <p:par>
                                <p:cTn id="89" presetID="22" presetClass="entr" presetSubtype="4"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down)">
                                      <p:cBhvr>
                                        <p:cTn id="91" dur="500"/>
                                        <p:tgtEl>
                                          <p:spTgt spid="36"/>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barn(inVertical)">
                                      <p:cBhvr>
                                        <p:cTn id="96" dur="500"/>
                                        <p:tgtEl>
                                          <p:spTgt spid="46"/>
                                        </p:tgtEl>
                                      </p:cBhvr>
                                    </p:animEffect>
                                  </p:childTnLst>
                                </p:cTn>
                              </p:par>
                            </p:childTnLst>
                          </p:cTn>
                        </p:par>
                        <p:par>
                          <p:cTn id="97" fill="hold">
                            <p:stCondLst>
                              <p:cond delay="500"/>
                            </p:stCondLst>
                            <p:childTnLst>
                              <p:par>
                                <p:cTn id="98" presetID="42" presetClass="entr" presetSubtype="0" fill="hold" grpId="0" nodeType="afterEffect">
                                  <p:stCondLst>
                                    <p:cond delay="0"/>
                                  </p:stCondLst>
                                  <p:childTnLst>
                                    <p:set>
                                      <p:cBhvr>
                                        <p:cTn id="99" dur="1" fill="hold">
                                          <p:stCondLst>
                                            <p:cond delay="0"/>
                                          </p:stCondLst>
                                        </p:cTn>
                                        <p:tgtEl>
                                          <p:spTgt spid="676867">
                                            <p:txEl>
                                              <p:pRg st="0" end="0"/>
                                            </p:txEl>
                                          </p:spTgt>
                                        </p:tgtEl>
                                        <p:attrNameLst>
                                          <p:attrName>style.visibility</p:attrName>
                                        </p:attrNameLst>
                                      </p:cBhvr>
                                      <p:to>
                                        <p:strVal val="visible"/>
                                      </p:to>
                                    </p:set>
                                    <p:animEffect transition="in" filter="fade">
                                      <p:cBhvr>
                                        <p:cTn id="100" dur="500"/>
                                        <p:tgtEl>
                                          <p:spTgt spid="676867">
                                            <p:txEl>
                                              <p:pRg st="0" end="0"/>
                                            </p:txEl>
                                          </p:spTgt>
                                        </p:tgtEl>
                                      </p:cBhvr>
                                    </p:animEffect>
                                    <p:anim calcmode="lin" valueType="num">
                                      <p:cBhvr>
                                        <p:cTn id="101" dur="500" fill="hold"/>
                                        <p:tgtEl>
                                          <p:spTgt spid="676867">
                                            <p:txEl>
                                              <p:pRg st="0" end="0"/>
                                            </p:txEl>
                                          </p:spTgt>
                                        </p:tgtEl>
                                        <p:attrNameLst>
                                          <p:attrName>ppt_x</p:attrName>
                                        </p:attrNameLst>
                                      </p:cBhvr>
                                      <p:tavLst>
                                        <p:tav tm="0">
                                          <p:val>
                                            <p:strVal val="#ppt_x"/>
                                          </p:val>
                                        </p:tav>
                                        <p:tav tm="100000">
                                          <p:val>
                                            <p:strVal val="#ppt_x"/>
                                          </p:val>
                                        </p:tav>
                                      </p:tavLst>
                                    </p:anim>
                                    <p:anim calcmode="lin" valueType="num">
                                      <p:cBhvr>
                                        <p:cTn id="102" dur="500" fill="hold"/>
                                        <p:tgtEl>
                                          <p:spTgt spid="67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676867">
                                            <p:txEl>
                                              <p:pRg st="1" end="1"/>
                                            </p:txEl>
                                          </p:spTgt>
                                        </p:tgtEl>
                                        <p:attrNameLst>
                                          <p:attrName>style.visibility</p:attrName>
                                        </p:attrNameLst>
                                      </p:cBhvr>
                                      <p:to>
                                        <p:strVal val="visible"/>
                                      </p:to>
                                    </p:set>
                                    <p:animEffect transition="in" filter="fade">
                                      <p:cBhvr>
                                        <p:cTn id="107" dur="500"/>
                                        <p:tgtEl>
                                          <p:spTgt spid="676867">
                                            <p:txEl>
                                              <p:pRg st="1" end="1"/>
                                            </p:txEl>
                                          </p:spTgt>
                                        </p:tgtEl>
                                      </p:cBhvr>
                                    </p:animEffect>
                                    <p:anim calcmode="lin" valueType="num">
                                      <p:cBhvr>
                                        <p:cTn id="108" dur="500" fill="hold"/>
                                        <p:tgtEl>
                                          <p:spTgt spid="676867">
                                            <p:txEl>
                                              <p:pRg st="1" end="1"/>
                                            </p:txEl>
                                          </p:spTgt>
                                        </p:tgtEl>
                                        <p:attrNameLst>
                                          <p:attrName>ppt_x</p:attrName>
                                        </p:attrNameLst>
                                      </p:cBhvr>
                                      <p:tavLst>
                                        <p:tav tm="0">
                                          <p:val>
                                            <p:strVal val="#ppt_x"/>
                                          </p:val>
                                        </p:tav>
                                        <p:tav tm="100000">
                                          <p:val>
                                            <p:strVal val="#ppt_x"/>
                                          </p:val>
                                        </p:tav>
                                      </p:tavLst>
                                    </p:anim>
                                    <p:anim calcmode="lin" valueType="num">
                                      <p:cBhvr>
                                        <p:cTn id="109" dur="500" fill="hold"/>
                                        <p:tgtEl>
                                          <p:spTgt spid="67686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76867" grpId="0" uiExpand="1" build="p"/>
      <p:bldP spid="21" grpId="0" animBg="1"/>
      <p:bldP spid="25" grpId="0"/>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40" grpId="0" animBg="1"/>
      <p:bldP spid="41" grpId="0" animBg="1"/>
      <p:bldP spid="42" grpId="0" animBg="1"/>
      <p:bldP spid="43" grpId="0" animBg="1"/>
      <p:bldP spid="44" grpId="0"/>
      <p:bldP spid="4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TCP Variants…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dirty="0"/>
              <a:t>Tahoe: the original</a:t>
            </a:r>
          </a:p>
          <a:p>
            <a:pPr lvl="1"/>
            <a:r>
              <a:rPr lang="en-US" dirty="0"/>
              <a:t>Slow start with AIMD</a:t>
            </a:r>
          </a:p>
          <a:p>
            <a:pPr lvl="1"/>
            <a:r>
              <a:rPr lang="en-US" dirty="0"/>
              <a:t>Dynamic RTO based on RTT estimate</a:t>
            </a:r>
          </a:p>
          <a:p>
            <a:r>
              <a:rPr lang="en-US" dirty="0"/>
              <a:t>Reno: fast retransmit and fast recovery</a:t>
            </a:r>
          </a:p>
          <a:p>
            <a:r>
              <a:rPr lang="en-US" dirty="0" err="1"/>
              <a:t>NewReno</a:t>
            </a:r>
            <a:r>
              <a:rPr lang="en-US" dirty="0"/>
              <a:t>: improved fast retransmit</a:t>
            </a:r>
          </a:p>
          <a:p>
            <a:pPr lvl="1"/>
            <a:r>
              <a:rPr lang="en-US" dirty="0"/>
              <a:t>Each duplicate ACK triggers a retransmission</a:t>
            </a:r>
          </a:p>
          <a:p>
            <a:pPr lvl="1"/>
            <a:r>
              <a:rPr lang="en-US" dirty="0"/>
              <a:t>Problem: &gt;3 out-of-order packets causes pathological retransmissions</a:t>
            </a:r>
          </a:p>
          <a:p>
            <a:r>
              <a:rPr lang="en-US" dirty="0"/>
              <a:t>Vegas: delay-based congestion avoidance</a:t>
            </a:r>
          </a:p>
          <a:p>
            <a:r>
              <a:rPr lang="en-US" dirty="0"/>
              <a:t>And many, many, many more…</a:t>
            </a:r>
          </a:p>
        </p:txBody>
      </p:sp>
    </p:spTree>
    <p:extLst>
      <p:ext uri="{BB962C8B-B14F-4D97-AF65-F5344CB8AC3E}">
        <p14:creationId xmlns:p14="http://schemas.microsoft.com/office/powerpoint/2010/main" val="238343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anim calcmode="lin" valueType="num">
                                      <p:cBhvr>
                                        <p:cTn id="1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anim calcmode="lin" valueType="num">
                                      <p:cBhvr>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anim calcmode="lin" valueType="num">
                                      <p:cBhvr>
                                        <p:cTn id="3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TCP in the Real World</a:t>
            </a:r>
          </a:p>
        </p:txBody>
      </p:sp>
      <p:sp>
        <p:nvSpPr>
          <p:cNvPr id="4" name="Content Placeholder 3"/>
          <p:cNvSpPr>
            <a:spLocks noGrp="1"/>
          </p:cNvSpPr>
          <p:nvPr>
            <p:ph idx="1"/>
          </p:nvPr>
        </p:nvSpPr>
        <p:spPr>
          <a:xfrm>
            <a:off x="390146" y="1591733"/>
            <a:ext cx="11558015" cy="5268300"/>
          </a:xfrm>
        </p:spPr>
        <p:txBody>
          <a:bodyPr>
            <a:normAutofit fontScale="92500" lnSpcReduction="10000"/>
          </a:bodyPr>
          <a:lstStyle/>
          <a:p>
            <a:r>
              <a:rPr lang="en-US" dirty="0"/>
              <a:t>What are popular variants today?</a:t>
            </a:r>
          </a:p>
          <a:p>
            <a:pPr lvl="1"/>
            <a:r>
              <a:rPr lang="en-US" dirty="0"/>
              <a:t>Key problem: TCP performs poorly on high bandwidth-delay product networks (like the modern Internet)</a:t>
            </a:r>
          </a:p>
          <a:p>
            <a:pPr lvl="1"/>
            <a:r>
              <a:rPr lang="en-US" dirty="0"/>
              <a:t>Compound TCP (Windows)</a:t>
            </a:r>
          </a:p>
          <a:p>
            <a:pPr lvl="2"/>
            <a:r>
              <a:rPr lang="en-US" dirty="0"/>
              <a:t>Based on Reno</a:t>
            </a:r>
          </a:p>
          <a:p>
            <a:pPr lvl="2"/>
            <a:r>
              <a:rPr lang="en-US" dirty="0"/>
              <a:t>Uses two congestion windows: delay based and loss based</a:t>
            </a:r>
          </a:p>
          <a:p>
            <a:pPr lvl="2"/>
            <a:r>
              <a:rPr lang="en-US" dirty="0"/>
              <a:t>Thus, it uses a </a:t>
            </a:r>
            <a:r>
              <a:rPr lang="en-US" i="1" dirty="0"/>
              <a:t>compound</a:t>
            </a:r>
            <a:r>
              <a:rPr lang="en-US" dirty="0"/>
              <a:t> congestion controller</a:t>
            </a:r>
          </a:p>
          <a:p>
            <a:pPr lvl="1"/>
            <a:r>
              <a:rPr lang="en-US" dirty="0"/>
              <a:t>TCP CUBIC (Linux)</a:t>
            </a:r>
          </a:p>
          <a:p>
            <a:pPr lvl="2"/>
            <a:r>
              <a:rPr lang="en-US" dirty="0"/>
              <a:t>Enhancement of BIC (Binary Increase Congestion Control)</a:t>
            </a:r>
          </a:p>
          <a:p>
            <a:pPr lvl="2"/>
            <a:r>
              <a:rPr lang="en-US" dirty="0"/>
              <a:t>Window size controlled by cubic function</a:t>
            </a:r>
          </a:p>
          <a:p>
            <a:pPr lvl="2"/>
            <a:r>
              <a:rPr lang="en-US" dirty="0"/>
              <a:t>Parameterized by the time </a:t>
            </a:r>
            <a:r>
              <a:rPr lang="en-US" i="1" dirty="0"/>
              <a:t>T</a:t>
            </a:r>
            <a:r>
              <a:rPr lang="en-US" dirty="0"/>
              <a:t> since the last dropped packet</a:t>
            </a:r>
          </a:p>
          <a:p>
            <a:pPr lvl="1"/>
            <a:r>
              <a:rPr lang="en-US" dirty="0"/>
              <a:t>TCP BBR (Google)</a:t>
            </a:r>
          </a:p>
          <a:p>
            <a:pPr lvl="1"/>
            <a:r>
              <a:rPr lang="en-US" dirty="0"/>
              <a:t>QUIC [Not really TCP]</a:t>
            </a:r>
          </a:p>
          <a:p>
            <a:pPr lvl="2"/>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39</a:t>
            </a:fld>
            <a:endParaRPr lang="en-US" dirty="0"/>
          </a:p>
        </p:txBody>
      </p:sp>
    </p:spTree>
    <p:extLst>
      <p:ext uri="{BB962C8B-B14F-4D97-AF65-F5344CB8AC3E}">
        <p14:creationId xmlns:p14="http://schemas.microsoft.com/office/powerpoint/2010/main" val="72033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559656" y="3792696"/>
            <a:ext cx="7323572" cy="383652"/>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Options</a:t>
            </a:r>
          </a:p>
        </p:txBody>
      </p:sp>
      <p:sp>
        <p:nvSpPr>
          <p:cNvPr id="5" name="Title 4"/>
          <p:cNvSpPr>
            <a:spLocks noGrp="1"/>
          </p:cNvSpPr>
          <p:nvPr>
            <p:ph type="title"/>
          </p:nvPr>
        </p:nvSpPr>
        <p:spPr/>
        <p:txBody>
          <a:bodyPr/>
          <a:lstStyle/>
          <a:p>
            <a:r>
              <a:rPr lang="en-US" dirty="0"/>
              <a:t>TCP Header Fields</a:t>
            </a:r>
          </a:p>
        </p:txBody>
      </p:sp>
      <p:sp>
        <p:nvSpPr>
          <p:cNvPr id="4" name="Slide Number Placeholder 3"/>
          <p:cNvSpPr>
            <a:spLocks noGrp="1"/>
          </p:cNvSpPr>
          <p:nvPr>
            <p:ph type="sldNum" sz="quarter" idx="12"/>
          </p:nvPr>
        </p:nvSpPr>
        <p:spPr/>
        <p:txBody>
          <a:bodyPr>
            <a:normAutofit fontScale="92500" lnSpcReduction="20000"/>
          </a:bodyPr>
          <a:lstStyle/>
          <a:p>
            <a:fld id="{283B9EA5-CE9A-4950-A80C-5ADF06B45BB8}" type="slidenum">
              <a:rPr lang="en-US" smtClean="0"/>
              <a:t>4</a:t>
            </a:fld>
            <a:endParaRPr lang="en-US"/>
          </a:p>
        </p:txBody>
      </p:sp>
      <p:sp>
        <p:nvSpPr>
          <p:cNvPr id="7" name="Rectangle 6"/>
          <p:cNvSpPr/>
          <p:nvPr/>
        </p:nvSpPr>
        <p:spPr>
          <a:xfrm>
            <a:off x="8224948" y="1881256"/>
            <a:ext cx="365827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Destination Port</a:t>
            </a:r>
          </a:p>
        </p:txBody>
      </p:sp>
      <p:sp>
        <p:nvSpPr>
          <p:cNvPr id="8" name="Rectangle 7"/>
          <p:cNvSpPr/>
          <p:nvPr/>
        </p:nvSpPr>
        <p:spPr>
          <a:xfrm>
            <a:off x="4260209" y="1391372"/>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a:t>
            </a:r>
          </a:p>
        </p:txBody>
      </p:sp>
      <p:sp>
        <p:nvSpPr>
          <p:cNvPr id="9" name="Rectangle 8"/>
          <p:cNvSpPr/>
          <p:nvPr/>
        </p:nvSpPr>
        <p:spPr>
          <a:xfrm>
            <a:off x="7925503" y="1391372"/>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16</a:t>
            </a:r>
          </a:p>
        </p:txBody>
      </p:sp>
      <p:sp>
        <p:nvSpPr>
          <p:cNvPr id="10" name="Rectangle 9"/>
          <p:cNvSpPr/>
          <p:nvPr/>
        </p:nvSpPr>
        <p:spPr>
          <a:xfrm>
            <a:off x="11583780" y="1391370"/>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31</a:t>
            </a:r>
          </a:p>
        </p:txBody>
      </p:sp>
      <p:sp>
        <p:nvSpPr>
          <p:cNvPr id="11" name="Rectangle 10"/>
          <p:cNvSpPr/>
          <p:nvPr/>
        </p:nvSpPr>
        <p:spPr>
          <a:xfrm>
            <a:off x="4559655" y="2264911"/>
            <a:ext cx="7323572"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Sequence Number</a:t>
            </a:r>
          </a:p>
        </p:txBody>
      </p:sp>
      <p:sp>
        <p:nvSpPr>
          <p:cNvPr id="12" name="Rectangle 11"/>
          <p:cNvSpPr/>
          <p:nvPr/>
        </p:nvSpPr>
        <p:spPr>
          <a:xfrm>
            <a:off x="4559655" y="1880301"/>
            <a:ext cx="3665293"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Source Port</a:t>
            </a:r>
          </a:p>
        </p:txBody>
      </p:sp>
      <p:sp>
        <p:nvSpPr>
          <p:cNvPr id="16" name="Rectangle 15"/>
          <p:cNvSpPr/>
          <p:nvPr/>
        </p:nvSpPr>
        <p:spPr>
          <a:xfrm>
            <a:off x="4559652" y="2645271"/>
            <a:ext cx="7323572"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Acknowledgement Number</a:t>
            </a:r>
          </a:p>
        </p:txBody>
      </p:sp>
      <p:sp>
        <p:nvSpPr>
          <p:cNvPr id="17" name="Rectangle 16"/>
          <p:cNvSpPr/>
          <p:nvPr/>
        </p:nvSpPr>
        <p:spPr>
          <a:xfrm>
            <a:off x="8224946" y="3023040"/>
            <a:ext cx="365827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Advertised Window</a:t>
            </a:r>
          </a:p>
        </p:txBody>
      </p:sp>
      <p:sp>
        <p:nvSpPr>
          <p:cNvPr id="18" name="Rectangle 17"/>
          <p:cNvSpPr/>
          <p:nvPr/>
        </p:nvSpPr>
        <p:spPr>
          <a:xfrm>
            <a:off x="8224949" y="3409041"/>
            <a:ext cx="3658278"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Urgent Pointer</a:t>
            </a:r>
          </a:p>
        </p:txBody>
      </p:sp>
      <p:sp>
        <p:nvSpPr>
          <p:cNvPr id="22" name="Rectangle 21"/>
          <p:cNvSpPr/>
          <p:nvPr/>
        </p:nvSpPr>
        <p:spPr>
          <a:xfrm>
            <a:off x="5490928" y="3028923"/>
            <a:ext cx="2730510"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Flags</a:t>
            </a:r>
          </a:p>
        </p:txBody>
      </p:sp>
      <p:sp>
        <p:nvSpPr>
          <p:cNvPr id="23" name="Rectangle 22"/>
          <p:cNvSpPr/>
          <p:nvPr/>
        </p:nvSpPr>
        <p:spPr>
          <a:xfrm>
            <a:off x="4563167" y="3413233"/>
            <a:ext cx="3661783"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Checksum</a:t>
            </a:r>
          </a:p>
        </p:txBody>
      </p:sp>
      <p:sp>
        <p:nvSpPr>
          <p:cNvPr id="27" name="Rectangle 26"/>
          <p:cNvSpPr/>
          <p:nvPr/>
        </p:nvSpPr>
        <p:spPr>
          <a:xfrm>
            <a:off x="5191483" y="1391369"/>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4</a:t>
            </a:r>
          </a:p>
        </p:txBody>
      </p:sp>
      <p:sp>
        <p:nvSpPr>
          <p:cNvPr id="28" name="Rectangle 27"/>
          <p:cNvSpPr/>
          <p:nvPr/>
        </p:nvSpPr>
        <p:spPr>
          <a:xfrm>
            <a:off x="4563167" y="3023040"/>
            <a:ext cx="938157"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HLen</a:t>
            </a:r>
            <a:endParaRPr lang="en-US" sz="2400" dirty="0"/>
          </a:p>
        </p:txBody>
      </p:sp>
      <p:sp>
        <p:nvSpPr>
          <p:cNvPr id="13" name="Left Brace 12">
            <a:extLst>
              <a:ext uri="{FF2B5EF4-FFF2-40B4-BE49-F238E27FC236}">
                <a16:creationId xmlns:a16="http://schemas.microsoft.com/office/drawing/2014/main" id="{2A2A712D-D105-4054-8686-81C4762FD84A}"/>
              </a:ext>
            </a:extLst>
          </p:cNvPr>
          <p:cNvSpPr/>
          <p:nvPr/>
        </p:nvSpPr>
        <p:spPr>
          <a:xfrm>
            <a:off x="4125272" y="2263953"/>
            <a:ext cx="362968" cy="759087"/>
          </a:xfrm>
          <a:prstGeom prst="leftBrace">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5" name="Rectangular Callout 18">
            <a:extLst>
              <a:ext uri="{FF2B5EF4-FFF2-40B4-BE49-F238E27FC236}">
                <a16:creationId xmlns:a16="http://schemas.microsoft.com/office/drawing/2014/main" id="{D2CCF024-EA13-4B80-8FD1-6B36F9AB8E8B}"/>
              </a:ext>
            </a:extLst>
          </p:cNvPr>
          <p:cNvSpPr/>
          <p:nvPr/>
        </p:nvSpPr>
        <p:spPr>
          <a:xfrm flipH="1">
            <a:off x="112134" y="1729334"/>
            <a:ext cx="3756022" cy="1138067"/>
          </a:xfrm>
          <a:prstGeom prst="wedgeRectCallout">
            <a:avLst>
              <a:gd name="adj1" fmla="val -53537"/>
              <a:gd name="adj2" fmla="val 31391"/>
            </a:avLst>
          </a:prstGeom>
          <a:solidFill>
            <a:srgbClr val="DA1F28"/>
          </a:solidFill>
          <a:ln w="38100" cap="flat" cmpd="sng" algn="ctr">
            <a:solidFill>
              <a:srgbClr val="DA1F28">
                <a:lumMod val="50000"/>
              </a:srgbClr>
            </a:solidFill>
            <a:prstDash val="solid"/>
          </a:ln>
          <a:effectLst/>
        </p:spPr>
        <p:txBody>
          <a:bodyPr rtlCol="0" anchor="ctr"/>
          <a:lstStyle/>
          <a:p>
            <a:pPr algn="ctr">
              <a:defRPr/>
            </a:pPr>
            <a:r>
              <a:rPr lang="en-US" sz="2400" kern="0" dirty="0">
                <a:solidFill>
                  <a:sysClr val="window" lastClr="FFFFFF"/>
                </a:solidFill>
              </a:rPr>
              <a:t>Used to detect out of order, duplicate, and missing packets</a:t>
            </a:r>
          </a:p>
        </p:txBody>
      </p:sp>
      <p:sp>
        <p:nvSpPr>
          <p:cNvPr id="29" name="Rectangular Callout 18">
            <a:extLst>
              <a:ext uri="{FF2B5EF4-FFF2-40B4-BE49-F238E27FC236}">
                <a16:creationId xmlns:a16="http://schemas.microsoft.com/office/drawing/2014/main" id="{46EAF787-F2F1-4673-BF83-60BA71E250EB}"/>
              </a:ext>
            </a:extLst>
          </p:cNvPr>
          <p:cNvSpPr/>
          <p:nvPr/>
        </p:nvSpPr>
        <p:spPr>
          <a:xfrm flipH="1">
            <a:off x="112134" y="3038281"/>
            <a:ext cx="3756022" cy="1219612"/>
          </a:xfrm>
          <a:prstGeom prst="wedgeRectCallout">
            <a:avLst>
              <a:gd name="adj1" fmla="val -69891"/>
              <a:gd name="adj2" fmla="val -30556"/>
            </a:avLst>
          </a:prstGeom>
          <a:solidFill>
            <a:srgbClr val="DA1F28"/>
          </a:solidFill>
          <a:ln w="38100" cap="flat" cmpd="sng" algn="ctr">
            <a:solidFill>
              <a:srgbClr val="DA1F28">
                <a:lumMod val="50000"/>
              </a:srgbClr>
            </a:solidFill>
            <a:prstDash val="solid"/>
          </a:ln>
          <a:effectLst/>
        </p:spPr>
        <p:txBody>
          <a:bodyPr rtlCol="0" anchor="ctr"/>
          <a:lstStyle/>
          <a:p>
            <a:pPr algn="ctr">
              <a:defRPr/>
            </a:pPr>
            <a:r>
              <a:rPr lang="en-US" sz="2400" kern="0" dirty="0">
                <a:solidFill>
                  <a:sysClr val="window" lastClr="FFFFFF"/>
                </a:solidFill>
              </a:rPr>
              <a:t>Header length. Default length is 20 bytes, but may be longer with options.</a:t>
            </a:r>
          </a:p>
        </p:txBody>
      </p:sp>
      <p:sp>
        <p:nvSpPr>
          <p:cNvPr id="30" name="Rectangular Callout 18">
            <a:extLst>
              <a:ext uri="{FF2B5EF4-FFF2-40B4-BE49-F238E27FC236}">
                <a16:creationId xmlns:a16="http://schemas.microsoft.com/office/drawing/2014/main" id="{0B7B1F14-D900-47AE-9E91-4B232C9512B4}"/>
              </a:ext>
            </a:extLst>
          </p:cNvPr>
          <p:cNvSpPr/>
          <p:nvPr/>
        </p:nvSpPr>
        <p:spPr>
          <a:xfrm flipH="1">
            <a:off x="6856183" y="6141099"/>
            <a:ext cx="1791573" cy="488301"/>
          </a:xfrm>
          <a:prstGeom prst="wedgeRectCallout">
            <a:avLst>
              <a:gd name="adj1" fmla="val -57034"/>
              <a:gd name="adj2" fmla="val -539450"/>
            </a:avLst>
          </a:prstGeom>
          <a:solidFill>
            <a:srgbClr val="DA1F28"/>
          </a:solidFill>
          <a:ln w="38100" cap="flat" cmpd="sng" algn="ctr">
            <a:solidFill>
              <a:srgbClr val="DA1F28">
                <a:lumMod val="50000"/>
              </a:srgbClr>
            </a:solidFill>
            <a:prstDash val="solid"/>
          </a:ln>
          <a:effectLst/>
        </p:spPr>
        <p:txBody>
          <a:bodyPr rtlCol="0" anchor="ctr"/>
          <a:lstStyle/>
          <a:p>
            <a:pPr algn="ctr">
              <a:defRPr/>
            </a:pPr>
            <a:r>
              <a:rPr lang="en-US" sz="2400" kern="0" dirty="0">
                <a:solidFill>
                  <a:sysClr val="window" lastClr="FFFFFF"/>
                </a:solidFill>
              </a:rPr>
              <a:t>Not used.</a:t>
            </a:r>
          </a:p>
        </p:txBody>
      </p:sp>
      <p:sp>
        <p:nvSpPr>
          <p:cNvPr id="31" name="Rectangular Callout 18">
            <a:extLst>
              <a:ext uri="{FF2B5EF4-FFF2-40B4-BE49-F238E27FC236}">
                <a16:creationId xmlns:a16="http://schemas.microsoft.com/office/drawing/2014/main" id="{4392A921-0DF9-4BC9-A4E2-75BED85EDF15}"/>
              </a:ext>
            </a:extLst>
          </p:cNvPr>
          <p:cNvSpPr/>
          <p:nvPr/>
        </p:nvSpPr>
        <p:spPr>
          <a:xfrm flipH="1">
            <a:off x="8725698" y="4828845"/>
            <a:ext cx="3315064" cy="1190683"/>
          </a:xfrm>
          <a:prstGeom prst="wedgeRectCallout">
            <a:avLst>
              <a:gd name="adj1" fmla="val -33451"/>
              <a:gd name="adj2" fmla="val -176573"/>
            </a:avLst>
          </a:prstGeom>
          <a:solidFill>
            <a:srgbClr val="DA1F28"/>
          </a:solidFill>
          <a:ln w="38100" cap="flat" cmpd="sng" algn="ctr">
            <a:solidFill>
              <a:srgbClr val="DA1F28">
                <a:lumMod val="50000"/>
              </a:srgbClr>
            </a:solidFill>
            <a:prstDash val="solid"/>
          </a:ln>
          <a:effectLst/>
        </p:spPr>
        <p:txBody>
          <a:bodyPr rtlCol="0" anchor="ctr"/>
          <a:lstStyle/>
          <a:p>
            <a:pPr algn="ctr">
              <a:defRPr/>
            </a:pPr>
            <a:r>
              <a:rPr lang="en-US" sz="2400" kern="0" dirty="0">
                <a:solidFill>
                  <a:sysClr val="window" lastClr="FFFFFF"/>
                </a:solidFill>
              </a:rPr>
              <a:t>Used for flow control (protecting the receiver from overloading)</a:t>
            </a:r>
          </a:p>
        </p:txBody>
      </p:sp>
      <p:sp>
        <p:nvSpPr>
          <p:cNvPr id="32" name="Rectangular Callout 18">
            <a:extLst>
              <a:ext uri="{FF2B5EF4-FFF2-40B4-BE49-F238E27FC236}">
                <a16:creationId xmlns:a16="http://schemas.microsoft.com/office/drawing/2014/main" id="{CB4EC305-3A27-4352-B02D-1C54A7123568}"/>
              </a:ext>
            </a:extLst>
          </p:cNvPr>
          <p:cNvSpPr/>
          <p:nvPr/>
        </p:nvSpPr>
        <p:spPr>
          <a:xfrm flipH="1">
            <a:off x="711199" y="5049604"/>
            <a:ext cx="5079175" cy="1302335"/>
          </a:xfrm>
          <a:prstGeom prst="wedgeRectCallout">
            <a:avLst>
              <a:gd name="adj1" fmla="val -51812"/>
              <a:gd name="adj2" fmla="val -180349"/>
            </a:avLst>
          </a:prstGeom>
          <a:solidFill>
            <a:srgbClr val="DA1F28"/>
          </a:solidFill>
          <a:ln w="38100" cap="flat" cmpd="sng" algn="ctr">
            <a:solidFill>
              <a:srgbClr val="DA1F28">
                <a:lumMod val="50000"/>
              </a:srgbClr>
            </a:solidFill>
            <a:prstDash val="solid"/>
          </a:ln>
          <a:effectLst/>
        </p:spPr>
        <p:txBody>
          <a:bodyPr rtlCol="0" anchor="ctr"/>
          <a:lstStyle/>
          <a:p>
            <a:pPr algn="ctr">
              <a:defRPr/>
            </a:pPr>
            <a:r>
              <a:rPr lang="en-US" sz="2400" kern="0" dirty="0">
                <a:solidFill>
                  <a:sysClr val="window" lastClr="FFFFFF"/>
                </a:solidFill>
              </a:rPr>
              <a:t>Used for connection establishment (SYN), acknowledgement (ACK), connection close (FIN), and errors (RST). </a:t>
            </a:r>
          </a:p>
        </p:txBody>
      </p:sp>
    </p:spTree>
    <p:extLst>
      <p:ext uri="{BB962C8B-B14F-4D97-AF65-F5344CB8AC3E}">
        <p14:creationId xmlns:p14="http://schemas.microsoft.com/office/powerpoint/2010/main" val="167724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strVal val="#ppt_x"/>
                                          </p:val>
                                        </p:tav>
                                        <p:tav tm="100000">
                                          <p:val>
                                            <p:strVal val="#ppt_x"/>
                                          </p:val>
                                        </p:tav>
                                      </p:tavLst>
                                    </p:anim>
                                    <p:anim calcmode="lin" valueType="num">
                                      <p:cBhvr>
                                        <p:cTn id="2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anim calcmode="lin" valueType="num">
                                      <p:cBhvr>
                                        <p:cTn id="27" dur="500" fill="hold"/>
                                        <p:tgtEl>
                                          <p:spTgt spid="32"/>
                                        </p:tgtEl>
                                        <p:attrNameLst>
                                          <p:attrName>ppt_x</p:attrName>
                                        </p:attrNameLst>
                                      </p:cBhvr>
                                      <p:tavLst>
                                        <p:tav tm="0">
                                          <p:val>
                                            <p:strVal val="#ppt_x"/>
                                          </p:val>
                                        </p:tav>
                                        <p:tav tm="100000">
                                          <p:val>
                                            <p:strVal val="#ppt_x"/>
                                          </p:val>
                                        </p:tav>
                                      </p:tavLst>
                                    </p:anim>
                                    <p:anim calcmode="lin" valueType="num">
                                      <p:cBhvr>
                                        <p:cTn id="2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anim calcmode="lin" valueType="num">
                                      <p:cBhvr>
                                        <p:cTn id="34" dur="500" fill="hold"/>
                                        <p:tgtEl>
                                          <p:spTgt spid="31"/>
                                        </p:tgtEl>
                                        <p:attrNameLst>
                                          <p:attrName>ppt_x</p:attrName>
                                        </p:attrNameLst>
                                      </p:cBhvr>
                                      <p:tavLst>
                                        <p:tav tm="0">
                                          <p:val>
                                            <p:strVal val="#ppt_x"/>
                                          </p:val>
                                        </p:tav>
                                        <p:tav tm="100000">
                                          <p:val>
                                            <p:strVal val="#ppt_x"/>
                                          </p:val>
                                        </p:tav>
                                      </p:tavLst>
                                    </p:anim>
                                    <p:anim calcmode="lin" valueType="num">
                                      <p:cBhvr>
                                        <p:cTn id="3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anim calcmode="lin" valueType="num">
                                      <p:cBhvr>
                                        <p:cTn id="41" dur="500" fill="hold"/>
                                        <p:tgtEl>
                                          <p:spTgt spid="30"/>
                                        </p:tgtEl>
                                        <p:attrNameLst>
                                          <p:attrName>ppt_x</p:attrName>
                                        </p:attrNameLst>
                                      </p:cBhvr>
                                      <p:tavLst>
                                        <p:tav tm="0">
                                          <p:val>
                                            <p:strVal val="#ppt_x"/>
                                          </p:val>
                                        </p:tav>
                                        <p:tav tm="100000">
                                          <p:val>
                                            <p:strVal val="#ppt_x"/>
                                          </p:val>
                                        </p:tav>
                                      </p:tavLst>
                                    </p:anim>
                                    <p:anim calcmode="lin" valueType="num">
                                      <p:cBhvr>
                                        <p:cTn id="42"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29" grpId="0" animBg="1"/>
      <p:bldP spid="30" grpId="0" animBg="1"/>
      <p:bldP spid="31"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Bandwidth-Delay Product</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40</a:t>
            </a:fld>
            <a:endParaRPr lang="en-US" dirty="0"/>
          </a:p>
        </p:txBody>
      </p:sp>
      <p:sp>
        <p:nvSpPr>
          <p:cNvPr id="4" name="Content Placeholder 3"/>
          <p:cNvSpPr>
            <a:spLocks noGrp="1"/>
          </p:cNvSpPr>
          <p:nvPr>
            <p:ph sz="quarter" idx="1"/>
          </p:nvPr>
        </p:nvSpPr>
        <p:spPr/>
        <p:txBody>
          <a:bodyPr/>
          <a:lstStyle/>
          <a:p>
            <a:r>
              <a:rPr lang="en-US" dirty="0"/>
              <a:t>Key Problem: TCP performs poorly when</a:t>
            </a:r>
          </a:p>
          <a:p>
            <a:pPr lvl="1"/>
            <a:r>
              <a:rPr lang="en-US" dirty="0"/>
              <a:t>The capacity of the network (bandwidth) is large</a:t>
            </a:r>
          </a:p>
          <a:p>
            <a:pPr lvl="1"/>
            <a:r>
              <a:rPr lang="en-US" dirty="0"/>
              <a:t>The delay (RTT) of the network is large</a:t>
            </a:r>
          </a:p>
          <a:p>
            <a:pPr lvl="1"/>
            <a:r>
              <a:rPr lang="en-US" dirty="0"/>
              <a:t>bandwidth * delay is large</a:t>
            </a:r>
          </a:p>
          <a:p>
            <a:pPr lvl="2"/>
            <a:r>
              <a:rPr lang="en-US" dirty="0"/>
              <a:t>b * d = maximum amount of in-flight data in the network</a:t>
            </a:r>
          </a:p>
          <a:p>
            <a:pPr lvl="2"/>
            <a:r>
              <a:rPr lang="en-US" dirty="0"/>
              <a:t>a.k.a. the bandwidth-delay product</a:t>
            </a:r>
          </a:p>
          <a:p>
            <a:r>
              <a:rPr lang="en-US" dirty="0"/>
              <a:t>Why does TCP perform poorly?</a:t>
            </a:r>
          </a:p>
          <a:p>
            <a:pPr lvl="1"/>
            <a:r>
              <a:rPr lang="en-US" dirty="0"/>
              <a:t>Slow start and additive increase are slow to converge when bandwidth is large</a:t>
            </a:r>
          </a:p>
          <a:p>
            <a:pPr lvl="1"/>
            <a:r>
              <a:rPr lang="en-US" dirty="0"/>
              <a:t>TCP is ACK clocked</a:t>
            </a:r>
          </a:p>
          <a:p>
            <a:pPr lvl="2"/>
            <a:r>
              <a:rPr lang="en-US" dirty="0"/>
              <a:t>i.e. TCP can only react as quickly as ACKs are received</a:t>
            </a:r>
          </a:p>
          <a:p>
            <a:pPr lvl="2"/>
            <a:r>
              <a:rPr lang="en-US" dirty="0"/>
              <a:t>Large RTT </a:t>
            </a:r>
            <a:r>
              <a:rPr lang="en-US" dirty="0">
                <a:sym typeface="Wingdings" panose="05000000000000000000" pitchFamily="2" charset="2"/>
              </a:rPr>
              <a:t> ACKs are delayed  TCP is slow to react</a:t>
            </a:r>
            <a:endParaRPr lang="en-US" dirty="0"/>
          </a:p>
        </p:txBody>
      </p:sp>
    </p:spTree>
    <p:extLst>
      <p:ext uri="{BB962C8B-B14F-4D97-AF65-F5344CB8AC3E}">
        <p14:creationId xmlns:p14="http://schemas.microsoft.com/office/powerpoint/2010/main" val="267981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anim calcmode="lin" valueType="num">
                                      <p:cBhvr>
                                        <p:cTn id="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500"/>
                                        <p:tgtEl>
                                          <p:spTgt spid="4">
                                            <p:txEl>
                                              <p:pRg st="7" end="7"/>
                                            </p:txEl>
                                          </p:spTgt>
                                        </p:tgtEl>
                                      </p:cBhvr>
                                    </p:animEffect>
                                    <p:anim calcmode="lin" valueType="num">
                                      <p:cBhvr>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fade">
                                      <p:cBhvr>
                                        <p:cTn id="17" dur="500"/>
                                        <p:tgtEl>
                                          <p:spTgt spid="4">
                                            <p:txEl>
                                              <p:pRg st="8" end="8"/>
                                            </p:txEl>
                                          </p:spTgt>
                                        </p:tgtEl>
                                      </p:cBhvr>
                                    </p:animEffect>
                                    <p:anim calcmode="lin" valueType="num">
                                      <p:cBhvr>
                                        <p:cTn id="1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anim calcmode="lin" valueType="num">
                                      <p:cBhvr>
                                        <p:cTn id="2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9" end="9"/>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anim calcmode="lin" valueType="num">
                                      <p:cBhvr>
                                        <p:cTn id="28"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CUBIC Implementation</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41</a:t>
            </a:fld>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lstStyle/>
              <a:p>
                <a:r>
                  <a:rPr lang="en-US" dirty="0"/>
                  <a:t>Default TCP implementation in Linux</a:t>
                </a:r>
              </a:p>
              <a:p>
                <a:r>
                  <a:rPr lang="en-US" dirty="0"/>
                  <a:t>Replace AIMD with cubic function</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𝑐𝑤𝑛𝑑</m:t>
                      </m:r>
                      <m:r>
                        <a:rPr lang="en-US" i="1">
                          <a:latin typeface="Cambria Math"/>
                        </a:rPr>
                        <m:t>=</m:t>
                      </m:r>
                      <m:r>
                        <a:rPr lang="en-US" i="1">
                          <a:latin typeface="Cambria Math"/>
                        </a:rPr>
                        <m:t>𝐶</m:t>
                      </m:r>
                      <m:r>
                        <a:rPr lang="en-US"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𝑇</m:t>
                              </m:r>
                              <m:r>
                                <a:rPr lang="en-US" i="1">
                                  <a:latin typeface="Cambria Math"/>
                                </a:rPr>
                                <m:t>−</m:t>
                              </m:r>
                              <m:rad>
                                <m:radPr>
                                  <m:ctrlPr>
                                    <a:rPr lang="en-US" i="1">
                                      <a:latin typeface="Cambria Math" panose="02040503050406030204" pitchFamily="18" charset="0"/>
                                    </a:rPr>
                                  </m:ctrlPr>
                                </m:radPr>
                                <m:deg>
                                  <m:r>
                                    <a:rPr lang="en-US" i="1">
                                      <a:latin typeface="Cambria Math"/>
                                    </a:rPr>
                                    <m:t>3</m:t>
                                  </m:r>
                                </m:deg>
                                <m:e>
                                  <m:f>
                                    <m:fPr>
                                      <m:ctrlPr>
                                        <a:rPr lang="en-US" i="1">
                                          <a:latin typeface="Cambria Math" panose="02040503050406030204" pitchFamily="18" charset="0"/>
                                          <a:ea typeface="Cambria Math"/>
                                        </a:rPr>
                                      </m:ctrlPr>
                                    </m:fPr>
                                    <m:num>
                                      <m:sSub>
                                        <m:sSubPr>
                                          <m:ctrlPr>
                                            <a:rPr lang="en-US" i="1">
                                              <a:latin typeface="Cambria Math" panose="02040503050406030204" pitchFamily="18" charset="0"/>
                                            </a:rPr>
                                          </m:ctrlPr>
                                        </m:sSubPr>
                                        <m:e>
                                          <m:r>
                                            <a:rPr lang="en-US" i="1">
                                              <a:latin typeface="Cambria Math"/>
                                            </a:rPr>
                                            <m:t>𝑐𝑤𝑛𝑑</m:t>
                                          </m:r>
                                        </m:e>
                                        <m:sub>
                                          <m:r>
                                            <a:rPr lang="en-US" i="1">
                                              <a:latin typeface="Cambria Math"/>
                                            </a:rPr>
                                            <m:t>𝑚𝑎𝑥</m:t>
                                          </m:r>
                                        </m:sub>
                                      </m:sSub>
                                      <m:r>
                                        <a:rPr lang="en-US" i="1">
                                          <a:latin typeface="Cambria Math"/>
                                        </a:rPr>
                                        <m:t>∗ </m:t>
                                      </m:r>
                                      <m:r>
                                        <a:rPr lang="en-US" i="1">
                                          <a:latin typeface="Cambria Math"/>
                                          <a:ea typeface="Cambria Math"/>
                                        </a:rPr>
                                        <m:t>𝛽</m:t>
                                      </m:r>
                                    </m:num>
                                    <m:den>
                                      <m:r>
                                        <a:rPr lang="en-US" i="1">
                                          <a:latin typeface="Cambria Math"/>
                                          <a:ea typeface="Cambria Math"/>
                                        </a:rPr>
                                        <m:t>𝐶</m:t>
                                      </m:r>
                                    </m:den>
                                  </m:f>
                                </m:e>
                              </m:rad>
                            </m:e>
                          </m:d>
                        </m:e>
                        <m:sup>
                          <m:r>
                            <a:rPr lang="en-US" i="1">
                              <a:latin typeface="Cambria Math"/>
                            </a:rPr>
                            <m:t>3</m:t>
                          </m:r>
                        </m:sup>
                      </m:sSup>
                      <m:r>
                        <a:rPr lang="en-US" i="1">
                          <a:latin typeface="Cambria Math"/>
                        </a:rPr>
                        <m:t>+</m:t>
                      </m:r>
                      <m:sSub>
                        <m:sSubPr>
                          <m:ctrlPr>
                            <a:rPr lang="en-US" i="1">
                              <a:latin typeface="Cambria Math" panose="02040503050406030204" pitchFamily="18" charset="0"/>
                            </a:rPr>
                          </m:ctrlPr>
                        </m:sSubPr>
                        <m:e>
                          <m:r>
                            <a:rPr lang="en-US" i="1">
                              <a:latin typeface="Cambria Math"/>
                            </a:rPr>
                            <m:t>𝑐𝑤𝑛𝑑</m:t>
                          </m:r>
                        </m:e>
                        <m:sub>
                          <m:r>
                            <a:rPr lang="en-US" i="1">
                              <a:latin typeface="Cambria Math"/>
                            </a:rPr>
                            <m:t>𝑚𝑎𝑥</m:t>
                          </m:r>
                        </m:sub>
                      </m:sSub>
                    </m:oMath>
                  </m:oMathPara>
                </a14:m>
                <a:endParaRPr lang="en-US" dirty="0"/>
              </a:p>
              <a:p>
                <a:pPr lvl="1"/>
                <a:endParaRPr lang="en-US" dirty="0"/>
              </a:p>
              <a:p>
                <a:pPr lvl="1"/>
                <a:r>
                  <a:rPr lang="en-US" dirty="0"/>
                  <a:t>C </a:t>
                </a:r>
                <a:r>
                  <a:rPr lang="en-US" dirty="0">
                    <a:sym typeface="Wingdings" panose="05000000000000000000" pitchFamily="2" charset="2"/>
                  </a:rPr>
                  <a:t> a constant scaling factor</a:t>
                </a:r>
              </a:p>
              <a:p>
                <a:pPr lvl="1"/>
                <a:r>
                  <a:rPr lang="el-GR" dirty="0">
                    <a:sym typeface="Wingdings" panose="05000000000000000000" pitchFamily="2" charset="2"/>
                  </a:rPr>
                  <a:t>β</a:t>
                </a:r>
                <a:r>
                  <a:rPr lang="en-US" dirty="0">
                    <a:sym typeface="Wingdings" panose="05000000000000000000" pitchFamily="2" charset="2"/>
                  </a:rPr>
                  <a:t>  a constant fraction for multiplicative decrease</a:t>
                </a:r>
              </a:p>
              <a:p>
                <a:pPr lvl="1"/>
                <a:r>
                  <a:rPr lang="en-US" dirty="0">
                    <a:sym typeface="Wingdings" panose="05000000000000000000" pitchFamily="2" charset="2"/>
                  </a:rPr>
                  <a:t>T  time since last packet drop</a:t>
                </a:r>
              </a:p>
              <a:p>
                <a:pPr lvl="1"/>
                <a:r>
                  <a:rPr lang="en-US" dirty="0" err="1"/>
                  <a:t>cwnd</a:t>
                </a:r>
                <a:r>
                  <a:rPr lang="en-US" baseline="-25000" dirty="0" err="1"/>
                  <a:t>max</a:t>
                </a:r>
                <a:r>
                  <a:rPr lang="en-US" dirty="0"/>
                  <a:t> </a:t>
                </a:r>
                <a:r>
                  <a:rPr lang="en-US" dirty="0">
                    <a:sym typeface="Wingdings" panose="05000000000000000000" pitchFamily="2" charset="2"/>
                  </a:rPr>
                  <a:t> </a:t>
                </a:r>
                <a:r>
                  <a:rPr lang="en-US" dirty="0" err="1">
                    <a:sym typeface="Wingdings" panose="05000000000000000000" pitchFamily="2" charset="2"/>
                  </a:rPr>
                  <a:t>cwnd</a:t>
                </a:r>
                <a:r>
                  <a:rPr lang="en-US" dirty="0">
                    <a:sym typeface="Wingdings" panose="05000000000000000000" pitchFamily="2" charset="2"/>
                  </a:rPr>
                  <a:t> when last packet dropped</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2"/>
                <a:stretch>
                  <a:fillRect l="-345" t="-1195"/>
                </a:stretch>
              </a:blipFill>
            </p:spPr>
            <p:txBody>
              <a:bodyPr/>
              <a:lstStyle/>
              <a:p>
                <a:r>
                  <a:rPr lang="en-US">
                    <a:noFill/>
                  </a:rPr>
                  <a:t> </a:t>
                </a:r>
              </a:p>
            </p:txBody>
          </p:sp>
        </mc:Fallback>
      </mc:AlternateContent>
    </p:spTree>
    <p:extLst>
      <p:ext uri="{BB962C8B-B14F-4D97-AF65-F5344CB8AC3E}">
        <p14:creationId xmlns:p14="http://schemas.microsoft.com/office/powerpoint/2010/main" val="779971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p:txBody>
          <a:bodyPr>
            <a:normAutofit/>
          </a:bodyPr>
          <a:lstStyle/>
          <a:p>
            <a:r>
              <a:rPr lang="en-US" dirty="0"/>
              <a:t>TCP CUBIC Example</a:t>
            </a:r>
          </a:p>
        </p:txBody>
      </p:sp>
      <p:sp>
        <p:nvSpPr>
          <p:cNvPr id="676867" name="Rectangle 3"/>
          <p:cNvSpPr>
            <a:spLocks noGrp="1" noChangeArrowheads="1"/>
          </p:cNvSpPr>
          <p:nvPr>
            <p:ph idx="1"/>
          </p:nvPr>
        </p:nvSpPr>
        <p:spPr>
          <a:xfrm>
            <a:off x="1676400" y="5296730"/>
            <a:ext cx="8839200" cy="1561271"/>
          </a:xfrm>
        </p:spPr>
        <p:txBody>
          <a:bodyPr>
            <a:normAutofit fontScale="92500" lnSpcReduction="10000"/>
          </a:bodyPr>
          <a:lstStyle/>
          <a:p>
            <a:r>
              <a:rPr lang="en-US" sz="2400" dirty="0"/>
              <a:t>Less wasted bandwidth due to fast ramp up</a:t>
            </a:r>
          </a:p>
          <a:p>
            <a:r>
              <a:rPr lang="en-US" sz="2400" dirty="0"/>
              <a:t>Stable region and slow acceleration help maintain fairness</a:t>
            </a:r>
          </a:p>
          <a:p>
            <a:pPr lvl="1"/>
            <a:r>
              <a:rPr lang="en-US" sz="2100" dirty="0"/>
              <a:t>Fast ramp up is more aggressive than additive increase</a:t>
            </a:r>
          </a:p>
          <a:p>
            <a:pPr lvl="1"/>
            <a:r>
              <a:rPr lang="en-US" sz="2100" dirty="0"/>
              <a:t>To be fair to Tahoe/Reno, CUBIC needs to be less aggressive</a:t>
            </a:r>
          </a:p>
        </p:txBody>
      </p:sp>
      <p:sp>
        <p:nvSpPr>
          <p:cNvPr id="19" name="Slide Number Placeholder 2"/>
          <p:cNvSpPr>
            <a:spLocks noGrp="1"/>
          </p:cNvSpPr>
          <p:nvPr>
            <p:ph type="sldNum" sz="quarter" idx="12"/>
          </p:nvPr>
        </p:nvSpPr>
        <p:spPr>
          <a:xfrm>
            <a:off x="203200" y="1262590"/>
            <a:ext cx="533400" cy="304800"/>
          </a:xfrm>
        </p:spPr>
        <p:txBody>
          <a:bodyPr>
            <a:normAutofit fontScale="92500" lnSpcReduction="20000"/>
          </a:bodyPr>
          <a:lstStyle/>
          <a:p>
            <a:fld id="{283B9EA5-CE9A-4950-A80C-5ADF06B45BB8}" type="slidenum">
              <a:rPr lang="en-US" smtClean="0"/>
              <a:pPr/>
              <a:t>42</a:t>
            </a:fld>
            <a:endParaRPr lang="en-US" dirty="0"/>
          </a:p>
        </p:txBody>
      </p:sp>
      <p:sp>
        <p:nvSpPr>
          <p:cNvPr id="20" name="Line 10"/>
          <p:cNvSpPr>
            <a:spLocks noChangeShapeType="1"/>
          </p:cNvSpPr>
          <p:nvPr/>
        </p:nvSpPr>
        <p:spPr bwMode="auto">
          <a:xfrm>
            <a:off x="3844961" y="2697951"/>
            <a:ext cx="2129809" cy="0"/>
          </a:xfrm>
          <a:prstGeom prst="line">
            <a:avLst/>
          </a:prstGeom>
          <a:noFill/>
          <a:ln w="38100">
            <a:solidFill>
              <a:schemeClr val="accent2"/>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1" name="Line 10"/>
          <p:cNvSpPr>
            <a:spLocks noChangeShapeType="1"/>
          </p:cNvSpPr>
          <p:nvPr/>
        </p:nvSpPr>
        <p:spPr bwMode="auto">
          <a:xfrm>
            <a:off x="6259965" y="2177370"/>
            <a:ext cx="1107500" cy="0"/>
          </a:xfrm>
          <a:prstGeom prst="line">
            <a:avLst/>
          </a:prstGeom>
          <a:noFill/>
          <a:ln w="38100">
            <a:solidFill>
              <a:schemeClr val="accent2"/>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3" name="Rectangle 5"/>
          <p:cNvSpPr>
            <a:spLocks noChangeArrowheads="1"/>
          </p:cNvSpPr>
          <p:nvPr/>
        </p:nvSpPr>
        <p:spPr bwMode="auto">
          <a:xfrm>
            <a:off x="5545261" y="4834423"/>
            <a:ext cx="74699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dirty="0"/>
              <a:t>Time</a:t>
            </a:r>
          </a:p>
        </p:txBody>
      </p:sp>
      <p:sp>
        <p:nvSpPr>
          <p:cNvPr id="24" name="Rectangle 6"/>
          <p:cNvSpPr>
            <a:spLocks noChangeArrowheads="1"/>
          </p:cNvSpPr>
          <p:nvPr/>
        </p:nvSpPr>
        <p:spPr bwMode="auto">
          <a:xfrm rot="16200000">
            <a:off x="1363356" y="2899422"/>
            <a:ext cx="77905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i="1" dirty="0" err="1"/>
              <a:t>cwnd</a:t>
            </a:r>
            <a:endParaRPr lang="en-US" sz="2400" i="1" dirty="0"/>
          </a:p>
        </p:txBody>
      </p:sp>
      <p:sp>
        <p:nvSpPr>
          <p:cNvPr id="25" name="Rectangle 18"/>
          <p:cNvSpPr>
            <a:spLocks noChangeArrowheads="1"/>
          </p:cNvSpPr>
          <p:nvPr/>
        </p:nvSpPr>
        <p:spPr bwMode="auto">
          <a:xfrm>
            <a:off x="2867320" y="2303862"/>
            <a:ext cx="963405"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Timeout</a:t>
            </a:r>
          </a:p>
        </p:txBody>
      </p:sp>
      <p:sp>
        <p:nvSpPr>
          <p:cNvPr id="26" name="Rectangle 19"/>
          <p:cNvSpPr>
            <a:spLocks noChangeArrowheads="1"/>
          </p:cNvSpPr>
          <p:nvPr/>
        </p:nvSpPr>
        <p:spPr bwMode="auto">
          <a:xfrm>
            <a:off x="2039119" y="3424800"/>
            <a:ext cx="1230209"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Slow Start</a:t>
            </a:r>
          </a:p>
        </p:txBody>
      </p:sp>
      <p:sp>
        <p:nvSpPr>
          <p:cNvPr id="27" name="Rectangle 20"/>
          <p:cNvSpPr>
            <a:spLocks noChangeArrowheads="1"/>
          </p:cNvSpPr>
          <p:nvPr/>
        </p:nvSpPr>
        <p:spPr bwMode="auto">
          <a:xfrm>
            <a:off x="4045600" y="1571988"/>
            <a:ext cx="2603077" cy="4007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p>
            <a:pPr algn="ctr"/>
            <a:r>
              <a:rPr lang="en-US" sz="2000" dirty="0"/>
              <a:t>CUBIC Function</a:t>
            </a:r>
          </a:p>
        </p:txBody>
      </p:sp>
      <p:sp>
        <p:nvSpPr>
          <p:cNvPr id="28" name="Arc 7"/>
          <p:cNvSpPr>
            <a:spLocks/>
          </p:cNvSpPr>
          <p:nvPr/>
        </p:nvSpPr>
        <p:spPr bwMode="auto">
          <a:xfrm>
            <a:off x="2013326" y="2704614"/>
            <a:ext cx="1529192" cy="21298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9" name="Line 8"/>
          <p:cNvSpPr>
            <a:spLocks noChangeShapeType="1"/>
          </p:cNvSpPr>
          <p:nvPr/>
        </p:nvSpPr>
        <p:spPr bwMode="auto">
          <a:xfrm>
            <a:off x="3542518" y="2697951"/>
            <a:ext cx="299362"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0" name="Line 9"/>
          <p:cNvSpPr>
            <a:spLocks noChangeShapeType="1"/>
          </p:cNvSpPr>
          <p:nvPr/>
        </p:nvSpPr>
        <p:spPr bwMode="auto">
          <a:xfrm>
            <a:off x="3841880" y="2677344"/>
            <a:ext cx="0" cy="2129808"/>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7" name="Line 3"/>
          <p:cNvSpPr>
            <a:spLocks noChangeShapeType="1"/>
          </p:cNvSpPr>
          <p:nvPr/>
        </p:nvSpPr>
        <p:spPr bwMode="auto">
          <a:xfrm>
            <a:off x="2013326" y="1626772"/>
            <a:ext cx="0" cy="3207650"/>
          </a:xfrm>
          <a:prstGeom prst="line">
            <a:avLst/>
          </a:prstGeom>
          <a:noFill/>
          <a:ln w="57150">
            <a:solidFill>
              <a:schemeClr val="tx1"/>
            </a:solidFill>
            <a:round/>
            <a:headEnd type="triangle" w="med" len="med"/>
            <a:tailEnd type="none" w="med" len="med"/>
          </a:ln>
          <a:effectLst/>
        </p:spPr>
        <p:txBody>
          <a:bodyPr vert="horz" wrap="none" lIns="91440" tIns="45720" rIns="91440" bIns="45720" numCol="1" anchor="ctr" anchorCtr="0" compatLnSpc="1">
            <a:prstTxWarp prst="textNoShape">
              <a:avLst/>
            </a:prstTxWarp>
          </a:bodyPr>
          <a:lstStyle/>
          <a:p>
            <a:endParaRPr lang="en-US"/>
          </a:p>
        </p:txBody>
      </p:sp>
      <p:sp>
        <p:nvSpPr>
          <p:cNvPr id="39" name="Rectangle 18"/>
          <p:cNvSpPr>
            <a:spLocks noChangeArrowheads="1"/>
          </p:cNvSpPr>
          <p:nvPr/>
        </p:nvSpPr>
        <p:spPr bwMode="auto">
          <a:xfrm>
            <a:off x="4201112" y="2276974"/>
            <a:ext cx="965008"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ctr"/>
            <a:r>
              <a:rPr lang="en-US" sz="2000" i="1" dirty="0" err="1"/>
              <a:t>cwnd</a:t>
            </a:r>
            <a:r>
              <a:rPr lang="en-US" sz="2000" i="1" baseline="-25000" dirty="0" err="1"/>
              <a:t>max</a:t>
            </a:r>
            <a:endParaRPr lang="en-US" sz="2000" i="1" baseline="-25000" dirty="0"/>
          </a:p>
        </p:txBody>
      </p:sp>
      <p:sp>
        <p:nvSpPr>
          <p:cNvPr id="40" name="Line 14"/>
          <p:cNvSpPr>
            <a:spLocks noChangeShapeType="1"/>
          </p:cNvSpPr>
          <p:nvPr/>
        </p:nvSpPr>
        <p:spPr bwMode="auto">
          <a:xfrm>
            <a:off x="6259965" y="2177371"/>
            <a:ext cx="0" cy="1406053"/>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8" name="Line 4"/>
          <p:cNvSpPr>
            <a:spLocks noChangeShapeType="1"/>
          </p:cNvSpPr>
          <p:nvPr/>
        </p:nvSpPr>
        <p:spPr bwMode="auto">
          <a:xfrm>
            <a:off x="1984039" y="4835559"/>
            <a:ext cx="8527083" cy="3366"/>
          </a:xfrm>
          <a:prstGeom prst="line">
            <a:avLst/>
          </a:prstGeom>
          <a:noFill/>
          <a:ln w="57150">
            <a:solidFill>
              <a:schemeClr val="tx1"/>
            </a:solidFill>
            <a:round/>
            <a:headEnd type="none" w="med" len="med"/>
            <a:tailEnd type="triangle" w="med" len="med"/>
          </a:ln>
          <a:effectLst/>
        </p:spPr>
        <p:txBody>
          <a:bodyPr vert="horz" wrap="none" lIns="91440" tIns="45720" rIns="91440" bIns="45720" numCol="1" anchor="ctr" anchorCtr="0" compatLnSpc="1">
            <a:prstTxWarp prst="textNoShape">
              <a:avLst/>
            </a:prstTxWarp>
          </a:bodyPr>
          <a:lstStyle/>
          <a:p>
            <a:endParaRPr lang="en-US"/>
          </a:p>
        </p:txBody>
      </p:sp>
      <p:sp>
        <p:nvSpPr>
          <p:cNvPr id="5" name="Freeform 4"/>
          <p:cNvSpPr/>
          <p:nvPr/>
        </p:nvSpPr>
        <p:spPr>
          <a:xfrm>
            <a:off x="3833568" y="2704615"/>
            <a:ext cx="1989056" cy="2112483"/>
          </a:xfrm>
          <a:custGeom>
            <a:avLst/>
            <a:gdLst>
              <a:gd name="connsiteX0" fmla="*/ 0 w 2686639"/>
              <a:gd name="connsiteY0" fmla="*/ 2517309 h 2517309"/>
              <a:gd name="connsiteX1" fmla="*/ 1112363 w 2686639"/>
              <a:gd name="connsiteY1" fmla="*/ 415132 h 2517309"/>
              <a:gd name="connsiteX2" fmla="*/ 2686639 w 2686639"/>
              <a:gd name="connsiteY2" fmla="*/ 352 h 2517309"/>
            </a:gdLst>
            <a:ahLst/>
            <a:cxnLst>
              <a:cxn ang="0">
                <a:pos x="connsiteX0" y="connsiteY0"/>
              </a:cxn>
              <a:cxn ang="0">
                <a:pos x="connsiteX1" y="connsiteY1"/>
              </a:cxn>
              <a:cxn ang="0">
                <a:pos x="connsiteX2" y="connsiteY2"/>
              </a:cxn>
            </a:cxnLst>
            <a:rect l="l" t="t" r="r" b="b"/>
            <a:pathLst>
              <a:path w="2686639" h="2517309">
                <a:moveTo>
                  <a:pt x="0" y="2517309"/>
                </a:moveTo>
                <a:cubicBezTo>
                  <a:pt x="332295" y="1675967"/>
                  <a:pt x="664590" y="834625"/>
                  <a:pt x="1112363" y="415132"/>
                </a:cubicBezTo>
                <a:cubicBezTo>
                  <a:pt x="1560136" y="-4361"/>
                  <a:pt x="2123387" y="-2005"/>
                  <a:pt x="2686639" y="352"/>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0800000">
            <a:off x="5753745" y="2177370"/>
            <a:ext cx="493834" cy="524478"/>
          </a:xfrm>
          <a:custGeom>
            <a:avLst/>
            <a:gdLst>
              <a:gd name="connsiteX0" fmla="*/ 0 w 2686639"/>
              <a:gd name="connsiteY0" fmla="*/ 2517309 h 2517309"/>
              <a:gd name="connsiteX1" fmla="*/ 1112363 w 2686639"/>
              <a:gd name="connsiteY1" fmla="*/ 415132 h 2517309"/>
              <a:gd name="connsiteX2" fmla="*/ 2686639 w 2686639"/>
              <a:gd name="connsiteY2" fmla="*/ 352 h 2517309"/>
            </a:gdLst>
            <a:ahLst/>
            <a:cxnLst>
              <a:cxn ang="0">
                <a:pos x="connsiteX0" y="connsiteY0"/>
              </a:cxn>
              <a:cxn ang="0">
                <a:pos x="connsiteX1" y="connsiteY1"/>
              </a:cxn>
              <a:cxn ang="0">
                <a:pos x="connsiteX2" y="connsiteY2"/>
              </a:cxn>
            </a:cxnLst>
            <a:rect l="l" t="t" r="r" b="b"/>
            <a:pathLst>
              <a:path w="2686639" h="2517309">
                <a:moveTo>
                  <a:pt x="0" y="2517309"/>
                </a:moveTo>
                <a:cubicBezTo>
                  <a:pt x="332295" y="1675967"/>
                  <a:pt x="664590" y="834625"/>
                  <a:pt x="1112363" y="415132"/>
                </a:cubicBezTo>
                <a:cubicBezTo>
                  <a:pt x="1560136" y="-4361"/>
                  <a:pt x="2123387" y="-2005"/>
                  <a:pt x="2686639" y="352"/>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6259966" y="2177371"/>
            <a:ext cx="1323901" cy="1406053"/>
          </a:xfrm>
          <a:custGeom>
            <a:avLst/>
            <a:gdLst>
              <a:gd name="connsiteX0" fmla="*/ 0 w 2686639"/>
              <a:gd name="connsiteY0" fmla="*/ 2517309 h 2517309"/>
              <a:gd name="connsiteX1" fmla="*/ 1112363 w 2686639"/>
              <a:gd name="connsiteY1" fmla="*/ 415132 h 2517309"/>
              <a:gd name="connsiteX2" fmla="*/ 2686639 w 2686639"/>
              <a:gd name="connsiteY2" fmla="*/ 352 h 2517309"/>
            </a:gdLst>
            <a:ahLst/>
            <a:cxnLst>
              <a:cxn ang="0">
                <a:pos x="connsiteX0" y="connsiteY0"/>
              </a:cxn>
              <a:cxn ang="0">
                <a:pos x="connsiteX1" y="connsiteY1"/>
              </a:cxn>
              <a:cxn ang="0">
                <a:pos x="connsiteX2" y="connsiteY2"/>
              </a:cxn>
            </a:cxnLst>
            <a:rect l="l" t="t" r="r" b="b"/>
            <a:pathLst>
              <a:path w="2686639" h="2517309">
                <a:moveTo>
                  <a:pt x="0" y="2517309"/>
                </a:moveTo>
                <a:cubicBezTo>
                  <a:pt x="332295" y="1675967"/>
                  <a:pt x="664590" y="834625"/>
                  <a:pt x="1112363" y="415132"/>
                </a:cubicBezTo>
                <a:cubicBezTo>
                  <a:pt x="1560136" y="-4361"/>
                  <a:pt x="2123387" y="-2005"/>
                  <a:pt x="2686639" y="352"/>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ine 14"/>
          <p:cNvSpPr>
            <a:spLocks noChangeShapeType="1"/>
          </p:cNvSpPr>
          <p:nvPr/>
        </p:nvSpPr>
        <p:spPr bwMode="auto">
          <a:xfrm>
            <a:off x="7565012" y="2177371"/>
            <a:ext cx="0" cy="1406053"/>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1" name="Freeform 50"/>
          <p:cNvSpPr/>
          <p:nvPr/>
        </p:nvSpPr>
        <p:spPr>
          <a:xfrm>
            <a:off x="7557408" y="2177370"/>
            <a:ext cx="1323901" cy="1406053"/>
          </a:xfrm>
          <a:custGeom>
            <a:avLst/>
            <a:gdLst>
              <a:gd name="connsiteX0" fmla="*/ 0 w 2686639"/>
              <a:gd name="connsiteY0" fmla="*/ 2517309 h 2517309"/>
              <a:gd name="connsiteX1" fmla="*/ 1112363 w 2686639"/>
              <a:gd name="connsiteY1" fmla="*/ 415132 h 2517309"/>
              <a:gd name="connsiteX2" fmla="*/ 2686639 w 2686639"/>
              <a:gd name="connsiteY2" fmla="*/ 352 h 2517309"/>
            </a:gdLst>
            <a:ahLst/>
            <a:cxnLst>
              <a:cxn ang="0">
                <a:pos x="connsiteX0" y="connsiteY0"/>
              </a:cxn>
              <a:cxn ang="0">
                <a:pos x="connsiteX1" y="connsiteY1"/>
              </a:cxn>
              <a:cxn ang="0">
                <a:pos x="connsiteX2" y="connsiteY2"/>
              </a:cxn>
            </a:cxnLst>
            <a:rect l="l" t="t" r="r" b="b"/>
            <a:pathLst>
              <a:path w="2686639" h="2517309">
                <a:moveTo>
                  <a:pt x="0" y="2517309"/>
                </a:moveTo>
                <a:cubicBezTo>
                  <a:pt x="332295" y="1675967"/>
                  <a:pt x="664590" y="834625"/>
                  <a:pt x="1112363" y="415132"/>
                </a:cubicBezTo>
                <a:cubicBezTo>
                  <a:pt x="1560136" y="-4361"/>
                  <a:pt x="2123387" y="-2005"/>
                  <a:pt x="2686639" y="352"/>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72098" y="2125850"/>
            <a:ext cx="1362656" cy="86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ine 10"/>
          <p:cNvSpPr>
            <a:spLocks noChangeShapeType="1"/>
          </p:cNvSpPr>
          <p:nvPr/>
        </p:nvSpPr>
        <p:spPr bwMode="auto">
          <a:xfrm>
            <a:off x="7565013" y="2177370"/>
            <a:ext cx="711691" cy="0"/>
          </a:xfrm>
          <a:prstGeom prst="line">
            <a:avLst/>
          </a:prstGeom>
          <a:noFill/>
          <a:ln w="38100">
            <a:solidFill>
              <a:schemeClr val="accent2"/>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3" name="Line 14"/>
          <p:cNvSpPr>
            <a:spLocks noChangeShapeType="1"/>
          </p:cNvSpPr>
          <p:nvPr/>
        </p:nvSpPr>
        <p:spPr bwMode="auto">
          <a:xfrm>
            <a:off x="7813500" y="2988299"/>
            <a:ext cx="6578" cy="1018094"/>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4" name="Freeform 53"/>
          <p:cNvSpPr/>
          <p:nvPr/>
        </p:nvSpPr>
        <p:spPr>
          <a:xfrm>
            <a:off x="7816349" y="3001333"/>
            <a:ext cx="952837" cy="1011963"/>
          </a:xfrm>
          <a:custGeom>
            <a:avLst/>
            <a:gdLst>
              <a:gd name="connsiteX0" fmla="*/ 0 w 2686639"/>
              <a:gd name="connsiteY0" fmla="*/ 2517309 h 2517309"/>
              <a:gd name="connsiteX1" fmla="*/ 1112363 w 2686639"/>
              <a:gd name="connsiteY1" fmla="*/ 415132 h 2517309"/>
              <a:gd name="connsiteX2" fmla="*/ 2686639 w 2686639"/>
              <a:gd name="connsiteY2" fmla="*/ 352 h 2517309"/>
            </a:gdLst>
            <a:ahLst/>
            <a:cxnLst>
              <a:cxn ang="0">
                <a:pos x="connsiteX0" y="connsiteY0"/>
              </a:cxn>
              <a:cxn ang="0">
                <a:pos x="connsiteX1" y="connsiteY1"/>
              </a:cxn>
              <a:cxn ang="0">
                <a:pos x="connsiteX2" y="connsiteY2"/>
              </a:cxn>
            </a:cxnLst>
            <a:rect l="l" t="t" r="r" b="b"/>
            <a:pathLst>
              <a:path w="2686639" h="2517309">
                <a:moveTo>
                  <a:pt x="0" y="2517309"/>
                </a:moveTo>
                <a:cubicBezTo>
                  <a:pt x="332295" y="1675967"/>
                  <a:pt x="664590" y="834625"/>
                  <a:pt x="1112363" y="415132"/>
                </a:cubicBezTo>
                <a:cubicBezTo>
                  <a:pt x="1560136" y="-4361"/>
                  <a:pt x="2123387" y="-2005"/>
                  <a:pt x="2686639" y="352"/>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0800000">
            <a:off x="8740157" y="2148212"/>
            <a:ext cx="799765" cy="849393"/>
          </a:xfrm>
          <a:custGeom>
            <a:avLst/>
            <a:gdLst>
              <a:gd name="connsiteX0" fmla="*/ 0 w 2686639"/>
              <a:gd name="connsiteY0" fmla="*/ 2517309 h 2517309"/>
              <a:gd name="connsiteX1" fmla="*/ 1112363 w 2686639"/>
              <a:gd name="connsiteY1" fmla="*/ 415132 h 2517309"/>
              <a:gd name="connsiteX2" fmla="*/ 2686639 w 2686639"/>
              <a:gd name="connsiteY2" fmla="*/ 352 h 2517309"/>
            </a:gdLst>
            <a:ahLst/>
            <a:cxnLst>
              <a:cxn ang="0">
                <a:pos x="connsiteX0" y="connsiteY0"/>
              </a:cxn>
              <a:cxn ang="0">
                <a:pos x="connsiteX1" y="connsiteY1"/>
              </a:cxn>
              <a:cxn ang="0">
                <a:pos x="connsiteX2" y="connsiteY2"/>
              </a:cxn>
            </a:cxnLst>
            <a:rect l="l" t="t" r="r" b="b"/>
            <a:pathLst>
              <a:path w="2686639" h="2517309">
                <a:moveTo>
                  <a:pt x="0" y="2517309"/>
                </a:moveTo>
                <a:cubicBezTo>
                  <a:pt x="332295" y="1675967"/>
                  <a:pt x="664590" y="834625"/>
                  <a:pt x="1112363" y="415132"/>
                </a:cubicBezTo>
                <a:cubicBezTo>
                  <a:pt x="1560136" y="-4361"/>
                  <a:pt x="2123387" y="-2005"/>
                  <a:pt x="2686639" y="352"/>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ine 10"/>
          <p:cNvSpPr>
            <a:spLocks noChangeShapeType="1"/>
          </p:cNvSpPr>
          <p:nvPr/>
        </p:nvSpPr>
        <p:spPr bwMode="auto">
          <a:xfrm>
            <a:off x="7748018" y="2988298"/>
            <a:ext cx="1651907" cy="0"/>
          </a:xfrm>
          <a:prstGeom prst="line">
            <a:avLst/>
          </a:prstGeom>
          <a:noFill/>
          <a:ln w="38100">
            <a:solidFill>
              <a:schemeClr val="accent2"/>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6" name="Rounded Rectangle 45"/>
          <p:cNvSpPr/>
          <p:nvPr/>
        </p:nvSpPr>
        <p:spPr>
          <a:xfrm>
            <a:off x="4102034" y="1998482"/>
            <a:ext cx="2490211" cy="169284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flipH="1">
            <a:off x="4381483" y="4006394"/>
            <a:ext cx="1144921" cy="707009"/>
            <a:chOff x="1191443" y="4863146"/>
            <a:chExt cx="5209363" cy="1398648"/>
          </a:xfrm>
        </p:grpSpPr>
        <p:sp>
          <p:nvSpPr>
            <p:cNvPr id="57" name="Rectangular Callout 56"/>
            <p:cNvSpPr/>
            <p:nvPr/>
          </p:nvSpPr>
          <p:spPr>
            <a:xfrm>
              <a:off x="1191443" y="4876800"/>
              <a:ext cx="5181604" cy="1384994"/>
            </a:xfrm>
            <a:prstGeom prst="wedgeRectCallout">
              <a:avLst>
                <a:gd name="adj1" fmla="val 38925"/>
                <a:gd name="adj2" fmla="val -136558"/>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sz="2000" kern="0">
                <a:solidFill>
                  <a:sysClr val="window" lastClr="FFFFFF"/>
                </a:solidFill>
                <a:latin typeface="Tw Cen MT"/>
              </a:endParaRPr>
            </a:p>
          </p:txBody>
        </p:sp>
        <p:sp>
          <p:nvSpPr>
            <p:cNvPr id="58" name="TextBox 57"/>
            <p:cNvSpPr txBox="1"/>
            <p:nvPr/>
          </p:nvSpPr>
          <p:spPr>
            <a:xfrm>
              <a:off x="1219207" y="4863146"/>
              <a:ext cx="5181599" cy="1278611"/>
            </a:xfrm>
            <a:prstGeom prst="rect">
              <a:avLst/>
            </a:prstGeom>
            <a:noFill/>
          </p:spPr>
          <p:txBody>
            <a:bodyPr wrap="square" rtlCol="0">
              <a:spAutoFit/>
            </a:bodyPr>
            <a:lstStyle/>
            <a:p>
              <a:pPr algn="ctr">
                <a:defRPr/>
              </a:pPr>
              <a:r>
                <a:rPr lang="en-US" kern="0" dirty="0">
                  <a:solidFill>
                    <a:sysClr val="window" lastClr="FFFFFF"/>
                  </a:solidFill>
                </a:rPr>
                <a:t>Fast ramp up</a:t>
              </a:r>
            </a:p>
          </p:txBody>
        </p:sp>
      </p:grpSp>
      <p:grpSp>
        <p:nvGrpSpPr>
          <p:cNvPr id="59" name="Group 58"/>
          <p:cNvGrpSpPr/>
          <p:nvPr/>
        </p:nvGrpSpPr>
        <p:grpSpPr>
          <a:xfrm flipH="1">
            <a:off x="4925695" y="3081130"/>
            <a:ext cx="1144921" cy="657449"/>
            <a:chOff x="1191443" y="4863146"/>
            <a:chExt cx="5209363" cy="1398648"/>
          </a:xfrm>
        </p:grpSpPr>
        <p:sp>
          <p:nvSpPr>
            <p:cNvPr id="60" name="Rectangular Callout 59"/>
            <p:cNvSpPr/>
            <p:nvPr/>
          </p:nvSpPr>
          <p:spPr>
            <a:xfrm>
              <a:off x="1191443" y="4876800"/>
              <a:ext cx="5181604" cy="1384994"/>
            </a:xfrm>
            <a:prstGeom prst="wedgeRectCallout">
              <a:avLst>
                <a:gd name="adj1" fmla="val 5814"/>
                <a:gd name="adj2" fmla="val -93862"/>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sz="2000" kern="0">
                <a:solidFill>
                  <a:sysClr val="window" lastClr="FFFFFF"/>
                </a:solidFill>
                <a:latin typeface="Tw Cen MT"/>
              </a:endParaRPr>
            </a:p>
          </p:txBody>
        </p:sp>
        <p:sp>
          <p:nvSpPr>
            <p:cNvPr id="61" name="TextBox 60"/>
            <p:cNvSpPr txBox="1"/>
            <p:nvPr/>
          </p:nvSpPr>
          <p:spPr>
            <a:xfrm>
              <a:off x="1219207" y="4863146"/>
              <a:ext cx="5181599" cy="1374996"/>
            </a:xfrm>
            <a:prstGeom prst="rect">
              <a:avLst/>
            </a:prstGeom>
            <a:noFill/>
          </p:spPr>
          <p:txBody>
            <a:bodyPr wrap="square" rtlCol="0">
              <a:spAutoFit/>
            </a:bodyPr>
            <a:lstStyle/>
            <a:p>
              <a:pPr algn="ctr">
                <a:defRPr/>
              </a:pPr>
              <a:r>
                <a:rPr lang="en-US" kern="0" dirty="0">
                  <a:solidFill>
                    <a:sysClr val="window" lastClr="FFFFFF"/>
                  </a:solidFill>
                </a:rPr>
                <a:t>Stable</a:t>
              </a:r>
            </a:p>
            <a:p>
              <a:pPr algn="ctr">
                <a:defRPr/>
              </a:pPr>
              <a:r>
                <a:rPr lang="en-US" kern="0" dirty="0">
                  <a:solidFill>
                    <a:sysClr val="window" lastClr="FFFFFF"/>
                  </a:solidFill>
                </a:rPr>
                <a:t>Region</a:t>
              </a:r>
            </a:p>
          </p:txBody>
        </p:sp>
      </p:grpSp>
      <p:grpSp>
        <p:nvGrpSpPr>
          <p:cNvPr id="62" name="Group 61"/>
          <p:cNvGrpSpPr/>
          <p:nvPr/>
        </p:nvGrpSpPr>
        <p:grpSpPr>
          <a:xfrm flipH="1">
            <a:off x="6579088" y="1244225"/>
            <a:ext cx="2468824" cy="707009"/>
            <a:chOff x="1191443" y="4863146"/>
            <a:chExt cx="5209363" cy="1398648"/>
          </a:xfrm>
        </p:grpSpPr>
        <p:sp>
          <p:nvSpPr>
            <p:cNvPr id="63" name="Rectangular Callout 62"/>
            <p:cNvSpPr/>
            <p:nvPr/>
          </p:nvSpPr>
          <p:spPr>
            <a:xfrm>
              <a:off x="1191443" y="4876800"/>
              <a:ext cx="5181603" cy="1384994"/>
            </a:xfrm>
            <a:prstGeom prst="wedgeRectCallout">
              <a:avLst>
                <a:gd name="adj1" fmla="val 60038"/>
                <a:gd name="adj2" fmla="val 111194"/>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sz="2000" kern="0">
                <a:solidFill>
                  <a:sysClr val="window" lastClr="FFFFFF"/>
                </a:solidFill>
                <a:latin typeface="Tw Cen MT"/>
              </a:endParaRPr>
            </a:p>
          </p:txBody>
        </p:sp>
        <p:sp>
          <p:nvSpPr>
            <p:cNvPr id="64" name="TextBox 63"/>
            <p:cNvSpPr txBox="1"/>
            <p:nvPr/>
          </p:nvSpPr>
          <p:spPr>
            <a:xfrm>
              <a:off x="1219207" y="4863146"/>
              <a:ext cx="5181599" cy="1278611"/>
            </a:xfrm>
            <a:prstGeom prst="rect">
              <a:avLst/>
            </a:prstGeom>
            <a:noFill/>
          </p:spPr>
          <p:txBody>
            <a:bodyPr wrap="square" rtlCol="0">
              <a:spAutoFit/>
            </a:bodyPr>
            <a:lstStyle/>
            <a:p>
              <a:pPr algn="ctr">
                <a:defRPr/>
              </a:pPr>
              <a:r>
                <a:rPr lang="en-US" kern="0" dirty="0">
                  <a:solidFill>
                    <a:sysClr val="window" lastClr="FFFFFF"/>
                  </a:solidFill>
                </a:rPr>
                <a:t>Slowly accelerate to probe for bandwidth</a:t>
              </a:r>
            </a:p>
          </p:txBody>
        </p:sp>
      </p:grpSp>
    </p:spTree>
    <p:extLst>
      <p:ext uri="{BB962C8B-B14F-4D97-AF65-F5344CB8AC3E}">
        <p14:creationId xmlns:p14="http://schemas.microsoft.com/office/powerpoint/2010/main" val="397911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ppt_x</p:attrName>
                                        </p:attrNameLst>
                                      </p:cBhvr>
                                      <p:tavLst>
                                        <p:tav tm="0">
                                          <p:val>
                                            <p:strVal val="#ppt_x"/>
                                          </p:val>
                                        </p:tav>
                                        <p:tav tm="100000">
                                          <p:val>
                                            <p:strVal val="#ppt_x"/>
                                          </p:val>
                                        </p:tav>
                                      </p:tavLst>
                                    </p:anim>
                                    <p:anim calcmode="lin" valueType="num">
                                      <p:cBhvr>
                                        <p:cTn id="47" dur="5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anim calcmode="lin" valueType="num">
                                      <p:cBhvr>
                                        <p:cTn id="53" dur="500" fill="hold"/>
                                        <p:tgtEl>
                                          <p:spTgt spid="59"/>
                                        </p:tgtEl>
                                        <p:attrNameLst>
                                          <p:attrName>ppt_x</p:attrName>
                                        </p:attrNameLst>
                                      </p:cBhvr>
                                      <p:tavLst>
                                        <p:tav tm="0">
                                          <p:val>
                                            <p:strVal val="#ppt_x"/>
                                          </p:val>
                                        </p:tav>
                                        <p:tav tm="100000">
                                          <p:val>
                                            <p:strVal val="#ppt_x"/>
                                          </p:val>
                                        </p:tav>
                                      </p:tavLst>
                                    </p:anim>
                                    <p:anim calcmode="lin" valueType="num">
                                      <p:cBhvr>
                                        <p:cTn id="54"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down)">
                                      <p:cBhvr>
                                        <p:cTn id="59" dur="500"/>
                                        <p:tgtEl>
                                          <p:spTgt spid="47"/>
                                        </p:tgtEl>
                                      </p:cBhvr>
                                    </p:animEffect>
                                  </p:childTnLst>
                                </p:cTn>
                              </p:par>
                            </p:childTnLst>
                          </p:cTn>
                        </p:par>
                        <p:par>
                          <p:cTn id="60" fill="hold">
                            <p:stCondLst>
                              <p:cond delay="500"/>
                            </p:stCondLst>
                            <p:childTnLst>
                              <p:par>
                                <p:cTn id="61" presetID="42" presetClass="entr" presetSubtype="0" fill="hold"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anim calcmode="lin" valueType="num">
                                      <p:cBhvr>
                                        <p:cTn id="64" dur="500" fill="hold"/>
                                        <p:tgtEl>
                                          <p:spTgt spid="62"/>
                                        </p:tgtEl>
                                        <p:attrNameLst>
                                          <p:attrName>ppt_x</p:attrName>
                                        </p:attrNameLst>
                                      </p:cBhvr>
                                      <p:tavLst>
                                        <p:tav tm="0">
                                          <p:val>
                                            <p:strVal val="#ppt_x"/>
                                          </p:val>
                                        </p:tav>
                                        <p:tav tm="100000">
                                          <p:val>
                                            <p:strVal val="#ppt_x"/>
                                          </p:val>
                                        </p:tav>
                                      </p:tavLst>
                                    </p:anim>
                                    <p:anim calcmode="lin" valueType="num">
                                      <p:cBhvr>
                                        <p:cTn id="65" dur="5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500"/>
                                        <p:tgtEl>
                                          <p:spTgt spid="56"/>
                                        </p:tgtEl>
                                      </p:cBhvr>
                                    </p:animEffect>
                                    <p:anim calcmode="lin" valueType="num">
                                      <p:cBhvr>
                                        <p:cTn id="70" dur="500"/>
                                        <p:tgtEl>
                                          <p:spTgt spid="56"/>
                                        </p:tgtEl>
                                        <p:attrNameLst>
                                          <p:attrName>ppt_x</p:attrName>
                                        </p:attrNameLst>
                                      </p:cBhvr>
                                      <p:tavLst>
                                        <p:tav tm="0">
                                          <p:val>
                                            <p:strVal val="ppt_x"/>
                                          </p:val>
                                        </p:tav>
                                        <p:tav tm="100000">
                                          <p:val>
                                            <p:strVal val="ppt_x"/>
                                          </p:val>
                                        </p:tav>
                                      </p:tavLst>
                                    </p:anim>
                                    <p:anim calcmode="lin" valueType="num">
                                      <p:cBhvr>
                                        <p:cTn id="71" dur="500"/>
                                        <p:tgtEl>
                                          <p:spTgt spid="56"/>
                                        </p:tgtEl>
                                        <p:attrNameLst>
                                          <p:attrName>ppt_y</p:attrName>
                                        </p:attrNameLst>
                                      </p:cBhvr>
                                      <p:tavLst>
                                        <p:tav tm="0">
                                          <p:val>
                                            <p:strVal val="ppt_y"/>
                                          </p:val>
                                        </p:tav>
                                        <p:tav tm="100000">
                                          <p:val>
                                            <p:strVal val="ppt_y+.1"/>
                                          </p:val>
                                        </p:tav>
                                      </p:tavLst>
                                    </p:anim>
                                    <p:set>
                                      <p:cBhvr>
                                        <p:cTn id="72" dur="1" fill="hold">
                                          <p:stCondLst>
                                            <p:cond delay="499"/>
                                          </p:stCondLst>
                                        </p:cTn>
                                        <p:tgtEl>
                                          <p:spTgt spid="56"/>
                                        </p:tgtEl>
                                        <p:attrNameLst>
                                          <p:attrName>style.visibility</p:attrName>
                                        </p:attrNameLst>
                                      </p:cBhvr>
                                      <p:to>
                                        <p:strVal val="hidden"/>
                                      </p:to>
                                    </p:set>
                                  </p:childTnLst>
                                </p:cTn>
                              </p:par>
                              <p:par>
                                <p:cTn id="73" presetID="42" presetClass="exit" presetSubtype="0" fill="hold" nodeType="withEffect">
                                  <p:stCondLst>
                                    <p:cond delay="0"/>
                                  </p:stCondLst>
                                  <p:childTnLst>
                                    <p:animEffect transition="out" filter="fade">
                                      <p:cBhvr>
                                        <p:cTn id="74" dur="500"/>
                                        <p:tgtEl>
                                          <p:spTgt spid="59"/>
                                        </p:tgtEl>
                                      </p:cBhvr>
                                    </p:animEffect>
                                    <p:anim calcmode="lin" valueType="num">
                                      <p:cBhvr>
                                        <p:cTn id="75" dur="500"/>
                                        <p:tgtEl>
                                          <p:spTgt spid="59"/>
                                        </p:tgtEl>
                                        <p:attrNameLst>
                                          <p:attrName>ppt_x</p:attrName>
                                        </p:attrNameLst>
                                      </p:cBhvr>
                                      <p:tavLst>
                                        <p:tav tm="0">
                                          <p:val>
                                            <p:strVal val="ppt_x"/>
                                          </p:val>
                                        </p:tav>
                                        <p:tav tm="100000">
                                          <p:val>
                                            <p:strVal val="ppt_x"/>
                                          </p:val>
                                        </p:tav>
                                      </p:tavLst>
                                    </p:anim>
                                    <p:anim calcmode="lin" valueType="num">
                                      <p:cBhvr>
                                        <p:cTn id="76" dur="500"/>
                                        <p:tgtEl>
                                          <p:spTgt spid="59"/>
                                        </p:tgtEl>
                                        <p:attrNameLst>
                                          <p:attrName>ppt_y</p:attrName>
                                        </p:attrNameLst>
                                      </p:cBhvr>
                                      <p:tavLst>
                                        <p:tav tm="0">
                                          <p:val>
                                            <p:strVal val="ppt_y"/>
                                          </p:val>
                                        </p:tav>
                                        <p:tav tm="100000">
                                          <p:val>
                                            <p:strVal val="ppt_y+.1"/>
                                          </p:val>
                                        </p:tav>
                                      </p:tavLst>
                                    </p:anim>
                                    <p:set>
                                      <p:cBhvr>
                                        <p:cTn id="77" dur="1" fill="hold">
                                          <p:stCondLst>
                                            <p:cond delay="499"/>
                                          </p:stCondLst>
                                        </p:cTn>
                                        <p:tgtEl>
                                          <p:spTgt spid="59"/>
                                        </p:tgtEl>
                                        <p:attrNameLst>
                                          <p:attrName>style.visibility</p:attrName>
                                        </p:attrNameLst>
                                      </p:cBhvr>
                                      <p:to>
                                        <p:strVal val="hidden"/>
                                      </p:to>
                                    </p:set>
                                  </p:childTnLst>
                                </p:cTn>
                              </p:par>
                              <p:par>
                                <p:cTn id="78" presetID="42" presetClass="exit" presetSubtype="0" fill="hold" nodeType="withEffect">
                                  <p:stCondLst>
                                    <p:cond delay="0"/>
                                  </p:stCondLst>
                                  <p:childTnLst>
                                    <p:animEffect transition="out" filter="fade">
                                      <p:cBhvr>
                                        <p:cTn id="79" dur="500"/>
                                        <p:tgtEl>
                                          <p:spTgt spid="62"/>
                                        </p:tgtEl>
                                      </p:cBhvr>
                                    </p:animEffect>
                                    <p:anim calcmode="lin" valueType="num">
                                      <p:cBhvr>
                                        <p:cTn id="80" dur="500"/>
                                        <p:tgtEl>
                                          <p:spTgt spid="62"/>
                                        </p:tgtEl>
                                        <p:attrNameLst>
                                          <p:attrName>ppt_x</p:attrName>
                                        </p:attrNameLst>
                                      </p:cBhvr>
                                      <p:tavLst>
                                        <p:tav tm="0">
                                          <p:val>
                                            <p:strVal val="ppt_x"/>
                                          </p:val>
                                        </p:tav>
                                        <p:tav tm="100000">
                                          <p:val>
                                            <p:strVal val="ppt_x"/>
                                          </p:val>
                                        </p:tav>
                                      </p:tavLst>
                                    </p:anim>
                                    <p:anim calcmode="lin" valueType="num">
                                      <p:cBhvr>
                                        <p:cTn id="81" dur="500"/>
                                        <p:tgtEl>
                                          <p:spTgt spid="62"/>
                                        </p:tgtEl>
                                        <p:attrNameLst>
                                          <p:attrName>ppt_y</p:attrName>
                                        </p:attrNameLst>
                                      </p:cBhvr>
                                      <p:tavLst>
                                        <p:tav tm="0">
                                          <p:val>
                                            <p:strVal val="ppt_y"/>
                                          </p:val>
                                        </p:tav>
                                        <p:tav tm="100000">
                                          <p:val>
                                            <p:strVal val="ppt_y+.1"/>
                                          </p:val>
                                        </p:tav>
                                      </p:tavLst>
                                    </p:anim>
                                    <p:set>
                                      <p:cBhvr>
                                        <p:cTn id="82" dur="1" fill="hold">
                                          <p:stCondLst>
                                            <p:cond delay="499"/>
                                          </p:stCondLst>
                                        </p:cTn>
                                        <p:tgtEl>
                                          <p:spTgt spid="62"/>
                                        </p:tgtEl>
                                        <p:attrNameLst>
                                          <p:attrName>style.visibility</p:attrName>
                                        </p:attrNameLst>
                                      </p:cBhvr>
                                      <p:to>
                                        <p:strVal val="hidden"/>
                                      </p:to>
                                    </p:set>
                                  </p:childTnLst>
                                </p:cTn>
                              </p:par>
                            </p:childTnLst>
                          </p:cTn>
                        </p:par>
                        <p:par>
                          <p:cTn id="83" fill="hold">
                            <p:stCondLst>
                              <p:cond delay="500"/>
                            </p:stCondLst>
                            <p:childTnLst>
                              <p:par>
                                <p:cTn id="84" presetID="16" presetClass="entr" presetSubtype="21"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barn(inVertical)">
                                      <p:cBhvr>
                                        <p:cTn id="86" dur="500"/>
                                        <p:tgtEl>
                                          <p:spTgt spid="46"/>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barn(inVertical)">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wipe(up)">
                                      <p:cBhvr>
                                        <p:cTn id="94" dur="500"/>
                                        <p:tgtEl>
                                          <p:spTgt spid="40"/>
                                        </p:tgtEl>
                                      </p:cBhvr>
                                    </p:animEffect>
                                  </p:childTnLst>
                                </p:cTn>
                              </p:par>
                            </p:childTnLst>
                          </p:cTn>
                        </p:par>
                        <p:par>
                          <p:cTn id="95" fill="hold">
                            <p:stCondLst>
                              <p:cond delay="500"/>
                            </p:stCondLst>
                            <p:childTnLst>
                              <p:par>
                                <p:cTn id="96" presetID="16" presetClass="entr" presetSubtype="21"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barn(inVertical)">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wipe(down)">
                                      <p:cBhvr>
                                        <p:cTn id="103" dur="500"/>
                                        <p:tgtEl>
                                          <p:spTgt spid="48"/>
                                        </p:tgtEl>
                                      </p:cBhvr>
                                    </p:animEffect>
                                  </p:childTnLst>
                                </p:cTn>
                              </p:par>
                            </p:childTnLst>
                          </p:cTn>
                        </p:par>
                        <p:par>
                          <p:cTn id="104" fill="hold">
                            <p:stCondLst>
                              <p:cond delay="500"/>
                            </p:stCondLst>
                            <p:childTnLst>
                              <p:par>
                                <p:cTn id="105" presetID="22" presetClass="entr" presetSubtype="1" fill="hold" grpId="0"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wipe(up)">
                                      <p:cBhvr>
                                        <p:cTn id="107" dur="500"/>
                                        <p:tgtEl>
                                          <p:spTgt spid="49"/>
                                        </p:tgtEl>
                                      </p:cBhvr>
                                    </p:animEffect>
                                  </p:childTnLst>
                                </p:cTn>
                              </p:par>
                            </p:childTnLst>
                          </p:cTn>
                        </p:par>
                        <p:par>
                          <p:cTn id="108" fill="hold">
                            <p:stCondLst>
                              <p:cond delay="1000"/>
                            </p:stCondLst>
                            <p:childTnLst>
                              <p:par>
                                <p:cTn id="109" presetID="16" presetClass="entr" presetSubtype="21"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barn(inVertical)">
                                      <p:cBhvr>
                                        <p:cTn id="111" dur="500"/>
                                        <p:tgtEl>
                                          <p:spTgt spid="5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wipe(down)">
                                      <p:cBhvr>
                                        <p:cTn id="116" dur="500"/>
                                        <p:tgtEl>
                                          <p:spTgt spid="51"/>
                                        </p:tgtEl>
                                      </p:cBhvr>
                                    </p:animEffect>
                                  </p:childTnLst>
                                </p:cTn>
                              </p:par>
                            </p:childTnLst>
                          </p:cTn>
                        </p:par>
                        <p:par>
                          <p:cTn id="117" fill="hold">
                            <p:stCondLst>
                              <p:cond delay="500"/>
                            </p:stCondLst>
                            <p:childTnLst>
                              <p:par>
                                <p:cTn id="118" presetID="22" presetClass="entr" presetSubtype="1" fill="hold" grpId="0" nodeType="after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wipe(up)">
                                      <p:cBhvr>
                                        <p:cTn id="120" dur="500"/>
                                        <p:tgtEl>
                                          <p:spTgt spid="53"/>
                                        </p:tgtEl>
                                      </p:cBhvr>
                                    </p:animEffect>
                                  </p:childTnLst>
                                </p:cTn>
                              </p:par>
                            </p:childTnLst>
                          </p:cTn>
                        </p:par>
                        <p:par>
                          <p:cTn id="121" fill="hold">
                            <p:stCondLst>
                              <p:cond delay="1000"/>
                            </p:stCondLst>
                            <p:childTnLst>
                              <p:par>
                                <p:cTn id="122" presetID="16" presetClass="entr" presetSubtype="21" fill="hold" grpId="0" nodeType="after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barn(inVertical)">
                                      <p:cBhvr>
                                        <p:cTn id="124" dur="500"/>
                                        <p:tgtEl>
                                          <p:spTgt spid="5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wipe(down)">
                                      <p:cBhvr>
                                        <p:cTn id="129" dur="500"/>
                                        <p:tgtEl>
                                          <p:spTgt spid="54"/>
                                        </p:tgtEl>
                                      </p:cBhvr>
                                    </p:animEffect>
                                  </p:childTnLst>
                                </p:cTn>
                              </p:par>
                            </p:childTnLst>
                          </p:cTn>
                        </p:par>
                        <p:par>
                          <p:cTn id="130" fill="hold">
                            <p:stCondLst>
                              <p:cond delay="500"/>
                            </p:stCondLst>
                            <p:childTnLst>
                              <p:par>
                                <p:cTn id="131" presetID="22" presetClass="entr" presetSubtype="4" fill="hold" grpId="0" nodeType="after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wipe(down)">
                                      <p:cBhvr>
                                        <p:cTn id="133" dur="500"/>
                                        <p:tgtEl>
                                          <p:spTgt spid="55"/>
                                        </p:tgtEl>
                                      </p:cBhvr>
                                    </p:animEffect>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676867">
                                            <p:txEl>
                                              <p:pRg st="0" end="0"/>
                                            </p:txEl>
                                          </p:spTgt>
                                        </p:tgtEl>
                                        <p:attrNameLst>
                                          <p:attrName>style.visibility</p:attrName>
                                        </p:attrNameLst>
                                      </p:cBhvr>
                                      <p:to>
                                        <p:strVal val="visible"/>
                                      </p:to>
                                    </p:set>
                                    <p:animEffect transition="in" filter="fade">
                                      <p:cBhvr>
                                        <p:cTn id="138" dur="500"/>
                                        <p:tgtEl>
                                          <p:spTgt spid="676867">
                                            <p:txEl>
                                              <p:pRg st="0" end="0"/>
                                            </p:txEl>
                                          </p:spTgt>
                                        </p:tgtEl>
                                      </p:cBhvr>
                                    </p:animEffect>
                                    <p:anim calcmode="lin" valueType="num">
                                      <p:cBhvr>
                                        <p:cTn id="139" dur="500" fill="hold"/>
                                        <p:tgtEl>
                                          <p:spTgt spid="676867">
                                            <p:txEl>
                                              <p:pRg st="0" end="0"/>
                                            </p:txEl>
                                          </p:spTgt>
                                        </p:tgtEl>
                                        <p:attrNameLst>
                                          <p:attrName>ppt_x</p:attrName>
                                        </p:attrNameLst>
                                      </p:cBhvr>
                                      <p:tavLst>
                                        <p:tav tm="0">
                                          <p:val>
                                            <p:strVal val="#ppt_x"/>
                                          </p:val>
                                        </p:tav>
                                        <p:tav tm="100000">
                                          <p:val>
                                            <p:strVal val="#ppt_x"/>
                                          </p:val>
                                        </p:tav>
                                      </p:tavLst>
                                    </p:anim>
                                    <p:anim calcmode="lin" valueType="num">
                                      <p:cBhvr>
                                        <p:cTn id="140" dur="500" fill="hold"/>
                                        <p:tgtEl>
                                          <p:spTgt spid="676867">
                                            <p:txEl>
                                              <p:pRg st="0" end="0"/>
                                            </p:txEl>
                                          </p:spTgt>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676867">
                                            <p:txEl>
                                              <p:pRg st="1" end="1"/>
                                            </p:txEl>
                                          </p:spTgt>
                                        </p:tgtEl>
                                        <p:attrNameLst>
                                          <p:attrName>style.visibility</p:attrName>
                                        </p:attrNameLst>
                                      </p:cBhvr>
                                      <p:to>
                                        <p:strVal val="visible"/>
                                      </p:to>
                                    </p:set>
                                    <p:animEffect transition="in" filter="fade">
                                      <p:cBhvr>
                                        <p:cTn id="143" dur="500"/>
                                        <p:tgtEl>
                                          <p:spTgt spid="676867">
                                            <p:txEl>
                                              <p:pRg st="1" end="1"/>
                                            </p:txEl>
                                          </p:spTgt>
                                        </p:tgtEl>
                                      </p:cBhvr>
                                    </p:animEffect>
                                    <p:anim calcmode="lin" valueType="num">
                                      <p:cBhvr>
                                        <p:cTn id="144" dur="500" fill="hold"/>
                                        <p:tgtEl>
                                          <p:spTgt spid="676867">
                                            <p:txEl>
                                              <p:pRg st="1" end="1"/>
                                            </p:txEl>
                                          </p:spTgt>
                                        </p:tgtEl>
                                        <p:attrNameLst>
                                          <p:attrName>ppt_x</p:attrName>
                                        </p:attrNameLst>
                                      </p:cBhvr>
                                      <p:tavLst>
                                        <p:tav tm="0">
                                          <p:val>
                                            <p:strVal val="#ppt_x"/>
                                          </p:val>
                                        </p:tav>
                                        <p:tav tm="100000">
                                          <p:val>
                                            <p:strVal val="#ppt_x"/>
                                          </p:val>
                                        </p:tav>
                                      </p:tavLst>
                                    </p:anim>
                                    <p:anim calcmode="lin" valueType="num">
                                      <p:cBhvr>
                                        <p:cTn id="145" dur="500" fill="hold"/>
                                        <p:tgtEl>
                                          <p:spTgt spid="676867">
                                            <p:txEl>
                                              <p:pRg st="1" end="1"/>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676867">
                                            <p:txEl>
                                              <p:pRg st="2" end="2"/>
                                            </p:txEl>
                                          </p:spTgt>
                                        </p:tgtEl>
                                        <p:attrNameLst>
                                          <p:attrName>style.visibility</p:attrName>
                                        </p:attrNameLst>
                                      </p:cBhvr>
                                      <p:to>
                                        <p:strVal val="visible"/>
                                      </p:to>
                                    </p:set>
                                    <p:animEffect transition="in" filter="fade">
                                      <p:cBhvr>
                                        <p:cTn id="148" dur="500"/>
                                        <p:tgtEl>
                                          <p:spTgt spid="676867">
                                            <p:txEl>
                                              <p:pRg st="2" end="2"/>
                                            </p:txEl>
                                          </p:spTgt>
                                        </p:tgtEl>
                                      </p:cBhvr>
                                    </p:animEffect>
                                    <p:anim calcmode="lin" valueType="num">
                                      <p:cBhvr>
                                        <p:cTn id="149" dur="500" fill="hold"/>
                                        <p:tgtEl>
                                          <p:spTgt spid="676867">
                                            <p:txEl>
                                              <p:pRg st="2" end="2"/>
                                            </p:txEl>
                                          </p:spTgt>
                                        </p:tgtEl>
                                        <p:attrNameLst>
                                          <p:attrName>ppt_x</p:attrName>
                                        </p:attrNameLst>
                                      </p:cBhvr>
                                      <p:tavLst>
                                        <p:tav tm="0">
                                          <p:val>
                                            <p:strVal val="#ppt_x"/>
                                          </p:val>
                                        </p:tav>
                                        <p:tav tm="100000">
                                          <p:val>
                                            <p:strVal val="#ppt_x"/>
                                          </p:val>
                                        </p:tav>
                                      </p:tavLst>
                                    </p:anim>
                                    <p:anim calcmode="lin" valueType="num">
                                      <p:cBhvr>
                                        <p:cTn id="150" dur="500" fill="hold"/>
                                        <p:tgtEl>
                                          <p:spTgt spid="676867">
                                            <p:txEl>
                                              <p:pRg st="2" end="2"/>
                                            </p:txEl>
                                          </p:spTgt>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676867">
                                            <p:txEl>
                                              <p:pRg st="3" end="3"/>
                                            </p:txEl>
                                          </p:spTgt>
                                        </p:tgtEl>
                                        <p:attrNameLst>
                                          <p:attrName>style.visibility</p:attrName>
                                        </p:attrNameLst>
                                      </p:cBhvr>
                                      <p:to>
                                        <p:strVal val="visible"/>
                                      </p:to>
                                    </p:set>
                                    <p:animEffect transition="in" filter="fade">
                                      <p:cBhvr>
                                        <p:cTn id="153" dur="500"/>
                                        <p:tgtEl>
                                          <p:spTgt spid="676867">
                                            <p:txEl>
                                              <p:pRg st="3" end="3"/>
                                            </p:txEl>
                                          </p:spTgt>
                                        </p:tgtEl>
                                      </p:cBhvr>
                                    </p:animEffect>
                                    <p:anim calcmode="lin" valueType="num">
                                      <p:cBhvr>
                                        <p:cTn id="154" dur="500" fill="hold"/>
                                        <p:tgtEl>
                                          <p:spTgt spid="676867">
                                            <p:txEl>
                                              <p:pRg st="3" end="3"/>
                                            </p:txEl>
                                          </p:spTgt>
                                        </p:tgtEl>
                                        <p:attrNameLst>
                                          <p:attrName>ppt_x</p:attrName>
                                        </p:attrNameLst>
                                      </p:cBhvr>
                                      <p:tavLst>
                                        <p:tav tm="0">
                                          <p:val>
                                            <p:strVal val="#ppt_x"/>
                                          </p:val>
                                        </p:tav>
                                        <p:tav tm="100000">
                                          <p:val>
                                            <p:strVal val="#ppt_x"/>
                                          </p:val>
                                        </p:tav>
                                      </p:tavLst>
                                    </p:anim>
                                    <p:anim calcmode="lin" valueType="num">
                                      <p:cBhvr>
                                        <p:cTn id="155" dur="500" fill="hold"/>
                                        <p:tgtEl>
                                          <p:spTgt spid="6768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7" grpId="0" build="p"/>
      <p:bldP spid="20" grpId="0" animBg="1"/>
      <p:bldP spid="21" grpId="0" animBg="1"/>
      <p:bldP spid="25" grpId="0"/>
      <p:bldP spid="26" grpId="0"/>
      <p:bldP spid="27" grpId="0"/>
      <p:bldP spid="28" grpId="0" animBg="1"/>
      <p:bldP spid="29" grpId="0" animBg="1"/>
      <p:bldP spid="30" grpId="0" animBg="1"/>
      <p:bldP spid="39" grpId="0"/>
      <p:bldP spid="40" grpId="0" animBg="1"/>
      <p:bldP spid="5" grpId="0" animBg="1"/>
      <p:bldP spid="47" grpId="0" animBg="1"/>
      <p:bldP spid="48" grpId="0" animBg="1"/>
      <p:bldP spid="49" grpId="0" animBg="1"/>
      <p:bldP spid="51" grpId="0" animBg="1"/>
      <p:bldP spid="50" grpId="0" animBg="1"/>
      <p:bldP spid="53" grpId="0" animBg="1"/>
      <p:bldP spid="54" grpId="0" animBg="1"/>
      <p:bldP spid="55" grpId="0" animBg="1"/>
      <p:bldP spid="52" grpId="0" animBg="1"/>
      <p:bldP spid="4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Simulations of CUBIC Flows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43</a:t>
            </a:fld>
            <a:endParaRPr lang="en-US" dirty="0"/>
          </a:p>
        </p:txBody>
      </p:sp>
      <p:pic>
        <p:nvPicPr>
          <p:cNvPr id="4099" name="Picture 3" descr="D:\Classes\CS 4700\assets\cub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094" y="1612750"/>
            <a:ext cx="7073556" cy="51134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flipH="1">
            <a:off x="5632281" y="2690175"/>
            <a:ext cx="932405" cy="426563"/>
            <a:chOff x="1191443" y="4863146"/>
            <a:chExt cx="5209363" cy="1398648"/>
          </a:xfrm>
        </p:grpSpPr>
        <p:sp>
          <p:nvSpPr>
            <p:cNvPr id="8" name="Rectangular Callout 7"/>
            <p:cNvSpPr/>
            <p:nvPr/>
          </p:nvSpPr>
          <p:spPr>
            <a:xfrm>
              <a:off x="1191443" y="4876799"/>
              <a:ext cx="5181607" cy="1384995"/>
            </a:xfrm>
            <a:prstGeom prst="wedgeRectCallout">
              <a:avLst>
                <a:gd name="adj1" fmla="val 9448"/>
                <a:gd name="adj2" fmla="val 102237"/>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sz="2000" kern="0">
                <a:solidFill>
                  <a:sysClr val="window" lastClr="FFFFFF"/>
                </a:solidFill>
                <a:latin typeface="Tw Cen MT"/>
              </a:endParaRPr>
            </a:p>
          </p:txBody>
        </p:sp>
        <p:sp>
          <p:nvSpPr>
            <p:cNvPr id="9" name="TextBox 8"/>
            <p:cNvSpPr txBox="1"/>
            <p:nvPr/>
          </p:nvSpPr>
          <p:spPr>
            <a:xfrm>
              <a:off x="1219205" y="4863146"/>
              <a:ext cx="5181601" cy="1210995"/>
            </a:xfrm>
            <a:prstGeom prst="rect">
              <a:avLst/>
            </a:prstGeom>
            <a:noFill/>
          </p:spPr>
          <p:txBody>
            <a:bodyPr wrap="square" rtlCol="0">
              <a:spAutoFit/>
            </a:bodyPr>
            <a:lstStyle/>
            <a:p>
              <a:pPr algn="ctr">
                <a:defRPr/>
              </a:pPr>
              <a:r>
                <a:rPr lang="en-US" kern="0" dirty="0">
                  <a:solidFill>
                    <a:sysClr val="window" lastClr="FFFFFF"/>
                  </a:solidFill>
                </a:rPr>
                <a:t>CUBIC</a:t>
              </a:r>
            </a:p>
          </p:txBody>
        </p:sp>
      </p:grpSp>
      <p:grpSp>
        <p:nvGrpSpPr>
          <p:cNvPr id="10" name="Group 9"/>
          <p:cNvGrpSpPr/>
          <p:nvPr/>
        </p:nvGrpSpPr>
        <p:grpSpPr>
          <a:xfrm flipH="1">
            <a:off x="3842760" y="4699656"/>
            <a:ext cx="932405" cy="426563"/>
            <a:chOff x="1191443" y="4863146"/>
            <a:chExt cx="5209363" cy="1398648"/>
          </a:xfrm>
        </p:grpSpPr>
        <p:sp>
          <p:nvSpPr>
            <p:cNvPr id="11" name="Rectangular Callout 10"/>
            <p:cNvSpPr/>
            <p:nvPr/>
          </p:nvSpPr>
          <p:spPr>
            <a:xfrm>
              <a:off x="1191443" y="4876799"/>
              <a:ext cx="5181607" cy="1384995"/>
            </a:xfrm>
            <a:prstGeom prst="wedgeRectCallout">
              <a:avLst>
                <a:gd name="adj1" fmla="val 9448"/>
                <a:gd name="adj2" fmla="val 102237"/>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sz="2000" kern="0">
                <a:solidFill>
                  <a:sysClr val="window" lastClr="FFFFFF"/>
                </a:solidFill>
                <a:latin typeface="Tw Cen MT"/>
              </a:endParaRPr>
            </a:p>
          </p:txBody>
        </p:sp>
        <p:sp>
          <p:nvSpPr>
            <p:cNvPr id="12" name="TextBox 11"/>
            <p:cNvSpPr txBox="1"/>
            <p:nvPr/>
          </p:nvSpPr>
          <p:spPr>
            <a:xfrm>
              <a:off x="1219205" y="4863146"/>
              <a:ext cx="5181601" cy="1210995"/>
            </a:xfrm>
            <a:prstGeom prst="rect">
              <a:avLst/>
            </a:prstGeom>
            <a:noFill/>
          </p:spPr>
          <p:txBody>
            <a:bodyPr wrap="square" rtlCol="0">
              <a:spAutoFit/>
            </a:bodyPr>
            <a:lstStyle/>
            <a:p>
              <a:pPr algn="ctr">
                <a:defRPr/>
              </a:pPr>
              <a:r>
                <a:rPr lang="en-US" kern="0" dirty="0">
                  <a:solidFill>
                    <a:sysClr val="window" lastClr="FFFFFF"/>
                  </a:solidFill>
                </a:rPr>
                <a:t>CUBIC</a:t>
              </a:r>
            </a:p>
          </p:txBody>
        </p:sp>
      </p:grpSp>
      <p:grpSp>
        <p:nvGrpSpPr>
          <p:cNvPr id="13" name="Group 12"/>
          <p:cNvGrpSpPr/>
          <p:nvPr/>
        </p:nvGrpSpPr>
        <p:grpSpPr>
          <a:xfrm flipH="1">
            <a:off x="9441434" y="5126219"/>
            <a:ext cx="932405" cy="426563"/>
            <a:chOff x="1191443" y="4863146"/>
            <a:chExt cx="5209363" cy="1398648"/>
          </a:xfrm>
        </p:grpSpPr>
        <p:sp>
          <p:nvSpPr>
            <p:cNvPr id="14" name="Rectangular Callout 13"/>
            <p:cNvSpPr/>
            <p:nvPr/>
          </p:nvSpPr>
          <p:spPr>
            <a:xfrm>
              <a:off x="1191443" y="4876799"/>
              <a:ext cx="5181607" cy="1384995"/>
            </a:xfrm>
            <a:prstGeom prst="wedgeRectCallout">
              <a:avLst>
                <a:gd name="adj1" fmla="val 100927"/>
                <a:gd name="adj2" fmla="val 122323"/>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sz="2000" kern="0">
                <a:solidFill>
                  <a:sysClr val="window" lastClr="FFFFFF"/>
                </a:solidFill>
                <a:latin typeface="Tw Cen MT"/>
              </a:endParaRPr>
            </a:p>
          </p:txBody>
        </p:sp>
        <p:sp>
          <p:nvSpPr>
            <p:cNvPr id="15" name="TextBox 14"/>
            <p:cNvSpPr txBox="1"/>
            <p:nvPr/>
          </p:nvSpPr>
          <p:spPr>
            <a:xfrm>
              <a:off x="1219205" y="4863146"/>
              <a:ext cx="5181601" cy="1210995"/>
            </a:xfrm>
            <a:prstGeom prst="rect">
              <a:avLst/>
            </a:prstGeom>
            <a:noFill/>
          </p:spPr>
          <p:txBody>
            <a:bodyPr wrap="square" rtlCol="0">
              <a:spAutoFit/>
            </a:bodyPr>
            <a:lstStyle/>
            <a:p>
              <a:pPr algn="ctr">
                <a:defRPr/>
              </a:pPr>
              <a:r>
                <a:rPr lang="en-US" kern="0" dirty="0">
                  <a:solidFill>
                    <a:sysClr val="window" lastClr="FFFFFF"/>
                  </a:solidFill>
                </a:rPr>
                <a:t>Reno</a:t>
              </a:r>
            </a:p>
          </p:txBody>
        </p:sp>
      </p:grpSp>
      <p:grpSp>
        <p:nvGrpSpPr>
          <p:cNvPr id="16" name="Group 15"/>
          <p:cNvGrpSpPr/>
          <p:nvPr/>
        </p:nvGrpSpPr>
        <p:grpSpPr>
          <a:xfrm flipH="1">
            <a:off x="8283508" y="5036722"/>
            <a:ext cx="932405" cy="426563"/>
            <a:chOff x="1191443" y="4863146"/>
            <a:chExt cx="5209363" cy="1398648"/>
          </a:xfrm>
        </p:grpSpPr>
        <p:sp>
          <p:nvSpPr>
            <p:cNvPr id="17" name="Rectangular Callout 16"/>
            <p:cNvSpPr/>
            <p:nvPr/>
          </p:nvSpPr>
          <p:spPr>
            <a:xfrm>
              <a:off x="1191443" y="4876799"/>
              <a:ext cx="5181607" cy="1384995"/>
            </a:xfrm>
            <a:prstGeom prst="wedgeRectCallout">
              <a:avLst>
                <a:gd name="adj1" fmla="val 47056"/>
                <a:gd name="adj2" fmla="val 193739"/>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sz="2000" kern="0">
                <a:solidFill>
                  <a:sysClr val="window" lastClr="FFFFFF"/>
                </a:solidFill>
                <a:latin typeface="Tw Cen MT"/>
              </a:endParaRPr>
            </a:p>
          </p:txBody>
        </p:sp>
        <p:sp>
          <p:nvSpPr>
            <p:cNvPr id="18" name="TextBox 17"/>
            <p:cNvSpPr txBox="1"/>
            <p:nvPr/>
          </p:nvSpPr>
          <p:spPr>
            <a:xfrm>
              <a:off x="1219205" y="4863146"/>
              <a:ext cx="5181601" cy="1210995"/>
            </a:xfrm>
            <a:prstGeom prst="rect">
              <a:avLst/>
            </a:prstGeom>
            <a:noFill/>
          </p:spPr>
          <p:txBody>
            <a:bodyPr wrap="square" rtlCol="0">
              <a:spAutoFit/>
            </a:bodyPr>
            <a:lstStyle/>
            <a:p>
              <a:pPr algn="ctr">
                <a:defRPr/>
              </a:pPr>
              <a:r>
                <a:rPr lang="en-US" kern="0" dirty="0">
                  <a:solidFill>
                    <a:sysClr val="window" lastClr="FFFFFF"/>
                  </a:solidFill>
                </a:rPr>
                <a:t>Reno</a:t>
              </a:r>
            </a:p>
          </p:txBody>
        </p:sp>
      </p:grpSp>
    </p:spTree>
    <p:extLst>
      <p:ext uri="{BB962C8B-B14F-4D97-AF65-F5344CB8AC3E}">
        <p14:creationId xmlns:p14="http://schemas.microsoft.com/office/powerpoint/2010/main" val="3969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normAutofit/>
          </a:bodyPr>
          <a:lstStyle/>
          <a:p>
            <a:r>
              <a:rPr lang="en-US" dirty="0"/>
              <a:t>Deploying TCP Variants</a:t>
            </a:r>
            <a:endParaRPr lang="en-US" dirty="0">
              <a:solidFill>
                <a:schemeClr val="accent2"/>
              </a:solidFill>
            </a:endParaRPr>
          </a:p>
        </p:txBody>
      </p:sp>
      <p:sp>
        <p:nvSpPr>
          <p:cNvPr id="687107" name="Rectangle 3"/>
          <p:cNvSpPr>
            <a:spLocks noGrp="1" noChangeArrowheads="1"/>
          </p:cNvSpPr>
          <p:nvPr>
            <p:ph idx="1"/>
          </p:nvPr>
        </p:nvSpPr>
        <p:spPr/>
        <p:txBody>
          <a:bodyPr>
            <a:normAutofit/>
          </a:bodyPr>
          <a:lstStyle/>
          <a:p>
            <a:r>
              <a:rPr lang="en-US" dirty="0"/>
              <a:t>TCP assumes all flows employ TCP-like congestion control</a:t>
            </a:r>
          </a:p>
          <a:p>
            <a:pPr lvl="1"/>
            <a:r>
              <a:rPr lang="en-US" dirty="0"/>
              <a:t>TCP-friendly or TCP-compatible</a:t>
            </a:r>
          </a:p>
          <a:p>
            <a:pPr lvl="1"/>
            <a:r>
              <a:rPr lang="en-US" dirty="0"/>
              <a:t>Violated by UDP :(</a:t>
            </a:r>
          </a:p>
          <a:p>
            <a:r>
              <a:rPr lang="en-US" dirty="0"/>
              <a:t>If new congestion control algorithms are developed, they must be TCP-friendly</a:t>
            </a:r>
          </a:p>
          <a:p>
            <a:r>
              <a:rPr lang="en-US" dirty="0"/>
              <a:t>Be wary of unforeseen interactions</a:t>
            </a:r>
          </a:p>
          <a:p>
            <a:pPr lvl="1"/>
            <a:r>
              <a:rPr lang="en-US" dirty="0"/>
              <a:t>Variants work well with others like themselves</a:t>
            </a:r>
          </a:p>
          <a:p>
            <a:pPr lvl="1"/>
            <a:r>
              <a:rPr lang="en-US" dirty="0"/>
              <a:t>Different variants competing for resources may trigger unfair, pathological behavior</a:t>
            </a:r>
          </a:p>
        </p:txBody>
      </p:sp>
      <p:sp>
        <p:nvSpPr>
          <p:cNvPr id="5" name="Slide Number Placeholder 5"/>
          <p:cNvSpPr>
            <a:spLocks noGrp="1"/>
          </p:cNvSpPr>
          <p:nvPr>
            <p:ph type="sldNum" sz="quarter" idx="4294967295"/>
          </p:nvPr>
        </p:nvSpPr>
        <p:spPr>
          <a:xfrm>
            <a:off x="9906000" y="6356351"/>
            <a:ext cx="762000" cy="365125"/>
          </a:xfrm>
          <a:prstGeom prst="rect">
            <a:avLst/>
          </a:prstGeom>
        </p:spPr>
        <p:txBody>
          <a:bodyPr>
            <a:normAutofit lnSpcReduction="10000"/>
          </a:bodyPr>
          <a:lstStyle/>
          <a:p>
            <a:fld id="{E69AC99F-0E86-43C9-AB90-FE1161A07387}" type="slidenum">
              <a:rPr lang="en-US" smtClean="0"/>
              <a:pPr/>
              <a:t>44</a:t>
            </a:fld>
            <a:endParaRPr lang="en-US"/>
          </a:p>
        </p:txBody>
      </p:sp>
    </p:spTree>
    <p:extLst>
      <p:ext uri="{BB962C8B-B14F-4D97-AF65-F5344CB8AC3E}">
        <p14:creationId xmlns:p14="http://schemas.microsoft.com/office/powerpoint/2010/main" val="128282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7107">
                                            <p:txEl>
                                              <p:pRg st="3" end="3"/>
                                            </p:txEl>
                                          </p:spTgt>
                                        </p:tgtEl>
                                        <p:attrNameLst>
                                          <p:attrName>style.visibility</p:attrName>
                                        </p:attrNameLst>
                                      </p:cBhvr>
                                      <p:to>
                                        <p:strVal val="visible"/>
                                      </p:to>
                                    </p:set>
                                    <p:animEffect transition="in" filter="fade">
                                      <p:cBhvr>
                                        <p:cTn id="7" dur="500"/>
                                        <p:tgtEl>
                                          <p:spTgt spid="687107">
                                            <p:txEl>
                                              <p:pRg st="3" end="3"/>
                                            </p:txEl>
                                          </p:spTgt>
                                        </p:tgtEl>
                                      </p:cBhvr>
                                    </p:animEffect>
                                    <p:anim calcmode="lin" valueType="num">
                                      <p:cBhvr>
                                        <p:cTn id="8" dur="500" fill="hold"/>
                                        <p:tgtEl>
                                          <p:spTgt spid="687107">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6871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87107">
                                            <p:txEl>
                                              <p:pRg st="4" end="4"/>
                                            </p:txEl>
                                          </p:spTgt>
                                        </p:tgtEl>
                                        <p:attrNameLst>
                                          <p:attrName>style.visibility</p:attrName>
                                        </p:attrNameLst>
                                      </p:cBhvr>
                                      <p:to>
                                        <p:strVal val="visible"/>
                                      </p:to>
                                    </p:set>
                                    <p:animEffect transition="in" filter="fade">
                                      <p:cBhvr>
                                        <p:cTn id="14" dur="500"/>
                                        <p:tgtEl>
                                          <p:spTgt spid="687107">
                                            <p:txEl>
                                              <p:pRg st="4" end="4"/>
                                            </p:txEl>
                                          </p:spTgt>
                                        </p:tgtEl>
                                      </p:cBhvr>
                                    </p:animEffect>
                                    <p:anim calcmode="lin" valueType="num">
                                      <p:cBhvr>
                                        <p:cTn id="15" dur="500" fill="hold"/>
                                        <p:tgtEl>
                                          <p:spTgt spid="687107">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687107">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87107">
                                            <p:txEl>
                                              <p:pRg st="5" end="5"/>
                                            </p:txEl>
                                          </p:spTgt>
                                        </p:tgtEl>
                                        <p:attrNameLst>
                                          <p:attrName>style.visibility</p:attrName>
                                        </p:attrNameLst>
                                      </p:cBhvr>
                                      <p:to>
                                        <p:strVal val="visible"/>
                                      </p:to>
                                    </p:set>
                                    <p:animEffect transition="in" filter="fade">
                                      <p:cBhvr>
                                        <p:cTn id="19" dur="500"/>
                                        <p:tgtEl>
                                          <p:spTgt spid="687107">
                                            <p:txEl>
                                              <p:pRg st="5" end="5"/>
                                            </p:txEl>
                                          </p:spTgt>
                                        </p:tgtEl>
                                      </p:cBhvr>
                                    </p:animEffect>
                                    <p:anim calcmode="lin" valueType="num">
                                      <p:cBhvr>
                                        <p:cTn id="20" dur="500" fill="hold"/>
                                        <p:tgtEl>
                                          <p:spTgt spid="687107">
                                            <p:txEl>
                                              <p:pRg st="5" end="5"/>
                                            </p:txEl>
                                          </p:spTgt>
                                        </p:tgtEl>
                                        <p:attrNameLst>
                                          <p:attrName>ppt_x</p:attrName>
                                        </p:attrNameLst>
                                      </p:cBhvr>
                                      <p:tavLst>
                                        <p:tav tm="0">
                                          <p:val>
                                            <p:strVal val="#ppt_x"/>
                                          </p:val>
                                        </p:tav>
                                        <p:tav tm="100000">
                                          <p:val>
                                            <p:strVal val="#ppt_x"/>
                                          </p:val>
                                        </p:tav>
                                      </p:tavLst>
                                    </p:anim>
                                    <p:anim calcmode="lin" valueType="num">
                                      <p:cBhvr>
                                        <p:cTn id="21" dur="500" fill="hold"/>
                                        <p:tgtEl>
                                          <p:spTgt spid="687107">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87107">
                                            <p:txEl>
                                              <p:pRg st="6" end="6"/>
                                            </p:txEl>
                                          </p:spTgt>
                                        </p:tgtEl>
                                        <p:attrNameLst>
                                          <p:attrName>style.visibility</p:attrName>
                                        </p:attrNameLst>
                                      </p:cBhvr>
                                      <p:to>
                                        <p:strVal val="visible"/>
                                      </p:to>
                                    </p:set>
                                    <p:animEffect transition="in" filter="fade">
                                      <p:cBhvr>
                                        <p:cTn id="24" dur="500"/>
                                        <p:tgtEl>
                                          <p:spTgt spid="687107">
                                            <p:txEl>
                                              <p:pRg st="6" end="6"/>
                                            </p:txEl>
                                          </p:spTgt>
                                        </p:tgtEl>
                                      </p:cBhvr>
                                    </p:animEffect>
                                    <p:anim calcmode="lin" valueType="num">
                                      <p:cBhvr>
                                        <p:cTn id="25" dur="500" fill="hold"/>
                                        <p:tgtEl>
                                          <p:spTgt spid="687107">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68710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94EE-4CBC-4283-A834-5B1B13D8B69A}"/>
              </a:ext>
            </a:extLst>
          </p:cNvPr>
          <p:cNvSpPr>
            <a:spLocks noGrp="1"/>
          </p:cNvSpPr>
          <p:nvPr>
            <p:ph type="title"/>
          </p:nvPr>
        </p:nvSpPr>
        <p:spPr/>
        <p:txBody>
          <a:bodyPr/>
          <a:lstStyle/>
          <a:p>
            <a:r>
              <a:rPr lang="en-US" dirty="0"/>
              <a:t>Initial Window Size</a:t>
            </a:r>
          </a:p>
        </p:txBody>
      </p:sp>
      <p:sp>
        <p:nvSpPr>
          <p:cNvPr id="3" name="Slide Number Placeholder 2">
            <a:extLst>
              <a:ext uri="{FF2B5EF4-FFF2-40B4-BE49-F238E27FC236}">
                <a16:creationId xmlns:a16="http://schemas.microsoft.com/office/drawing/2014/main" id="{18DD4D93-70D6-4031-925F-50EAAF38349B}"/>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45</a:t>
            </a:fld>
            <a:endParaRPr lang="en-US" dirty="0"/>
          </a:p>
        </p:txBody>
      </p:sp>
      <p:sp>
        <p:nvSpPr>
          <p:cNvPr id="4" name="Content Placeholder 3">
            <a:extLst>
              <a:ext uri="{FF2B5EF4-FFF2-40B4-BE49-F238E27FC236}">
                <a16:creationId xmlns:a16="http://schemas.microsoft.com/office/drawing/2014/main" id="{5BD6962F-5AAF-4C12-9437-CFACA59D3018}"/>
              </a:ext>
            </a:extLst>
          </p:cNvPr>
          <p:cNvSpPr>
            <a:spLocks noGrp="1"/>
          </p:cNvSpPr>
          <p:nvPr>
            <p:ph sz="quarter" idx="1"/>
          </p:nvPr>
        </p:nvSpPr>
        <p:spPr>
          <a:xfrm>
            <a:off x="203200" y="1600200"/>
            <a:ext cx="11785600" cy="1676425"/>
          </a:xfrm>
        </p:spPr>
        <p:txBody>
          <a:bodyPr/>
          <a:lstStyle/>
          <a:p>
            <a:r>
              <a:rPr lang="en-US" dirty="0"/>
              <a:t>What should be the initial value of </a:t>
            </a:r>
            <a:r>
              <a:rPr lang="en-US" i="1" dirty="0" err="1"/>
              <a:t>cwnd</a:t>
            </a:r>
            <a:r>
              <a:rPr lang="en-US" dirty="0"/>
              <a:t>?</a:t>
            </a:r>
          </a:p>
          <a:p>
            <a:pPr lvl="1"/>
            <a:r>
              <a:rPr lang="en-US" dirty="0"/>
              <a:t>Too small – flows take longer to leave slow start</a:t>
            </a:r>
          </a:p>
          <a:p>
            <a:pPr lvl="1"/>
            <a:r>
              <a:rPr lang="en-US" dirty="0"/>
              <a:t>Too big – new flows create burst of traffic that may congest networks</a:t>
            </a:r>
          </a:p>
        </p:txBody>
      </p:sp>
      <p:pic>
        <p:nvPicPr>
          <p:cNvPr id="6" name="Picture 5">
            <a:extLst>
              <a:ext uri="{FF2B5EF4-FFF2-40B4-BE49-F238E27FC236}">
                <a16:creationId xmlns:a16="http://schemas.microsoft.com/office/drawing/2014/main" id="{8C02D57D-4A83-475B-827F-F6394D801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783" y="3120317"/>
            <a:ext cx="7777219" cy="3276624"/>
          </a:xfrm>
          <a:prstGeom prst="rect">
            <a:avLst/>
          </a:prstGeom>
        </p:spPr>
      </p:pic>
      <p:sp>
        <p:nvSpPr>
          <p:cNvPr id="8" name="Content Placeholder 3">
            <a:extLst>
              <a:ext uri="{FF2B5EF4-FFF2-40B4-BE49-F238E27FC236}">
                <a16:creationId xmlns:a16="http://schemas.microsoft.com/office/drawing/2014/main" id="{19088CCE-3CA5-456A-8573-8C5D9B059F83}"/>
              </a:ext>
            </a:extLst>
          </p:cNvPr>
          <p:cNvSpPr txBox="1">
            <a:spLocks/>
          </p:cNvSpPr>
          <p:nvPr/>
        </p:nvSpPr>
        <p:spPr>
          <a:xfrm>
            <a:off x="203200" y="3120317"/>
            <a:ext cx="3652423" cy="327662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Subject of ongoing debate</a:t>
            </a:r>
          </a:p>
          <a:p>
            <a:pPr lvl="1"/>
            <a:r>
              <a:rPr lang="en-US" dirty="0"/>
              <a:t>E.g. Linux kernel officially adopted </a:t>
            </a:r>
            <a:r>
              <a:rPr lang="en-US" i="1" dirty="0" err="1"/>
              <a:t>cwnd</a:t>
            </a:r>
            <a:r>
              <a:rPr lang="en-US" i="1" dirty="0"/>
              <a:t> = 10</a:t>
            </a:r>
            <a:r>
              <a:rPr lang="en-US" dirty="0"/>
              <a:t> in 2011</a:t>
            </a:r>
          </a:p>
          <a:p>
            <a:r>
              <a:rPr lang="en-US" dirty="0"/>
              <a:t>What sizes are in use today?</a:t>
            </a:r>
          </a:p>
        </p:txBody>
      </p:sp>
      <p:sp>
        <p:nvSpPr>
          <p:cNvPr id="9" name="TextBox 8">
            <a:extLst>
              <a:ext uri="{FF2B5EF4-FFF2-40B4-BE49-F238E27FC236}">
                <a16:creationId xmlns:a16="http://schemas.microsoft.com/office/drawing/2014/main" id="{7F88BF0E-CCB3-4642-9935-8FBF4DBB71F1}"/>
              </a:ext>
            </a:extLst>
          </p:cNvPr>
          <p:cNvSpPr txBox="1"/>
          <p:nvPr/>
        </p:nvSpPr>
        <p:spPr>
          <a:xfrm>
            <a:off x="4758374" y="6553249"/>
            <a:ext cx="7547900" cy="307777"/>
          </a:xfrm>
          <a:prstGeom prst="rect">
            <a:avLst/>
          </a:prstGeom>
          <a:noFill/>
        </p:spPr>
        <p:txBody>
          <a:bodyPr wrap="none" rtlCol="0">
            <a:spAutoFit/>
          </a:bodyPr>
          <a:lstStyle/>
          <a:p>
            <a:r>
              <a:rPr lang="en-US" sz="1400" dirty="0"/>
              <a:t>Jan </a:t>
            </a:r>
            <a:r>
              <a:rPr lang="en-US" sz="1400" dirty="0" err="1"/>
              <a:t>Rüth</a:t>
            </a:r>
            <a:r>
              <a:rPr lang="en-US" sz="1400" dirty="0"/>
              <a:t>, Christian Bormann, Oliver </a:t>
            </a:r>
            <a:r>
              <a:rPr lang="en-US" sz="1400" dirty="0" err="1"/>
              <a:t>Hohlfeld</a:t>
            </a:r>
            <a:r>
              <a:rPr lang="en-US" sz="1400" dirty="0"/>
              <a:t>. Large-scale Scanning of TCP’s Initial Window. IMC 2017. </a:t>
            </a:r>
          </a:p>
        </p:txBody>
      </p:sp>
    </p:spTree>
    <p:extLst>
      <p:ext uri="{BB962C8B-B14F-4D97-AF65-F5344CB8AC3E}">
        <p14:creationId xmlns:p14="http://schemas.microsoft.com/office/powerpoint/2010/main" val="33300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anim calcmode="lin" valueType="num">
                                      <p:cBhvr>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anim calcmode="lin" valueType="num">
                                      <p:cBhvr>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SACK: Selective Acknowledgment</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46</a:t>
            </a:fld>
            <a:endParaRPr lang="en-US" dirty="0"/>
          </a:p>
        </p:txBody>
      </p:sp>
      <p:sp>
        <p:nvSpPr>
          <p:cNvPr id="4" name="Content Placeholder 3"/>
          <p:cNvSpPr>
            <a:spLocks noGrp="1"/>
          </p:cNvSpPr>
          <p:nvPr>
            <p:ph sz="quarter" idx="1"/>
          </p:nvPr>
        </p:nvSpPr>
        <p:spPr>
          <a:xfrm>
            <a:off x="369948" y="1600200"/>
            <a:ext cx="8041133" cy="5105400"/>
          </a:xfrm>
        </p:spPr>
        <p:txBody>
          <a:bodyPr/>
          <a:lstStyle/>
          <a:p>
            <a:r>
              <a:rPr lang="en-US" dirty="0"/>
              <a:t>Problem: duplicate ACKs only tell us about 1 missing packet</a:t>
            </a:r>
          </a:p>
          <a:p>
            <a:pPr lvl="1"/>
            <a:r>
              <a:rPr lang="en-US" dirty="0"/>
              <a:t>Multiple rounds of dup ACKs needed to fill all holes</a:t>
            </a:r>
          </a:p>
          <a:p>
            <a:r>
              <a:rPr lang="en-US" dirty="0"/>
              <a:t>Solution: selective ACK</a:t>
            </a:r>
          </a:p>
          <a:p>
            <a:pPr lvl="1"/>
            <a:r>
              <a:rPr lang="en-US" dirty="0"/>
              <a:t>Include received, out-of-order sequence numbers in TCP header</a:t>
            </a:r>
          </a:p>
          <a:p>
            <a:pPr lvl="1"/>
            <a:r>
              <a:rPr lang="en-US" dirty="0"/>
              <a:t>Explicitly tells the sender about holes in the sequence</a:t>
            </a:r>
          </a:p>
        </p:txBody>
      </p:sp>
      <p:cxnSp>
        <p:nvCxnSpPr>
          <p:cNvPr id="9" name="Straight Arrow Connector 8"/>
          <p:cNvCxnSpPr/>
          <p:nvPr/>
        </p:nvCxnSpPr>
        <p:spPr>
          <a:xfrm>
            <a:off x="9347952"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782891" y="16006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9446303" y="2859686"/>
            <a:ext cx="1669583" cy="493918"/>
            <a:chOff x="2850395" y="3694550"/>
            <a:chExt cx="3506867" cy="493918"/>
          </a:xfrm>
        </p:grpSpPr>
        <p:cxnSp>
          <p:nvCxnSpPr>
            <p:cNvPr id="21" name="Straight Arrow Connector 20"/>
            <p:cNvCxnSpPr/>
            <p:nvPr/>
          </p:nvCxnSpPr>
          <p:spPr>
            <a:xfrm>
              <a:off x="2850395" y="3694550"/>
              <a:ext cx="3506867" cy="4026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737497">
              <a:off x="4186572" y="3726803"/>
              <a:ext cx="2137893" cy="461665"/>
            </a:xfrm>
            <a:prstGeom prst="rect">
              <a:avLst/>
            </a:prstGeom>
            <a:noFill/>
          </p:spPr>
          <p:txBody>
            <a:bodyPr wrap="square" rtlCol="0">
              <a:spAutoFit/>
            </a:bodyPr>
            <a:lstStyle/>
            <a:p>
              <a:pPr algn="ctr"/>
              <a:r>
                <a:rPr lang="en-US" sz="2400" dirty="0"/>
                <a:t>8</a:t>
              </a:r>
            </a:p>
          </p:txBody>
        </p:sp>
      </p:grpSp>
      <p:grpSp>
        <p:nvGrpSpPr>
          <p:cNvPr id="23" name="Group 22"/>
          <p:cNvGrpSpPr/>
          <p:nvPr/>
        </p:nvGrpSpPr>
        <p:grpSpPr>
          <a:xfrm>
            <a:off x="9435774" y="3151957"/>
            <a:ext cx="2290108" cy="552330"/>
            <a:chOff x="2850395" y="3694550"/>
            <a:chExt cx="4810245" cy="552330"/>
          </a:xfrm>
        </p:grpSpPr>
        <p:cxnSp>
          <p:nvCxnSpPr>
            <p:cNvPr id="24" name="Straight Arrow Connector 23"/>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737497">
              <a:off x="4186572" y="3726803"/>
              <a:ext cx="2137893" cy="461665"/>
            </a:xfrm>
            <a:prstGeom prst="rect">
              <a:avLst/>
            </a:prstGeom>
            <a:noFill/>
          </p:spPr>
          <p:txBody>
            <a:bodyPr wrap="square" rtlCol="0">
              <a:spAutoFit/>
            </a:bodyPr>
            <a:lstStyle/>
            <a:p>
              <a:pPr algn="ctr"/>
              <a:r>
                <a:rPr lang="en-US" sz="2400" dirty="0"/>
                <a:t>9</a:t>
              </a:r>
            </a:p>
          </p:txBody>
        </p:sp>
      </p:grpSp>
      <p:grpSp>
        <p:nvGrpSpPr>
          <p:cNvPr id="26" name="Group 25"/>
          <p:cNvGrpSpPr/>
          <p:nvPr/>
        </p:nvGrpSpPr>
        <p:grpSpPr>
          <a:xfrm>
            <a:off x="9448679" y="3416692"/>
            <a:ext cx="2290108" cy="552330"/>
            <a:chOff x="2850395" y="3694550"/>
            <a:chExt cx="4810245" cy="552330"/>
          </a:xfrm>
        </p:grpSpPr>
        <p:cxnSp>
          <p:nvCxnSpPr>
            <p:cNvPr id="27" name="Straight Arrow Connector 26"/>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737497">
              <a:off x="4186572" y="3726803"/>
              <a:ext cx="2137893" cy="461665"/>
            </a:xfrm>
            <a:prstGeom prst="rect">
              <a:avLst/>
            </a:prstGeom>
            <a:noFill/>
          </p:spPr>
          <p:txBody>
            <a:bodyPr wrap="square" rtlCol="0">
              <a:spAutoFit/>
            </a:bodyPr>
            <a:lstStyle/>
            <a:p>
              <a:pPr algn="ctr"/>
              <a:r>
                <a:rPr lang="en-US" sz="2400" dirty="0"/>
                <a:t>10</a:t>
              </a:r>
            </a:p>
          </p:txBody>
        </p:sp>
      </p:grpSp>
      <p:grpSp>
        <p:nvGrpSpPr>
          <p:cNvPr id="29" name="Group 28"/>
          <p:cNvGrpSpPr/>
          <p:nvPr/>
        </p:nvGrpSpPr>
        <p:grpSpPr>
          <a:xfrm>
            <a:off x="9435393" y="3691776"/>
            <a:ext cx="2290108" cy="552330"/>
            <a:chOff x="2850395" y="3694550"/>
            <a:chExt cx="4810245" cy="552330"/>
          </a:xfrm>
        </p:grpSpPr>
        <p:cxnSp>
          <p:nvCxnSpPr>
            <p:cNvPr id="30" name="Straight Arrow Connector 29"/>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737497">
              <a:off x="4186572" y="3726803"/>
              <a:ext cx="2137893" cy="461665"/>
            </a:xfrm>
            <a:prstGeom prst="rect">
              <a:avLst/>
            </a:prstGeom>
            <a:noFill/>
          </p:spPr>
          <p:txBody>
            <a:bodyPr wrap="square" rtlCol="0">
              <a:spAutoFit/>
            </a:bodyPr>
            <a:lstStyle/>
            <a:p>
              <a:pPr algn="ctr"/>
              <a:r>
                <a:rPr lang="en-US" sz="2400" dirty="0"/>
                <a:t>11</a:t>
              </a:r>
            </a:p>
          </p:txBody>
        </p:sp>
      </p:grpSp>
      <p:sp>
        <p:nvSpPr>
          <p:cNvPr id="40" name="Multiply 39"/>
          <p:cNvSpPr/>
          <p:nvPr/>
        </p:nvSpPr>
        <p:spPr>
          <a:xfrm rot="812648">
            <a:off x="11048502" y="3111638"/>
            <a:ext cx="383750" cy="383750"/>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9413920" y="2724696"/>
            <a:ext cx="2294686" cy="636828"/>
            <a:chOff x="6382206" y="2724696"/>
            <a:chExt cx="2294686" cy="636828"/>
          </a:xfrm>
        </p:grpSpPr>
        <p:cxnSp>
          <p:nvCxnSpPr>
            <p:cNvPr id="8" name="Straight Arrow Connector 7"/>
            <p:cNvCxnSpPr/>
            <p:nvPr/>
          </p:nvCxnSpPr>
          <p:spPr>
            <a:xfrm flipH="1">
              <a:off x="6386784" y="2724696"/>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20848332">
              <a:off x="6382206" y="2899859"/>
              <a:ext cx="1017829" cy="461665"/>
            </a:xfrm>
            <a:prstGeom prst="rect">
              <a:avLst/>
            </a:prstGeom>
            <a:noFill/>
          </p:spPr>
          <p:txBody>
            <a:bodyPr wrap="square" rtlCol="0">
              <a:spAutoFit/>
            </a:bodyPr>
            <a:lstStyle/>
            <a:p>
              <a:pPr algn="ctr"/>
              <a:r>
                <a:rPr lang="en-US" sz="2400" dirty="0"/>
                <a:t>4</a:t>
              </a:r>
            </a:p>
          </p:txBody>
        </p:sp>
      </p:grpSp>
      <p:grpSp>
        <p:nvGrpSpPr>
          <p:cNvPr id="49" name="Group 48"/>
          <p:cNvGrpSpPr/>
          <p:nvPr/>
        </p:nvGrpSpPr>
        <p:grpSpPr>
          <a:xfrm>
            <a:off x="9446303" y="1733141"/>
            <a:ext cx="1669583" cy="493918"/>
            <a:chOff x="2850395" y="3694550"/>
            <a:chExt cx="3506867" cy="493918"/>
          </a:xfrm>
        </p:grpSpPr>
        <p:cxnSp>
          <p:nvCxnSpPr>
            <p:cNvPr id="50" name="Straight Arrow Connector 49"/>
            <p:cNvCxnSpPr/>
            <p:nvPr/>
          </p:nvCxnSpPr>
          <p:spPr>
            <a:xfrm>
              <a:off x="2850395" y="3694550"/>
              <a:ext cx="3506867" cy="4026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737497">
              <a:off x="4186572" y="3726803"/>
              <a:ext cx="2137893" cy="461665"/>
            </a:xfrm>
            <a:prstGeom prst="rect">
              <a:avLst/>
            </a:prstGeom>
            <a:noFill/>
          </p:spPr>
          <p:txBody>
            <a:bodyPr wrap="square" rtlCol="0">
              <a:spAutoFit/>
            </a:bodyPr>
            <a:lstStyle/>
            <a:p>
              <a:pPr algn="ctr"/>
              <a:r>
                <a:rPr lang="en-US" sz="2400" dirty="0"/>
                <a:t>4</a:t>
              </a:r>
            </a:p>
          </p:txBody>
        </p:sp>
      </p:grpSp>
      <p:grpSp>
        <p:nvGrpSpPr>
          <p:cNvPr id="52" name="Group 51"/>
          <p:cNvGrpSpPr/>
          <p:nvPr/>
        </p:nvGrpSpPr>
        <p:grpSpPr>
          <a:xfrm>
            <a:off x="9435774" y="2025412"/>
            <a:ext cx="2290108" cy="552330"/>
            <a:chOff x="2850395" y="3694550"/>
            <a:chExt cx="4810245" cy="552330"/>
          </a:xfrm>
        </p:grpSpPr>
        <p:cxnSp>
          <p:nvCxnSpPr>
            <p:cNvPr id="53" name="Straight Arrow Connector 52"/>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737497">
              <a:off x="4186572" y="3726803"/>
              <a:ext cx="2137893" cy="461665"/>
            </a:xfrm>
            <a:prstGeom prst="rect">
              <a:avLst/>
            </a:prstGeom>
            <a:noFill/>
          </p:spPr>
          <p:txBody>
            <a:bodyPr wrap="square" rtlCol="0">
              <a:spAutoFit/>
            </a:bodyPr>
            <a:lstStyle/>
            <a:p>
              <a:pPr algn="ctr"/>
              <a:r>
                <a:rPr lang="en-US" sz="2400" dirty="0"/>
                <a:t>5</a:t>
              </a:r>
            </a:p>
          </p:txBody>
        </p:sp>
      </p:grpSp>
      <p:grpSp>
        <p:nvGrpSpPr>
          <p:cNvPr id="55" name="Group 54"/>
          <p:cNvGrpSpPr/>
          <p:nvPr/>
        </p:nvGrpSpPr>
        <p:grpSpPr>
          <a:xfrm>
            <a:off x="9448680" y="2290147"/>
            <a:ext cx="1653969" cy="493918"/>
            <a:chOff x="2850395" y="3694550"/>
            <a:chExt cx="3474070" cy="493918"/>
          </a:xfrm>
        </p:grpSpPr>
        <p:cxnSp>
          <p:nvCxnSpPr>
            <p:cNvPr id="56" name="Straight Arrow Connector 55"/>
            <p:cNvCxnSpPr/>
            <p:nvPr/>
          </p:nvCxnSpPr>
          <p:spPr>
            <a:xfrm>
              <a:off x="2850395" y="3694550"/>
              <a:ext cx="3408095" cy="391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rot="737497">
              <a:off x="4186572" y="3726803"/>
              <a:ext cx="2137893" cy="461665"/>
            </a:xfrm>
            <a:prstGeom prst="rect">
              <a:avLst/>
            </a:prstGeom>
            <a:noFill/>
          </p:spPr>
          <p:txBody>
            <a:bodyPr wrap="square" rtlCol="0">
              <a:spAutoFit/>
            </a:bodyPr>
            <a:lstStyle/>
            <a:p>
              <a:pPr algn="ctr"/>
              <a:r>
                <a:rPr lang="en-US" sz="2400" dirty="0"/>
                <a:t>6</a:t>
              </a:r>
            </a:p>
          </p:txBody>
        </p:sp>
      </p:grpSp>
      <p:grpSp>
        <p:nvGrpSpPr>
          <p:cNvPr id="58" name="Group 57"/>
          <p:cNvGrpSpPr/>
          <p:nvPr/>
        </p:nvGrpSpPr>
        <p:grpSpPr>
          <a:xfrm>
            <a:off x="9435393" y="2565231"/>
            <a:ext cx="2290108" cy="552330"/>
            <a:chOff x="2850395" y="3694550"/>
            <a:chExt cx="4810245" cy="552330"/>
          </a:xfrm>
        </p:grpSpPr>
        <p:cxnSp>
          <p:nvCxnSpPr>
            <p:cNvPr id="59" name="Straight Arrow Connector 58"/>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rot="737497">
              <a:off x="4186572" y="3726803"/>
              <a:ext cx="2137893" cy="461665"/>
            </a:xfrm>
            <a:prstGeom prst="rect">
              <a:avLst/>
            </a:prstGeom>
            <a:noFill/>
          </p:spPr>
          <p:txBody>
            <a:bodyPr wrap="square" rtlCol="0">
              <a:spAutoFit/>
            </a:bodyPr>
            <a:lstStyle/>
            <a:p>
              <a:pPr algn="ctr"/>
              <a:r>
                <a:rPr lang="en-US" sz="2400" dirty="0"/>
                <a:t>7</a:t>
              </a:r>
            </a:p>
          </p:txBody>
        </p:sp>
      </p:grpSp>
      <p:sp>
        <p:nvSpPr>
          <p:cNvPr id="61" name="Multiply 60"/>
          <p:cNvSpPr/>
          <p:nvPr/>
        </p:nvSpPr>
        <p:spPr>
          <a:xfrm rot="812648">
            <a:off x="11048502" y="1985093"/>
            <a:ext cx="383750" cy="383750"/>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ultiply 62"/>
          <p:cNvSpPr/>
          <p:nvPr/>
        </p:nvSpPr>
        <p:spPr>
          <a:xfrm rot="812648">
            <a:off x="11048503" y="2509059"/>
            <a:ext cx="383750" cy="383750"/>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9413920" y="3243899"/>
            <a:ext cx="2294686" cy="650305"/>
            <a:chOff x="6382206" y="3243898"/>
            <a:chExt cx="2294686" cy="650305"/>
          </a:xfrm>
        </p:grpSpPr>
        <p:cxnSp>
          <p:nvCxnSpPr>
            <p:cNvPr id="48" name="Straight Arrow Connector 47"/>
            <p:cNvCxnSpPr/>
            <p:nvPr/>
          </p:nvCxnSpPr>
          <p:spPr>
            <a:xfrm flipH="1">
              <a:off x="6386784" y="3243898"/>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20848332">
              <a:off x="6382206" y="3432538"/>
              <a:ext cx="1017829" cy="461665"/>
            </a:xfrm>
            <a:prstGeom prst="rect">
              <a:avLst/>
            </a:prstGeom>
            <a:noFill/>
          </p:spPr>
          <p:txBody>
            <a:bodyPr wrap="square" rtlCol="0">
              <a:spAutoFit/>
            </a:bodyPr>
            <a:lstStyle/>
            <a:p>
              <a:pPr algn="ctr"/>
              <a:r>
                <a:rPr lang="en-US" sz="2400" dirty="0"/>
                <a:t>4</a:t>
              </a:r>
            </a:p>
          </p:txBody>
        </p:sp>
      </p:grpSp>
      <p:grpSp>
        <p:nvGrpSpPr>
          <p:cNvPr id="69" name="Group 68"/>
          <p:cNvGrpSpPr/>
          <p:nvPr/>
        </p:nvGrpSpPr>
        <p:grpSpPr>
          <a:xfrm>
            <a:off x="9413919" y="3748927"/>
            <a:ext cx="2311582" cy="1208265"/>
            <a:chOff x="6382205" y="3748926"/>
            <a:chExt cx="2311582" cy="1208265"/>
          </a:xfrm>
        </p:grpSpPr>
        <p:cxnSp>
          <p:nvCxnSpPr>
            <p:cNvPr id="32" name="Straight Arrow Connector 31"/>
            <p:cNvCxnSpPr/>
            <p:nvPr/>
          </p:nvCxnSpPr>
          <p:spPr>
            <a:xfrm flipH="1">
              <a:off x="6386784" y="3748926"/>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403679" y="4032372"/>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6386784" y="4312258"/>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20848332">
              <a:off x="6382925" y="3932203"/>
              <a:ext cx="1017102" cy="461665"/>
            </a:xfrm>
            <a:prstGeom prst="rect">
              <a:avLst/>
            </a:prstGeom>
            <a:noFill/>
          </p:spPr>
          <p:txBody>
            <a:bodyPr wrap="square" rtlCol="0">
              <a:spAutoFit/>
            </a:bodyPr>
            <a:lstStyle/>
            <a:p>
              <a:pPr algn="ctr"/>
              <a:r>
                <a:rPr lang="en-US" sz="2400" dirty="0"/>
                <a:t>4</a:t>
              </a:r>
            </a:p>
          </p:txBody>
        </p:sp>
        <p:sp>
          <p:nvSpPr>
            <p:cNvPr id="65" name="TextBox 64"/>
            <p:cNvSpPr txBox="1"/>
            <p:nvPr/>
          </p:nvSpPr>
          <p:spPr>
            <a:xfrm rot="20848332">
              <a:off x="6382206" y="4212964"/>
              <a:ext cx="1017829" cy="461665"/>
            </a:xfrm>
            <a:prstGeom prst="rect">
              <a:avLst/>
            </a:prstGeom>
            <a:noFill/>
          </p:spPr>
          <p:txBody>
            <a:bodyPr wrap="square" rtlCol="0">
              <a:spAutoFit/>
            </a:bodyPr>
            <a:lstStyle/>
            <a:p>
              <a:pPr algn="ctr"/>
              <a:r>
                <a:rPr lang="en-US" sz="2400" dirty="0"/>
                <a:t>4</a:t>
              </a:r>
            </a:p>
          </p:txBody>
        </p:sp>
        <p:sp>
          <p:nvSpPr>
            <p:cNvPr id="66" name="TextBox 65"/>
            <p:cNvSpPr txBox="1"/>
            <p:nvPr/>
          </p:nvSpPr>
          <p:spPr>
            <a:xfrm rot="20848332">
              <a:off x="6382205" y="4495526"/>
              <a:ext cx="1017829" cy="461665"/>
            </a:xfrm>
            <a:prstGeom prst="rect">
              <a:avLst/>
            </a:prstGeom>
            <a:noFill/>
          </p:spPr>
          <p:txBody>
            <a:bodyPr wrap="square" rtlCol="0">
              <a:spAutoFit/>
            </a:bodyPr>
            <a:lstStyle/>
            <a:p>
              <a:pPr algn="ctr"/>
              <a:r>
                <a:rPr lang="en-US" sz="2400" dirty="0"/>
                <a:t>4</a:t>
              </a:r>
            </a:p>
          </p:txBody>
        </p:sp>
      </p:grpSp>
    </p:spTree>
    <p:extLst>
      <p:ext uri="{BB962C8B-B14F-4D97-AF65-F5344CB8AC3E}">
        <p14:creationId xmlns:p14="http://schemas.microsoft.com/office/powerpoint/2010/main" val="335181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right)">
                                      <p:cBhvr>
                                        <p:cTn id="18" dur="500"/>
                                        <p:tgtEl>
                                          <p:spTgt spid="67"/>
                                        </p:tgtEl>
                                      </p:cBhvr>
                                    </p:animEffect>
                                  </p:childTnLst>
                                </p:cTn>
                              </p:par>
                              <p:par>
                                <p:cTn id="19" presetID="22" presetClass="entr" presetSubtype="2"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right)">
                                      <p:cBhvr>
                                        <p:cTn id="21" dur="500"/>
                                        <p:tgtEl>
                                          <p:spTgt spid="68"/>
                                        </p:tgtEl>
                                      </p:cBhvr>
                                    </p:animEffect>
                                  </p:childTnLst>
                                </p:cTn>
                              </p:par>
                              <p:par>
                                <p:cTn id="22" presetID="22" presetClass="entr" presetSubtype="2"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right)">
                                      <p:cBhvr>
                                        <p:cTn id="24" dur="500"/>
                                        <p:tgtEl>
                                          <p:spTgt spid="6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anim calcmode="lin" valueType="num">
                                      <p:cBhvr>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anim calcmode="lin" valueType="num">
                                      <p:cBhvr>
                                        <p:cTn id="4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TCP</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47</a:t>
            </a:fld>
            <a:endParaRPr lang="en-US" dirty="0"/>
          </a:p>
        </p:txBody>
      </p:sp>
      <p:sp>
        <p:nvSpPr>
          <p:cNvPr id="4" name="Content Placeholder 3"/>
          <p:cNvSpPr>
            <a:spLocks noGrp="1"/>
          </p:cNvSpPr>
          <p:nvPr>
            <p:ph sz="quarter" idx="1"/>
          </p:nvPr>
        </p:nvSpPr>
        <p:spPr/>
        <p:txBody>
          <a:bodyPr/>
          <a:lstStyle/>
          <a:p>
            <a:r>
              <a:rPr lang="en-US" dirty="0"/>
              <a:t>Most Internet traffic is TCP</a:t>
            </a:r>
          </a:p>
          <a:p>
            <a:r>
              <a:rPr lang="en-US" dirty="0"/>
              <a:t>However, many issues with the protocol</a:t>
            </a:r>
          </a:p>
          <a:p>
            <a:pPr lvl="1"/>
            <a:r>
              <a:rPr lang="en-US" dirty="0"/>
              <a:t>Lack of fairness</a:t>
            </a:r>
          </a:p>
          <a:p>
            <a:pPr lvl="1"/>
            <a:r>
              <a:rPr lang="en-US" dirty="0"/>
              <a:t>Synchronization of flows</a:t>
            </a:r>
          </a:p>
          <a:p>
            <a:pPr lvl="1"/>
            <a:r>
              <a:rPr lang="en-US" dirty="0"/>
              <a:t>Poor performance with small flows</a:t>
            </a:r>
          </a:p>
          <a:p>
            <a:pPr lvl="1"/>
            <a:r>
              <a:rPr lang="en-US" dirty="0"/>
              <a:t>Really poor performance on wireless networks</a:t>
            </a:r>
          </a:p>
          <a:p>
            <a:pPr lvl="1"/>
            <a:r>
              <a:rPr lang="en-US" dirty="0"/>
              <a:t>Susceptibility to denial of service</a:t>
            </a:r>
          </a:p>
        </p:txBody>
      </p:sp>
    </p:spTree>
    <p:extLst>
      <p:ext uri="{BB962C8B-B14F-4D97-AF65-F5344CB8AC3E}">
        <p14:creationId xmlns:p14="http://schemas.microsoft.com/office/powerpoint/2010/main" val="769521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p:txBody>
          <a:bodyPr/>
          <a:lstStyle/>
          <a:p>
            <a:r>
              <a:rPr lang="en-US" dirty="0"/>
              <a:t>Synchronization of Flows</a:t>
            </a:r>
          </a:p>
        </p:txBody>
      </p:sp>
      <p:sp>
        <p:nvSpPr>
          <p:cNvPr id="680963" name="Rectangle 3"/>
          <p:cNvSpPr>
            <a:spLocks noGrp="1" noChangeArrowheads="1"/>
          </p:cNvSpPr>
          <p:nvPr>
            <p:ph idx="1"/>
          </p:nvPr>
        </p:nvSpPr>
        <p:spPr>
          <a:xfrm>
            <a:off x="1879325" y="1962511"/>
            <a:ext cx="3802937" cy="499730"/>
          </a:xfrm>
        </p:spPr>
        <p:txBody>
          <a:bodyPr>
            <a:normAutofit/>
          </a:bodyPr>
          <a:lstStyle/>
          <a:p>
            <a:r>
              <a:rPr lang="en-US" sz="2400" dirty="0"/>
              <a:t>Ideal bandwidth sharing</a:t>
            </a:r>
          </a:p>
        </p:txBody>
      </p:sp>
      <p:sp>
        <p:nvSpPr>
          <p:cNvPr id="32" name="Slide Number Placeholder 2"/>
          <p:cNvSpPr>
            <a:spLocks noGrp="1"/>
          </p:cNvSpPr>
          <p:nvPr>
            <p:ph type="sldNum" sz="quarter" idx="12"/>
          </p:nvPr>
        </p:nvSpPr>
        <p:spPr>
          <a:xfrm>
            <a:off x="90282" y="1286055"/>
            <a:ext cx="533400" cy="304800"/>
          </a:xfrm>
        </p:spPr>
        <p:txBody>
          <a:bodyPr>
            <a:normAutofit fontScale="92500" lnSpcReduction="20000"/>
          </a:bodyPr>
          <a:lstStyle/>
          <a:p>
            <a:fld id="{283B9EA5-CE9A-4950-A80C-5ADF06B45BB8}" type="slidenum">
              <a:rPr lang="en-US" smtClean="0"/>
              <a:pPr/>
              <a:t>48</a:t>
            </a:fld>
            <a:endParaRPr lang="en-US" dirty="0"/>
          </a:p>
        </p:txBody>
      </p:sp>
      <p:grpSp>
        <p:nvGrpSpPr>
          <p:cNvPr id="2" name="Group 1"/>
          <p:cNvGrpSpPr/>
          <p:nvPr/>
        </p:nvGrpSpPr>
        <p:grpSpPr>
          <a:xfrm>
            <a:off x="1689114" y="2462242"/>
            <a:ext cx="3968212" cy="1242363"/>
            <a:chOff x="165114" y="2462241"/>
            <a:chExt cx="3968212" cy="1242363"/>
          </a:xfrm>
        </p:grpSpPr>
        <p:sp>
          <p:nvSpPr>
            <p:cNvPr id="10" name="Rectangle 6"/>
            <p:cNvSpPr>
              <a:spLocks noChangeArrowheads="1"/>
            </p:cNvSpPr>
            <p:nvPr/>
          </p:nvSpPr>
          <p:spPr bwMode="auto">
            <a:xfrm rot="16200000">
              <a:off x="6738" y="2908177"/>
              <a:ext cx="77905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i="1" dirty="0" err="1"/>
                <a:t>cwnd</a:t>
              </a:r>
              <a:endParaRPr lang="en-US" sz="2400" i="1" dirty="0"/>
            </a:p>
          </p:txBody>
        </p:sp>
        <p:sp>
          <p:nvSpPr>
            <p:cNvPr id="16" name="Line 9"/>
            <p:cNvSpPr>
              <a:spLocks noChangeShapeType="1"/>
            </p:cNvSpPr>
            <p:nvPr/>
          </p:nvSpPr>
          <p:spPr bwMode="auto">
            <a:xfrm>
              <a:off x="627421" y="3136587"/>
              <a:ext cx="3261356"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0" name="Line 4"/>
            <p:cNvSpPr>
              <a:spLocks noChangeShapeType="1"/>
            </p:cNvSpPr>
            <p:nvPr/>
          </p:nvSpPr>
          <p:spPr bwMode="auto">
            <a:xfrm>
              <a:off x="627421" y="3689975"/>
              <a:ext cx="3505905" cy="0"/>
            </a:xfrm>
            <a:prstGeom prst="line">
              <a:avLst/>
            </a:prstGeom>
            <a:noFill/>
            <a:ln w="57150">
              <a:solidFill>
                <a:schemeClr val="tx1"/>
              </a:solidFill>
              <a:round/>
              <a:headEnd type="none" w="med" len="med"/>
              <a:tailEnd type="triangle" w="med" len="med"/>
            </a:ln>
            <a:effectLst/>
          </p:spPr>
          <p:txBody>
            <a:bodyPr vert="horz" wrap="none" lIns="91440" tIns="45720" rIns="91440" bIns="45720" numCol="1" anchor="ctr" anchorCtr="0" compatLnSpc="1">
              <a:prstTxWarp prst="textNoShape">
                <a:avLst/>
              </a:prstTxWarp>
            </a:bodyPr>
            <a:lstStyle/>
            <a:p>
              <a:endParaRPr lang="en-US"/>
            </a:p>
          </p:txBody>
        </p:sp>
        <p:sp>
          <p:nvSpPr>
            <p:cNvPr id="33" name="Line 9"/>
            <p:cNvSpPr>
              <a:spLocks noChangeShapeType="1"/>
            </p:cNvSpPr>
            <p:nvPr/>
          </p:nvSpPr>
          <p:spPr bwMode="auto">
            <a:xfrm>
              <a:off x="627421" y="3192495"/>
              <a:ext cx="3261356" cy="0"/>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4" name="Line 9"/>
            <p:cNvSpPr>
              <a:spLocks noChangeShapeType="1"/>
            </p:cNvSpPr>
            <p:nvPr/>
          </p:nvSpPr>
          <p:spPr bwMode="auto">
            <a:xfrm>
              <a:off x="624810" y="2686482"/>
              <a:ext cx="3263967" cy="0"/>
            </a:xfrm>
            <a:prstGeom prst="line">
              <a:avLst/>
            </a:prstGeom>
            <a:noFill/>
            <a:ln w="28575">
              <a:solidFill>
                <a:schemeClr val="tx2"/>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3" name="Line 3"/>
            <p:cNvSpPr>
              <a:spLocks noChangeShapeType="1"/>
            </p:cNvSpPr>
            <p:nvPr/>
          </p:nvSpPr>
          <p:spPr bwMode="auto">
            <a:xfrm>
              <a:off x="624810" y="2462241"/>
              <a:ext cx="0" cy="1242363"/>
            </a:xfrm>
            <a:prstGeom prst="line">
              <a:avLst/>
            </a:prstGeom>
            <a:noFill/>
            <a:ln w="57150">
              <a:solidFill>
                <a:schemeClr val="tx1"/>
              </a:solidFill>
              <a:round/>
              <a:headEnd type="triangle" w="med" len="med"/>
              <a:tailEnd type="none" w="med" len="med"/>
            </a:ln>
            <a:effectLst/>
          </p:spPr>
          <p:txBody>
            <a:bodyPr vert="horz" wrap="none" lIns="91440" tIns="45720" rIns="91440" bIns="45720" numCol="1" anchor="ctr" anchorCtr="0" compatLnSpc="1">
              <a:prstTxWarp prst="textNoShape">
                <a:avLst/>
              </a:prstTxWarp>
            </a:bodyPr>
            <a:lstStyle/>
            <a:p>
              <a:endParaRPr lang="en-US"/>
            </a:p>
          </p:txBody>
        </p:sp>
      </p:grpSp>
      <p:grpSp>
        <p:nvGrpSpPr>
          <p:cNvPr id="3" name="Group 2"/>
          <p:cNvGrpSpPr/>
          <p:nvPr/>
        </p:nvGrpSpPr>
        <p:grpSpPr>
          <a:xfrm>
            <a:off x="6385934" y="2462242"/>
            <a:ext cx="3948987" cy="1242363"/>
            <a:chOff x="4861933" y="2462241"/>
            <a:chExt cx="3948987" cy="1242363"/>
          </a:xfrm>
        </p:grpSpPr>
        <p:sp>
          <p:nvSpPr>
            <p:cNvPr id="47" name="Rectangle 6"/>
            <p:cNvSpPr>
              <a:spLocks noChangeArrowheads="1"/>
            </p:cNvSpPr>
            <p:nvPr/>
          </p:nvSpPr>
          <p:spPr bwMode="auto">
            <a:xfrm rot="16200000">
              <a:off x="4703557" y="2913641"/>
              <a:ext cx="77905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i="1" dirty="0" err="1"/>
                <a:t>cwnd</a:t>
              </a:r>
              <a:endParaRPr lang="en-US" sz="2400" i="1" dirty="0"/>
            </a:p>
          </p:txBody>
        </p:sp>
        <p:sp>
          <p:nvSpPr>
            <p:cNvPr id="49" name="Line 4"/>
            <p:cNvSpPr>
              <a:spLocks noChangeShapeType="1"/>
            </p:cNvSpPr>
            <p:nvPr/>
          </p:nvSpPr>
          <p:spPr bwMode="auto">
            <a:xfrm>
              <a:off x="5305015" y="3689975"/>
              <a:ext cx="3505905" cy="0"/>
            </a:xfrm>
            <a:prstGeom prst="line">
              <a:avLst/>
            </a:prstGeom>
            <a:noFill/>
            <a:ln w="57150">
              <a:solidFill>
                <a:schemeClr val="tx1"/>
              </a:solidFill>
              <a:round/>
              <a:headEnd type="none" w="med" len="med"/>
              <a:tailEnd type="triangle" w="med" len="med"/>
            </a:ln>
            <a:effectLst/>
          </p:spPr>
          <p:txBody>
            <a:bodyPr vert="horz" wrap="none" lIns="91440" tIns="45720" rIns="91440" bIns="45720" numCol="1" anchor="ctr" anchorCtr="0" compatLnSpc="1">
              <a:prstTxWarp prst="textNoShape">
                <a:avLst/>
              </a:prstTxWarp>
            </a:bodyPr>
            <a:lstStyle/>
            <a:p>
              <a:endParaRPr lang="en-US"/>
            </a:p>
          </p:txBody>
        </p:sp>
        <p:sp>
          <p:nvSpPr>
            <p:cNvPr id="51" name="Line 9"/>
            <p:cNvSpPr>
              <a:spLocks noChangeShapeType="1"/>
            </p:cNvSpPr>
            <p:nvPr/>
          </p:nvSpPr>
          <p:spPr bwMode="auto">
            <a:xfrm>
              <a:off x="5302404" y="2686482"/>
              <a:ext cx="3263967" cy="0"/>
            </a:xfrm>
            <a:prstGeom prst="line">
              <a:avLst/>
            </a:prstGeom>
            <a:noFill/>
            <a:ln w="28575">
              <a:solidFill>
                <a:schemeClr val="tx2"/>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3" name="Line 12"/>
            <p:cNvSpPr>
              <a:spLocks noChangeShapeType="1"/>
            </p:cNvSpPr>
            <p:nvPr/>
          </p:nvSpPr>
          <p:spPr bwMode="auto">
            <a:xfrm flipV="1">
              <a:off x="5295713" y="2893352"/>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4" name="Line 14"/>
            <p:cNvSpPr>
              <a:spLocks noChangeShapeType="1"/>
            </p:cNvSpPr>
            <p:nvPr/>
          </p:nvSpPr>
          <p:spPr bwMode="auto">
            <a:xfrm flipH="1">
              <a:off x="5891591" y="2882422"/>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5" name="Line 12"/>
            <p:cNvSpPr>
              <a:spLocks noChangeShapeType="1"/>
            </p:cNvSpPr>
            <p:nvPr/>
          </p:nvSpPr>
          <p:spPr bwMode="auto">
            <a:xfrm flipV="1">
              <a:off x="5909062" y="2893352"/>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6" name="Line 14"/>
            <p:cNvSpPr>
              <a:spLocks noChangeShapeType="1"/>
            </p:cNvSpPr>
            <p:nvPr/>
          </p:nvSpPr>
          <p:spPr bwMode="auto">
            <a:xfrm flipH="1">
              <a:off x="6504940" y="2882422"/>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7" name="Line 12"/>
            <p:cNvSpPr>
              <a:spLocks noChangeShapeType="1"/>
            </p:cNvSpPr>
            <p:nvPr/>
          </p:nvSpPr>
          <p:spPr bwMode="auto">
            <a:xfrm flipV="1">
              <a:off x="6498813" y="2904282"/>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8" name="Line 14"/>
            <p:cNvSpPr>
              <a:spLocks noChangeShapeType="1"/>
            </p:cNvSpPr>
            <p:nvPr/>
          </p:nvSpPr>
          <p:spPr bwMode="auto">
            <a:xfrm flipH="1">
              <a:off x="7094691" y="2893352"/>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9" name="Line 12"/>
            <p:cNvSpPr>
              <a:spLocks noChangeShapeType="1"/>
            </p:cNvSpPr>
            <p:nvPr/>
          </p:nvSpPr>
          <p:spPr bwMode="auto">
            <a:xfrm flipV="1">
              <a:off x="7087558" y="2898817"/>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0" name="Line 14"/>
            <p:cNvSpPr>
              <a:spLocks noChangeShapeType="1"/>
            </p:cNvSpPr>
            <p:nvPr/>
          </p:nvSpPr>
          <p:spPr bwMode="auto">
            <a:xfrm flipH="1">
              <a:off x="7683436" y="2887887"/>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1" name="Line 12"/>
            <p:cNvSpPr>
              <a:spLocks noChangeShapeType="1"/>
            </p:cNvSpPr>
            <p:nvPr/>
          </p:nvSpPr>
          <p:spPr bwMode="auto">
            <a:xfrm flipV="1">
              <a:off x="7683549" y="2893352"/>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2" name="Line 14"/>
            <p:cNvSpPr>
              <a:spLocks noChangeShapeType="1"/>
            </p:cNvSpPr>
            <p:nvPr/>
          </p:nvSpPr>
          <p:spPr bwMode="auto">
            <a:xfrm flipH="1">
              <a:off x="8279427" y="2882422"/>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3" name="Line 12"/>
            <p:cNvSpPr>
              <a:spLocks noChangeShapeType="1"/>
            </p:cNvSpPr>
            <p:nvPr/>
          </p:nvSpPr>
          <p:spPr bwMode="auto">
            <a:xfrm flipV="1">
              <a:off x="5570586" y="2876957"/>
              <a:ext cx="595879" cy="48102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4" name="Line 14"/>
            <p:cNvSpPr>
              <a:spLocks noChangeShapeType="1"/>
            </p:cNvSpPr>
            <p:nvPr/>
          </p:nvSpPr>
          <p:spPr bwMode="auto">
            <a:xfrm flipH="1">
              <a:off x="6166464" y="2866027"/>
              <a:ext cx="1" cy="49195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5" name="Line 12"/>
            <p:cNvSpPr>
              <a:spLocks noChangeShapeType="1"/>
            </p:cNvSpPr>
            <p:nvPr/>
          </p:nvSpPr>
          <p:spPr bwMode="auto">
            <a:xfrm flipV="1">
              <a:off x="6183935" y="2876957"/>
              <a:ext cx="595879" cy="48102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6" name="Line 14"/>
            <p:cNvSpPr>
              <a:spLocks noChangeShapeType="1"/>
            </p:cNvSpPr>
            <p:nvPr/>
          </p:nvSpPr>
          <p:spPr bwMode="auto">
            <a:xfrm flipH="1">
              <a:off x="6779813" y="2866027"/>
              <a:ext cx="1" cy="49195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 name="Line 12"/>
            <p:cNvSpPr>
              <a:spLocks noChangeShapeType="1"/>
            </p:cNvSpPr>
            <p:nvPr/>
          </p:nvSpPr>
          <p:spPr bwMode="auto">
            <a:xfrm flipV="1">
              <a:off x="6773686" y="2887887"/>
              <a:ext cx="595879" cy="48102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8" name="Line 14"/>
            <p:cNvSpPr>
              <a:spLocks noChangeShapeType="1"/>
            </p:cNvSpPr>
            <p:nvPr/>
          </p:nvSpPr>
          <p:spPr bwMode="auto">
            <a:xfrm flipH="1">
              <a:off x="7369564" y="2876957"/>
              <a:ext cx="1" cy="49195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9" name="Line 12"/>
            <p:cNvSpPr>
              <a:spLocks noChangeShapeType="1"/>
            </p:cNvSpPr>
            <p:nvPr/>
          </p:nvSpPr>
          <p:spPr bwMode="auto">
            <a:xfrm flipV="1">
              <a:off x="7362431" y="2882422"/>
              <a:ext cx="595879" cy="48102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0" name="Line 14"/>
            <p:cNvSpPr>
              <a:spLocks noChangeShapeType="1"/>
            </p:cNvSpPr>
            <p:nvPr/>
          </p:nvSpPr>
          <p:spPr bwMode="auto">
            <a:xfrm flipH="1">
              <a:off x="7958309" y="2871492"/>
              <a:ext cx="1" cy="49195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1" name="Line 12"/>
            <p:cNvSpPr>
              <a:spLocks noChangeShapeType="1"/>
            </p:cNvSpPr>
            <p:nvPr/>
          </p:nvSpPr>
          <p:spPr bwMode="auto">
            <a:xfrm flipV="1">
              <a:off x="7958422" y="2876957"/>
              <a:ext cx="595879" cy="48102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2" name="Line 14"/>
            <p:cNvSpPr>
              <a:spLocks noChangeShapeType="1"/>
            </p:cNvSpPr>
            <p:nvPr/>
          </p:nvSpPr>
          <p:spPr bwMode="auto">
            <a:xfrm flipH="1">
              <a:off x="8554300" y="2866027"/>
              <a:ext cx="1" cy="49195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3" name="Line 12"/>
            <p:cNvSpPr>
              <a:spLocks noChangeShapeType="1"/>
            </p:cNvSpPr>
            <p:nvPr/>
          </p:nvSpPr>
          <p:spPr bwMode="auto">
            <a:xfrm flipV="1">
              <a:off x="5311006" y="2893352"/>
              <a:ext cx="259580" cy="218653"/>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4" name="Line 14"/>
            <p:cNvSpPr>
              <a:spLocks noChangeShapeType="1"/>
            </p:cNvSpPr>
            <p:nvPr/>
          </p:nvSpPr>
          <p:spPr bwMode="auto">
            <a:xfrm flipH="1">
              <a:off x="5570585" y="2882422"/>
              <a:ext cx="1" cy="49195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52" name="Line 3"/>
            <p:cNvSpPr>
              <a:spLocks noChangeShapeType="1"/>
            </p:cNvSpPr>
            <p:nvPr/>
          </p:nvSpPr>
          <p:spPr bwMode="auto">
            <a:xfrm>
              <a:off x="5302404" y="2462241"/>
              <a:ext cx="0" cy="1242363"/>
            </a:xfrm>
            <a:prstGeom prst="line">
              <a:avLst/>
            </a:prstGeom>
            <a:noFill/>
            <a:ln w="57150">
              <a:solidFill>
                <a:schemeClr val="tx1"/>
              </a:solidFill>
              <a:round/>
              <a:headEnd type="triangle" w="med" len="med"/>
              <a:tailEnd type="none" w="med" len="med"/>
            </a:ln>
            <a:effectLst/>
          </p:spPr>
          <p:txBody>
            <a:bodyPr vert="horz" wrap="none" lIns="91440" tIns="45720" rIns="91440" bIns="45720" numCol="1" anchor="ctr" anchorCtr="0" compatLnSpc="1">
              <a:prstTxWarp prst="textNoShape">
                <a:avLst/>
              </a:prstTxWarp>
            </a:bodyPr>
            <a:lstStyle/>
            <a:p>
              <a:endParaRPr lang="en-US"/>
            </a:p>
          </p:txBody>
        </p:sp>
      </p:grpSp>
      <p:grpSp>
        <p:nvGrpSpPr>
          <p:cNvPr id="4" name="Group 3"/>
          <p:cNvGrpSpPr/>
          <p:nvPr/>
        </p:nvGrpSpPr>
        <p:grpSpPr>
          <a:xfrm>
            <a:off x="4362381" y="4717516"/>
            <a:ext cx="4394794" cy="1833562"/>
            <a:chOff x="2838381" y="4717516"/>
            <a:chExt cx="4394794" cy="1833562"/>
          </a:xfrm>
        </p:grpSpPr>
        <p:sp>
          <p:nvSpPr>
            <p:cNvPr id="18" name="Line 12"/>
            <p:cNvSpPr>
              <a:spLocks noChangeShapeType="1"/>
            </p:cNvSpPr>
            <p:nvPr/>
          </p:nvSpPr>
          <p:spPr bwMode="auto">
            <a:xfrm flipV="1">
              <a:off x="3292583" y="5181448"/>
              <a:ext cx="684929" cy="552912"/>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0" name="Line 14"/>
            <p:cNvSpPr>
              <a:spLocks noChangeShapeType="1"/>
            </p:cNvSpPr>
            <p:nvPr/>
          </p:nvSpPr>
          <p:spPr bwMode="auto">
            <a:xfrm flipH="1">
              <a:off x="3977512" y="5184575"/>
              <a:ext cx="1" cy="83927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5" name="Rectangle 6"/>
            <p:cNvSpPr>
              <a:spLocks noChangeArrowheads="1"/>
            </p:cNvSpPr>
            <p:nvPr/>
          </p:nvSpPr>
          <p:spPr bwMode="auto">
            <a:xfrm rot="16200000">
              <a:off x="2680005" y="5508671"/>
              <a:ext cx="779059"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i="1" dirty="0" err="1"/>
                <a:t>cwnd</a:t>
              </a:r>
              <a:endParaRPr lang="en-US" sz="2400" i="1" dirty="0"/>
            </a:p>
          </p:txBody>
        </p:sp>
        <p:sp>
          <p:nvSpPr>
            <p:cNvPr id="37" name="Line 4"/>
            <p:cNvSpPr>
              <a:spLocks noChangeShapeType="1"/>
            </p:cNvSpPr>
            <p:nvPr/>
          </p:nvSpPr>
          <p:spPr bwMode="auto">
            <a:xfrm>
              <a:off x="3309183" y="6536447"/>
              <a:ext cx="3923992" cy="11039"/>
            </a:xfrm>
            <a:prstGeom prst="line">
              <a:avLst/>
            </a:prstGeom>
            <a:noFill/>
            <a:ln w="57150">
              <a:solidFill>
                <a:schemeClr val="tx1"/>
              </a:solidFill>
              <a:round/>
              <a:headEnd type="none" w="med" len="med"/>
              <a:tailEnd type="triangle" w="med" len="med"/>
            </a:ln>
            <a:effectLst/>
          </p:spPr>
          <p:txBody>
            <a:bodyPr vert="horz" wrap="none" lIns="91440" tIns="45720" rIns="91440" bIns="45720" numCol="1" anchor="ctr" anchorCtr="0" compatLnSpc="1">
              <a:prstTxWarp prst="textNoShape">
                <a:avLst/>
              </a:prstTxWarp>
            </a:bodyPr>
            <a:lstStyle/>
            <a:p>
              <a:endParaRPr lang="en-US"/>
            </a:p>
          </p:txBody>
        </p:sp>
        <p:sp>
          <p:nvSpPr>
            <p:cNvPr id="39" name="Line 9"/>
            <p:cNvSpPr>
              <a:spLocks noChangeShapeType="1"/>
            </p:cNvSpPr>
            <p:nvPr/>
          </p:nvSpPr>
          <p:spPr bwMode="auto">
            <a:xfrm>
              <a:off x="3300688" y="5001327"/>
              <a:ext cx="3932487" cy="0"/>
            </a:xfrm>
            <a:prstGeom prst="line">
              <a:avLst/>
            </a:prstGeom>
            <a:noFill/>
            <a:ln w="28575">
              <a:solidFill>
                <a:schemeClr val="tx2"/>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0" name="Line 3"/>
            <p:cNvSpPr>
              <a:spLocks noChangeShapeType="1"/>
            </p:cNvSpPr>
            <p:nvPr/>
          </p:nvSpPr>
          <p:spPr bwMode="auto">
            <a:xfrm flipH="1">
              <a:off x="3306571" y="4717516"/>
              <a:ext cx="2612" cy="1833562"/>
            </a:xfrm>
            <a:prstGeom prst="line">
              <a:avLst/>
            </a:prstGeom>
            <a:noFill/>
            <a:ln w="57150">
              <a:solidFill>
                <a:schemeClr val="tx1"/>
              </a:solidFill>
              <a:round/>
              <a:headEnd type="triangle" w="med" len="med"/>
              <a:tailEnd type="none" w="med" len="med"/>
            </a:ln>
            <a:effectLst/>
          </p:spPr>
          <p:txBody>
            <a:bodyPr vert="horz" wrap="none" lIns="91440" tIns="45720" rIns="91440" bIns="45720" numCol="1" anchor="ctr" anchorCtr="0" compatLnSpc="1">
              <a:prstTxWarp prst="textNoShape">
                <a:avLst/>
              </a:prstTxWarp>
            </a:bodyPr>
            <a:lstStyle/>
            <a:p>
              <a:endParaRPr lang="en-US"/>
            </a:p>
          </p:txBody>
        </p:sp>
        <p:sp>
          <p:nvSpPr>
            <p:cNvPr id="41" name="Line 12"/>
            <p:cNvSpPr>
              <a:spLocks noChangeShapeType="1"/>
            </p:cNvSpPr>
            <p:nvPr/>
          </p:nvSpPr>
          <p:spPr bwMode="auto">
            <a:xfrm flipV="1">
              <a:off x="3977513" y="5442767"/>
              <a:ext cx="636949" cy="59411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2" name="Line 14"/>
            <p:cNvSpPr>
              <a:spLocks noChangeShapeType="1"/>
            </p:cNvSpPr>
            <p:nvPr/>
          </p:nvSpPr>
          <p:spPr bwMode="auto">
            <a:xfrm flipH="1">
              <a:off x="4614460" y="5442767"/>
              <a:ext cx="1" cy="644378"/>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3" name="Line 12"/>
            <p:cNvSpPr>
              <a:spLocks noChangeShapeType="1"/>
            </p:cNvSpPr>
            <p:nvPr/>
          </p:nvSpPr>
          <p:spPr bwMode="auto">
            <a:xfrm flipV="1">
              <a:off x="4614462" y="5634296"/>
              <a:ext cx="573496" cy="452422"/>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4" name="Line 14"/>
            <p:cNvSpPr>
              <a:spLocks noChangeShapeType="1"/>
            </p:cNvSpPr>
            <p:nvPr/>
          </p:nvSpPr>
          <p:spPr bwMode="auto">
            <a:xfrm flipH="1">
              <a:off x="5187957" y="5635115"/>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5" name="Line 12"/>
            <p:cNvSpPr>
              <a:spLocks noChangeShapeType="1"/>
            </p:cNvSpPr>
            <p:nvPr/>
          </p:nvSpPr>
          <p:spPr bwMode="auto">
            <a:xfrm flipV="1">
              <a:off x="5172548" y="5646045"/>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6" name="Line 14"/>
            <p:cNvSpPr>
              <a:spLocks noChangeShapeType="1"/>
            </p:cNvSpPr>
            <p:nvPr/>
          </p:nvSpPr>
          <p:spPr bwMode="auto">
            <a:xfrm flipH="1">
              <a:off x="5768427" y="5634296"/>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5" name="Line 12"/>
            <p:cNvSpPr>
              <a:spLocks noChangeShapeType="1"/>
            </p:cNvSpPr>
            <p:nvPr/>
          </p:nvSpPr>
          <p:spPr bwMode="auto">
            <a:xfrm flipV="1">
              <a:off x="5781270" y="5656955"/>
              <a:ext cx="573496" cy="452422"/>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6" name="Line 14"/>
            <p:cNvSpPr>
              <a:spLocks noChangeShapeType="1"/>
            </p:cNvSpPr>
            <p:nvPr/>
          </p:nvSpPr>
          <p:spPr bwMode="auto">
            <a:xfrm flipH="1">
              <a:off x="6354765" y="5657774"/>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7" name="Line 12"/>
            <p:cNvSpPr>
              <a:spLocks noChangeShapeType="1"/>
            </p:cNvSpPr>
            <p:nvPr/>
          </p:nvSpPr>
          <p:spPr bwMode="auto">
            <a:xfrm flipV="1">
              <a:off x="6339356" y="5668704"/>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78" name="Line 14"/>
            <p:cNvSpPr>
              <a:spLocks noChangeShapeType="1"/>
            </p:cNvSpPr>
            <p:nvPr/>
          </p:nvSpPr>
          <p:spPr bwMode="auto">
            <a:xfrm flipH="1">
              <a:off x="6935235" y="5656955"/>
              <a:ext cx="1" cy="49195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83" name="Line 12"/>
            <p:cNvSpPr>
              <a:spLocks noChangeShapeType="1"/>
            </p:cNvSpPr>
            <p:nvPr/>
          </p:nvSpPr>
          <p:spPr bwMode="auto">
            <a:xfrm flipV="1">
              <a:off x="3293046" y="5860507"/>
              <a:ext cx="684467" cy="54066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84" name="Line 14"/>
            <p:cNvSpPr>
              <a:spLocks noChangeShapeType="1"/>
            </p:cNvSpPr>
            <p:nvPr/>
          </p:nvSpPr>
          <p:spPr bwMode="auto">
            <a:xfrm flipH="1">
              <a:off x="3977512" y="5880275"/>
              <a:ext cx="1" cy="397254"/>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85" name="Line 12"/>
            <p:cNvSpPr>
              <a:spLocks noChangeShapeType="1"/>
            </p:cNvSpPr>
            <p:nvPr/>
          </p:nvSpPr>
          <p:spPr bwMode="auto">
            <a:xfrm flipV="1">
              <a:off x="3977513" y="5764956"/>
              <a:ext cx="636950" cy="503518"/>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86" name="Line 14"/>
            <p:cNvSpPr>
              <a:spLocks noChangeShapeType="1"/>
            </p:cNvSpPr>
            <p:nvPr/>
          </p:nvSpPr>
          <p:spPr bwMode="auto">
            <a:xfrm flipH="1">
              <a:off x="4614460" y="5761820"/>
              <a:ext cx="9207" cy="506654"/>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87" name="Line 12"/>
            <p:cNvSpPr>
              <a:spLocks noChangeShapeType="1"/>
            </p:cNvSpPr>
            <p:nvPr/>
          </p:nvSpPr>
          <p:spPr bwMode="auto">
            <a:xfrm flipV="1">
              <a:off x="4598107" y="5764956"/>
              <a:ext cx="589851" cy="48600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88" name="Line 14"/>
            <p:cNvSpPr>
              <a:spLocks noChangeShapeType="1"/>
            </p:cNvSpPr>
            <p:nvPr/>
          </p:nvSpPr>
          <p:spPr bwMode="auto">
            <a:xfrm flipH="1">
              <a:off x="5172548" y="5766259"/>
              <a:ext cx="9207" cy="506654"/>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89" name="Line 12"/>
            <p:cNvSpPr>
              <a:spLocks noChangeShapeType="1"/>
            </p:cNvSpPr>
            <p:nvPr/>
          </p:nvSpPr>
          <p:spPr bwMode="auto">
            <a:xfrm flipV="1">
              <a:off x="5187071" y="5766259"/>
              <a:ext cx="589851" cy="48600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90" name="Line 14"/>
            <p:cNvSpPr>
              <a:spLocks noChangeShapeType="1"/>
            </p:cNvSpPr>
            <p:nvPr/>
          </p:nvSpPr>
          <p:spPr bwMode="auto">
            <a:xfrm flipH="1">
              <a:off x="5761512" y="5767562"/>
              <a:ext cx="9207" cy="506654"/>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91" name="Line 12"/>
            <p:cNvSpPr>
              <a:spLocks noChangeShapeType="1"/>
            </p:cNvSpPr>
            <p:nvPr/>
          </p:nvSpPr>
          <p:spPr bwMode="auto">
            <a:xfrm flipV="1">
              <a:off x="5761512" y="5777886"/>
              <a:ext cx="589851" cy="48600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92" name="Line 14"/>
            <p:cNvSpPr>
              <a:spLocks noChangeShapeType="1"/>
            </p:cNvSpPr>
            <p:nvPr/>
          </p:nvSpPr>
          <p:spPr bwMode="auto">
            <a:xfrm flipH="1">
              <a:off x="6335953" y="5779189"/>
              <a:ext cx="9207" cy="506654"/>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93" name="Line 12"/>
            <p:cNvSpPr>
              <a:spLocks noChangeShapeType="1"/>
            </p:cNvSpPr>
            <p:nvPr/>
          </p:nvSpPr>
          <p:spPr bwMode="auto">
            <a:xfrm flipV="1">
              <a:off x="6346586" y="5779189"/>
              <a:ext cx="589851" cy="486006"/>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94" name="Line 14"/>
            <p:cNvSpPr>
              <a:spLocks noChangeShapeType="1"/>
            </p:cNvSpPr>
            <p:nvPr/>
          </p:nvSpPr>
          <p:spPr bwMode="auto">
            <a:xfrm flipH="1">
              <a:off x="6921027" y="5780492"/>
              <a:ext cx="9207" cy="506654"/>
            </a:xfrm>
            <a:prstGeom prst="line">
              <a:avLst/>
            </a:prstGeom>
            <a:noFill/>
            <a:ln w="57150">
              <a:solidFill>
                <a:schemeClr val="accent3"/>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grpSp>
      <p:sp>
        <p:nvSpPr>
          <p:cNvPr id="98" name="Rectangle 3"/>
          <p:cNvSpPr txBox="1">
            <a:spLocks noChangeArrowheads="1"/>
          </p:cNvSpPr>
          <p:nvPr/>
        </p:nvSpPr>
        <p:spPr>
          <a:xfrm>
            <a:off x="6043629" y="1591097"/>
            <a:ext cx="4485834" cy="92714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a:t>Oscillating, but high overall utilization</a:t>
            </a:r>
          </a:p>
        </p:txBody>
      </p:sp>
      <p:sp>
        <p:nvSpPr>
          <p:cNvPr id="99" name="Rectangle 3"/>
          <p:cNvSpPr txBox="1">
            <a:spLocks noChangeArrowheads="1"/>
          </p:cNvSpPr>
          <p:nvPr/>
        </p:nvSpPr>
        <p:spPr>
          <a:xfrm>
            <a:off x="4593534" y="4253945"/>
            <a:ext cx="4485834" cy="463571"/>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a:t>In reality, flows synchronize</a:t>
            </a:r>
          </a:p>
        </p:txBody>
      </p:sp>
      <p:grpSp>
        <p:nvGrpSpPr>
          <p:cNvPr id="100" name="Group 99"/>
          <p:cNvGrpSpPr/>
          <p:nvPr/>
        </p:nvGrpSpPr>
        <p:grpSpPr>
          <a:xfrm flipH="1">
            <a:off x="1672335" y="4826276"/>
            <a:ext cx="2498653" cy="1232982"/>
            <a:chOff x="1191443" y="4863146"/>
            <a:chExt cx="5209363" cy="1398648"/>
          </a:xfrm>
        </p:grpSpPr>
        <p:sp>
          <p:nvSpPr>
            <p:cNvPr id="101" name="Rectangular Callout 100"/>
            <p:cNvSpPr/>
            <p:nvPr/>
          </p:nvSpPr>
          <p:spPr>
            <a:xfrm>
              <a:off x="1191443" y="4876798"/>
              <a:ext cx="5181603" cy="1384996"/>
            </a:xfrm>
            <a:prstGeom prst="wedgeRectCallout">
              <a:avLst>
                <a:gd name="adj1" fmla="val -98598"/>
                <a:gd name="adj2" fmla="val -21937"/>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102" name="TextBox 101"/>
            <p:cNvSpPr txBox="1"/>
            <p:nvPr/>
          </p:nvSpPr>
          <p:spPr>
            <a:xfrm>
              <a:off x="1219207" y="4863146"/>
              <a:ext cx="5181599" cy="1361608"/>
            </a:xfrm>
            <a:prstGeom prst="rect">
              <a:avLst/>
            </a:prstGeom>
            <a:noFill/>
          </p:spPr>
          <p:txBody>
            <a:bodyPr wrap="square" rtlCol="0">
              <a:spAutoFit/>
            </a:bodyPr>
            <a:lstStyle/>
            <a:p>
              <a:pPr algn="ctr">
                <a:defRPr/>
              </a:pPr>
              <a:r>
                <a:rPr lang="en-US" sz="2400" kern="0" dirty="0">
                  <a:solidFill>
                    <a:sysClr val="window" lastClr="FFFFFF"/>
                  </a:solidFill>
                </a:rPr>
                <a:t>One flow causes all flows to drop packets</a:t>
              </a:r>
            </a:p>
          </p:txBody>
        </p:sp>
      </p:grpSp>
      <p:grpSp>
        <p:nvGrpSpPr>
          <p:cNvPr id="103" name="Group 102"/>
          <p:cNvGrpSpPr/>
          <p:nvPr/>
        </p:nvGrpSpPr>
        <p:grpSpPr>
          <a:xfrm flipH="1">
            <a:off x="7916737" y="4717263"/>
            <a:ext cx="2498653" cy="830997"/>
            <a:chOff x="1191443" y="4863146"/>
            <a:chExt cx="5209363" cy="1449550"/>
          </a:xfrm>
        </p:grpSpPr>
        <p:sp>
          <p:nvSpPr>
            <p:cNvPr id="104" name="Rectangular Callout 103"/>
            <p:cNvSpPr/>
            <p:nvPr/>
          </p:nvSpPr>
          <p:spPr>
            <a:xfrm>
              <a:off x="1191443" y="4876797"/>
              <a:ext cx="5181603" cy="1384997"/>
            </a:xfrm>
            <a:prstGeom prst="wedgeRectCallout">
              <a:avLst>
                <a:gd name="adj1" fmla="val 47286"/>
                <a:gd name="adj2" fmla="val 99924"/>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105" name="TextBox 104"/>
            <p:cNvSpPr txBox="1"/>
            <p:nvPr/>
          </p:nvSpPr>
          <p:spPr>
            <a:xfrm>
              <a:off x="1219207" y="4863146"/>
              <a:ext cx="5181599" cy="1449550"/>
            </a:xfrm>
            <a:prstGeom prst="rect">
              <a:avLst/>
            </a:prstGeom>
            <a:noFill/>
          </p:spPr>
          <p:txBody>
            <a:bodyPr wrap="square" rtlCol="0">
              <a:spAutoFit/>
            </a:bodyPr>
            <a:lstStyle/>
            <a:p>
              <a:pPr algn="ctr">
                <a:defRPr/>
              </a:pPr>
              <a:r>
                <a:rPr lang="en-US" sz="2400" kern="0" dirty="0">
                  <a:solidFill>
                    <a:sysClr val="window" lastClr="FFFFFF"/>
                  </a:solidFill>
                </a:rPr>
                <a:t>Periodic lulls of low utilization</a:t>
              </a:r>
            </a:p>
          </p:txBody>
        </p:sp>
      </p:grpSp>
    </p:spTree>
    <p:extLst>
      <p:ext uri="{BB962C8B-B14F-4D97-AF65-F5344CB8AC3E}">
        <p14:creationId xmlns:p14="http://schemas.microsoft.com/office/powerpoint/2010/main" val="1390441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anim calcmode="lin" valueType="num">
                                      <p:cBhvr>
                                        <p:cTn id="13" dur="500" fill="hold"/>
                                        <p:tgtEl>
                                          <p:spTgt spid="98"/>
                                        </p:tgtEl>
                                        <p:attrNameLst>
                                          <p:attrName>ppt_x</p:attrName>
                                        </p:attrNameLst>
                                      </p:cBhvr>
                                      <p:tavLst>
                                        <p:tav tm="0">
                                          <p:val>
                                            <p:strVal val="#ppt_x"/>
                                          </p:val>
                                        </p:tav>
                                        <p:tav tm="100000">
                                          <p:val>
                                            <p:strVal val="#ppt_x"/>
                                          </p:val>
                                        </p:tav>
                                      </p:tavLst>
                                    </p:anim>
                                    <p:anim calcmode="lin" valueType="num">
                                      <p:cBhvr>
                                        <p:cTn id="14"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anim calcmode="lin" valueType="num">
                                      <p:cBhvr>
                                        <p:cTn id="25" dur="500" fill="hold"/>
                                        <p:tgtEl>
                                          <p:spTgt spid="99"/>
                                        </p:tgtEl>
                                        <p:attrNameLst>
                                          <p:attrName>ppt_x</p:attrName>
                                        </p:attrNameLst>
                                      </p:cBhvr>
                                      <p:tavLst>
                                        <p:tav tm="0">
                                          <p:val>
                                            <p:strVal val="#ppt_x"/>
                                          </p:val>
                                        </p:tav>
                                        <p:tav tm="100000">
                                          <p:val>
                                            <p:strVal val="#ppt_x"/>
                                          </p:val>
                                        </p:tav>
                                      </p:tavLst>
                                    </p:anim>
                                    <p:anim calcmode="lin" valueType="num">
                                      <p:cBhvr>
                                        <p:cTn id="26" dur="5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500"/>
                                        <p:tgtEl>
                                          <p:spTgt spid="100"/>
                                        </p:tgtEl>
                                      </p:cBhvr>
                                    </p:animEffect>
                                    <p:anim calcmode="lin" valueType="num">
                                      <p:cBhvr>
                                        <p:cTn id="32" dur="500" fill="hold"/>
                                        <p:tgtEl>
                                          <p:spTgt spid="100"/>
                                        </p:tgtEl>
                                        <p:attrNameLst>
                                          <p:attrName>ppt_x</p:attrName>
                                        </p:attrNameLst>
                                      </p:cBhvr>
                                      <p:tavLst>
                                        <p:tav tm="0">
                                          <p:val>
                                            <p:strVal val="#ppt_x"/>
                                          </p:val>
                                        </p:tav>
                                        <p:tav tm="100000">
                                          <p:val>
                                            <p:strVal val="#ppt_x"/>
                                          </p:val>
                                        </p:tav>
                                      </p:tavLst>
                                    </p:anim>
                                    <p:anim calcmode="lin" valueType="num">
                                      <p:cBhvr>
                                        <p:cTn id="33"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anim calcmode="lin" valueType="num">
                                      <p:cBhvr>
                                        <p:cTn id="39" dur="500" fill="hold"/>
                                        <p:tgtEl>
                                          <p:spTgt spid="103"/>
                                        </p:tgtEl>
                                        <p:attrNameLst>
                                          <p:attrName>ppt_x</p:attrName>
                                        </p:attrNameLst>
                                      </p:cBhvr>
                                      <p:tavLst>
                                        <p:tav tm="0">
                                          <p:val>
                                            <p:strVal val="#ppt_x"/>
                                          </p:val>
                                        </p:tav>
                                        <p:tav tm="100000">
                                          <p:val>
                                            <p:strVal val="#ppt_x"/>
                                          </p:val>
                                        </p:tav>
                                      </p:tavLst>
                                    </p:anim>
                                    <p:anim calcmode="lin" valueType="num">
                                      <p:cBhvr>
                                        <p:cTn id="40"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Flows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49</a:t>
            </a:fld>
            <a:endParaRPr lang="en-US" dirty="0"/>
          </a:p>
        </p:txBody>
      </p:sp>
      <p:sp>
        <p:nvSpPr>
          <p:cNvPr id="4" name="Content Placeholder 3"/>
          <p:cNvSpPr>
            <a:spLocks noGrp="1"/>
          </p:cNvSpPr>
          <p:nvPr>
            <p:ph sz="quarter" idx="1"/>
          </p:nvPr>
        </p:nvSpPr>
        <p:spPr/>
        <p:txBody>
          <a:bodyPr/>
          <a:lstStyle/>
          <a:p>
            <a:r>
              <a:rPr lang="en-US" dirty="0"/>
              <a:t>Problem: TCP is biased against short flows</a:t>
            </a:r>
          </a:p>
          <a:p>
            <a:pPr lvl="1"/>
            <a:r>
              <a:rPr lang="en-US" dirty="0"/>
              <a:t>1 RTT wasted  for connection setup (SYN, SYN/ACK)</a:t>
            </a:r>
          </a:p>
          <a:p>
            <a:pPr lvl="1"/>
            <a:r>
              <a:rPr lang="en-US" i="1" dirty="0" err="1"/>
              <a:t>cwnd</a:t>
            </a:r>
            <a:r>
              <a:rPr lang="en-US" dirty="0"/>
              <a:t> always starts at a low number (10 as of ~2017)</a:t>
            </a:r>
          </a:p>
          <a:p>
            <a:r>
              <a:rPr lang="en-US" dirty="0"/>
              <a:t>Vast majority of Internet traffic is short flows</a:t>
            </a:r>
          </a:p>
          <a:p>
            <a:pPr lvl="1"/>
            <a:r>
              <a:rPr lang="en-US" dirty="0"/>
              <a:t>Mostly HTTP transfers, &lt;100KB</a:t>
            </a:r>
          </a:p>
          <a:p>
            <a:pPr lvl="1"/>
            <a:r>
              <a:rPr lang="en-US" dirty="0"/>
              <a:t>Most TCP flows never leave slow start!</a:t>
            </a:r>
          </a:p>
          <a:p>
            <a:r>
              <a:rPr lang="en-US" dirty="0"/>
              <a:t>Proposed solutions</a:t>
            </a:r>
          </a:p>
          <a:p>
            <a:pPr lvl="1"/>
            <a:r>
              <a:rPr lang="en-US" dirty="0"/>
              <a:t>Increase initial </a:t>
            </a:r>
            <a:r>
              <a:rPr lang="en-US" i="1" dirty="0" err="1"/>
              <a:t>cwnd</a:t>
            </a:r>
            <a:r>
              <a:rPr lang="en-US" dirty="0"/>
              <a:t> to a larger value, e.g., 64</a:t>
            </a:r>
          </a:p>
          <a:p>
            <a:pPr lvl="1"/>
            <a:r>
              <a:rPr lang="en-US" dirty="0"/>
              <a:t>TCP Fast Open: use cryptographic hashes to identify receivers, eliminate the need for three-way handshake</a:t>
            </a:r>
          </a:p>
        </p:txBody>
      </p:sp>
    </p:spTree>
    <p:extLst>
      <p:ext uri="{BB962C8B-B14F-4D97-AF65-F5344CB8AC3E}">
        <p14:creationId xmlns:p14="http://schemas.microsoft.com/office/powerpoint/2010/main" val="366458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anim calcmode="lin" valueType="num">
                                      <p:cBhvr>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anim calcmode="lin" valueType="num">
                                      <p:cBhvr>
                                        <p:cTn id="3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anim calcmode="lin" valueType="num">
                                      <p:cBhvr>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Setup</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a:t>
            </a:fld>
            <a:endParaRPr lang="en-US" dirty="0"/>
          </a:p>
        </p:txBody>
      </p:sp>
      <p:sp>
        <p:nvSpPr>
          <p:cNvPr id="4" name="Content Placeholder 3"/>
          <p:cNvSpPr>
            <a:spLocks noGrp="1"/>
          </p:cNvSpPr>
          <p:nvPr>
            <p:ph sz="quarter" idx="1"/>
          </p:nvPr>
        </p:nvSpPr>
        <p:spPr/>
        <p:txBody>
          <a:bodyPr/>
          <a:lstStyle/>
          <a:p>
            <a:r>
              <a:rPr lang="en-US" dirty="0"/>
              <a:t>Why do we need connection setup?</a:t>
            </a:r>
          </a:p>
          <a:p>
            <a:pPr lvl="1"/>
            <a:r>
              <a:rPr lang="en-US" dirty="0"/>
              <a:t>To establish state on both hosts</a:t>
            </a:r>
          </a:p>
          <a:p>
            <a:pPr lvl="1"/>
            <a:r>
              <a:rPr lang="en-US" dirty="0"/>
              <a:t>Most important state: sequence numbers</a:t>
            </a:r>
          </a:p>
          <a:p>
            <a:pPr lvl="2"/>
            <a:r>
              <a:rPr lang="en-US" dirty="0"/>
              <a:t>Count the number of bytes that have been sent</a:t>
            </a:r>
          </a:p>
          <a:p>
            <a:pPr lvl="2"/>
            <a:r>
              <a:rPr lang="en-US" dirty="0"/>
              <a:t>Initial value chosen at random</a:t>
            </a:r>
          </a:p>
          <a:p>
            <a:pPr lvl="2"/>
            <a:r>
              <a:rPr lang="en-US" dirty="0"/>
              <a:t>Why?</a:t>
            </a:r>
          </a:p>
          <a:p>
            <a:r>
              <a:rPr lang="en-US" dirty="0"/>
              <a:t>Important TCP flags (1 bit each)</a:t>
            </a:r>
          </a:p>
          <a:p>
            <a:pPr lvl="1"/>
            <a:r>
              <a:rPr lang="en-US" dirty="0"/>
              <a:t>SYN – synchronization, used for connection setup</a:t>
            </a:r>
          </a:p>
          <a:p>
            <a:pPr lvl="1"/>
            <a:r>
              <a:rPr lang="en-US" dirty="0"/>
              <a:t>ACK – acknowledge received data</a:t>
            </a:r>
          </a:p>
          <a:p>
            <a:pPr lvl="1"/>
            <a:r>
              <a:rPr lang="en-US" dirty="0"/>
              <a:t>FIN – finish, used to tear down connection</a:t>
            </a:r>
          </a:p>
        </p:txBody>
      </p:sp>
    </p:spTree>
    <p:extLst>
      <p:ext uri="{BB962C8B-B14F-4D97-AF65-F5344CB8AC3E}">
        <p14:creationId xmlns:p14="http://schemas.microsoft.com/office/powerpoint/2010/main" val="335010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anim calcmode="lin" valueType="num">
                                      <p:cBhvr>
                                        <p:cTn id="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anim calcmode="lin" valueType="num">
                                      <p:cBhvr>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anim calcmode="lin" valueType="num">
                                      <p:cBhvr>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anim calcmode="lin" valueType="num">
                                      <p:cBhvr>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anim calcmode="lin" valueType="num">
                                      <p:cBhvr>
                                        <p:cTn id="2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anim calcmode="lin" valueType="num">
                                      <p:cBhvr>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anim calcmode="lin" valueType="num">
                                      <p:cBhvr>
                                        <p:cTn id="4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fade">
                                      <p:cBhvr>
                                        <p:cTn id="44" dur="500"/>
                                        <p:tgtEl>
                                          <p:spTgt spid="4">
                                            <p:txEl>
                                              <p:pRg st="8" end="8"/>
                                            </p:txEl>
                                          </p:spTgt>
                                        </p:tgtEl>
                                      </p:cBhvr>
                                    </p:animEffect>
                                    <p:anim calcmode="lin" valueType="num">
                                      <p:cBhvr>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4">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500"/>
                                        <p:tgtEl>
                                          <p:spTgt spid="4">
                                            <p:txEl>
                                              <p:pRg st="9" end="9"/>
                                            </p:txEl>
                                          </p:spTgt>
                                        </p:tgtEl>
                                      </p:cBhvr>
                                    </p:animEffect>
                                    <p:anim calcmode="lin" valueType="num">
                                      <p:cBhvr>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Networks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50</a:t>
            </a:fld>
            <a:endParaRPr lang="en-US" dirty="0"/>
          </a:p>
        </p:txBody>
      </p:sp>
      <p:sp>
        <p:nvSpPr>
          <p:cNvPr id="4" name="Content Placeholder 3"/>
          <p:cNvSpPr>
            <a:spLocks noGrp="1"/>
          </p:cNvSpPr>
          <p:nvPr>
            <p:ph sz="quarter" idx="1"/>
          </p:nvPr>
        </p:nvSpPr>
        <p:spPr>
          <a:xfrm>
            <a:off x="203200" y="1600200"/>
            <a:ext cx="10464800" cy="5105400"/>
          </a:xfrm>
        </p:spPr>
        <p:txBody>
          <a:bodyPr/>
          <a:lstStyle/>
          <a:p>
            <a:r>
              <a:rPr lang="en-US" dirty="0"/>
              <a:t>Problem: Tahoe and Reno assume loss = congestion</a:t>
            </a:r>
          </a:p>
          <a:p>
            <a:pPr lvl="1"/>
            <a:r>
              <a:rPr lang="en-US" dirty="0"/>
              <a:t>True on the WAN, bit errors are very rare</a:t>
            </a:r>
          </a:p>
          <a:p>
            <a:pPr lvl="1"/>
            <a:r>
              <a:rPr lang="en-US" dirty="0"/>
              <a:t>False on wireless, interference is very common</a:t>
            </a:r>
          </a:p>
          <a:p>
            <a:r>
              <a:rPr lang="en-US" dirty="0"/>
              <a:t>TCP throughput ~ 1/</a:t>
            </a:r>
            <a:r>
              <a:rPr lang="en-US" dirty="0" err="1"/>
              <a:t>sqrt</a:t>
            </a:r>
            <a:r>
              <a:rPr lang="en-US" dirty="0"/>
              <a:t>(drop rate)</a:t>
            </a:r>
          </a:p>
          <a:p>
            <a:pPr lvl="1"/>
            <a:r>
              <a:rPr lang="en-US" dirty="0"/>
              <a:t>Even a few interference drops can kill performance</a:t>
            </a:r>
          </a:p>
          <a:p>
            <a:r>
              <a:rPr lang="en-US" dirty="0"/>
              <a:t>Possible solutions:</a:t>
            </a:r>
          </a:p>
          <a:p>
            <a:pPr lvl="1"/>
            <a:r>
              <a:rPr lang="en-US" dirty="0"/>
              <a:t>Break layering, push data link info up to TCP</a:t>
            </a:r>
          </a:p>
          <a:p>
            <a:pPr lvl="1"/>
            <a:r>
              <a:rPr lang="en-US" dirty="0"/>
              <a:t>Use delay-based congestion detection (TCP Vegas)</a:t>
            </a:r>
          </a:p>
          <a:p>
            <a:pPr lvl="1"/>
            <a:r>
              <a:rPr lang="en-US" dirty="0"/>
              <a:t>Explicit congestion notification (ECN)</a:t>
            </a:r>
          </a:p>
          <a:p>
            <a:pPr lvl="2"/>
            <a:r>
              <a:rPr lang="en-US" dirty="0"/>
              <a:t>Routers mark the 1-bit ECN field in the TCP header to indicate congestion</a:t>
            </a:r>
          </a:p>
        </p:txBody>
      </p:sp>
    </p:spTree>
    <p:extLst>
      <p:ext uri="{BB962C8B-B14F-4D97-AF65-F5344CB8AC3E}">
        <p14:creationId xmlns:p14="http://schemas.microsoft.com/office/powerpoint/2010/main" val="92467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anim calcmode="lin" valueType="num">
                                      <p:cBhvr>
                                        <p:cTn id="2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anim calcmode="lin" valueType="num">
                                      <p:cBhvr>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anim calcmode="lin" valueType="num">
                                      <p:cBhvr>
                                        <p:cTn id="3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anim calcmode="lin" valueType="num">
                                      <p:cBhvr>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anim calcmode="lin" valueType="num">
                                      <p:cBhvr>
                                        <p:cTn id="4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Denial of Service</a:t>
            </a:r>
            <a:endParaRPr lang="en-US" dirty="0">
              <a:solidFill>
                <a:srgbClr val="FF0000"/>
              </a:solidFill>
            </a:endParaRP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51</a:t>
            </a:fld>
            <a:endParaRPr lang="en-US" dirty="0"/>
          </a:p>
        </p:txBody>
      </p:sp>
      <p:sp>
        <p:nvSpPr>
          <p:cNvPr id="4" name="Content Placeholder 3"/>
          <p:cNvSpPr>
            <a:spLocks noGrp="1"/>
          </p:cNvSpPr>
          <p:nvPr>
            <p:ph sz="quarter" idx="1"/>
          </p:nvPr>
        </p:nvSpPr>
        <p:spPr>
          <a:xfrm>
            <a:off x="203200" y="1600200"/>
            <a:ext cx="10312400" cy="4428460"/>
          </a:xfrm>
        </p:spPr>
        <p:txBody>
          <a:bodyPr/>
          <a:lstStyle/>
          <a:p>
            <a:r>
              <a:rPr lang="en-US" dirty="0"/>
              <a:t>Problem: TCP connections require state</a:t>
            </a:r>
          </a:p>
          <a:p>
            <a:pPr lvl="1"/>
            <a:r>
              <a:rPr lang="en-US" dirty="0"/>
              <a:t>Initial SYN allocates resources on the server</a:t>
            </a:r>
          </a:p>
          <a:p>
            <a:pPr lvl="1"/>
            <a:r>
              <a:rPr lang="en-US" dirty="0"/>
              <a:t>State must persist for several minutes (RTO)</a:t>
            </a:r>
          </a:p>
          <a:p>
            <a:r>
              <a:rPr lang="en-US" dirty="0"/>
              <a:t>SYN flood: send enough SYNs to a server to allocate all memory/meltdown the kernel</a:t>
            </a:r>
          </a:p>
          <a:p>
            <a:r>
              <a:rPr lang="en-US" dirty="0"/>
              <a:t>Solution: SYN cookies</a:t>
            </a:r>
          </a:p>
          <a:p>
            <a:pPr lvl="1"/>
            <a:r>
              <a:rPr lang="en-US" dirty="0"/>
              <a:t>Idea: don’t store initial state on the server</a:t>
            </a:r>
          </a:p>
          <a:p>
            <a:pPr lvl="1"/>
            <a:r>
              <a:rPr lang="en-US" dirty="0"/>
              <a:t>Securely insert state into the sequence number in the SYN/ACK packet</a:t>
            </a:r>
          </a:p>
          <a:p>
            <a:pPr lvl="1"/>
            <a:r>
              <a:rPr lang="en-US" dirty="0"/>
              <a:t>Client will reflect the state back to the server</a:t>
            </a:r>
          </a:p>
        </p:txBody>
      </p:sp>
    </p:spTree>
    <p:extLst>
      <p:ext uri="{BB962C8B-B14F-4D97-AF65-F5344CB8AC3E}">
        <p14:creationId xmlns:p14="http://schemas.microsoft.com/office/powerpoint/2010/main" val="201986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500"/>
                                        <p:tgtEl>
                                          <p:spTgt spid="4">
                                            <p:txEl>
                                              <p:pRg st="4" end="4"/>
                                            </p:txEl>
                                          </p:spTgt>
                                        </p:tgtEl>
                                      </p:cBhvr>
                                    </p:animEffect>
                                    <p:anim calcmode="lin" valueType="num">
                                      <p:cBhvr>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anim calcmode="lin" valueType="num">
                                      <p:cBhvr>
                                        <p:cTn id="2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anim calcmode="lin" valueType="num">
                                      <p:cBhvr>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anim calcmode="lin" valueType="num">
                                      <p:cBhvr>
                                        <p:cTn id="3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Cookies</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52</a:t>
            </a:fld>
            <a:endParaRPr lang="en-US" dirty="0"/>
          </a:p>
        </p:txBody>
      </p:sp>
      <p:sp>
        <p:nvSpPr>
          <p:cNvPr id="4" name="Content Placeholder 3"/>
          <p:cNvSpPr>
            <a:spLocks noGrp="1"/>
          </p:cNvSpPr>
          <p:nvPr>
            <p:ph sz="quarter" idx="1"/>
          </p:nvPr>
        </p:nvSpPr>
        <p:spPr>
          <a:xfrm>
            <a:off x="1676400" y="2785730"/>
            <a:ext cx="8839200" cy="4072270"/>
          </a:xfrm>
        </p:spPr>
        <p:txBody>
          <a:bodyPr>
            <a:normAutofit/>
          </a:bodyPr>
          <a:lstStyle/>
          <a:p>
            <a:r>
              <a:rPr lang="en-US" dirty="0"/>
              <a:t>Did the client really send me a SYN recently?</a:t>
            </a:r>
          </a:p>
          <a:p>
            <a:pPr lvl="1"/>
            <a:r>
              <a:rPr lang="en-US" dirty="0"/>
              <a:t>Timestamp: freshness check</a:t>
            </a:r>
          </a:p>
          <a:p>
            <a:pPr lvl="1"/>
            <a:r>
              <a:rPr lang="en-US" dirty="0"/>
              <a:t>Cryptographic hash: prevents spoofed packets</a:t>
            </a:r>
          </a:p>
          <a:p>
            <a:r>
              <a:rPr lang="en-US" dirty="0"/>
              <a:t>Maximum segment size (MSS)</a:t>
            </a:r>
          </a:p>
          <a:p>
            <a:pPr lvl="1"/>
            <a:r>
              <a:rPr lang="en-US" dirty="0"/>
              <a:t>Usually stated by the client during initial SYN</a:t>
            </a:r>
          </a:p>
          <a:p>
            <a:pPr lvl="1"/>
            <a:r>
              <a:rPr lang="en-US" dirty="0"/>
              <a:t>Server should store this value…</a:t>
            </a:r>
          </a:p>
          <a:p>
            <a:pPr lvl="1"/>
            <a:r>
              <a:rPr lang="en-US" dirty="0"/>
              <a:t>Reflect the client’s value back through them</a:t>
            </a:r>
          </a:p>
        </p:txBody>
      </p:sp>
      <p:sp>
        <p:nvSpPr>
          <p:cNvPr id="5" name="Rectangle 4"/>
          <p:cNvSpPr/>
          <p:nvPr/>
        </p:nvSpPr>
        <p:spPr>
          <a:xfrm>
            <a:off x="2547936" y="1990271"/>
            <a:ext cx="7323572" cy="383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Sequence Number</a:t>
            </a:r>
          </a:p>
        </p:txBody>
      </p:sp>
      <p:sp>
        <p:nvSpPr>
          <p:cNvPr id="6" name="Rectangle 5"/>
          <p:cNvSpPr/>
          <p:nvPr/>
        </p:nvSpPr>
        <p:spPr>
          <a:xfrm>
            <a:off x="2547938" y="1990271"/>
            <a:ext cx="1729895" cy="383652"/>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Timestamp</a:t>
            </a:r>
          </a:p>
        </p:txBody>
      </p:sp>
      <p:sp>
        <p:nvSpPr>
          <p:cNvPr id="7" name="Rectangle 6"/>
          <p:cNvSpPr/>
          <p:nvPr/>
        </p:nvSpPr>
        <p:spPr>
          <a:xfrm>
            <a:off x="9572062" y="1494132"/>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31</a:t>
            </a:r>
          </a:p>
        </p:txBody>
      </p:sp>
      <p:sp>
        <p:nvSpPr>
          <p:cNvPr id="8" name="Rectangle 7"/>
          <p:cNvSpPr/>
          <p:nvPr/>
        </p:nvSpPr>
        <p:spPr>
          <a:xfrm>
            <a:off x="2248490" y="1494132"/>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a:t>
            </a:r>
          </a:p>
        </p:txBody>
      </p:sp>
      <p:sp>
        <p:nvSpPr>
          <p:cNvPr id="9" name="Rectangle 8"/>
          <p:cNvSpPr/>
          <p:nvPr/>
        </p:nvSpPr>
        <p:spPr>
          <a:xfrm>
            <a:off x="3978386" y="1494132"/>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5</a:t>
            </a:r>
          </a:p>
        </p:txBody>
      </p:sp>
      <p:sp>
        <p:nvSpPr>
          <p:cNvPr id="10" name="Rectangle 9"/>
          <p:cNvSpPr/>
          <p:nvPr/>
        </p:nvSpPr>
        <p:spPr>
          <a:xfrm>
            <a:off x="4277833" y="1990271"/>
            <a:ext cx="956929" cy="383652"/>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MSS</a:t>
            </a:r>
          </a:p>
        </p:txBody>
      </p:sp>
      <p:sp>
        <p:nvSpPr>
          <p:cNvPr id="11" name="Rectangle 10"/>
          <p:cNvSpPr/>
          <p:nvPr/>
        </p:nvSpPr>
        <p:spPr>
          <a:xfrm>
            <a:off x="4935315" y="1494132"/>
            <a:ext cx="598893" cy="60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8</a:t>
            </a:r>
          </a:p>
        </p:txBody>
      </p:sp>
      <p:sp>
        <p:nvSpPr>
          <p:cNvPr id="12" name="Rectangle 11"/>
          <p:cNvSpPr/>
          <p:nvPr/>
        </p:nvSpPr>
        <p:spPr>
          <a:xfrm>
            <a:off x="5234761" y="1990271"/>
            <a:ext cx="4636746" cy="383652"/>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Crypto Hash of Client IP &amp; Port</a:t>
            </a:r>
          </a:p>
        </p:txBody>
      </p:sp>
    </p:spTree>
    <p:extLst>
      <p:ext uri="{BB962C8B-B14F-4D97-AF65-F5344CB8AC3E}">
        <p14:creationId xmlns:p14="http://schemas.microsoft.com/office/powerpoint/2010/main" val="6548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500"/>
                                        <p:tgtEl>
                                          <p:spTgt spid="4">
                                            <p:txEl>
                                              <p:pRg st="0" end="0"/>
                                            </p:txEl>
                                          </p:spTgt>
                                        </p:tgtEl>
                                      </p:cBhvr>
                                    </p:animEffect>
                                    <p:anim calcmode="lin" valueType="num">
                                      <p:cBhvr>
                                        <p:cTn id="4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fade">
                                      <p:cBhvr>
                                        <p:cTn id="46" dur="500"/>
                                        <p:tgtEl>
                                          <p:spTgt spid="4">
                                            <p:txEl>
                                              <p:pRg st="1" end="1"/>
                                            </p:txEl>
                                          </p:spTgt>
                                        </p:tgtEl>
                                      </p:cBhvr>
                                    </p:animEffect>
                                    <p:anim calcmode="lin" valueType="num">
                                      <p:cBhvr>
                                        <p:cTn id="4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8" dur="500" fill="hold"/>
                                        <p:tgtEl>
                                          <p:spTgt spid="4">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fade">
                                      <p:cBhvr>
                                        <p:cTn id="51" dur="500"/>
                                        <p:tgtEl>
                                          <p:spTgt spid="4">
                                            <p:txEl>
                                              <p:pRg st="2" end="2"/>
                                            </p:txEl>
                                          </p:spTgt>
                                        </p:tgtEl>
                                      </p:cBhvr>
                                    </p:animEffect>
                                    <p:anim calcmode="lin" valueType="num">
                                      <p:cBhvr>
                                        <p:cTn id="5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fade">
                                      <p:cBhvr>
                                        <p:cTn id="58" dur="500"/>
                                        <p:tgtEl>
                                          <p:spTgt spid="4">
                                            <p:txEl>
                                              <p:pRg st="3" end="3"/>
                                            </p:txEl>
                                          </p:spTgt>
                                        </p:tgtEl>
                                      </p:cBhvr>
                                    </p:animEffect>
                                    <p:anim calcmode="lin" valueType="num">
                                      <p:cBhvr>
                                        <p:cTn id="5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0" dur="500" fill="hold"/>
                                        <p:tgtEl>
                                          <p:spTgt spid="4">
                                            <p:txEl>
                                              <p:pRg st="3" end="3"/>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fade">
                                      <p:cBhvr>
                                        <p:cTn id="63" dur="500"/>
                                        <p:tgtEl>
                                          <p:spTgt spid="4">
                                            <p:txEl>
                                              <p:pRg st="4" end="4"/>
                                            </p:txEl>
                                          </p:spTgt>
                                        </p:tgtEl>
                                      </p:cBhvr>
                                    </p:animEffect>
                                    <p:anim calcmode="lin" valueType="num">
                                      <p:cBhvr>
                                        <p:cTn id="6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5" dur="500" fill="hold"/>
                                        <p:tgtEl>
                                          <p:spTgt spid="4">
                                            <p:txEl>
                                              <p:pRg st="4" end="4"/>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
                                            <p:txEl>
                                              <p:pRg st="5" end="5"/>
                                            </p:txEl>
                                          </p:spTgt>
                                        </p:tgtEl>
                                        <p:attrNameLst>
                                          <p:attrName>style.visibility</p:attrName>
                                        </p:attrNameLst>
                                      </p:cBhvr>
                                      <p:to>
                                        <p:strVal val="visible"/>
                                      </p:to>
                                    </p:set>
                                    <p:animEffect transition="in" filter="fade">
                                      <p:cBhvr>
                                        <p:cTn id="68" dur="500"/>
                                        <p:tgtEl>
                                          <p:spTgt spid="4">
                                            <p:txEl>
                                              <p:pRg st="5" end="5"/>
                                            </p:txEl>
                                          </p:spTgt>
                                        </p:tgtEl>
                                      </p:cBhvr>
                                    </p:animEffect>
                                    <p:anim calcmode="lin" valueType="num">
                                      <p:cBhvr>
                                        <p:cTn id="6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0" dur="500" fill="hold"/>
                                        <p:tgtEl>
                                          <p:spTgt spid="4">
                                            <p:txEl>
                                              <p:pRg st="5" end="5"/>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Effect transition="in" filter="fade">
                                      <p:cBhvr>
                                        <p:cTn id="73" dur="500"/>
                                        <p:tgtEl>
                                          <p:spTgt spid="4">
                                            <p:txEl>
                                              <p:pRg st="6" end="6"/>
                                            </p:txEl>
                                          </p:spTgt>
                                        </p:tgtEl>
                                      </p:cBhvr>
                                    </p:animEffect>
                                    <p:anim calcmode="lin" valueType="num">
                                      <p:cBhvr>
                                        <p:cTn id="7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5"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animBg="1"/>
      <p:bldP spid="11" grpId="0"/>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Cookies in Practice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53</a:t>
            </a:fld>
            <a:endParaRPr lang="en-US" dirty="0"/>
          </a:p>
        </p:txBody>
      </p:sp>
      <p:sp>
        <p:nvSpPr>
          <p:cNvPr id="4" name="Content Placeholder 3"/>
          <p:cNvSpPr>
            <a:spLocks noGrp="1"/>
          </p:cNvSpPr>
          <p:nvPr>
            <p:ph sz="quarter" idx="1"/>
          </p:nvPr>
        </p:nvSpPr>
        <p:spPr/>
        <p:txBody>
          <a:bodyPr/>
          <a:lstStyle/>
          <a:p>
            <a:r>
              <a:rPr lang="en-US" dirty="0"/>
              <a:t>Advantages</a:t>
            </a:r>
          </a:p>
          <a:p>
            <a:pPr lvl="1"/>
            <a:r>
              <a:rPr lang="en-US" dirty="0"/>
              <a:t>Effective at mitigating SYN floods</a:t>
            </a:r>
          </a:p>
          <a:p>
            <a:pPr lvl="1"/>
            <a:r>
              <a:rPr lang="en-US" dirty="0"/>
              <a:t>Compatible with all TCP versions</a:t>
            </a:r>
          </a:p>
          <a:p>
            <a:pPr lvl="1"/>
            <a:r>
              <a:rPr lang="en-US" dirty="0"/>
              <a:t>Only need to modify the server</a:t>
            </a:r>
          </a:p>
          <a:p>
            <a:pPr lvl="1"/>
            <a:r>
              <a:rPr lang="en-US" dirty="0"/>
              <a:t>No need for client support</a:t>
            </a:r>
          </a:p>
          <a:p>
            <a:r>
              <a:rPr lang="en-US" dirty="0"/>
              <a:t>Disadvantages</a:t>
            </a:r>
          </a:p>
          <a:p>
            <a:pPr lvl="1"/>
            <a:r>
              <a:rPr lang="en-US" dirty="0"/>
              <a:t>MSS limited to 3 bits, may be smaller than clients actual MSS</a:t>
            </a:r>
          </a:p>
          <a:p>
            <a:pPr lvl="1"/>
            <a:r>
              <a:rPr lang="en-US" dirty="0"/>
              <a:t>Server forgets all other TCP options included with the client’s SYN</a:t>
            </a:r>
          </a:p>
          <a:p>
            <a:pPr lvl="2"/>
            <a:r>
              <a:rPr lang="en-US" dirty="0"/>
              <a:t>SACK support, window scaling, etc.</a:t>
            </a:r>
          </a:p>
        </p:txBody>
      </p:sp>
    </p:spTree>
    <p:extLst>
      <p:ext uri="{BB962C8B-B14F-4D97-AF65-F5344CB8AC3E}">
        <p14:creationId xmlns:p14="http://schemas.microsoft.com/office/powerpoint/2010/main" val="156384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anim calcmode="lin" valueType="num">
                                      <p:cBhvr>
                                        <p:cTn id="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anim calcmode="lin" valueType="num">
                                      <p:cBhvr>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anim calcmode="lin" valueType="num">
                                      <p:cBhvr>
                                        <p:cTn id="1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anim calcmode="lin" valueType="num">
                                      <p:cBhvr>
                                        <p:cTn id="2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0D8B-D77A-E34B-82B9-80673AEE11C8}"/>
              </a:ext>
            </a:extLst>
          </p:cNvPr>
          <p:cNvSpPr>
            <a:spLocks noGrp="1"/>
          </p:cNvSpPr>
          <p:nvPr>
            <p:ph type="title"/>
          </p:nvPr>
        </p:nvSpPr>
        <p:spPr/>
        <p:txBody>
          <a:bodyPr>
            <a:normAutofit/>
          </a:bodyPr>
          <a:lstStyle/>
          <a:p>
            <a:r>
              <a:rPr lang="en-US" dirty="0"/>
              <a:t>TCP BBR </a:t>
            </a:r>
          </a:p>
        </p:txBody>
      </p:sp>
      <p:sp>
        <p:nvSpPr>
          <p:cNvPr id="3" name="Content Placeholder 2">
            <a:extLst>
              <a:ext uri="{FF2B5EF4-FFF2-40B4-BE49-F238E27FC236}">
                <a16:creationId xmlns:a16="http://schemas.microsoft.com/office/drawing/2014/main" id="{3DE47C4C-51B6-344E-901B-09E5649E747B}"/>
              </a:ext>
            </a:extLst>
          </p:cNvPr>
          <p:cNvSpPr>
            <a:spLocks noGrp="1"/>
          </p:cNvSpPr>
          <p:nvPr>
            <p:ph idx="1"/>
          </p:nvPr>
        </p:nvSpPr>
        <p:spPr/>
        <p:txBody>
          <a:bodyPr/>
          <a:lstStyle/>
          <a:p>
            <a:pPr marL="0" indent="0" algn="ctr">
              <a:buNone/>
            </a:pPr>
            <a:r>
              <a:rPr lang="en-US" dirty="0"/>
              <a:t>Motivation: </a:t>
            </a:r>
            <a:r>
              <a:rPr lang="en-US" i="1" dirty="0"/>
              <a:t>Loss does not always imply congestion</a:t>
            </a:r>
          </a:p>
          <a:p>
            <a:endParaRPr lang="en-US" dirty="0"/>
          </a:p>
          <a:p>
            <a:r>
              <a:rPr lang="en-US" dirty="0"/>
              <a:t>Key idea: Model the </a:t>
            </a:r>
            <a:r>
              <a:rPr lang="en-US" b="1" dirty="0"/>
              <a:t>bottleneck bandwidth rate </a:t>
            </a:r>
            <a:r>
              <a:rPr lang="en-US" dirty="0"/>
              <a:t>using two properties</a:t>
            </a:r>
          </a:p>
          <a:p>
            <a:pPr lvl="1"/>
            <a:r>
              <a:rPr lang="en-US" dirty="0"/>
              <a:t>Bottleneck bandwidth (</a:t>
            </a:r>
            <a:r>
              <a:rPr lang="en-US" dirty="0" err="1"/>
              <a:t>btlBw</a:t>
            </a:r>
            <a:r>
              <a:rPr lang="en-US" dirty="0"/>
              <a:t>)</a:t>
            </a:r>
          </a:p>
          <a:p>
            <a:pPr lvl="1"/>
            <a:r>
              <a:rPr lang="en-US" dirty="0"/>
              <a:t>Propagation RTT (</a:t>
            </a:r>
            <a:r>
              <a:rPr lang="en-US" dirty="0" err="1"/>
              <a:t>RTprop</a:t>
            </a:r>
            <a:r>
              <a:rPr lang="en-US" dirty="0"/>
              <a:t>)</a:t>
            </a:r>
          </a:p>
          <a:p>
            <a:r>
              <a:rPr lang="en-US" dirty="0"/>
              <a:t>Send data using pacing so that one BDP of data is in flight at a time</a:t>
            </a:r>
          </a:p>
          <a:p>
            <a:pPr lvl="1"/>
            <a:r>
              <a:rPr lang="en-US" dirty="0"/>
              <a:t>BDP = </a:t>
            </a:r>
            <a:r>
              <a:rPr lang="en-US" dirty="0" err="1"/>
              <a:t>btlBw</a:t>
            </a:r>
            <a:r>
              <a:rPr lang="en-US" dirty="0"/>
              <a:t> x </a:t>
            </a:r>
            <a:r>
              <a:rPr lang="en-US" dirty="0" err="1"/>
              <a:t>Rtprop</a:t>
            </a:r>
            <a:endParaRPr lang="en-US" dirty="0"/>
          </a:p>
          <a:p>
            <a:r>
              <a:rPr lang="en-US" dirty="0"/>
              <a:t>Send rate limited by </a:t>
            </a:r>
            <a:r>
              <a:rPr lang="en-US" dirty="0" err="1"/>
              <a:t>cwnd</a:t>
            </a:r>
            <a:r>
              <a:rPr lang="en-US" dirty="0"/>
              <a:t> or </a:t>
            </a:r>
            <a:r>
              <a:rPr lang="en-US" dirty="0" err="1"/>
              <a:t>pacing_rate</a:t>
            </a:r>
            <a:r>
              <a:rPr lang="en-US" dirty="0"/>
              <a:t> (</a:t>
            </a:r>
            <a:r>
              <a:rPr lang="en-US" dirty="0" err="1"/>
              <a:t>pacing_gain</a:t>
            </a:r>
            <a:r>
              <a:rPr lang="en-US" dirty="0"/>
              <a:t> × </a:t>
            </a:r>
            <a:r>
              <a:rPr lang="en-US" dirty="0" err="1"/>
              <a:t>BtlBw</a:t>
            </a:r>
            <a:r>
              <a:rPr lang="en-US" dirty="0"/>
              <a:t>)</a:t>
            </a:r>
          </a:p>
          <a:p>
            <a:pPr lvl="1"/>
            <a:r>
              <a:rPr lang="en-US" dirty="0" err="1"/>
              <a:t>Cwnd</a:t>
            </a:r>
            <a:r>
              <a:rPr lang="en-US" dirty="0"/>
              <a:t> capped to 2 x BDP (to overcome delays in received acks)</a:t>
            </a:r>
          </a:p>
          <a:p>
            <a:pPr lvl="2"/>
            <a:endParaRPr lang="en-US" dirty="0"/>
          </a:p>
        </p:txBody>
      </p:sp>
      <p:sp>
        <p:nvSpPr>
          <p:cNvPr id="4" name="Slide Number Placeholder 3">
            <a:extLst>
              <a:ext uri="{FF2B5EF4-FFF2-40B4-BE49-F238E27FC236}">
                <a16:creationId xmlns:a16="http://schemas.microsoft.com/office/drawing/2014/main" id="{92C89487-C692-EF4B-92F8-5B87FBBAF7C2}"/>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54</a:t>
            </a:fld>
            <a:endParaRPr lang="en-US" dirty="0"/>
          </a:p>
        </p:txBody>
      </p:sp>
    </p:spTree>
    <p:extLst>
      <p:ext uri="{BB962C8B-B14F-4D97-AF65-F5344CB8AC3E}">
        <p14:creationId xmlns:p14="http://schemas.microsoft.com/office/powerpoint/2010/main" val="154165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27BA3-ED0A-3C4C-8DA9-F2FFBACBA4EE}"/>
              </a:ext>
            </a:extLst>
          </p:cNvPr>
          <p:cNvSpPr>
            <a:spLocks noGrp="1"/>
          </p:cNvSpPr>
          <p:nvPr>
            <p:ph type="title"/>
          </p:nvPr>
        </p:nvSpPr>
        <p:spPr/>
        <p:txBody>
          <a:bodyPr>
            <a:normAutofit/>
          </a:bodyPr>
          <a:lstStyle/>
          <a:p>
            <a:r>
              <a:rPr lang="en-US" dirty="0"/>
              <a:t>TCP BBR</a:t>
            </a:r>
          </a:p>
        </p:txBody>
      </p:sp>
      <p:sp>
        <p:nvSpPr>
          <p:cNvPr id="3" name="Content Placeholder 2">
            <a:extLst>
              <a:ext uri="{FF2B5EF4-FFF2-40B4-BE49-F238E27FC236}">
                <a16:creationId xmlns:a16="http://schemas.microsoft.com/office/drawing/2014/main" id="{3C8E6F7D-3224-A346-B998-D96850B072E7}"/>
              </a:ext>
            </a:extLst>
          </p:cNvPr>
          <p:cNvSpPr>
            <a:spLocks noGrp="1"/>
          </p:cNvSpPr>
          <p:nvPr>
            <p:ph idx="1"/>
          </p:nvPr>
        </p:nvSpPr>
        <p:spPr/>
        <p:txBody>
          <a:bodyPr/>
          <a:lstStyle/>
          <a:p>
            <a:r>
              <a:rPr lang="en-US" dirty="0"/>
              <a:t>BBR constantly measures </a:t>
            </a:r>
            <a:r>
              <a:rPr lang="en-US" dirty="0" err="1"/>
              <a:t>BtlBw</a:t>
            </a:r>
            <a:r>
              <a:rPr lang="en-US" dirty="0"/>
              <a:t> and </a:t>
            </a:r>
            <a:r>
              <a:rPr lang="en-US" dirty="0" err="1"/>
              <a:t>Rtprop</a:t>
            </a:r>
            <a:endParaRPr lang="en-US" dirty="0"/>
          </a:p>
          <a:p>
            <a:r>
              <a:rPr lang="en-US" dirty="0"/>
              <a:t>Measuring </a:t>
            </a:r>
            <a:r>
              <a:rPr lang="en-US" dirty="0" err="1"/>
              <a:t>BtlBw</a:t>
            </a:r>
            <a:r>
              <a:rPr lang="en-US" dirty="0"/>
              <a:t> </a:t>
            </a:r>
          </a:p>
          <a:p>
            <a:pPr lvl="1"/>
            <a:r>
              <a:rPr lang="en-US" dirty="0"/>
              <a:t>Finds maximum observed delivery rate over past 10 RTTs</a:t>
            </a:r>
          </a:p>
          <a:p>
            <a:pPr lvl="1"/>
            <a:r>
              <a:rPr lang="en-US" dirty="0"/>
              <a:t>Periodically increases send rate to 1.25 x </a:t>
            </a:r>
            <a:r>
              <a:rPr lang="en-US" dirty="0" err="1"/>
              <a:t>BtlBw</a:t>
            </a:r>
            <a:r>
              <a:rPr lang="en-US" dirty="0"/>
              <a:t> to search for more bandwidth</a:t>
            </a:r>
          </a:p>
          <a:p>
            <a:r>
              <a:rPr lang="en-US" dirty="0"/>
              <a:t>Measuring </a:t>
            </a:r>
            <a:r>
              <a:rPr lang="en-US" dirty="0" err="1"/>
              <a:t>Rtprop</a:t>
            </a:r>
            <a:endParaRPr lang="en-US" dirty="0"/>
          </a:p>
          <a:p>
            <a:pPr lvl="1"/>
            <a:r>
              <a:rPr lang="en-US" dirty="0"/>
              <a:t>Finds min RTT over past 10 seconds based on ACKs</a:t>
            </a:r>
          </a:p>
          <a:p>
            <a:pPr lvl="1"/>
            <a:r>
              <a:rPr lang="en-US" dirty="0"/>
              <a:t>Problem: BBR may induce queueing delays by sending too fast</a:t>
            </a:r>
          </a:p>
          <a:p>
            <a:pPr lvl="1"/>
            <a:r>
              <a:rPr lang="en-US" dirty="0"/>
              <a:t>Solution: Periodically “drain” queues by sending at 25% less than </a:t>
            </a:r>
            <a:r>
              <a:rPr lang="en-US" dirty="0" err="1"/>
              <a:t>BtlBw</a:t>
            </a:r>
            <a:endParaRPr lang="en-US" dirty="0"/>
          </a:p>
          <a:p>
            <a:pPr lvl="1"/>
            <a:endParaRPr lang="en-US" dirty="0"/>
          </a:p>
        </p:txBody>
      </p:sp>
      <p:sp>
        <p:nvSpPr>
          <p:cNvPr id="4" name="Slide Number Placeholder 3">
            <a:extLst>
              <a:ext uri="{FF2B5EF4-FFF2-40B4-BE49-F238E27FC236}">
                <a16:creationId xmlns:a16="http://schemas.microsoft.com/office/drawing/2014/main" id="{AA6608D5-A430-754D-A0C6-B41CF1489738}"/>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55</a:t>
            </a:fld>
            <a:endParaRPr lang="en-US" dirty="0"/>
          </a:p>
        </p:txBody>
      </p:sp>
    </p:spTree>
    <p:extLst>
      <p:ext uri="{BB962C8B-B14F-4D97-AF65-F5344CB8AC3E}">
        <p14:creationId xmlns:p14="http://schemas.microsoft.com/office/powerpoint/2010/main" val="259221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05E0-7D3E-DA40-9EC1-2740A0154A59}"/>
              </a:ext>
            </a:extLst>
          </p:cNvPr>
          <p:cNvSpPr>
            <a:spLocks noGrp="1"/>
          </p:cNvSpPr>
          <p:nvPr>
            <p:ph type="title"/>
          </p:nvPr>
        </p:nvSpPr>
        <p:spPr/>
        <p:txBody>
          <a:bodyPr>
            <a:normAutofit/>
          </a:bodyPr>
          <a:lstStyle/>
          <a:p>
            <a:r>
              <a:rPr lang="en-US" dirty="0"/>
              <a:t>TCP BBR problems</a:t>
            </a:r>
          </a:p>
        </p:txBody>
      </p:sp>
      <p:sp>
        <p:nvSpPr>
          <p:cNvPr id="3" name="Content Placeholder 2">
            <a:extLst>
              <a:ext uri="{FF2B5EF4-FFF2-40B4-BE49-F238E27FC236}">
                <a16:creationId xmlns:a16="http://schemas.microsoft.com/office/drawing/2014/main" id="{7C508204-EDE1-5A4D-975A-EC817AC22B6E}"/>
              </a:ext>
            </a:extLst>
          </p:cNvPr>
          <p:cNvSpPr>
            <a:spLocks noGrp="1"/>
          </p:cNvSpPr>
          <p:nvPr>
            <p:ph idx="1"/>
          </p:nvPr>
        </p:nvSpPr>
        <p:spPr/>
        <p:txBody>
          <a:bodyPr/>
          <a:lstStyle/>
          <a:p>
            <a:r>
              <a:rPr lang="en-US" dirty="0"/>
              <a:t>Assumes delay increases correspond to congestion</a:t>
            </a:r>
          </a:p>
          <a:p>
            <a:pPr lvl="1"/>
            <a:r>
              <a:rPr lang="en-US" dirty="0"/>
              <a:t>Does not work for short queues, and leads to incorrect </a:t>
            </a:r>
            <a:r>
              <a:rPr lang="en-US" dirty="0" err="1"/>
              <a:t>BtlBw</a:t>
            </a:r>
            <a:r>
              <a:rPr lang="en-US" dirty="0"/>
              <a:t> estimates</a:t>
            </a:r>
          </a:p>
          <a:p>
            <a:r>
              <a:rPr lang="en-US" dirty="0"/>
              <a:t>Fairness</a:t>
            </a:r>
          </a:p>
        </p:txBody>
      </p:sp>
      <p:sp>
        <p:nvSpPr>
          <p:cNvPr id="4" name="Slide Number Placeholder 3">
            <a:extLst>
              <a:ext uri="{FF2B5EF4-FFF2-40B4-BE49-F238E27FC236}">
                <a16:creationId xmlns:a16="http://schemas.microsoft.com/office/drawing/2014/main" id="{7D474635-6403-7447-80D7-A7B867969DCF}"/>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56</a:t>
            </a:fld>
            <a:endParaRPr lang="en-US" dirty="0"/>
          </a:p>
        </p:txBody>
      </p:sp>
      <p:pic>
        <p:nvPicPr>
          <p:cNvPr id="5" name="Picture 4">
            <a:extLst>
              <a:ext uri="{FF2B5EF4-FFF2-40B4-BE49-F238E27FC236}">
                <a16:creationId xmlns:a16="http://schemas.microsoft.com/office/drawing/2014/main" id="{EA061C38-F60B-6F45-BFE9-B124EEFB59A7}"/>
              </a:ext>
            </a:extLst>
          </p:cNvPr>
          <p:cNvPicPr>
            <a:picLocks noChangeAspect="1"/>
          </p:cNvPicPr>
          <p:nvPr/>
        </p:nvPicPr>
        <p:blipFill>
          <a:blip r:embed="rId2"/>
          <a:stretch>
            <a:fillRect/>
          </a:stretch>
        </p:blipFill>
        <p:spPr>
          <a:xfrm>
            <a:off x="2147029" y="2735253"/>
            <a:ext cx="6912888" cy="4122747"/>
          </a:xfrm>
          <a:prstGeom prst="rect">
            <a:avLst/>
          </a:prstGeom>
        </p:spPr>
      </p:pic>
    </p:spTree>
    <p:extLst>
      <p:ext uri="{BB962C8B-B14F-4D97-AF65-F5344CB8AC3E}">
        <p14:creationId xmlns:p14="http://schemas.microsoft.com/office/powerpoint/2010/main" val="190409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4248-10DB-FE4D-BBE7-8951F0519734}"/>
              </a:ext>
            </a:extLst>
          </p:cNvPr>
          <p:cNvSpPr>
            <a:spLocks noGrp="1"/>
          </p:cNvSpPr>
          <p:nvPr>
            <p:ph type="title"/>
          </p:nvPr>
        </p:nvSpPr>
        <p:spPr/>
        <p:txBody>
          <a:bodyPr>
            <a:normAutofit/>
          </a:bodyPr>
          <a:lstStyle/>
          <a:p>
            <a:r>
              <a:rPr lang="en-US" dirty="0"/>
              <a:t>QUIC</a:t>
            </a:r>
          </a:p>
        </p:txBody>
      </p:sp>
      <p:sp>
        <p:nvSpPr>
          <p:cNvPr id="3" name="Content Placeholder 2">
            <a:extLst>
              <a:ext uri="{FF2B5EF4-FFF2-40B4-BE49-F238E27FC236}">
                <a16:creationId xmlns:a16="http://schemas.microsoft.com/office/drawing/2014/main" id="{209A46D8-BAE7-1747-9351-2B49AF6D3830}"/>
              </a:ext>
            </a:extLst>
          </p:cNvPr>
          <p:cNvSpPr>
            <a:spLocks noGrp="1"/>
          </p:cNvSpPr>
          <p:nvPr>
            <p:ph idx="1"/>
          </p:nvPr>
        </p:nvSpPr>
        <p:spPr/>
        <p:txBody>
          <a:bodyPr/>
          <a:lstStyle/>
          <a:p>
            <a:r>
              <a:rPr lang="en-US" dirty="0"/>
              <a:t>Quick UDP Internet Connections</a:t>
            </a:r>
          </a:p>
          <a:p>
            <a:pPr lvl="1"/>
            <a:r>
              <a:rPr lang="en-US" dirty="0"/>
              <a:t>Deployed by Google in 2013</a:t>
            </a:r>
          </a:p>
          <a:p>
            <a:pPr lvl="1"/>
            <a:r>
              <a:rPr lang="en-US" dirty="0"/>
              <a:t>Now an Internet standard (part of HTTP/3)</a:t>
            </a:r>
          </a:p>
          <a:p>
            <a:pPr lvl="1"/>
            <a:r>
              <a:rPr lang="en-US" dirty="0"/>
              <a:t>Provides reliable in-order byte streams, but using UDP</a:t>
            </a:r>
          </a:p>
          <a:p>
            <a:pPr lvl="1"/>
            <a:endParaRPr lang="en-US" dirty="0"/>
          </a:p>
          <a:p>
            <a:r>
              <a:rPr lang="en-US" dirty="0"/>
              <a:t>Motivation</a:t>
            </a:r>
          </a:p>
          <a:p>
            <a:pPr lvl="1"/>
            <a:r>
              <a:rPr lang="en-US" dirty="0"/>
              <a:t>Experimenting with TCP is difficult to do quickly at scale (OS changes)</a:t>
            </a:r>
          </a:p>
          <a:p>
            <a:pPr lvl="1"/>
            <a:r>
              <a:rPr lang="en-US" dirty="0"/>
              <a:t>Privacy/integrity violations are critical, so encrypt everything</a:t>
            </a:r>
          </a:p>
          <a:p>
            <a:r>
              <a:rPr lang="en-US" dirty="0"/>
              <a:t>QUIC is intended to replace TCP, TLS, and HTTP/2</a:t>
            </a:r>
          </a:p>
        </p:txBody>
      </p:sp>
      <p:sp>
        <p:nvSpPr>
          <p:cNvPr id="4" name="Slide Number Placeholder 3">
            <a:extLst>
              <a:ext uri="{FF2B5EF4-FFF2-40B4-BE49-F238E27FC236}">
                <a16:creationId xmlns:a16="http://schemas.microsoft.com/office/drawing/2014/main" id="{5E04F0A0-18DA-0A43-ADFD-3690C6D58F2B}"/>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57</a:t>
            </a:fld>
            <a:endParaRPr lang="en-US" dirty="0"/>
          </a:p>
        </p:txBody>
      </p:sp>
    </p:spTree>
    <p:extLst>
      <p:ext uri="{BB962C8B-B14F-4D97-AF65-F5344CB8AC3E}">
        <p14:creationId xmlns:p14="http://schemas.microsoft.com/office/powerpoint/2010/main" val="32694716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1F3E-2D46-A24A-AB00-C7BAFE75280E}"/>
              </a:ext>
            </a:extLst>
          </p:cNvPr>
          <p:cNvSpPr>
            <a:spLocks noGrp="1"/>
          </p:cNvSpPr>
          <p:nvPr>
            <p:ph type="title"/>
          </p:nvPr>
        </p:nvSpPr>
        <p:spPr/>
        <p:txBody>
          <a:bodyPr>
            <a:normAutofit/>
          </a:bodyPr>
          <a:lstStyle/>
          <a:p>
            <a:r>
              <a:rPr lang="en-US" dirty="0"/>
              <a:t>QUIC Features</a:t>
            </a:r>
          </a:p>
        </p:txBody>
      </p:sp>
      <p:sp>
        <p:nvSpPr>
          <p:cNvPr id="3" name="Content Placeholder 2">
            <a:extLst>
              <a:ext uri="{FF2B5EF4-FFF2-40B4-BE49-F238E27FC236}">
                <a16:creationId xmlns:a16="http://schemas.microsoft.com/office/drawing/2014/main" id="{2A520111-6963-0941-B854-4B7DCDE662A7}"/>
              </a:ext>
            </a:extLst>
          </p:cNvPr>
          <p:cNvSpPr>
            <a:spLocks noGrp="1"/>
          </p:cNvSpPr>
          <p:nvPr>
            <p:ph idx="1"/>
          </p:nvPr>
        </p:nvSpPr>
        <p:spPr>
          <a:xfrm>
            <a:off x="390146" y="1528234"/>
            <a:ext cx="11558015" cy="5182861"/>
          </a:xfrm>
        </p:spPr>
        <p:txBody>
          <a:bodyPr>
            <a:normAutofit fontScale="92500" lnSpcReduction="10000"/>
          </a:bodyPr>
          <a:lstStyle/>
          <a:p>
            <a:r>
              <a:rPr lang="en-US" dirty="0"/>
              <a:t>“0-RTT” connection establishment</a:t>
            </a:r>
          </a:p>
          <a:p>
            <a:pPr lvl="1"/>
            <a:r>
              <a:rPr lang="en-US" dirty="0"/>
              <a:t>Allows resumption of connections if client/server have communicated before</a:t>
            </a:r>
          </a:p>
          <a:p>
            <a:pPr lvl="1"/>
            <a:r>
              <a:rPr lang="en-US" dirty="0"/>
              <a:t>No expensive 3-way handshake or TLS connection setup</a:t>
            </a:r>
          </a:p>
          <a:p>
            <a:r>
              <a:rPr lang="en-US" dirty="0"/>
              <a:t>Reduced “head of line” blocking</a:t>
            </a:r>
          </a:p>
          <a:p>
            <a:pPr lvl="1"/>
            <a:r>
              <a:rPr lang="en-US" dirty="0"/>
              <a:t>Packet loss impacting one HTTP/2 stream does not affect others in the same connection</a:t>
            </a:r>
          </a:p>
          <a:p>
            <a:r>
              <a:rPr lang="en-US" dirty="0"/>
              <a:t>Improved congestion control</a:t>
            </a:r>
          </a:p>
          <a:p>
            <a:pPr lvl="1"/>
            <a:r>
              <a:rPr lang="en-US" dirty="0"/>
              <a:t>Solves ACK ambiguity (lost packets vs retransmission vs out of order delivery)</a:t>
            </a:r>
          </a:p>
          <a:p>
            <a:pPr lvl="1"/>
            <a:r>
              <a:rPr lang="en-US" dirty="0"/>
              <a:t>More precise timing information for RTT estimates</a:t>
            </a:r>
          </a:p>
          <a:p>
            <a:pPr lvl="1"/>
            <a:r>
              <a:rPr lang="en-US" dirty="0"/>
              <a:t>Packet pacing to avoid </a:t>
            </a:r>
            <a:r>
              <a:rPr lang="en-US" dirty="0" err="1"/>
              <a:t>bursty</a:t>
            </a:r>
            <a:r>
              <a:rPr lang="en-US" dirty="0"/>
              <a:t> losses</a:t>
            </a:r>
          </a:p>
          <a:p>
            <a:pPr lvl="1"/>
            <a:r>
              <a:rPr lang="en-US" dirty="0"/>
              <a:t>Window no longer pinned to last </a:t>
            </a:r>
            <a:r>
              <a:rPr lang="en-US" dirty="0" err="1"/>
              <a:t>unACKed</a:t>
            </a:r>
            <a:r>
              <a:rPr lang="en-US" dirty="0"/>
              <a:t> packet</a:t>
            </a:r>
          </a:p>
          <a:p>
            <a:pPr lvl="1"/>
            <a:r>
              <a:rPr lang="en-US" dirty="0"/>
              <a:t>Pluggable CC algorithms (Cubic, BBR)</a:t>
            </a:r>
          </a:p>
          <a:p>
            <a:pPr lvl="1"/>
            <a:r>
              <a:rPr lang="en-US" dirty="0"/>
              <a:t>Much, much more</a:t>
            </a:r>
          </a:p>
          <a:p>
            <a:pPr lvl="1"/>
            <a:endParaRPr lang="en-US" dirty="0"/>
          </a:p>
        </p:txBody>
      </p:sp>
      <p:sp>
        <p:nvSpPr>
          <p:cNvPr id="4" name="Slide Number Placeholder 3">
            <a:extLst>
              <a:ext uri="{FF2B5EF4-FFF2-40B4-BE49-F238E27FC236}">
                <a16:creationId xmlns:a16="http://schemas.microsoft.com/office/drawing/2014/main" id="{F70AF8AF-AFF9-854D-A15F-E3759F63B143}"/>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58</a:t>
            </a:fld>
            <a:endParaRPr lang="en-US" dirty="0"/>
          </a:p>
        </p:txBody>
      </p:sp>
    </p:spTree>
    <p:extLst>
      <p:ext uri="{BB962C8B-B14F-4D97-AF65-F5344CB8AC3E}">
        <p14:creationId xmlns:p14="http://schemas.microsoft.com/office/powerpoint/2010/main" val="142340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16B1-266C-1447-94C8-CC8D480318F0}"/>
              </a:ext>
            </a:extLst>
          </p:cNvPr>
          <p:cNvSpPr>
            <a:spLocks noGrp="1"/>
          </p:cNvSpPr>
          <p:nvPr>
            <p:ph type="title"/>
          </p:nvPr>
        </p:nvSpPr>
        <p:spPr/>
        <p:txBody>
          <a:bodyPr>
            <a:normAutofit/>
          </a:bodyPr>
          <a:lstStyle/>
          <a:p>
            <a:r>
              <a:rPr lang="en-US" dirty="0"/>
              <a:t>QUIC Problems</a:t>
            </a:r>
          </a:p>
        </p:txBody>
      </p:sp>
      <p:sp>
        <p:nvSpPr>
          <p:cNvPr id="3" name="Content Placeholder 2">
            <a:extLst>
              <a:ext uri="{FF2B5EF4-FFF2-40B4-BE49-F238E27FC236}">
                <a16:creationId xmlns:a16="http://schemas.microsoft.com/office/drawing/2014/main" id="{8A4AAD8A-D46F-8143-B9FE-DE888E1D6243}"/>
              </a:ext>
            </a:extLst>
          </p:cNvPr>
          <p:cNvSpPr>
            <a:spLocks noGrp="1"/>
          </p:cNvSpPr>
          <p:nvPr>
            <p:ph idx="1"/>
          </p:nvPr>
        </p:nvSpPr>
        <p:spPr/>
        <p:txBody>
          <a:bodyPr/>
          <a:lstStyle/>
          <a:p>
            <a:r>
              <a:rPr lang="en-US" dirty="0"/>
              <a:t>Fairness</a:t>
            </a:r>
          </a:p>
          <a:p>
            <a:r>
              <a:rPr lang="en-US" dirty="0"/>
              <a:t>(5 Mbps link, RTT=36ms, </a:t>
            </a:r>
            <a:br>
              <a:rPr lang="en-US" dirty="0"/>
            </a:br>
            <a:r>
              <a:rPr lang="en-US" dirty="0"/>
              <a:t>buffer = 30KB)</a:t>
            </a:r>
          </a:p>
        </p:txBody>
      </p:sp>
      <p:sp>
        <p:nvSpPr>
          <p:cNvPr id="4" name="Slide Number Placeholder 3">
            <a:extLst>
              <a:ext uri="{FF2B5EF4-FFF2-40B4-BE49-F238E27FC236}">
                <a16:creationId xmlns:a16="http://schemas.microsoft.com/office/drawing/2014/main" id="{6A7F48AD-4D76-674A-937E-990748DFCE1C}"/>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59</a:t>
            </a:fld>
            <a:endParaRPr lang="en-US" dirty="0"/>
          </a:p>
        </p:txBody>
      </p:sp>
      <p:pic>
        <p:nvPicPr>
          <p:cNvPr id="5" name="Picture 4">
            <a:extLst>
              <a:ext uri="{FF2B5EF4-FFF2-40B4-BE49-F238E27FC236}">
                <a16:creationId xmlns:a16="http://schemas.microsoft.com/office/drawing/2014/main" id="{F07AF67C-4755-A249-B69D-6A3CA6706DB9}"/>
              </a:ext>
            </a:extLst>
          </p:cNvPr>
          <p:cNvPicPr>
            <a:picLocks noChangeAspect="1"/>
          </p:cNvPicPr>
          <p:nvPr/>
        </p:nvPicPr>
        <p:blipFill>
          <a:blip r:embed="rId2"/>
          <a:stretch>
            <a:fillRect/>
          </a:stretch>
        </p:blipFill>
        <p:spPr>
          <a:xfrm>
            <a:off x="4487834" y="1251620"/>
            <a:ext cx="6526049" cy="5066637"/>
          </a:xfrm>
          <a:prstGeom prst="rect">
            <a:avLst/>
          </a:prstGeom>
        </p:spPr>
      </p:pic>
      <p:grpSp>
        <p:nvGrpSpPr>
          <p:cNvPr id="6" name="Group 5">
            <a:extLst>
              <a:ext uri="{FF2B5EF4-FFF2-40B4-BE49-F238E27FC236}">
                <a16:creationId xmlns:a16="http://schemas.microsoft.com/office/drawing/2014/main" id="{77F19ACB-9A74-0F47-AECC-ECE70BD8919F}"/>
              </a:ext>
            </a:extLst>
          </p:cNvPr>
          <p:cNvGrpSpPr/>
          <p:nvPr/>
        </p:nvGrpSpPr>
        <p:grpSpPr>
          <a:xfrm flipH="1">
            <a:off x="531535" y="4539232"/>
            <a:ext cx="3814911" cy="1389569"/>
            <a:chOff x="1191443" y="4863146"/>
            <a:chExt cx="5209362" cy="1398648"/>
          </a:xfrm>
        </p:grpSpPr>
        <p:sp>
          <p:nvSpPr>
            <p:cNvPr id="7" name="Rectangular Callout 6">
              <a:extLst>
                <a:ext uri="{FF2B5EF4-FFF2-40B4-BE49-F238E27FC236}">
                  <a16:creationId xmlns:a16="http://schemas.microsoft.com/office/drawing/2014/main" id="{85B69FEB-9FA0-EB41-863E-CE0933FFD995}"/>
                </a:ext>
              </a:extLst>
            </p:cNvPr>
            <p:cNvSpPr/>
            <p:nvPr/>
          </p:nvSpPr>
          <p:spPr>
            <a:xfrm>
              <a:off x="1191443" y="4876798"/>
              <a:ext cx="5181603" cy="1384996"/>
            </a:xfrm>
            <a:prstGeom prst="wedgeRectCallout">
              <a:avLst>
                <a:gd name="adj1" fmla="val -98598"/>
                <a:gd name="adj2" fmla="val -21937"/>
              </a:avLst>
            </a:prstGeom>
            <a:solidFill>
              <a:schemeClr val="accent2"/>
            </a:solidFill>
            <a:ln w="38100" cap="flat" cmpd="sng" algn="ctr">
              <a:solidFill>
                <a:schemeClr val="accent2">
                  <a:lumMod val="75000"/>
                </a:schemeClr>
              </a:solidFill>
              <a:prstDash val="solid"/>
            </a:ln>
            <a:effectLst/>
          </p:spPr>
          <p:txBody>
            <a:bodyPr rtlCol="0" anchor="ctr"/>
            <a:lstStyle/>
            <a:p>
              <a:pPr algn="ctr" defTabSz="914377">
                <a:defRPr/>
              </a:pPr>
              <a:endParaRPr lang="en-US" kern="0">
                <a:solidFill>
                  <a:sysClr val="window" lastClr="FFFFFF"/>
                </a:solidFill>
                <a:latin typeface="Tw Cen MT"/>
              </a:endParaRPr>
            </a:p>
          </p:txBody>
        </p:sp>
        <p:sp>
          <p:nvSpPr>
            <p:cNvPr id="8" name="TextBox 7">
              <a:extLst>
                <a:ext uri="{FF2B5EF4-FFF2-40B4-BE49-F238E27FC236}">
                  <a16:creationId xmlns:a16="http://schemas.microsoft.com/office/drawing/2014/main" id="{43D782DD-9037-E84C-83E6-F72CBD0C19EF}"/>
                </a:ext>
              </a:extLst>
            </p:cNvPr>
            <p:cNvSpPr txBox="1"/>
            <p:nvPr/>
          </p:nvSpPr>
          <p:spPr>
            <a:xfrm>
              <a:off x="1219210" y="4863146"/>
              <a:ext cx="5181595" cy="1208171"/>
            </a:xfrm>
            <a:prstGeom prst="rect">
              <a:avLst/>
            </a:prstGeom>
            <a:noFill/>
          </p:spPr>
          <p:txBody>
            <a:bodyPr wrap="square" rtlCol="0">
              <a:spAutoFit/>
            </a:bodyPr>
            <a:lstStyle/>
            <a:p>
              <a:pPr algn="ctr" defTabSz="914377">
                <a:defRPr/>
              </a:pPr>
              <a:r>
                <a:rPr lang="en-US" sz="2400" kern="0" dirty="0">
                  <a:solidFill>
                    <a:sysClr val="window" lastClr="FFFFFF"/>
                  </a:solidFill>
                </a:rPr>
                <a:t>QUIC gets same bandwidth regardless of number of competing flows</a:t>
              </a:r>
            </a:p>
          </p:txBody>
        </p:sp>
      </p:grpSp>
    </p:spTree>
    <p:extLst>
      <p:ext uri="{BB962C8B-B14F-4D97-AF65-F5344CB8AC3E}">
        <p14:creationId xmlns:p14="http://schemas.microsoft.com/office/powerpoint/2010/main" val="21988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Way Handshake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a:t>
            </a:fld>
            <a:endParaRPr lang="en-US" dirty="0"/>
          </a:p>
        </p:txBody>
      </p:sp>
      <p:sp>
        <p:nvSpPr>
          <p:cNvPr id="4" name="Content Placeholder 3"/>
          <p:cNvSpPr>
            <a:spLocks noGrp="1"/>
          </p:cNvSpPr>
          <p:nvPr>
            <p:ph sz="quarter" idx="1"/>
          </p:nvPr>
        </p:nvSpPr>
        <p:spPr>
          <a:xfrm>
            <a:off x="1676400" y="4990641"/>
            <a:ext cx="8839200" cy="1714958"/>
          </a:xfrm>
        </p:spPr>
        <p:txBody>
          <a:bodyPr>
            <a:normAutofit fontScale="92500" lnSpcReduction="10000"/>
          </a:bodyPr>
          <a:lstStyle/>
          <a:p>
            <a:r>
              <a:rPr lang="en-US" dirty="0"/>
              <a:t>Each side:</a:t>
            </a:r>
          </a:p>
          <a:p>
            <a:pPr lvl="1"/>
            <a:r>
              <a:rPr lang="en-US" dirty="0"/>
              <a:t>Notifies the other of starting sequence number</a:t>
            </a:r>
          </a:p>
          <a:p>
            <a:pPr lvl="1"/>
            <a:r>
              <a:rPr lang="en-US" dirty="0"/>
              <a:t>ACKs the other side’s starting sequence number (+1)</a:t>
            </a:r>
          </a:p>
          <a:p>
            <a:pPr lvl="1"/>
            <a:r>
              <a:rPr lang="en-US" dirty="0"/>
              <a:t>Sequence # must increment on receiving a SYN</a:t>
            </a:r>
          </a:p>
        </p:txBody>
      </p:sp>
      <p:cxnSp>
        <p:nvCxnSpPr>
          <p:cNvPr id="5" name="Straight Arrow Connector 4"/>
          <p:cNvCxnSpPr/>
          <p:nvPr/>
        </p:nvCxnSpPr>
        <p:spPr>
          <a:xfrm>
            <a:off x="2074751" y="2132276"/>
            <a:ext cx="0"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095748" y="2132276"/>
            <a:ext cx="12806"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16934" y="1670611"/>
            <a:ext cx="915635" cy="461665"/>
          </a:xfrm>
          <a:prstGeom prst="rect">
            <a:avLst/>
          </a:prstGeom>
          <a:noFill/>
        </p:spPr>
        <p:txBody>
          <a:bodyPr wrap="none" rtlCol="0">
            <a:spAutoFit/>
          </a:bodyPr>
          <a:lstStyle/>
          <a:p>
            <a:pPr algn="ctr"/>
            <a:r>
              <a:rPr lang="en-US" sz="2400" b="1" dirty="0"/>
              <a:t>Client</a:t>
            </a:r>
          </a:p>
        </p:txBody>
      </p:sp>
      <p:sp>
        <p:nvSpPr>
          <p:cNvPr id="8" name="TextBox 7"/>
          <p:cNvSpPr txBox="1"/>
          <p:nvPr/>
        </p:nvSpPr>
        <p:spPr>
          <a:xfrm>
            <a:off x="6603497" y="1670611"/>
            <a:ext cx="984500" cy="461665"/>
          </a:xfrm>
          <a:prstGeom prst="rect">
            <a:avLst/>
          </a:prstGeom>
          <a:noFill/>
        </p:spPr>
        <p:txBody>
          <a:bodyPr wrap="none" rtlCol="0">
            <a:spAutoFit/>
          </a:bodyPr>
          <a:lstStyle/>
          <a:p>
            <a:pPr algn="ctr"/>
            <a:r>
              <a:rPr lang="en-US" sz="2400" b="1" dirty="0"/>
              <a:t>Server</a:t>
            </a:r>
          </a:p>
        </p:txBody>
      </p:sp>
      <p:grpSp>
        <p:nvGrpSpPr>
          <p:cNvPr id="44" name="Group 43"/>
          <p:cNvGrpSpPr/>
          <p:nvPr/>
        </p:nvGrpSpPr>
        <p:grpSpPr>
          <a:xfrm>
            <a:off x="2170177" y="2095871"/>
            <a:ext cx="4836688" cy="765732"/>
            <a:chOff x="2823952" y="2102141"/>
            <a:chExt cx="4836688" cy="765732"/>
          </a:xfrm>
        </p:grpSpPr>
        <p:cxnSp>
          <p:nvCxnSpPr>
            <p:cNvPr id="10" name="Straight Arrow Connector 9"/>
            <p:cNvCxnSpPr/>
            <p:nvPr/>
          </p:nvCxnSpPr>
          <p:spPr>
            <a:xfrm>
              <a:off x="2823952" y="2214880"/>
              <a:ext cx="4836688" cy="6529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455738">
              <a:off x="4226666" y="2102141"/>
              <a:ext cx="2194832" cy="461665"/>
            </a:xfrm>
            <a:prstGeom prst="rect">
              <a:avLst/>
            </a:prstGeom>
            <a:noFill/>
          </p:spPr>
          <p:txBody>
            <a:bodyPr wrap="none" rtlCol="0">
              <a:spAutoFit/>
            </a:bodyPr>
            <a:lstStyle/>
            <a:p>
              <a:r>
                <a:rPr lang="en-US" sz="2400" dirty="0"/>
                <a:t>SYN &lt;</a:t>
              </a:r>
              <a:r>
                <a:rPr lang="en-US" sz="2400" dirty="0" err="1"/>
                <a:t>SeqC</a:t>
              </a:r>
              <a:r>
                <a:rPr lang="en-US" sz="2400" dirty="0"/>
                <a:t>, 0&gt;</a:t>
              </a:r>
            </a:p>
          </p:txBody>
        </p:sp>
      </p:grpSp>
      <p:grpSp>
        <p:nvGrpSpPr>
          <p:cNvPr id="45" name="Group 44"/>
          <p:cNvGrpSpPr/>
          <p:nvPr/>
        </p:nvGrpSpPr>
        <p:grpSpPr>
          <a:xfrm>
            <a:off x="2170178" y="2909026"/>
            <a:ext cx="4836689" cy="671331"/>
            <a:chOff x="2823952" y="2915295"/>
            <a:chExt cx="4836689" cy="671331"/>
          </a:xfrm>
        </p:grpSpPr>
        <p:cxnSp>
          <p:nvCxnSpPr>
            <p:cNvPr id="13" name="Straight Arrow Connector 12"/>
            <p:cNvCxnSpPr/>
            <p:nvPr/>
          </p:nvCxnSpPr>
          <p:spPr>
            <a:xfrm flipH="1">
              <a:off x="2823952" y="3036520"/>
              <a:ext cx="4836689" cy="5501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1186503">
              <a:off x="3096818" y="2915295"/>
              <a:ext cx="3705823" cy="461665"/>
            </a:xfrm>
            <a:prstGeom prst="rect">
              <a:avLst/>
            </a:prstGeom>
            <a:noFill/>
          </p:spPr>
          <p:txBody>
            <a:bodyPr wrap="none" rtlCol="0">
              <a:spAutoFit/>
            </a:bodyPr>
            <a:lstStyle/>
            <a:p>
              <a:r>
                <a:rPr lang="en-US" sz="2400" dirty="0"/>
                <a:t>SYN/ACK &lt;</a:t>
              </a:r>
              <a:r>
                <a:rPr lang="en-US" sz="2400" dirty="0" err="1"/>
                <a:t>SeqS</a:t>
              </a:r>
              <a:r>
                <a:rPr lang="en-US" sz="2400" dirty="0"/>
                <a:t>, SeqC+1&gt;</a:t>
              </a:r>
            </a:p>
          </p:txBody>
        </p:sp>
      </p:grpSp>
      <p:grpSp>
        <p:nvGrpSpPr>
          <p:cNvPr id="46" name="Group 45"/>
          <p:cNvGrpSpPr/>
          <p:nvPr/>
        </p:nvGrpSpPr>
        <p:grpSpPr>
          <a:xfrm>
            <a:off x="2196621" y="3610154"/>
            <a:ext cx="4810245" cy="630456"/>
            <a:chOff x="2850395" y="3616424"/>
            <a:chExt cx="4810245" cy="630456"/>
          </a:xfrm>
        </p:grpSpPr>
        <p:cxnSp>
          <p:nvCxnSpPr>
            <p:cNvPr id="33" name="Straight Arrow Connector 32"/>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397222">
              <a:off x="4121613" y="3616424"/>
              <a:ext cx="3407215" cy="461665"/>
            </a:xfrm>
            <a:prstGeom prst="rect">
              <a:avLst/>
            </a:prstGeom>
            <a:noFill/>
          </p:spPr>
          <p:txBody>
            <a:bodyPr wrap="none" rtlCol="0">
              <a:spAutoFit/>
            </a:bodyPr>
            <a:lstStyle/>
            <a:p>
              <a:r>
                <a:rPr lang="en-US" sz="2400" dirty="0"/>
                <a:t>ACK &lt;SeqC+1, SeqS+1&gt;</a:t>
              </a:r>
            </a:p>
          </p:txBody>
        </p:sp>
      </p:grpSp>
      <p:grpSp>
        <p:nvGrpSpPr>
          <p:cNvPr id="18" name="Group 17"/>
          <p:cNvGrpSpPr/>
          <p:nvPr/>
        </p:nvGrpSpPr>
        <p:grpSpPr>
          <a:xfrm flipH="1">
            <a:off x="7269005" y="2239213"/>
            <a:ext cx="3050203" cy="954107"/>
            <a:chOff x="1219200" y="4876799"/>
            <a:chExt cx="5181606" cy="1396951"/>
          </a:xfrm>
        </p:grpSpPr>
        <p:sp>
          <p:nvSpPr>
            <p:cNvPr id="19" name="Rectangular Callout 18"/>
            <p:cNvSpPr/>
            <p:nvPr/>
          </p:nvSpPr>
          <p:spPr>
            <a:xfrm>
              <a:off x="1219200" y="4876799"/>
              <a:ext cx="5181599" cy="1384995"/>
            </a:xfrm>
            <a:prstGeom prst="wedgeRectCallout">
              <a:avLst>
                <a:gd name="adj1" fmla="val 85099"/>
                <a:gd name="adj2" fmla="val 24031"/>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20" name="TextBox 19"/>
            <p:cNvSpPr txBox="1"/>
            <p:nvPr/>
          </p:nvSpPr>
          <p:spPr>
            <a:xfrm>
              <a:off x="1219207" y="4876799"/>
              <a:ext cx="5181599" cy="1396951"/>
            </a:xfrm>
            <a:prstGeom prst="rect">
              <a:avLst/>
            </a:prstGeom>
            <a:noFill/>
          </p:spPr>
          <p:txBody>
            <a:bodyPr wrap="square" rtlCol="0">
              <a:spAutoFit/>
            </a:bodyPr>
            <a:lstStyle/>
            <a:p>
              <a:pPr algn="ctr">
                <a:defRPr/>
              </a:pPr>
              <a:r>
                <a:rPr lang="en-US" sz="2800" kern="0" dirty="0">
                  <a:solidFill>
                    <a:sysClr val="window" lastClr="FFFFFF"/>
                  </a:solidFill>
                </a:rPr>
                <a:t>Why</a:t>
              </a:r>
            </a:p>
            <a:p>
              <a:pPr algn="ctr">
                <a:defRPr/>
              </a:pPr>
              <a:r>
                <a:rPr lang="en-US" sz="2800" kern="0" dirty="0">
                  <a:solidFill>
                    <a:sysClr val="window" lastClr="FFFFFF"/>
                  </a:solidFill>
                </a:rPr>
                <a:t>Sequence # +1?</a:t>
              </a:r>
            </a:p>
          </p:txBody>
        </p:sp>
      </p:grpSp>
    </p:spTree>
    <p:extLst>
      <p:ext uri="{BB962C8B-B14F-4D97-AF65-F5344CB8AC3E}">
        <p14:creationId xmlns:p14="http://schemas.microsoft.com/office/powerpoint/2010/main" val="267484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righ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Number Space</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a:t>
            </a:fld>
            <a:endParaRPr lang="en-US" dirty="0"/>
          </a:p>
        </p:txBody>
      </p:sp>
      <p:sp>
        <p:nvSpPr>
          <p:cNvPr id="4" name="Content Placeholder 3"/>
          <p:cNvSpPr>
            <a:spLocks noGrp="1"/>
          </p:cNvSpPr>
          <p:nvPr>
            <p:ph sz="quarter" idx="1"/>
          </p:nvPr>
        </p:nvSpPr>
        <p:spPr>
          <a:xfrm>
            <a:off x="510493" y="1529864"/>
            <a:ext cx="11539391" cy="4095520"/>
          </a:xfrm>
        </p:spPr>
        <p:txBody>
          <a:bodyPr>
            <a:normAutofit/>
          </a:bodyPr>
          <a:lstStyle/>
          <a:p>
            <a:r>
              <a:rPr lang="en-US" dirty="0"/>
              <a:t>TCP uses a byte stream abstraction</a:t>
            </a:r>
          </a:p>
          <a:p>
            <a:pPr lvl="1"/>
            <a:r>
              <a:rPr lang="en-US" dirty="0"/>
              <a:t>Initial, random values selected during setup</a:t>
            </a:r>
          </a:p>
          <a:p>
            <a:pPr lvl="1"/>
            <a:r>
              <a:rPr lang="en-US" dirty="0"/>
              <a:t>Each byte in each stream is numbered</a:t>
            </a:r>
          </a:p>
          <a:p>
            <a:pPr lvl="1"/>
            <a:r>
              <a:rPr lang="en-US" dirty="0"/>
              <a:t>32-bit value, wraps around</a:t>
            </a:r>
          </a:p>
          <a:p>
            <a:r>
              <a:rPr lang="en-US" dirty="0"/>
              <a:t>Byte stream broken down into segments (packets)</a:t>
            </a:r>
          </a:p>
          <a:p>
            <a:pPr lvl="1"/>
            <a:r>
              <a:rPr lang="en-US" dirty="0"/>
              <a:t>Size limited by the Maximum Segment Size (MSS, typically 1460 bytes)</a:t>
            </a:r>
          </a:p>
          <a:p>
            <a:pPr lvl="1"/>
            <a:r>
              <a:rPr lang="en-US" dirty="0"/>
              <a:t>Set to limit fragmentation</a:t>
            </a:r>
          </a:p>
          <a:p>
            <a:r>
              <a:rPr lang="en-US" dirty="0"/>
              <a:t>Each segment has a </a:t>
            </a:r>
            <a:r>
              <a:rPr lang="en-US" dirty="0">
                <a:solidFill>
                  <a:schemeClr val="accent1"/>
                </a:solidFill>
              </a:rPr>
              <a:t>sequence number</a:t>
            </a:r>
          </a:p>
        </p:txBody>
      </p:sp>
      <p:cxnSp>
        <p:nvCxnSpPr>
          <p:cNvPr id="5" name="Straight Arrow Connector 4"/>
          <p:cNvCxnSpPr/>
          <p:nvPr/>
        </p:nvCxnSpPr>
        <p:spPr>
          <a:xfrm flipV="1">
            <a:off x="2041793" y="6246563"/>
            <a:ext cx="8031296"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34160" y="6266755"/>
            <a:ext cx="1494320" cy="461665"/>
          </a:xfrm>
          <a:prstGeom prst="rect">
            <a:avLst/>
          </a:prstGeom>
          <a:noFill/>
        </p:spPr>
        <p:txBody>
          <a:bodyPr wrap="none" rtlCol="0">
            <a:spAutoFit/>
          </a:bodyPr>
          <a:lstStyle/>
          <a:p>
            <a:r>
              <a:rPr lang="en-US" sz="2400" dirty="0"/>
              <a:t>Segment 8</a:t>
            </a:r>
          </a:p>
        </p:txBody>
      </p:sp>
      <p:sp>
        <p:nvSpPr>
          <p:cNvPr id="9" name="TextBox 8"/>
          <p:cNvSpPr txBox="1"/>
          <p:nvPr/>
        </p:nvSpPr>
        <p:spPr>
          <a:xfrm>
            <a:off x="5047562" y="6266755"/>
            <a:ext cx="1494320" cy="461665"/>
          </a:xfrm>
          <a:prstGeom prst="rect">
            <a:avLst/>
          </a:prstGeom>
          <a:noFill/>
        </p:spPr>
        <p:txBody>
          <a:bodyPr wrap="none" rtlCol="0">
            <a:spAutoFit/>
          </a:bodyPr>
          <a:lstStyle/>
          <a:p>
            <a:r>
              <a:rPr lang="en-US" sz="2400" dirty="0"/>
              <a:t>Segment 9</a:t>
            </a:r>
          </a:p>
        </p:txBody>
      </p:sp>
      <p:sp>
        <p:nvSpPr>
          <p:cNvPr id="10" name="TextBox 9"/>
          <p:cNvSpPr txBox="1"/>
          <p:nvPr/>
        </p:nvSpPr>
        <p:spPr>
          <a:xfrm>
            <a:off x="7228901" y="6266755"/>
            <a:ext cx="1664238" cy="461665"/>
          </a:xfrm>
          <a:prstGeom prst="rect">
            <a:avLst/>
          </a:prstGeom>
          <a:noFill/>
        </p:spPr>
        <p:txBody>
          <a:bodyPr wrap="none" rtlCol="0">
            <a:spAutoFit/>
          </a:bodyPr>
          <a:lstStyle/>
          <a:p>
            <a:r>
              <a:rPr lang="en-US" sz="2400" dirty="0"/>
              <a:t>Segment 10</a:t>
            </a:r>
          </a:p>
        </p:txBody>
      </p:sp>
      <p:sp>
        <p:nvSpPr>
          <p:cNvPr id="11" name="Oval 10"/>
          <p:cNvSpPr/>
          <p:nvPr/>
        </p:nvSpPr>
        <p:spPr>
          <a:xfrm>
            <a:off x="2713822" y="6140982"/>
            <a:ext cx="220338" cy="220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28354" y="6140982"/>
            <a:ext cx="220338" cy="220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11249" y="6140982"/>
            <a:ext cx="220338" cy="220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376484" y="6140982"/>
            <a:ext cx="220338" cy="220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02855" y="5636957"/>
            <a:ext cx="1042273" cy="461665"/>
          </a:xfrm>
          <a:prstGeom prst="rect">
            <a:avLst/>
          </a:prstGeom>
          <a:noFill/>
        </p:spPr>
        <p:txBody>
          <a:bodyPr wrap="none" rtlCol="0">
            <a:spAutoFit/>
          </a:bodyPr>
          <a:lstStyle/>
          <a:p>
            <a:pPr algn="ctr"/>
            <a:r>
              <a:rPr lang="en-US" sz="2400" dirty="0"/>
              <a:t>13450</a:t>
            </a:r>
          </a:p>
        </p:txBody>
      </p:sp>
      <p:sp>
        <p:nvSpPr>
          <p:cNvPr id="16" name="TextBox 15"/>
          <p:cNvSpPr txBox="1"/>
          <p:nvPr/>
        </p:nvSpPr>
        <p:spPr>
          <a:xfrm>
            <a:off x="4417388" y="5636956"/>
            <a:ext cx="1042273" cy="461665"/>
          </a:xfrm>
          <a:prstGeom prst="rect">
            <a:avLst/>
          </a:prstGeom>
          <a:noFill/>
        </p:spPr>
        <p:txBody>
          <a:bodyPr wrap="none" rtlCol="0">
            <a:spAutoFit/>
          </a:bodyPr>
          <a:lstStyle/>
          <a:p>
            <a:pPr algn="ctr"/>
            <a:r>
              <a:rPr lang="en-US" sz="2400" dirty="0"/>
              <a:t>14950</a:t>
            </a:r>
          </a:p>
        </p:txBody>
      </p:sp>
      <p:sp>
        <p:nvSpPr>
          <p:cNvPr id="17" name="TextBox 16"/>
          <p:cNvSpPr txBox="1"/>
          <p:nvPr/>
        </p:nvSpPr>
        <p:spPr>
          <a:xfrm>
            <a:off x="6200283" y="5636955"/>
            <a:ext cx="1042273" cy="461665"/>
          </a:xfrm>
          <a:prstGeom prst="rect">
            <a:avLst/>
          </a:prstGeom>
          <a:noFill/>
        </p:spPr>
        <p:txBody>
          <a:bodyPr wrap="none" rtlCol="0">
            <a:spAutoFit/>
          </a:bodyPr>
          <a:lstStyle/>
          <a:p>
            <a:pPr algn="ctr"/>
            <a:r>
              <a:rPr lang="en-US" sz="2400" dirty="0"/>
              <a:t>16050</a:t>
            </a:r>
          </a:p>
        </p:txBody>
      </p:sp>
      <p:sp>
        <p:nvSpPr>
          <p:cNvPr id="18" name="TextBox 17"/>
          <p:cNvSpPr txBox="1"/>
          <p:nvPr/>
        </p:nvSpPr>
        <p:spPr>
          <a:xfrm>
            <a:off x="8965518" y="5636954"/>
            <a:ext cx="1042273" cy="461665"/>
          </a:xfrm>
          <a:prstGeom prst="rect">
            <a:avLst/>
          </a:prstGeom>
          <a:noFill/>
        </p:spPr>
        <p:txBody>
          <a:bodyPr wrap="none" rtlCol="0">
            <a:spAutoFit/>
          </a:bodyPr>
          <a:lstStyle/>
          <a:p>
            <a:pPr algn="ctr"/>
            <a:r>
              <a:rPr lang="en-US" sz="2400" dirty="0"/>
              <a:t>17550</a:t>
            </a:r>
          </a:p>
        </p:txBody>
      </p:sp>
    </p:spTree>
    <p:extLst>
      <p:ext uri="{BB962C8B-B14F-4D97-AF65-F5344CB8AC3E}">
        <p14:creationId xmlns:p14="http://schemas.microsoft.com/office/powerpoint/2010/main" val="172592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anim calcmode="lin" valueType="num">
                                      <p:cBhvr>
                                        <p:cTn id="1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anim calcmode="lin" valueType="num">
                                      <p:cBhvr>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anim calcmode="lin" valueType="num">
                                      <p:cBhvr>
                                        <p:cTn id="40" dur="500" fill="hold"/>
                                        <p:tgtEl>
                                          <p:spTgt spid="9"/>
                                        </p:tgtEl>
                                        <p:attrNameLst>
                                          <p:attrName>ppt_x</p:attrName>
                                        </p:attrNameLst>
                                      </p:cBhvr>
                                      <p:tavLst>
                                        <p:tav tm="0">
                                          <p:val>
                                            <p:strVal val="#ppt_x"/>
                                          </p:val>
                                        </p:tav>
                                        <p:tav tm="100000">
                                          <p:val>
                                            <p:strVal val="#ppt_x"/>
                                          </p:val>
                                        </p:tav>
                                      </p:tavLst>
                                    </p:anim>
                                    <p:anim calcmode="lin" valueType="num">
                                      <p:cBhvr>
                                        <p:cTn id="41" dur="5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strVal val="#ppt_x"/>
                                          </p:val>
                                        </p:tav>
                                        <p:tav tm="100000">
                                          <p:val>
                                            <p:strVal val="#ppt_x"/>
                                          </p:val>
                                        </p:tav>
                                      </p:tavLst>
                                    </p:anim>
                                    <p:anim calcmode="lin" valueType="num">
                                      <p:cBhvr>
                                        <p:cTn id="46" dur="5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anim calcmode="lin" valueType="num">
                                      <p:cBhvr>
                                        <p:cTn id="50" dur="500" fill="hold"/>
                                        <p:tgtEl>
                                          <p:spTgt spid="11"/>
                                        </p:tgtEl>
                                        <p:attrNameLst>
                                          <p:attrName>ppt_x</p:attrName>
                                        </p:attrNameLst>
                                      </p:cBhvr>
                                      <p:tavLst>
                                        <p:tav tm="0">
                                          <p:val>
                                            <p:strVal val="#ppt_x"/>
                                          </p:val>
                                        </p:tav>
                                        <p:tav tm="100000">
                                          <p:val>
                                            <p:strVal val="#ppt_x"/>
                                          </p:val>
                                        </p:tav>
                                      </p:tavLst>
                                    </p:anim>
                                    <p:anim calcmode="lin" valueType="num">
                                      <p:cBhvr>
                                        <p:cTn id="51" dur="5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anim calcmode="lin" valueType="num">
                                      <p:cBhvr>
                                        <p:cTn id="55" dur="500" fill="hold"/>
                                        <p:tgtEl>
                                          <p:spTgt spid="12"/>
                                        </p:tgtEl>
                                        <p:attrNameLst>
                                          <p:attrName>ppt_x</p:attrName>
                                        </p:attrNameLst>
                                      </p:cBhvr>
                                      <p:tavLst>
                                        <p:tav tm="0">
                                          <p:val>
                                            <p:strVal val="#ppt_x"/>
                                          </p:val>
                                        </p:tav>
                                        <p:tav tm="100000">
                                          <p:val>
                                            <p:strVal val="#ppt_x"/>
                                          </p:val>
                                        </p:tav>
                                      </p:tavLst>
                                    </p:anim>
                                    <p:anim calcmode="lin" valueType="num">
                                      <p:cBhvr>
                                        <p:cTn id="56" dur="5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anim calcmode="lin" valueType="num">
                                      <p:cBhvr>
                                        <p:cTn id="65" dur="500" fill="hold"/>
                                        <p:tgtEl>
                                          <p:spTgt spid="14"/>
                                        </p:tgtEl>
                                        <p:attrNameLst>
                                          <p:attrName>ppt_x</p:attrName>
                                        </p:attrNameLst>
                                      </p:cBhvr>
                                      <p:tavLst>
                                        <p:tav tm="0">
                                          <p:val>
                                            <p:strVal val="#ppt_x"/>
                                          </p:val>
                                        </p:tav>
                                        <p:tav tm="100000">
                                          <p:val>
                                            <p:strVal val="#ppt_x"/>
                                          </p:val>
                                        </p:tav>
                                      </p:tavLst>
                                    </p:anim>
                                    <p:anim calcmode="lin" valueType="num">
                                      <p:cBhvr>
                                        <p:cTn id="66" dur="500" fill="hold"/>
                                        <p:tgtEl>
                                          <p:spTgt spid="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anim calcmode="lin" valueType="num">
                                      <p:cBhvr>
                                        <p:cTn id="70" dur="500" fill="hold"/>
                                        <p:tgtEl>
                                          <p:spTgt spid="15"/>
                                        </p:tgtEl>
                                        <p:attrNameLst>
                                          <p:attrName>ppt_x</p:attrName>
                                        </p:attrNameLst>
                                      </p:cBhvr>
                                      <p:tavLst>
                                        <p:tav tm="0">
                                          <p:val>
                                            <p:strVal val="#ppt_x"/>
                                          </p:val>
                                        </p:tav>
                                        <p:tav tm="100000">
                                          <p:val>
                                            <p:strVal val="#ppt_x"/>
                                          </p:val>
                                        </p:tav>
                                      </p:tavLst>
                                    </p:anim>
                                    <p:anim calcmode="lin" valueType="num">
                                      <p:cBhvr>
                                        <p:cTn id="71" dur="500" fill="hold"/>
                                        <p:tgtEl>
                                          <p:spTgt spid="1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anim calcmode="lin" valueType="num">
                                      <p:cBhvr>
                                        <p:cTn id="75" dur="500" fill="hold"/>
                                        <p:tgtEl>
                                          <p:spTgt spid="16"/>
                                        </p:tgtEl>
                                        <p:attrNameLst>
                                          <p:attrName>ppt_x</p:attrName>
                                        </p:attrNameLst>
                                      </p:cBhvr>
                                      <p:tavLst>
                                        <p:tav tm="0">
                                          <p:val>
                                            <p:strVal val="#ppt_x"/>
                                          </p:val>
                                        </p:tav>
                                        <p:tav tm="100000">
                                          <p:val>
                                            <p:strVal val="#ppt_x"/>
                                          </p:val>
                                        </p:tav>
                                      </p:tavLst>
                                    </p:anim>
                                    <p:anim calcmode="lin" valueType="num">
                                      <p:cBhvr>
                                        <p:cTn id="76" dur="5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anim calcmode="lin" valueType="num">
                                      <p:cBhvr>
                                        <p:cTn id="80" dur="500" fill="hold"/>
                                        <p:tgtEl>
                                          <p:spTgt spid="17"/>
                                        </p:tgtEl>
                                        <p:attrNameLst>
                                          <p:attrName>ppt_x</p:attrName>
                                        </p:attrNameLst>
                                      </p:cBhvr>
                                      <p:tavLst>
                                        <p:tav tm="0">
                                          <p:val>
                                            <p:strVal val="#ppt_x"/>
                                          </p:val>
                                        </p:tav>
                                        <p:tav tm="100000">
                                          <p:val>
                                            <p:strVal val="#ppt_x"/>
                                          </p:val>
                                        </p:tav>
                                      </p:tavLst>
                                    </p:anim>
                                    <p:anim calcmode="lin" valueType="num">
                                      <p:cBhvr>
                                        <p:cTn id="81" dur="500" fill="hold"/>
                                        <p:tgtEl>
                                          <p:spTgt spid="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anim calcmode="lin" valueType="num">
                                      <p:cBhvr>
                                        <p:cTn id="85" dur="500" fill="hold"/>
                                        <p:tgtEl>
                                          <p:spTgt spid="18"/>
                                        </p:tgtEl>
                                        <p:attrNameLst>
                                          <p:attrName>ppt_x</p:attrName>
                                        </p:attrNameLst>
                                      </p:cBhvr>
                                      <p:tavLst>
                                        <p:tav tm="0">
                                          <p:val>
                                            <p:strVal val="#ppt_x"/>
                                          </p:val>
                                        </p:tav>
                                        <p:tav tm="100000">
                                          <p:val>
                                            <p:strVal val="#ppt_x"/>
                                          </p:val>
                                        </p:tav>
                                      </p:tavLst>
                                    </p:anim>
                                    <p:anim calcmode="lin" valueType="num">
                                      <p:cBhvr>
                                        <p:cTn id="8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P spid="14" grpId="0" animBg="1"/>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Bidirectional Communication</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a:t>
            </a:fld>
            <a:endParaRPr lang="en-US" dirty="0"/>
          </a:p>
        </p:txBody>
      </p:sp>
      <p:sp>
        <p:nvSpPr>
          <p:cNvPr id="4" name="Content Placeholder 3"/>
          <p:cNvSpPr>
            <a:spLocks noGrp="1"/>
          </p:cNvSpPr>
          <p:nvPr>
            <p:ph sz="quarter" idx="1"/>
          </p:nvPr>
        </p:nvSpPr>
        <p:spPr>
          <a:xfrm>
            <a:off x="1676400" y="5420299"/>
            <a:ext cx="8839200" cy="1285300"/>
          </a:xfrm>
        </p:spPr>
        <p:txBody>
          <a:bodyPr/>
          <a:lstStyle/>
          <a:p>
            <a:r>
              <a:rPr lang="en-US" dirty="0"/>
              <a:t>Each side of the connection can send and receive</a:t>
            </a:r>
          </a:p>
          <a:p>
            <a:pPr lvl="1"/>
            <a:r>
              <a:rPr lang="en-US" dirty="0"/>
              <a:t>Different sequence numbers for each direction</a:t>
            </a:r>
          </a:p>
        </p:txBody>
      </p:sp>
      <p:cxnSp>
        <p:nvCxnSpPr>
          <p:cNvPr id="5" name="Straight Arrow Connector 4"/>
          <p:cNvCxnSpPr/>
          <p:nvPr/>
        </p:nvCxnSpPr>
        <p:spPr>
          <a:xfrm>
            <a:off x="3890464" y="2153977"/>
            <a:ext cx="0"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206373" y="2153977"/>
            <a:ext cx="12806" cy="27173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52140" y="1593159"/>
            <a:ext cx="915635" cy="461665"/>
          </a:xfrm>
          <a:prstGeom prst="rect">
            <a:avLst/>
          </a:prstGeom>
          <a:noFill/>
        </p:spPr>
        <p:txBody>
          <a:bodyPr wrap="none" rtlCol="0">
            <a:spAutoFit/>
          </a:bodyPr>
          <a:lstStyle/>
          <a:p>
            <a:pPr algn="ctr"/>
            <a:r>
              <a:rPr lang="en-US" sz="2400" b="1" dirty="0"/>
              <a:t>Client</a:t>
            </a:r>
          </a:p>
        </p:txBody>
      </p:sp>
      <p:sp>
        <p:nvSpPr>
          <p:cNvPr id="8" name="TextBox 7"/>
          <p:cNvSpPr txBox="1"/>
          <p:nvPr/>
        </p:nvSpPr>
        <p:spPr>
          <a:xfrm>
            <a:off x="7350561" y="1593159"/>
            <a:ext cx="984500" cy="461665"/>
          </a:xfrm>
          <a:prstGeom prst="rect">
            <a:avLst/>
          </a:prstGeom>
          <a:noFill/>
        </p:spPr>
        <p:txBody>
          <a:bodyPr wrap="none" rtlCol="0">
            <a:spAutoFit/>
          </a:bodyPr>
          <a:lstStyle/>
          <a:p>
            <a:pPr algn="ctr"/>
            <a:r>
              <a:rPr lang="en-US" sz="2400" b="1" dirty="0"/>
              <a:t>Server</a:t>
            </a:r>
          </a:p>
        </p:txBody>
      </p:sp>
      <p:grpSp>
        <p:nvGrpSpPr>
          <p:cNvPr id="9" name="Group 8"/>
          <p:cNvGrpSpPr/>
          <p:nvPr/>
        </p:nvGrpSpPr>
        <p:grpSpPr>
          <a:xfrm>
            <a:off x="3991773" y="2117572"/>
            <a:ext cx="4125717" cy="765732"/>
            <a:chOff x="2823952" y="2102141"/>
            <a:chExt cx="4836688" cy="765732"/>
          </a:xfrm>
        </p:grpSpPr>
        <p:cxnSp>
          <p:nvCxnSpPr>
            <p:cNvPr id="10" name="Straight Arrow Connector 9"/>
            <p:cNvCxnSpPr/>
            <p:nvPr/>
          </p:nvCxnSpPr>
          <p:spPr>
            <a:xfrm>
              <a:off x="2823952" y="2214880"/>
              <a:ext cx="4836688" cy="6529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495395">
              <a:off x="3883042" y="2102141"/>
              <a:ext cx="2882083" cy="461665"/>
            </a:xfrm>
            <a:prstGeom prst="rect">
              <a:avLst/>
            </a:prstGeom>
            <a:noFill/>
          </p:spPr>
          <p:txBody>
            <a:bodyPr wrap="none" rtlCol="0">
              <a:spAutoFit/>
            </a:bodyPr>
            <a:lstStyle/>
            <a:p>
              <a:r>
                <a:rPr lang="en-US" sz="2400" dirty="0"/>
                <a:t>Data (1460 bytes)</a:t>
              </a:r>
            </a:p>
          </p:txBody>
        </p:sp>
      </p:grpSp>
      <p:grpSp>
        <p:nvGrpSpPr>
          <p:cNvPr id="12" name="Group 11"/>
          <p:cNvGrpSpPr/>
          <p:nvPr/>
        </p:nvGrpSpPr>
        <p:grpSpPr>
          <a:xfrm>
            <a:off x="3991772" y="2943029"/>
            <a:ext cx="4125718" cy="659029"/>
            <a:chOff x="2823952" y="2927597"/>
            <a:chExt cx="4836689" cy="659029"/>
          </a:xfrm>
        </p:grpSpPr>
        <p:cxnSp>
          <p:nvCxnSpPr>
            <p:cNvPr id="13" name="Straight Arrow Connector 12"/>
            <p:cNvCxnSpPr/>
            <p:nvPr/>
          </p:nvCxnSpPr>
          <p:spPr>
            <a:xfrm flipH="1">
              <a:off x="2823952" y="3036520"/>
              <a:ext cx="4836689" cy="5501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1131928">
              <a:off x="2893837" y="2927597"/>
              <a:ext cx="3484042" cy="461665"/>
            </a:xfrm>
            <a:prstGeom prst="rect">
              <a:avLst/>
            </a:prstGeom>
            <a:noFill/>
          </p:spPr>
          <p:txBody>
            <a:bodyPr wrap="none" rtlCol="0">
              <a:spAutoFit/>
            </a:bodyPr>
            <a:lstStyle/>
            <a:p>
              <a:r>
                <a:rPr lang="en-US" sz="2400" dirty="0"/>
                <a:t>Data/ACK (730 bytes)</a:t>
              </a:r>
            </a:p>
          </p:txBody>
        </p:sp>
      </p:grpSp>
      <p:grpSp>
        <p:nvGrpSpPr>
          <p:cNvPr id="15" name="Group 14"/>
          <p:cNvGrpSpPr/>
          <p:nvPr/>
        </p:nvGrpSpPr>
        <p:grpSpPr>
          <a:xfrm>
            <a:off x="3991773" y="3622429"/>
            <a:ext cx="4125717" cy="639883"/>
            <a:chOff x="2850395" y="3606997"/>
            <a:chExt cx="4810245" cy="639883"/>
          </a:xfrm>
        </p:grpSpPr>
        <p:cxnSp>
          <p:nvCxnSpPr>
            <p:cNvPr id="16" name="Straight Arrow Connector 15"/>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434769">
              <a:off x="3905743" y="3606997"/>
              <a:ext cx="3663105" cy="461665"/>
            </a:xfrm>
            <a:prstGeom prst="rect">
              <a:avLst/>
            </a:prstGeom>
            <a:noFill/>
          </p:spPr>
          <p:txBody>
            <a:bodyPr wrap="none" rtlCol="0">
              <a:spAutoFit/>
            </a:bodyPr>
            <a:lstStyle/>
            <a:p>
              <a:r>
                <a:rPr lang="en-US" sz="2400" dirty="0"/>
                <a:t>Data/ACK (1460 bytes)</a:t>
              </a:r>
            </a:p>
          </p:txBody>
        </p:sp>
      </p:grpSp>
      <p:sp>
        <p:nvSpPr>
          <p:cNvPr id="18" name="TextBox 17"/>
          <p:cNvSpPr txBox="1"/>
          <p:nvPr/>
        </p:nvSpPr>
        <p:spPr>
          <a:xfrm>
            <a:off x="1887549" y="1654713"/>
            <a:ext cx="631904" cy="400110"/>
          </a:xfrm>
          <a:prstGeom prst="rect">
            <a:avLst/>
          </a:prstGeom>
          <a:noFill/>
        </p:spPr>
        <p:txBody>
          <a:bodyPr wrap="none" rtlCol="0">
            <a:spAutoFit/>
          </a:bodyPr>
          <a:lstStyle/>
          <a:p>
            <a:r>
              <a:rPr lang="en-US" sz="2000" b="1" dirty="0">
                <a:solidFill>
                  <a:schemeClr val="accent1">
                    <a:lumMod val="50000"/>
                  </a:schemeClr>
                </a:solidFill>
              </a:rPr>
              <a:t>Seq.</a:t>
            </a:r>
          </a:p>
        </p:txBody>
      </p:sp>
      <p:sp>
        <p:nvSpPr>
          <p:cNvPr id="19" name="TextBox 18"/>
          <p:cNvSpPr txBox="1"/>
          <p:nvPr/>
        </p:nvSpPr>
        <p:spPr>
          <a:xfrm>
            <a:off x="2866215" y="1654713"/>
            <a:ext cx="655949" cy="400110"/>
          </a:xfrm>
          <a:prstGeom prst="rect">
            <a:avLst/>
          </a:prstGeom>
          <a:noFill/>
        </p:spPr>
        <p:txBody>
          <a:bodyPr wrap="none" rtlCol="0">
            <a:spAutoFit/>
          </a:bodyPr>
          <a:lstStyle/>
          <a:p>
            <a:r>
              <a:rPr lang="en-US" sz="2000" b="1" dirty="0">
                <a:solidFill>
                  <a:schemeClr val="accent1">
                    <a:lumMod val="50000"/>
                  </a:schemeClr>
                </a:solidFill>
              </a:rPr>
              <a:t>Ack.</a:t>
            </a:r>
          </a:p>
        </p:txBody>
      </p:sp>
      <p:sp>
        <p:nvSpPr>
          <p:cNvPr id="20" name="TextBox 19"/>
          <p:cNvSpPr txBox="1"/>
          <p:nvPr/>
        </p:nvSpPr>
        <p:spPr>
          <a:xfrm>
            <a:off x="8539893" y="1654713"/>
            <a:ext cx="631904" cy="400110"/>
          </a:xfrm>
          <a:prstGeom prst="rect">
            <a:avLst/>
          </a:prstGeom>
          <a:noFill/>
        </p:spPr>
        <p:txBody>
          <a:bodyPr wrap="none" rtlCol="0">
            <a:spAutoFit/>
          </a:bodyPr>
          <a:lstStyle/>
          <a:p>
            <a:r>
              <a:rPr lang="en-US" sz="2000" b="1" dirty="0">
                <a:solidFill>
                  <a:schemeClr val="accent1">
                    <a:lumMod val="50000"/>
                  </a:schemeClr>
                </a:solidFill>
              </a:rPr>
              <a:t>Seq.</a:t>
            </a:r>
          </a:p>
        </p:txBody>
      </p:sp>
      <p:sp>
        <p:nvSpPr>
          <p:cNvPr id="21" name="TextBox 20"/>
          <p:cNvSpPr txBox="1"/>
          <p:nvPr/>
        </p:nvSpPr>
        <p:spPr>
          <a:xfrm>
            <a:off x="9518559" y="1654713"/>
            <a:ext cx="655949" cy="400110"/>
          </a:xfrm>
          <a:prstGeom prst="rect">
            <a:avLst/>
          </a:prstGeom>
          <a:noFill/>
        </p:spPr>
        <p:txBody>
          <a:bodyPr wrap="none" rtlCol="0">
            <a:spAutoFit/>
          </a:bodyPr>
          <a:lstStyle/>
          <a:p>
            <a:r>
              <a:rPr lang="en-US" sz="2000" b="1" dirty="0">
                <a:solidFill>
                  <a:schemeClr val="accent1">
                    <a:lumMod val="50000"/>
                  </a:schemeClr>
                </a:solidFill>
              </a:rPr>
              <a:t>Ack.</a:t>
            </a:r>
          </a:p>
        </p:txBody>
      </p:sp>
      <p:sp>
        <p:nvSpPr>
          <p:cNvPr id="22" name="TextBox 21"/>
          <p:cNvSpPr txBox="1"/>
          <p:nvPr/>
        </p:nvSpPr>
        <p:spPr>
          <a:xfrm>
            <a:off x="1887548" y="2011017"/>
            <a:ext cx="327334" cy="400110"/>
          </a:xfrm>
          <a:prstGeom prst="rect">
            <a:avLst/>
          </a:prstGeom>
          <a:noFill/>
        </p:spPr>
        <p:txBody>
          <a:bodyPr wrap="none" rtlCol="0">
            <a:spAutoFit/>
          </a:bodyPr>
          <a:lstStyle/>
          <a:p>
            <a:r>
              <a:rPr lang="en-US" sz="2000" b="1" dirty="0">
                <a:solidFill>
                  <a:schemeClr val="accent1"/>
                </a:solidFill>
              </a:rPr>
              <a:t>1</a:t>
            </a:r>
          </a:p>
        </p:txBody>
      </p:sp>
      <p:sp>
        <p:nvSpPr>
          <p:cNvPr id="23" name="TextBox 22"/>
          <p:cNvSpPr txBox="1"/>
          <p:nvPr/>
        </p:nvSpPr>
        <p:spPr>
          <a:xfrm>
            <a:off x="2866213" y="2011017"/>
            <a:ext cx="470000" cy="400110"/>
          </a:xfrm>
          <a:prstGeom prst="rect">
            <a:avLst/>
          </a:prstGeom>
          <a:noFill/>
        </p:spPr>
        <p:txBody>
          <a:bodyPr wrap="none" rtlCol="0">
            <a:spAutoFit/>
          </a:bodyPr>
          <a:lstStyle/>
          <a:p>
            <a:r>
              <a:rPr lang="en-US" sz="2000" b="1" dirty="0">
                <a:solidFill>
                  <a:schemeClr val="accent1"/>
                </a:solidFill>
              </a:rPr>
              <a:t>23</a:t>
            </a:r>
          </a:p>
        </p:txBody>
      </p:sp>
      <p:sp>
        <p:nvSpPr>
          <p:cNvPr id="24" name="TextBox 23"/>
          <p:cNvSpPr txBox="1"/>
          <p:nvPr/>
        </p:nvSpPr>
        <p:spPr>
          <a:xfrm>
            <a:off x="8575799" y="2651841"/>
            <a:ext cx="470000" cy="400110"/>
          </a:xfrm>
          <a:prstGeom prst="rect">
            <a:avLst/>
          </a:prstGeom>
          <a:noFill/>
        </p:spPr>
        <p:txBody>
          <a:bodyPr wrap="none" rtlCol="0">
            <a:spAutoFit/>
          </a:bodyPr>
          <a:lstStyle/>
          <a:p>
            <a:r>
              <a:rPr lang="en-US" sz="2000" b="1" dirty="0">
                <a:solidFill>
                  <a:schemeClr val="accent1"/>
                </a:solidFill>
              </a:rPr>
              <a:t>23</a:t>
            </a:r>
          </a:p>
        </p:txBody>
      </p:sp>
      <p:sp>
        <p:nvSpPr>
          <p:cNvPr id="25" name="TextBox 24"/>
          <p:cNvSpPr txBox="1"/>
          <p:nvPr/>
        </p:nvSpPr>
        <p:spPr>
          <a:xfrm>
            <a:off x="9554465" y="2651841"/>
            <a:ext cx="755335" cy="400110"/>
          </a:xfrm>
          <a:prstGeom prst="rect">
            <a:avLst/>
          </a:prstGeom>
          <a:noFill/>
        </p:spPr>
        <p:txBody>
          <a:bodyPr wrap="none" rtlCol="0">
            <a:spAutoFit/>
          </a:bodyPr>
          <a:lstStyle/>
          <a:p>
            <a:r>
              <a:rPr lang="en-US" sz="2000" b="1" dirty="0">
                <a:solidFill>
                  <a:schemeClr val="accent1"/>
                </a:solidFill>
              </a:rPr>
              <a:t>1461</a:t>
            </a:r>
          </a:p>
        </p:txBody>
      </p:sp>
      <p:sp>
        <p:nvSpPr>
          <p:cNvPr id="26" name="TextBox 25"/>
          <p:cNvSpPr txBox="1"/>
          <p:nvPr/>
        </p:nvSpPr>
        <p:spPr>
          <a:xfrm>
            <a:off x="1927616" y="3396475"/>
            <a:ext cx="755335" cy="400110"/>
          </a:xfrm>
          <a:prstGeom prst="rect">
            <a:avLst/>
          </a:prstGeom>
          <a:noFill/>
        </p:spPr>
        <p:txBody>
          <a:bodyPr wrap="none" rtlCol="0">
            <a:spAutoFit/>
          </a:bodyPr>
          <a:lstStyle/>
          <a:p>
            <a:r>
              <a:rPr lang="en-US" sz="2000" b="1" dirty="0">
                <a:solidFill>
                  <a:schemeClr val="accent1"/>
                </a:solidFill>
              </a:rPr>
              <a:t>1461</a:t>
            </a:r>
          </a:p>
        </p:txBody>
      </p:sp>
      <p:sp>
        <p:nvSpPr>
          <p:cNvPr id="27" name="TextBox 26"/>
          <p:cNvSpPr txBox="1"/>
          <p:nvPr/>
        </p:nvSpPr>
        <p:spPr>
          <a:xfrm>
            <a:off x="2906280" y="3396475"/>
            <a:ext cx="612668" cy="400110"/>
          </a:xfrm>
          <a:prstGeom prst="rect">
            <a:avLst/>
          </a:prstGeom>
          <a:noFill/>
        </p:spPr>
        <p:txBody>
          <a:bodyPr wrap="none" rtlCol="0">
            <a:spAutoFit/>
          </a:bodyPr>
          <a:lstStyle/>
          <a:p>
            <a:r>
              <a:rPr lang="en-US" sz="2000" b="1" dirty="0">
                <a:solidFill>
                  <a:schemeClr val="accent1"/>
                </a:solidFill>
              </a:rPr>
              <a:t>753</a:t>
            </a:r>
          </a:p>
        </p:txBody>
      </p:sp>
      <p:sp>
        <p:nvSpPr>
          <p:cNvPr id="28" name="TextBox 27"/>
          <p:cNvSpPr txBox="1"/>
          <p:nvPr/>
        </p:nvSpPr>
        <p:spPr>
          <a:xfrm>
            <a:off x="8575799" y="4062256"/>
            <a:ext cx="612668" cy="400110"/>
          </a:xfrm>
          <a:prstGeom prst="rect">
            <a:avLst/>
          </a:prstGeom>
          <a:noFill/>
        </p:spPr>
        <p:txBody>
          <a:bodyPr wrap="none" rtlCol="0">
            <a:spAutoFit/>
          </a:bodyPr>
          <a:lstStyle/>
          <a:p>
            <a:r>
              <a:rPr lang="en-US" sz="2000" b="1" dirty="0">
                <a:solidFill>
                  <a:schemeClr val="accent1"/>
                </a:solidFill>
              </a:rPr>
              <a:t>753</a:t>
            </a:r>
          </a:p>
        </p:txBody>
      </p:sp>
      <p:sp>
        <p:nvSpPr>
          <p:cNvPr id="29" name="TextBox 28"/>
          <p:cNvSpPr txBox="1"/>
          <p:nvPr/>
        </p:nvSpPr>
        <p:spPr>
          <a:xfrm>
            <a:off x="9554465" y="4062256"/>
            <a:ext cx="755335" cy="400110"/>
          </a:xfrm>
          <a:prstGeom prst="rect">
            <a:avLst/>
          </a:prstGeom>
          <a:noFill/>
        </p:spPr>
        <p:txBody>
          <a:bodyPr wrap="none" rtlCol="0">
            <a:spAutoFit/>
          </a:bodyPr>
          <a:lstStyle/>
          <a:p>
            <a:r>
              <a:rPr lang="en-US" sz="2000" b="1" dirty="0">
                <a:solidFill>
                  <a:schemeClr val="accent1"/>
                </a:solidFill>
              </a:rPr>
              <a:t>2921</a:t>
            </a:r>
          </a:p>
        </p:txBody>
      </p:sp>
      <p:grpSp>
        <p:nvGrpSpPr>
          <p:cNvPr id="30" name="Group 29"/>
          <p:cNvGrpSpPr/>
          <p:nvPr/>
        </p:nvGrpSpPr>
        <p:grpSpPr>
          <a:xfrm flipH="1">
            <a:off x="2143978" y="3961280"/>
            <a:ext cx="3125757" cy="954107"/>
            <a:chOff x="1219200" y="4876799"/>
            <a:chExt cx="5181606" cy="1396951"/>
          </a:xfrm>
        </p:grpSpPr>
        <p:sp>
          <p:nvSpPr>
            <p:cNvPr id="31" name="Rectangular Callout 30"/>
            <p:cNvSpPr/>
            <p:nvPr/>
          </p:nvSpPr>
          <p:spPr>
            <a:xfrm>
              <a:off x="1219200" y="4876799"/>
              <a:ext cx="5181600" cy="1384995"/>
            </a:xfrm>
            <a:prstGeom prst="wedgeRectCallout">
              <a:avLst>
                <a:gd name="adj1" fmla="val -33173"/>
                <a:gd name="adj2" fmla="val -95255"/>
              </a:avLst>
            </a:prstGeom>
            <a:solidFill>
              <a:srgbClr val="DA1F28"/>
            </a:solidFill>
            <a:ln w="38100" cap="flat" cmpd="sng" algn="ctr">
              <a:solidFill>
                <a:srgbClr val="DA1F28">
                  <a:lumMod val="50000"/>
                </a:srgbClr>
              </a:solidFill>
              <a:prstDash val="solid"/>
            </a:ln>
            <a:effectLst/>
          </p:spPr>
          <p:txBody>
            <a:bodyPr rtlCol="0" anchor="ctr"/>
            <a:lstStyle/>
            <a:p>
              <a:pPr algn="ctr">
                <a:defRPr/>
              </a:pPr>
              <a:endParaRPr lang="en-US" kern="0">
                <a:solidFill>
                  <a:sysClr val="window" lastClr="FFFFFF"/>
                </a:solidFill>
                <a:latin typeface="Tw Cen MT"/>
              </a:endParaRPr>
            </a:p>
          </p:txBody>
        </p:sp>
        <p:sp>
          <p:nvSpPr>
            <p:cNvPr id="32" name="TextBox 31"/>
            <p:cNvSpPr txBox="1"/>
            <p:nvPr/>
          </p:nvSpPr>
          <p:spPr>
            <a:xfrm>
              <a:off x="1219207" y="4876799"/>
              <a:ext cx="5181599" cy="1396951"/>
            </a:xfrm>
            <a:prstGeom prst="rect">
              <a:avLst/>
            </a:prstGeom>
            <a:noFill/>
          </p:spPr>
          <p:txBody>
            <a:bodyPr wrap="square" rtlCol="0">
              <a:spAutoFit/>
            </a:bodyPr>
            <a:lstStyle/>
            <a:p>
              <a:pPr algn="ctr">
                <a:defRPr/>
              </a:pPr>
              <a:r>
                <a:rPr lang="en-US" sz="2800" kern="0" dirty="0">
                  <a:solidFill>
                    <a:sysClr val="window" lastClr="FFFFFF"/>
                  </a:solidFill>
                </a:rPr>
                <a:t>Data and ACK in the same packet</a:t>
              </a:r>
            </a:p>
          </p:txBody>
        </p:sp>
      </p:grpSp>
      <p:sp>
        <p:nvSpPr>
          <p:cNvPr id="33" name="TextBox 32"/>
          <p:cNvSpPr txBox="1"/>
          <p:nvPr/>
        </p:nvSpPr>
        <p:spPr>
          <a:xfrm>
            <a:off x="8575799" y="2011017"/>
            <a:ext cx="470000" cy="400110"/>
          </a:xfrm>
          <a:prstGeom prst="rect">
            <a:avLst/>
          </a:prstGeom>
          <a:noFill/>
        </p:spPr>
        <p:txBody>
          <a:bodyPr wrap="none" rtlCol="0">
            <a:spAutoFit/>
          </a:bodyPr>
          <a:lstStyle/>
          <a:p>
            <a:r>
              <a:rPr lang="en-US" sz="2000" b="1" dirty="0">
                <a:solidFill>
                  <a:schemeClr val="accent1"/>
                </a:solidFill>
              </a:rPr>
              <a:t>23</a:t>
            </a:r>
          </a:p>
        </p:txBody>
      </p:sp>
      <p:sp>
        <p:nvSpPr>
          <p:cNvPr id="34" name="TextBox 33"/>
          <p:cNvSpPr txBox="1"/>
          <p:nvPr/>
        </p:nvSpPr>
        <p:spPr>
          <a:xfrm>
            <a:off x="9554464" y="2011017"/>
            <a:ext cx="327334" cy="400110"/>
          </a:xfrm>
          <a:prstGeom prst="rect">
            <a:avLst/>
          </a:prstGeom>
          <a:noFill/>
        </p:spPr>
        <p:txBody>
          <a:bodyPr wrap="none" rtlCol="0">
            <a:spAutoFit/>
          </a:bodyPr>
          <a:lstStyle/>
          <a:p>
            <a:r>
              <a:rPr lang="en-US" sz="2000" b="1" dirty="0">
                <a:solidFill>
                  <a:schemeClr val="accent1"/>
                </a:solidFill>
              </a:rPr>
              <a:t>1</a:t>
            </a:r>
          </a:p>
        </p:txBody>
      </p:sp>
    </p:spTree>
    <p:extLst>
      <p:ext uri="{BB962C8B-B14F-4D97-AF65-F5344CB8AC3E}">
        <p14:creationId xmlns:p14="http://schemas.microsoft.com/office/powerpoint/2010/main" val="383706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strVal val="#ppt_x"/>
                                          </p:val>
                                        </p:tav>
                                        <p:tav tm="100000">
                                          <p:val>
                                            <p:strVal val="#ppt_x"/>
                                          </p:val>
                                        </p:tav>
                                      </p:tavLst>
                                    </p:anim>
                                    <p:anim calcmode="lin" valueType="num">
                                      <p:cBhvr>
                                        <p:cTn id="19" dur="5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anim calcmode="lin" valueType="num">
                                      <p:cBhvr>
                                        <p:cTn id="23" dur="500" fill="hold"/>
                                        <p:tgtEl>
                                          <p:spTgt spid="34"/>
                                        </p:tgtEl>
                                        <p:attrNameLst>
                                          <p:attrName>ppt_x</p:attrName>
                                        </p:attrNameLst>
                                      </p:cBhvr>
                                      <p:tavLst>
                                        <p:tav tm="0">
                                          <p:val>
                                            <p:strVal val="#ppt_x"/>
                                          </p:val>
                                        </p:tav>
                                        <p:tav tm="100000">
                                          <p:val>
                                            <p:strVal val="#ppt_x"/>
                                          </p:val>
                                        </p:tav>
                                      </p:tavLst>
                                    </p:anim>
                                    <p:anim calcmode="lin" valueType="num">
                                      <p:cBhvr>
                                        <p:cTn id="2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strVal val="#ppt_x"/>
                                          </p:val>
                                        </p:tav>
                                        <p:tav tm="100000">
                                          <p:val>
                                            <p:strVal val="#ppt_x"/>
                                          </p:val>
                                        </p:tav>
                                      </p:tavLst>
                                    </p:anim>
                                    <p:anim calcmode="lin" valueType="num">
                                      <p:cBhvr>
                                        <p:cTn id="4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p:stCondLst>
                              <p:cond delay="500"/>
                            </p:stCondLst>
                            <p:childTnLst>
                              <p:par>
                                <p:cTn id="47" presetID="42"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anim calcmode="lin" valueType="num">
                                      <p:cBhvr>
                                        <p:cTn id="50" dur="500" fill="hold"/>
                                        <p:tgtEl>
                                          <p:spTgt spid="26"/>
                                        </p:tgtEl>
                                        <p:attrNameLst>
                                          <p:attrName>ppt_x</p:attrName>
                                        </p:attrNameLst>
                                      </p:cBhvr>
                                      <p:tavLst>
                                        <p:tav tm="0">
                                          <p:val>
                                            <p:strVal val="#ppt_x"/>
                                          </p:val>
                                        </p:tav>
                                        <p:tav tm="100000">
                                          <p:val>
                                            <p:strVal val="#ppt_x"/>
                                          </p:val>
                                        </p:tav>
                                      </p:tavLst>
                                    </p:anim>
                                    <p:anim calcmode="lin" valueType="num">
                                      <p:cBhvr>
                                        <p:cTn id="51" dur="5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anim calcmode="lin" valueType="num">
                                      <p:cBhvr>
                                        <p:cTn id="55" dur="500" fill="hold"/>
                                        <p:tgtEl>
                                          <p:spTgt spid="27"/>
                                        </p:tgtEl>
                                        <p:attrNameLst>
                                          <p:attrName>ppt_x</p:attrName>
                                        </p:attrNameLst>
                                      </p:cBhvr>
                                      <p:tavLst>
                                        <p:tav tm="0">
                                          <p:val>
                                            <p:strVal val="#ppt_x"/>
                                          </p:val>
                                        </p:tav>
                                        <p:tav tm="100000">
                                          <p:val>
                                            <p:strVal val="#ppt_x"/>
                                          </p:val>
                                        </p:tav>
                                      </p:tavLst>
                                    </p:anim>
                                    <p:anim calcmode="lin" valueType="num">
                                      <p:cBhvr>
                                        <p:cTn id="56" dur="50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2"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anim calcmode="lin" valueType="num">
                                      <p:cBhvr>
                                        <p:cTn id="61" dur="500" fill="hold"/>
                                        <p:tgtEl>
                                          <p:spTgt spid="30"/>
                                        </p:tgtEl>
                                        <p:attrNameLst>
                                          <p:attrName>ppt_x</p:attrName>
                                        </p:attrNameLst>
                                      </p:cBhvr>
                                      <p:tavLst>
                                        <p:tav tm="0">
                                          <p:val>
                                            <p:strVal val="#ppt_x"/>
                                          </p:val>
                                        </p:tav>
                                        <p:tav tm="100000">
                                          <p:val>
                                            <p:strVal val="#ppt_x"/>
                                          </p:val>
                                        </p:tav>
                                      </p:tavLst>
                                    </p:anim>
                                    <p:anim calcmode="lin" valueType="num">
                                      <p:cBhvr>
                                        <p:cTn id="62"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xit" presetSubtype="0" fill="hold" nodeType="clickEffect">
                                  <p:stCondLst>
                                    <p:cond delay="0"/>
                                  </p:stCondLst>
                                  <p:childTnLst>
                                    <p:animEffect transition="out" filter="fade">
                                      <p:cBhvr>
                                        <p:cTn id="66" dur="500"/>
                                        <p:tgtEl>
                                          <p:spTgt spid="30"/>
                                        </p:tgtEl>
                                      </p:cBhvr>
                                    </p:animEffect>
                                    <p:anim calcmode="lin" valueType="num">
                                      <p:cBhvr>
                                        <p:cTn id="67" dur="500"/>
                                        <p:tgtEl>
                                          <p:spTgt spid="30"/>
                                        </p:tgtEl>
                                        <p:attrNameLst>
                                          <p:attrName>ppt_x</p:attrName>
                                        </p:attrNameLst>
                                      </p:cBhvr>
                                      <p:tavLst>
                                        <p:tav tm="0">
                                          <p:val>
                                            <p:strVal val="ppt_x"/>
                                          </p:val>
                                        </p:tav>
                                        <p:tav tm="100000">
                                          <p:val>
                                            <p:strVal val="ppt_x"/>
                                          </p:val>
                                        </p:tav>
                                      </p:tavLst>
                                    </p:anim>
                                    <p:anim calcmode="lin" valueType="num">
                                      <p:cBhvr>
                                        <p:cTn id="68" dur="500"/>
                                        <p:tgtEl>
                                          <p:spTgt spid="30"/>
                                        </p:tgtEl>
                                        <p:attrNameLst>
                                          <p:attrName>ppt_y</p:attrName>
                                        </p:attrNameLst>
                                      </p:cBhvr>
                                      <p:tavLst>
                                        <p:tav tm="0">
                                          <p:val>
                                            <p:strVal val="ppt_y"/>
                                          </p:val>
                                        </p:tav>
                                        <p:tav tm="100000">
                                          <p:val>
                                            <p:strVal val="ppt_y+.1"/>
                                          </p:val>
                                        </p:tav>
                                      </p:tavLst>
                                    </p:anim>
                                    <p:set>
                                      <p:cBhvr>
                                        <p:cTn id="69" dur="1" fill="hold">
                                          <p:stCondLst>
                                            <p:cond delay="499"/>
                                          </p:stCondLst>
                                        </p:cTn>
                                        <p:tgtEl>
                                          <p:spTgt spid="30"/>
                                        </p:tgtEl>
                                        <p:attrNameLst>
                                          <p:attrName>style.visibility</p:attrName>
                                        </p:attrNameLst>
                                      </p:cBhvr>
                                      <p:to>
                                        <p:strVal val="hidden"/>
                                      </p:to>
                                    </p:se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childTnLst>
                          </p:cTn>
                        </p:par>
                        <p:par>
                          <p:cTn id="74" fill="hold">
                            <p:stCondLst>
                              <p:cond delay="1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anim calcmode="lin" valueType="num">
                                      <p:cBhvr>
                                        <p:cTn id="78" dur="500" fill="hold"/>
                                        <p:tgtEl>
                                          <p:spTgt spid="28"/>
                                        </p:tgtEl>
                                        <p:attrNameLst>
                                          <p:attrName>ppt_x</p:attrName>
                                        </p:attrNameLst>
                                      </p:cBhvr>
                                      <p:tavLst>
                                        <p:tav tm="0">
                                          <p:val>
                                            <p:strVal val="#ppt_x"/>
                                          </p:val>
                                        </p:tav>
                                        <p:tav tm="100000">
                                          <p:val>
                                            <p:strVal val="#ppt_x"/>
                                          </p:val>
                                        </p:tav>
                                      </p:tavLst>
                                    </p:anim>
                                    <p:anim calcmode="lin" valueType="num">
                                      <p:cBhvr>
                                        <p:cTn id="79" dur="500" fill="hold"/>
                                        <p:tgtEl>
                                          <p:spTgt spid="2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anim calcmode="lin" valueType="num">
                                      <p:cBhvr>
                                        <p:cTn id="83" dur="500" fill="hold"/>
                                        <p:tgtEl>
                                          <p:spTgt spid="29"/>
                                        </p:tgtEl>
                                        <p:attrNameLst>
                                          <p:attrName>ppt_x</p:attrName>
                                        </p:attrNameLst>
                                      </p:cBhvr>
                                      <p:tavLst>
                                        <p:tav tm="0">
                                          <p:val>
                                            <p:strVal val="#ppt_x"/>
                                          </p:val>
                                        </p:tav>
                                        <p:tav tm="100000">
                                          <p:val>
                                            <p:strVal val="#ppt_x"/>
                                          </p:val>
                                        </p:tav>
                                      </p:tavLst>
                                    </p:anim>
                                    <p:anim calcmode="lin" valueType="num">
                                      <p:cBhvr>
                                        <p:cTn id="8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Control</a:t>
            </a:r>
            <a:r>
              <a:rPr lang="en-US" dirty="0">
                <a:solidFill>
                  <a:schemeClr val="accent2"/>
                </a:solidFill>
              </a:rPr>
              <a:t> </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a:t>
            </a:fld>
            <a:endParaRPr lang="en-US" dirty="0"/>
          </a:p>
        </p:txBody>
      </p:sp>
      <p:sp>
        <p:nvSpPr>
          <p:cNvPr id="4" name="Content Placeholder 3"/>
          <p:cNvSpPr>
            <a:spLocks noGrp="1"/>
          </p:cNvSpPr>
          <p:nvPr>
            <p:ph sz="quarter" idx="1"/>
          </p:nvPr>
        </p:nvSpPr>
        <p:spPr>
          <a:xfrm>
            <a:off x="203200" y="1600200"/>
            <a:ext cx="10464800" cy="5105400"/>
          </a:xfrm>
        </p:spPr>
        <p:txBody>
          <a:bodyPr vert="horz" anchor="t">
            <a:normAutofit/>
          </a:bodyPr>
          <a:lstStyle/>
          <a:p>
            <a:r>
              <a:rPr lang="en-US" dirty="0"/>
              <a:t>Problem: how many packets should a sender transmit?</a:t>
            </a:r>
          </a:p>
          <a:p>
            <a:pPr lvl="1"/>
            <a:r>
              <a:rPr lang="en-US" dirty="0"/>
              <a:t>Too many packets may overwhelm the receiver</a:t>
            </a:r>
          </a:p>
          <a:p>
            <a:pPr lvl="1"/>
            <a:r>
              <a:rPr lang="en-US" dirty="0"/>
              <a:t>Size of the </a:t>
            </a:r>
            <a:r>
              <a:rPr lang="en-US"/>
              <a:t>receiver's</a:t>
            </a:r>
            <a:r>
              <a:rPr lang="en-US" dirty="0"/>
              <a:t> buffers may change over time</a:t>
            </a:r>
          </a:p>
          <a:p>
            <a:r>
              <a:rPr lang="en-US" dirty="0"/>
              <a:t>Solution: sliding window</a:t>
            </a:r>
          </a:p>
          <a:p>
            <a:pPr lvl="1"/>
            <a:r>
              <a:rPr lang="en-US" dirty="0"/>
              <a:t>Receiver tells the sender how big their buffer is</a:t>
            </a:r>
          </a:p>
          <a:p>
            <a:pPr lvl="1"/>
            <a:r>
              <a:rPr lang="en-US" dirty="0"/>
              <a:t>Called the </a:t>
            </a:r>
            <a:r>
              <a:rPr lang="en-US" dirty="0">
                <a:solidFill>
                  <a:schemeClr val="accent1"/>
                </a:solidFill>
              </a:rPr>
              <a:t>advertised window</a:t>
            </a:r>
          </a:p>
          <a:p>
            <a:pPr lvl="1"/>
            <a:r>
              <a:rPr lang="en-US" dirty="0"/>
              <a:t>For window size </a:t>
            </a:r>
            <a:r>
              <a:rPr lang="en-US" i="1" dirty="0"/>
              <a:t>n</a:t>
            </a:r>
            <a:r>
              <a:rPr lang="en-US" dirty="0"/>
              <a:t>, sender may transmit </a:t>
            </a:r>
            <a:r>
              <a:rPr lang="en-US" i="1" dirty="0"/>
              <a:t>n</a:t>
            </a:r>
            <a:r>
              <a:rPr lang="en-US" dirty="0"/>
              <a:t> bytes without receiving an ACK</a:t>
            </a:r>
          </a:p>
          <a:p>
            <a:pPr lvl="1"/>
            <a:r>
              <a:rPr lang="en-US" dirty="0"/>
              <a:t>After each ACK, the window slides forward</a:t>
            </a:r>
          </a:p>
          <a:p>
            <a:r>
              <a:rPr lang="en-US" dirty="0"/>
              <a:t>Advertised window may go to zero!</a:t>
            </a:r>
          </a:p>
        </p:txBody>
      </p:sp>
    </p:spTree>
    <p:extLst>
      <p:ext uri="{BB962C8B-B14F-4D97-AF65-F5344CB8AC3E}">
        <p14:creationId xmlns:p14="http://schemas.microsoft.com/office/powerpoint/2010/main" val="340781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anim calcmode="lin" valueType="num">
                                      <p:cBhvr>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anim calcmode="lin" valueType="num">
                                      <p:cBhvr>
                                        <p:cTn id="2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anim calcmode="lin" valueType="num">
                                      <p:cBhvr>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79818</TotalTime>
  <Words>3720</Words>
  <Application>Microsoft Office PowerPoint</Application>
  <PresentationFormat>Widescreen</PresentationFormat>
  <Paragraphs>754</Paragraphs>
  <Slides>59</Slides>
  <Notes>18</Notes>
  <HiddenSlides>8</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9" baseType="lpstr">
      <vt:lpstr>Arial</vt:lpstr>
      <vt:lpstr>Calibri</vt:lpstr>
      <vt:lpstr>Cambria Math</vt:lpstr>
      <vt:lpstr>Consolas</vt:lpstr>
      <vt:lpstr>Constantia</vt:lpstr>
      <vt:lpstr>Tw Cen MT</vt:lpstr>
      <vt:lpstr>Wingdings</vt:lpstr>
      <vt:lpstr>Wingdings 2</vt:lpstr>
      <vt:lpstr>Median</vt:lpstr>
      <vt:lpstr>Chart</vt:lpstr>
      <vt:lpstr>CS 514 / ECE 558 Advanced Computer Networks</vt:lpstr>
      <vt:lpstr>Transport Layer</vt:lpstr>
      <vt:lpstr>End-to-end Argument</vt:lpstr>
      <vt:lpstr>TCP Header Fields</vt:lpstr>
      <vt:lpstr>Connection Setup</vt:lpstr>
      <vt:lpstr>Three Way Handshake</vt:lpstr>
      <vt:lpstr>Sequence Number Space</vt:lpstr>
      <vt:lpstr>Bidirectional Communication</vt:lpstr>
      <vt:lpstr>Flow Control </vt:lpstr>
      <vt:lpstr>Flow Control: View from the Sender Side</vt:lpstr>
      <vt:lpstr>What Should the Receiver ACK?</vt:lpstr>
      <vt:lpstr>Error Detection</vt:lpstr>
      <vt:lpstr>Retransmission Time Outs (RTO)</vt:lpstr>
      <vt:lpstr>Round Trip Time Estimation</vt:lpstr>
      <vt:lpstr>What is Congestion?</vt:lpstr>
      <vt:lpstr>Why is Congestion Bad?</vt:lpstr>
      <vt:lpstr>The Danger of Increasing Load</vt:lpstr>
      <vt:lpstr>Cong. Control vs. Cong. Avoidance</vt:lpstr>
      <vt:lpstr>Advertised Window, Revisited</vt:lpstr>
      <vt:lpstr>Goals of Congestion Control</vt:lpstr>
      <vt:lpstr>General Approaches</vt:lpstr>
      <vt:lpstr>TCP Congestion Control</vt:lpstr>
      <vt:lpstr>Two Basic Components</vt:lpstr>
      <vt:lpstr>Rate Adjustment</vt:lpstr>
      <vt:lpstr>Utilization and Fairness</vt:lpstr>
      <vt:lpstr>Additive Increase, Multiplicative Decrease</vt:lpstr>
      <vt:lpstr>Implementing Congestion Control</vt:lpstr>
      <vt:lpstr>Slow Start</vt:lpstr>
      <vt:lpstr>Slow Start Example</vt:lpstr>
      <vt:lpstr>Congestion Avoidance</vt:lpstr>
      <vt:lpstr>Congestion Avoidance Example</vt:lpstr>
      <vt:lpstr>TCP Pseudocode</vt:lpstr>
      <vt:lpstr>The Big Picture</vt:lpstr>
      <vt:lpstr>The Evolution of TCP</vt:lpstr>
      <vt:lpstr>TCP Reno: Fast Retransmit</vt:lpstr>
      <vt:lpstr>TCP Reno: Fast Recovery</vt:lpstr>
      <vt:lpstr>Fast Retransmit and Fast Recovery</vt:lpstr>
      <vt:lpstr>Many TCP Variants…</vt:lpstr>
      <vt:lpstr>TCP in the Real World</vt:lpstr>
      <vt:lpstr>High Bandwidth-Delay Product</vt:lpstr>
      <vt:lpstr>TCP CUBIC Implementation</vt:lpstr>
      <vt:lpstr>TCP CUBIC Example</vt:lpstr>
      <vt:lpstr>Simulations of CUBIC Flows</vt:lpstr>
      <vt:lpstr>Deploying TCP Variants</vt:lpstr>
      <vt:lpstr>Initial Window Size</vt:lpstr>
      <vt:lpstr>SACK: Selective Acknowledgment</vt:lpstr>
      <vt:lpstr>Issues with TCP</vt:lpstr>
      <vt:lpstr>Synchronization of Flows</vt:lpstr>
      <vt:lpstr>Small Flows</vt:lpstr>
      <vt:lpstr>Wireless Networks</vt:lpstr>
      <vt:lpstr>Denial of Service</vt:lpstr>
      <vt:lpstr>SYN Cookies</vt:lpstr>
      <vt:lpstr>SYN Cookies in Practice</vt:lpstr>
      <vt:lpstr>TCP BBR </vt:lpstr>
      <vt:lpstr>TCP BBR</vt:lpstr>
      <vt:lpstr>TCP BBR problems</vt:lpstr>
      <vt:lpstr>QUIC</vt:lpstr>
      <vt:lpstr>QUIC Features</vt:lpstr>
      <vt:lpstr>QUIC 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 Wilson</dc:creator>
  <cp:lastModifiedBy>Bruce Maggs</cp:lastModifiedBy>
  <cp:revision>1095</cp:revision>
  <cp:lastPrinted>2012-08-22T04:00:45Z</cp:lastPrinted>
  <dcterms:created xsi:type="dcterms:W3CDTF">2012-01-03T02:22:46Z</dcterms:created>
  <dcterms:modified xsi:type="dcterms:W3CDTF">2022-09-23T15:33:40Z</dcterms:modified>
</cp:coreProperties>
</file>