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5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5" r:id="rId1"/>
  </p:sldMasterIdLst>
  <p:notesMasterIdLst>
    <p:notesMasterId r:id="rId31"/>
  </p:notesMasterIdLst>
  <p:sldIdLst>
    <p:sldId id="256" r:id="rId2"/>
    <p:sldId id="315" r:id="rId3"/>
    <p:sldId id="317" r:id="rId4"/>
    <p:sldId id="341" r:id="rId5"/>
    <p:sldId id="318" r:id="rId6"/>
    <p:sldId id="259" r:id="rId7"/>
    <p:sldId id="319" r:id="rId8"/>
    <p:sldId id="342" r:id="rId9"/>
    <p:sldId id="320" r:id="rId10"/>
    <p:sldId id="302" r:id="rId11"/>
    <p:sldId id="304" r:id="rId12"/>
    <p:sldId id="308" r:id="rId13"/>
    <p:sldId id="309" r:id="rId14"/>
    <p:sldId id="258" r:id="rId15"/>
    <p:sldId id="331" r:id="rId16"/>
    <p:sldId id="332" r:id="rId17"/>
    <p:sldId id="334" r:id="rId18"/>
    <p:sldId id="260" r:id="rId19"/>
    <p:sldId id="306" r:id="rId20"/>
    <p:sldId id="343" r:id="rId21"/>
    <p:sldId id="307" r:id="rId22"/>
    <p:sldId id="310" r:id="rId23"/>
    <p:sldId id="344" r:id="rId24"/>
    <p:sldId id="336" r:id="rId25"/>
    <p:sldId id="335" r:id="rId26"/>
    <p:sldId id="337" r:id="rId27"/>
    <p:sldId id="312" r:id="rId28"/>
    <p:sldId id="313" r:id="rId29"/>
    <p:sldId id="28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65"/>
    <p:restoredTop sz="94578"/>
  </p:normalViewPr>
  <p:slideViewPr>
    <p:cSldViewPr snapToGrid="0">
      <p:cViewPr varScale="1">
        <p:scale>
          <a:sx n="90" d="100"/>
          <a:sy n="90" d="100"/>
        </p:scale>
        <p:origin x="208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9A2818-5F87-5F4F-AAF3-698D8E1FE205}" type="datetimeFigureOut">
              <a:rPr lang="en-US" smtClean="0"/>
              <a:t>11/9/24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898F2-6FC5-094B-95E8-B4DDBE38A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28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898F2-6FC5-094B-95E8-B4DDBE38A9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11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1C520-3D0B-F821-214D-A7DC08F5D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13FD8E-F26F-9B17-5944-D44C9C6EE3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335E62-73D5-B548-0749-BC429EB7D6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2E9584-2E4B-20D0-5A74-E22CE69269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898F2-6FC5-094B-95E8-B4DDBE38A99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51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898F2-6FC5-094B-95E8-B4DDBE38A99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64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7C6E1-4765-838B-96C3-0CFD509F2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53FC40-F874-BA06-AA2D-5458D3A6A7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6E9C12-2B04-4C85-3C8A-83C9FE020C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3CEC0-454B-97D7-FCF9-04AD2F5923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898F2-6FC5-094B-95E8-B4DDBE38A9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76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898F2-6FC5-094B-95E8-B4DDBE38A9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46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898F2-6FC5-094B-95E8-B4DDBE38A9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06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898F2-6FC5-094B-95E8-B4DDBE38A99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065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898F2-6FC5-094B-95E8-B4DDBE38A9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60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898F2-6FC5-094B-95E8-B4DDBE38A9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46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036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898F2-6FC5-094B-95E8-B4DDBE38A99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17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160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20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61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143945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206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l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207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852738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05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9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88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90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99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0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11/9/24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82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95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11/9/24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71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74" r:id="rId6"/>
    <p:sldLayoutId id="2147483769" r:id="rId7"/>
    <p:sldLayoutId id="2147483770" r:id="rId8"/>
    <p:sldLayoutId id="2147483771" r:id="rId9"/>
    <p:sldLayoutId id="2147483773" r:id="rId10"/>
    <p:sldLayoutId id="2147483772" r:id="rId11"/>
    <p:sldLayoutId id="2147483776" r:id="rId12"/>
    <p:sldLayoutId id="21474837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50.jpeg"/><Relationship Id="rId7" Type="http://schemas.openxmlformats.org/officeDocument/2006/relationships/image" Target="../media/image54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836306-AF48-18E0-202D-ECF20BBC13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1" b="781"/>
          <a:stretch/>
        </p:blipFill>
        <p:spPr>
          <a:xfrm>
            <a:off x="19" y="0"/>
            <a:ext cx="12191981" cy="685799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081113-95BF-598F-0EF4-0334555094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10249270" cy="23876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Exploring Cellular Heterogeneity and Activities via Gene Co-Expression Graph Topology Structures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5A9427-4746-9446-E75E-B9F329675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Jichun Xie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30" name="Picture 6" descr="The Sacred Arts of the Black Atlantic">
            <a:extLst>
              <a:ext uri="{FF2B5EF4-FFF2-40B4-BE49-F238E27FC236}">
                <a16:creationId xmlns:a16="http://schemas.microsoft.com/office/drawing/2014/main" id="{AB17FBB2-48E1-A5EF-761B-AA9342BFD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334" y="5575039"/>
            <a:ext cx="1662113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747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04EE61-7BE7-F572-B9E7-E7D96886257B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/>
              <a:t>How about pathways?</a:t>
            </a:r>
          </a:p>
        </p:txBody>
      </p:sp>
    </p:spTree>
    <p:extLst>
      <p:ext uri="{BB962C8B-B14F-4D97-AF65-F5344CB8AC3E}">
        <p14:creationId xmlns:p14="http://schemas.microsoft.com/office/powerpoint/2010/main" val="86334936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779E98-FD48-DA74-2F44-1938B74423C7}"/>
              </a:ext>
            </a:extLst>
          </p:cNvPr>
          <p:cNvSpPr txBox="1"/>
          <p:nvPr/>
        </p:nvSpPr>
        <p:spPr>
          <a:xfrm>
            <a:off x="576444" y="1015855"/>
            <a:ext cx="2355068" cy="574516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algn="ctr" defTabSz="292100" hangingPunct="0">
              <a:spcBef>
                <a:spcPts val="1200"/>
              </a:spcBef>
              <a:tabLst>
                <a:tab pos="292100" algn="l"/>
              </a:tabLst>
            </a:pPr>
            <a:r>
              <a:rPr lang="en-US" sz="2400" spc="-42" dirty="0">
                <a:solidFill>
                  <a:srgbClr val="000000"/>
                </a:solidFill>
              </a:rPr>
              <a:t>Public Databases</a:t>
            </a:r>
          </a:p>
        </p:txBody>
      </p:sp>
      <p:pic>
        <p:nvPicPr>
          <p:cNvPr id="1026" name="Picture 2" descr="KEGG - Wikipedia">
            <a:extLst>
              <a:ext uri="{FF2B5EF4-FFF2-40B4-BE49-F238E27FC236}">
                <a16:creationId xmlns:a16="http://schemas.microsoft.com/office/drawing/2014/main" id="{B90036AF-29F8-B1D1-6500-F87E19D97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01" y="1997459"/>
            <a:ext cx="1790005" cy="128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B34FA7-FBA9-1751-60BE-8B50034E3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345" y="3440336"/>
            <a:ext cx="3026987" cy="1005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3BD69A-1A13-673D-46C4-4713E8FAD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206" y="1966086"/>
            <a:ext cx="1173126" cy="13475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A8924B-A256-ADF2-C8C3-C1F9BE794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1224" y="1675378"/>
            <a:ext cx="4577897" cy="28101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B07E74-17AE-5844-6D1B-797998FCFB01}"/>
              </a:ext>
            </a:extLst>
          </p:cNvPr>
          <p:cNvSpPr txBox="1"/>
          <p:nvPr/>
        </p:nvSpPr>
        <p:spPr>
          <a:xfrm>
            <a:off x="4659533" y="980580"/>
            <a:ext cx="2653709" cy="574516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292100" hangingPunct="0">
              <a:spcBef>
                <a:spcPts val="1200"/>
              </a:spcBef>
              <a:tabLst>
                <a:tab pos="292100" algn="l"/>
              </a:tabLst>
            </a:pPr>
            <a:r>
              <a:rPr lang="en-US" sz="2400" spc="-42" dirty="0">
                <a:solidFill>
                  <a:srgbClr val="000000"/>
                </a:solidFill>
              </a:rPr>
              <a:t>Pathway of Interest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EDF4A1-BE72-1A87-4BDE-D289F4F295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472" y="1675378"/>
            <a:ext cx="2765500" cy="28101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2A6533-7C4D-3743-7067-145C63EAA7BC}"/>
              </a:ext>
            </a:extLst>
          </p:cNvPr>
          <p:cNvSpPr txBox="1"/>
          <p:nvPr/>
        </p:nvSpPr>
        <p:spPr>
          <a:xfrm>
            <a:off x="9041263" y="970769"/>
            <a:ext cx="2653709" cy="574516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292100" hangingPunct="0">
              <a:spcBef>
                <a:spcPts val="1200"/>
              </a:spcBef>
              <a:tabLst>
                <a:tab pos="292100" algn="l"/>
              </a:tabLst>
            </a:pPr>
            <a:r>
              <a:rPr lang="en-US" sz="2400" spc="-42" dirty="0">
                <a:solidFill>
                  <a:srgbClr val="000000"/>
                </a:solidFill>
              </a:rPr>
              <a:t>Single-cell Dataset</a:t>
            </a:r>
          </a:p>
        </p:txBody>
      </p:sp>
      <p:pic>
        <p:nvPicPr>
          <p:cNvPr id="1030" name="Picture 6" descr="question mark | 3d human with a red question mark | Damián Navas | Flickr">
            <a:extLst>
              <a:ext uri="{FF2B5EF4-FFF2-40B4-BE49-F238E27FC236}">
                <a16:creationId xmlns:a16="http://schemas.microsoft.com/office/drawing/2014/main" id="{82D286D7-7B3B-E55C-FF86-792C55243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137" y="529209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BEEEEA-C121-FAB7-B945-10A2602ECA5D}"/>
              </a:ext>
            </a:extLst>
          </p:cNvPr>
          <p:cNvSpPr txBox="1"/>
          <p:nvPr/>
        </p:nvSpPr>
        <p:spPr>
          <a:xfrm>
            <a:off x="3610381" y="5347297"/>
            <a:ext cx="5319091" cy="10977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292100" hangingPunct="0">
              <a:spcBef>
                <a:spcPts val="1200"/>
              </a:spcBef>
              <a:tabLst>
                <a:tab pos="292100" algn="l"/>
              </a:tabLst>
            </a:pPr>
            <a:r>
              <a:rPr lang="en-US" sz="2400" spc="-42" dirty="0">
                <a:solidFill>
                  <a:srgbClr val="000000"/>
                </a:solidFill>
                <a:sym typeface="Helvetica"/>
              </a:rPr>
              <a:t>Context-specific pathway activity test:</a:t>
            </a:r>
          </a:p>
          <a:p>
            <a:pPr algn="ctr" defTabSz="292100" hangingPunct="0">
              <a:spcBef>
                <a:spcPts val="1200"/>
              </a:spcBef>
              <a:tabLst>
                <a:tab pos="292100" algn="l"/>
              </a:tabLst>
            </a:pPr>
            <a:r>
              <a:rPr lang="en-US" sz="2400" spc="-42" dirty="0">
                <a:solidFill>
                  <a:srgbClr val="000000"/>
                </a:solidFill>
                <a:sym typeface="Helvetica"/>
              </a:rPr>
              <a:t> Active or Inactive?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DC1C6DC1-686A-3011-734E-9E5EBBD97ACA}"/>
              </a:ext>
            </a:extLst>
          </p:cNvPr>
          <p:cNvSpPr/>
          <p:nvPr/>
        </p:nvSpPr>
        <p:spPr>
          <a:xfrm>
            <a:off x="5867400" y="4726048"/>
            <a:ext cx="457200" cy="69088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00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8D7E9-C603-64DE-22C1-DB0B63244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Pathway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A6BAE7-7E05-55C9-65B7-974DB7C62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78280" y="1375270"/>
            <a:ext cx="9235440" cy="536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27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BA645-0E40-91E7-3F5E-19962F618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Pathway (Gene Set) Analysis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0170478-58F8-5C24-C4E2-36D8D3AB7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632" y="2292563"/>
            <a:ext cx="5859324" cy="430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25CD52-F7AD-B331-A211-C75E1F585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07" y="2229797"/>
            <a:ext cx="4793182" cy="44349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5A1F45-A773-2902-4181-30299AB2A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6083" y="2292563"/>
            <a:ext cx="3296689" cy="19116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7DD4A6-517F-FF01-B066-CE777C715FD1}"/>
              </a:ext>
            </a:extLst>
          </p:cNvPr>
          <p:cNvSpPr txBox="1"/>
          <p:nvPr/>
        </p:nvSpPr>
        <p:spPr>
          <a:xfrm>
            <a:off x="465441" y="2089994"/>
            <a:ext cx="11593515" cy="144655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400" dirty="0"/>
              <a:t>Current methods are all based on </a:t>
            </a:r>
            <a:r>
              <a:rPr lang="en-US" sz="4400" dirty="0">
                <a:solidFill>
                  <a:srgbClr val="FF0000"/>
                </a:solidFill>
              </a:rPr>
              <a:t>genes’ or gene-factors’ over- or under-expressions!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6874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81D377EB-C9D2-4ED0-86A6-740A297E3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C9CEB8-0E67-7F3C-2F0B-FAE000731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85800"/>
            <a:ext cx="10218179" cy="869359"/>
          </a:xfrm>
        </p:spPr>
        <p:txBody>
          <a:bodyPr anchor="b">
            <a:normAutofit/>
          </a:bodyPr>
          <a:lstStyle/>
          <a:p>
            <a:r>
              <a:rPr lang="en-US" sz="4400" dirty="0"/>
              <a:t>Gene Co-expression Graph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6346BE-FDB4-4772-A696-0719490A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093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958056"/>
            <a:ext cx="1050645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5FABF70-9199-99B4-D728-43A2DCC46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656" y="2295252"/>
            <a:ext cx="3283494" cy="186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2E922C-ECB7-2B4B-68E0-4A77CC1865BE}"/>
              </a:ext>
            </a:extLst>
          </p:cNvPr>
          <p:cNvSpPr txBox="1"/>
          <p:nvPr/>
        </p:nvSpPr>
        <p:spPr>
          <a:xfrm>
            <a:off x="5476241" y="2809097"/>
            <a:ext cx="4070756" cy="1086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32104">
              <a:spcAft>
                <a:spcPts val="600"/>
              </a:spcAft>
            </a:pPr>
            <a:r>
              <a:rPr lang="en-US" sz="182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 Co-expression Graph</a:t>
            </a:r>
          </a:p>
          <a:p>
            <a:pPr defTabSz="832104">
              <a:spcAft>
                <a:spcPts val="600"/>
              </a:spcAft>
            </a:pPr>
            <a:r>
              <a:rPr lang="en-US" sz="182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Nodes: Genes</a:t>
            </a:r>
          </a:p>
          <a:p>
            <a:pPr defTabSz="832104">
              <a:spcAft>
                <a:spcPts val="600"/>
              </a:spcAft>
            </a:pPr>
            <a:r>
              <a:rPr lang="en-US" sz="182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Edges: Gene pair co-expression 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3D461A-9648-30A3-62D6-89DB53D5940E}"/>
              </a:ext>
            </a:extLst>
          </p:cNvPr>
          <p:cNvSpPr txBox="1"/>
          <p:nvPr/>
        </p:nvSpPr>
        <p:spPr>
          <a:xfrm>
            <a:off x="8236850" y="4883428"/>
            <a:ext cx="2620294" cy="647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32104">
              <a:spcAft>
                <a:spcPts val="600"/>
              </a:spcAft>
            </a:pPr>
            <a:r>
              <a:rPr lang="en-US" sz="182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 co-expression topology</a:t>
            </a:r>
            <a:endParaRPr lang="en-US" sz="2000" dirty="0"/>
          </a:p>
        </p:txBody>
      </p:sp>
      <p:sp>
        <p:nvSpPr>
          <p:cNvPr id="14" name="Cell-type-specific feature gene network">
            <a:extLst>
              <a:ext uri="{FF2B5EF4-FFF2-40B4-BE49-F238E27FC236}">
                <a16:creationId xmlns:a16="http://schemas.microsoft.com/office/drawing/2014/main" id="{A0E78BBC-4C8D-8C5E-11CE-78F4FDFA0A11}"/>
              </a:ext>
            </a:extLst>
          </p:cNvPr>
          <p:cNvSpPr txBox="1"/>
          <p:nvPr/>
        </p:nvSpPr>
        <p:spPr>
          <a:xfrm>
            <a:off x="1123118" y="5663709"/>
            <a:ext cx="1748429" cy="326628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spcBef>
                <a:spcPts val="0"/>
              </a:spcBef>
              <a:tabLst/>
              <a:defRPr sz="3800" b="1" cap="all" spc="228">
                <a:latin typeface="Founders Grotesk Cond Bold"/>
                <a:ea typeface="Founders Grotesk Cond Bold"/>
                <a:cs typeface="Founders Grotesk Cond Bold"/>
                <a:sym typeface="Founders Grotesk Condensed"/>
              </a:defRPr>
            </a:lvl1pPr>
          </a:lstStyle>
          <a:p>
            <a:pPr defTabSz="832104">
              <a:spcAft>
                <a:spcPts val="600"/>
              </a:spcAft>
            </a:pPr>
            <a:r>
              <a:rPr sz="1456" b="1" kern="1200" cap="all" spc="207" dirty="0">
                <a:solidFill>
                  <a:schemeClr val="tx1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rPr>
              <a:t>feature gene</a:t>
            </a:r>
            <a:r>
              <a:rPr lang="en-US" sz="1456" b="1" kern="1200" cap="all" spc="207" dirty="0">
                <a:solidFill>
                  <a:schemeClr val="tx1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rPr>
              <a:t>s</a:t>
            </a:r>
            <a:endParaRPr sz="1600" dirty="0"/>
          </a:p>
        </p:txBody>
      </p:sp>
      <p:sp>
        <p:nvSpPr>
          <p:cNvPr id="16" name="Pathway gene network">
            <a:extLst>
              <a:ext uri="{FF2B5EF4-FFF2-40B4-BE49-F238E27FC236}">
                <a16:creationId xmlns:a16="http://schemas.microsoft.com/office/drawing/2014/main" id="{A73AA1E5-1018-29D5-5AB7-A766EF429CE8}"/>
              </a:ext>
            </a:extLst>
          </p:cNvPr>
          <p:cNvSpPr txBox="1"/>
          <p:nvPr/>
        </p:nvSpPr>
        <p:spPr>
          <a:xfrm>
            <a:off x="3513224" y="5651356"/>
            <a:ext cx="1833009" cy="32662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spcBef>
                <a:spcPts val="0"/>
              </a:spcBef>
              <a:tabLst/>
              <a:defRPr sz="3800" b="1" cap="all" spc="228">
                <a:latin typeface="Founders Grotesk Cond Bold"/>
                <a:ea typeface="Founders Grotesk Cond Bold"/>
                <a:cs typeface="Founders Grotesk Cond Bold"/>
                <a:sym typeface="Founders Grotesk Condensed"/>
              </a:defRPr>
            </a:lvl1pPr>
          </a:lstStyle>
          <a:p>
            <a:pPr defTabSz="832104">
              <a:spcAft>
                <a:spcPts val="600"/>
              </a:spcAft>
            </a:pPr>
            <a:r>
              <a:rPr sz="1456" b="1" kern="1200" cap="all" spc="207" dirty="0">
                <a:solidFill>
                  <a:schemeClr val="tx1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rPr>
              <a:t>Pathway gene</a:t>
            </a:r>
            <a:r>
              <a:rPr lang="en-US" sz="1456" b="1" kern="1200" cap="all" spc="207" dirty="0">
                <a:solidFill>
                  <a:schemeClr val="tx1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rPr>
              <a:t>s</a:t>
            </a:r>
            <a:endParaRPr sz="1600" dirty="0"/>
          </a:p>
        </p:txBody>
      </p:sp>
      <p:sp>
        <p:nvSpPr>
          <p:cNvPr id="18" name="Hub gene network">
            <a:extLst>
              <a:ext uri="{FF2B5EF4-FFF2-40B4-BE49-F238E27FC236}">
                <a16:creationId xmlns:a16="http://schemas.microsoft.com/office/drawing/2014/main" id="{CFB57F22-2273-F2D4-3521-D88E5B7E6F93}"/>
              </a:ext>
            </a:extLst>
          </p:cNvPr>
          <p:cNvSpPr txBox="1"/>
          <p:nvPr/>
        </p:nvSpPr>
        <p:spPr>
          <a:xfrm>
            <a:off x="5982966" y="5625793"/>
            <a:ext cx="1370540" cy="34881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spcBef>
                <a:spcPts val="0"/>
              </a:spcBef>
              <a:tabLst/>
              <a:defRPr sz="3800" b="1" cap="all" spc="228">
                <a:latin typeface="Founders Grotesk Cond Bold"/>
                <a:ea typeface="Founders Grotesk Cond Bold"/>
                <a:cs typeface="Founders Grotesk Cond Bold"/>
                <a:sym typeface="Founders Grotesk Condensed"/>
              </a:defRPr>
            </a:lvl1pPr>
          </a:lstStyle>
          <a:p>
            <a:pPr defTabSz="832104">
              <a:spcAft>
                <a:spcPts val="600"/>
              </a:spcAft>
            </a:pPr>
            <a:r>
              <a:rPr sz="1600" b="1" kern="1200" cap="all" spc="207" dirty="0">
                <a:solidFill>
                  <a:schemeClr val="tx1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rPr>
              <a:t>Hub gene</a:t>
            </a:r>
            <a:r>
              <a:rPr lang="en-US" sz="1600" b="1" kern="1200" cap="all" spc="207" dirty="0">
                <a:solidFill>
                  <a:schemeClr val="tx1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rPr>
              <a:t>s</a:t>
            </a:r>
            <a:endParaRPr sz="1600" dirty="0"/>
          </a:p>
        </p:txBody>
      </p:sp>
      <p:pic>
        <p:nvPicPr>
          <p:cNvPr id="19" name="0_0.png" descr="0_0.png">
            <a:extLst>
              <a:ext uri="{FF2B5EF4-FFF2-40B4-BE49-F238E27FC236}">
                <a16:creationId xmlns:a16="http://schemas.microsoft.com/office/drawing/2014/main" id="{8DF8E84B-5780-C060-3132-C78E4B70C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335" y="4281773"/>
            <a:ext cx="1393701" cy="1275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0_0.png" descr="0_0.png">
            <a:extLst>
              <a:ext uri="{FF2B5EF4-FFF2-40B4-BE49-F238E27FC236}">
                <a16:creationId xmlns:a16="http://schemas.microsoft.com/office/drawing/2014/main" id="{06FA8869-F75B-52B7-3DC5-8E73B49837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6019" y="4626107"/>
            <a:ext cx="1833009" cy="692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0_0.png" descr="0_0.png">
            <a:extLst>
              <a:ext uri="{FF2B5EF4-FFF2-40B4-BE49-F238E27FC236}">
                <a16:creationId xmlns:a16="http://schemas.microsoft.com/office/drawing/2014/main" id="{EADD1097-04A6-8B75-BC9C-58F835E99E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1011" y="4208182"/>
            <a:ext cx="1370539" cy="12951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03906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784D5CF-440C-FB31-FD56-A6863E906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002" y="1357833"/>
            <a:ext cx="7868770" cy="537043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EE1953C-2AA3-FE72-3DEA-EF7AFF02B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Pathway gene network">
            <a:extLst>
              <a:ext uri="{FF2B5EF4-FFF2-40B4-BE49-F238E27FC236}">
                <a16:creationId xmlns:a16="http://schemas.microsoft.com/office/drawing/2014/main" id="{70C810C1-4804-EEA1-26A4-1EA9F4D2E26B}"/>
              </a:ext>
            </a:extLst>
          </p:cNvPr>
          <p:cNvSpPr txBox="1"/>
          <p:nvPr/>
        </p:nvSpPr>
        <p:spPr>
          <a:xfrm>
            <a:off x="8785426" y="6309360"/>
            <a:ext cx="2498270" cy="32662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spcBef>
                <a:spcPts val="0"/>
              </a:spcBef>
              <a:tabLst/>
              <a:defRPr sz="3800" b="1" cap="all" spc="228">
                <a:latin typeface="Founders Grotesk Cond Bold"/>
                <a:ea typeface="Founders Grotesk Cond Bold"/>
                <a:cs typeface="Founders Grotesk Cond Bold"/>
                <a:sym typeface="Founders Grotesk Condensed"/>
              </a:defRPr>
            </a:lvl1pPr>
          </a:lstStyle>
          <a:p>
            <a:pPr defTabSz="832104">
              <a:spcAft>
                <a:spcPts val="600"/>
              </a:spcAft>
            </a:pPr>
            <a:r>
              <a:rPr sz="1456" b="1" kern="1200" cap="all" spc="207" dirty="0">
                <a:solidFill>
                  <a:schemeClr val="tx1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rPr>
              <a:t>Pathway gene</a:t>
            </a:r>
            <a:r>
              <a:rPr lang="en-US" sz="1456" b="1" kern="1200" cap="all" spc="207" dirty="0">
                <a:solidFill>
                  <a:schemeClr val="tx1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rPr>
              <a:t>s</a:t>
            </a:r>
            <a:endParaRPr sz="1600" dirty="0"/>
          </a:p>
        </p:txBody>
      </p:sp>
      <p:pic>
        <p:nvPicPr>
          <p:cNvPr id="3" name="0_0.png" descr="0_0.png">
            <a:extLst>
              <a:ext uri="{FF2B5EF4-FFF2-40B4-BE49-F238E27FC236}">
                <a16:creationId xmlns:a16="http://schemas.microsoft.com/office/drawing/2014/main" id="{5715CAE3-91C3-EB39-213A-34A41B45A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139" y="5149660"/>
            <a:ext cx="3070443" cy="11597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50701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DF8DB8-0173-D762-8CEE-4519D6B5B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49" y="1566678"/>
            <a:ext cx="11909807" cy="393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18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1B6C2-7201-58D9-5387-2560BF0FA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CPACT: Graph embeddings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577C36-FD6E-57A7-ACAF-A628D2E14A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51579" y="2015732"/>
                <a:ext cx="9291215" cy="4037749"/>
              </a:xfrm>
            </p:spPr>
            <p:txBody>
              <a:bodyPr>
                <a:normAutofit/>
              </a:bodyPr>
              <a:lstStyle/>
              <a:p>
                <a:pPr marL="457200" lvl="1" indent="0">
                  <a:buNone/>
                </a:pPr>
                <a:endParaRPr lang="en-US" dirty="0"/>
              </a:p>
              <a:p>
                <a:r>
                  <a:rPr lang="en-US" dirty="0"/>
                  <a:t>For a fixed node,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in a fixed graph,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we will compute: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≔</m:t>
                    </m:r>
                  </m:oMath>
                </a14:m>
                <a:r>
                  <a:rPr lang="en-US" dirty="0"/>
                  <a:t> strength (weighted degree)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≔</m:t>
                    </m:r>
                  </m:oMath>
                </a14:m>
                <a:r>
                  <a:rPr lang="en-US" dirty="0"/>
                  <a:t> length of the longest random walk starting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without revisiting nodes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≔ </m:t>
                    </m:r>
                  </m:oMath>
                </a14:m>
                <a:r>
                  <a:rPr lang="en-US" dirty="0"/>
                  <a:t>max(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), over all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, sometimes referred to as the eccentricity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577C36-FD6E-57A7-ACAF-A628D2E14A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51579" y="2015732"/>
                <a:ext cx="9291215" cy="4037749"/>
              </a:xfrm>
              <a:blipFill>
                <a:blip r:embed="rId2"/>
                <a:stretch>
                  <a:fillRect l="-1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8968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26690-C928-3830-F621-3E825ADD4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 effect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05EDC5-F055-C1EE-AB66-E367CFF7C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96" y="2385718"/>
            <a:ext cx="11933208" cy="392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39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DD3CF-14A0-01A7-48B5-A601E8043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Active/Inactive pathway graph vs. Random graph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8D8E04-4FE9-FD5A-EADD-530B227E8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20" y="2351945"/>
            <a:ext cx="10912814" cy="417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51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41044CFF-2962-5E0D-DEE0-7D8F47897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362"/>
            <a:ext cx="11751275" cy="605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DCC5A1-31F1-30C8-D8C1-23A551B0D448}"/>
              </a:ext>
            </a:extLst>
          </p:cNvPr>
          <p:cNvSpPr txBox="1"/>
          <p:nvPr/>
        </p:nvSpPr>
        <p:spPr>
          <a:xfrm>
            <a:off x="339810" y="6426084"/>
            <a:ext cx="110716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www.htgmolecular.com</a:t>
            </a:r>
            <a:r>
              <a:rPr lang="en-US" sz="1600" dirty="0"/>
              <a:t>/blog/2022-11-01/considerations-when-planning-single-cell-rna-sequencing-analysis</a:t>
            </a:r>
          </a:p>
        </p:txBody>
      </p:sp>
    </p:spTree>
    <p:extLst>
      <p:ext uri="{BB962C8B-B14F-4D97-AF65-F5344CB8AC3E}">
        <p14:creationId xmlns:p14="http://schemas.microsoft.com/office/powerpoint/2010/main" val="3755899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8570F-99E1-54B7-8834-E975BDA34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2A317-A1DF-0E7D-B520-09B012A74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Normal Human Liver  Hepatocytes Pathway Activeness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6F4EF1-0460-8742-832E-9DED5094CEB9}"/>
              </a:ext>
            </a:extLst>
          </p:cNvPr>
          <p:cNvSpPr/>
          <p:nvPr/>
        </p:nvSpPr>
        <p:spPr>
          <a:xfrm>
            <a:off x="6299195" y="5459931"/>
            <a:ext cx="496241" cy="481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6B2F97-B6AD-1480-B35C-0F54FE8DADD6}"/>
              </a:ext>
            </a:extLst>
          </p:cNvPr>
          <p:cNvSpPr/>
          <p:nvPr/>
        </p:nvSpPr>
        <p:spPr>
          <a:xfrm>
            <a:off x="6247728" y="6309360"/>
            <a:ext cx="591769" cy="481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6C3BD-DABF-60E2-D7D0-2D0E1B30B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82" y="2096382"/>
            <a:ext cx="7530284" cy="459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84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31087-BCCC-B00B-2BF7-6AD0FC731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Pancreatic beta Cell Pathway Activeness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0921E3-A8AD-30F7-EEAB-3046698C36C3}"/>
              </a:ext>
            </a:extLst>
          </p:cNvPr>
          <p:cNvSpPr/>
          <p:nvPr/>
        </p:nvSpPr>
        <p:spPr>
          <a:xfrm>
            <a:off x="6299195" y="5459931"/>
            <a:ext cx="496241" cy="481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5A70C8-CEAA-F7F8-09B2-52B7C44C0C01}"/>
              </a:ext>
            </a:extLst>
          </p:cNvPr>
          <p:cNvSpPr/>
          <p:nvPr/>
        </p:nvSpPr>
        <p:spPr>
          <a:xfrm>
            <a:off x="6247728" y="6309360"/>
            <a:ext cx="591769" cy="481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087E93B6-AA2F-8EC5-A476-AF0331929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373" y="1504188"/>
            <a:ext cx="7842325" cy="528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555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0" name="Rectangle 1029">
            <a:extLst>
              <a:ext uri="{FF2B5EF4-FFF2-40B4-BE49-F238E27FC236}">
                <a16:creationId xmlns:a16="http://schemas.microsoft.com/office/drawing/2014/main" id="{81D377EB-C9D2-4ED0-86A6-740A297E3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D8CAEC-F259-D166-315F-32E214584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85800"/>
            <a:ext cx="10506456" cy="1157005"/>
          </a:xfrm>
        </p:spPr>
        <p:txBody>
          <a:bodyPr anchor="b">
            <a:normAutofit/>
          </a:bodyPr>
          <a:lstStyle/>
          <a:p>
            <a:r>
              <a:rPr lang="en-US" sz="4100"/>
              <a:t>Patients with early sign of Type I diabetes </a:t>
            </a:r>
          </a:p>
        </p:txBody>
      </p:sp>
      <p:sp>
        <p:nvSpPr>
          <p:cNvPr id="1032" name="Rectangle 1031">
            <a:extLst>
              <a:ext uri="{FF2B5EF4-FFF2-40B4-BE49-F238E27FC236}">
                <a16:creationId xmlns:a16="http://schemas.microsoft.com/office/drawing/2014/main" id="{066346BE-FDB4-4772-A696-0719490A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093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4" name="Rectangle 1033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958056"/>
            <a:ext cx="1050645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F6FB49-B3CC-A0E9-C9A3-1C99FC0C4D0C}"/>
              </a:ext>
            </a:extLst>
          </p:cNvPr>
          <p:cNvSpPr txBox="1"/>
          <p:nvPr/>
        </p:nvSpPr>
        <p:spPr>
          <a:xfrm>
            <a:off x="949569" y="2069316"/>
            <a:ext cx="4422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58368">
              <a:spcAft>
                <a:spcPts val="600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Human pancreatic beta cells from patients with early signs of diabetes</a:t>
            </a: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E0E48A-727C-AAD4-C9D3-1B7B8CE3FA11}"/>
              </a:ext>
            </a:extLst>
          </p:cNvPr>
          <p:cNvSpPr/>
          <p:nvPr/>
        </p:nvSpPr>
        <p:spPr>
          <a:xfrm>
            <a:off x="5840778" y="2199439"/>
            <a:ext cx="426181" cy="346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0F1B9835-0B03-B286-E488-E33161C09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44" y="3006107"/>
            <a:ext cx="3738082" cy="316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B38193D-FA3B-8E73-7CF2-FD4EA4C4E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2091595"/>
            <a:ext cx="6824303" cy="448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379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D9826-33F6-FF85-5365-79CE15D12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9B263-C955-023E-774D-85AD81224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Cellular Senescence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044E96-D176-5800-8A84-6A2005781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081" y="1628202"/>
            <a:ext cx="8399908" cy="43020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72FFD9-B858-0FAD-4F5C-05932360C766}"/>
              </a:ext>
            </a:extLst>
          </p:cNvPr>
          <p:cNvSpPr txBox="1"/>
          <p:nvPr/>
        </p:nvSpPr>
        <p:spPr>
          <a:xfrm>
            <a:off x="404884" y="6267424"/>
            <a:ext cx="115894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Noah Wechter et al</a:t>
            </a:r>
            <a:r>
              <a:rPr lang="en-US" sz="1600" i="0" u="none" strike="noStrike" dirty="0">
                <a:solidFill>
                  <a:srgbClr val="0071B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Single-cell transcriptomic analysis uncovers diverse and dynamic senescent cell populations. </a:t>
            </a:r>
            <a:r>
              <a:rPr lang="en-US" sz="1600" i="1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Aging,</a:t>
            </a:r>
            <a:r>
              <a:rPr lang="en-US" sz="160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2023.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96333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85006-0C63-6740-8B5F-52D954782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6F30-2967-2078-7787-73C335B82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Cellular Senescence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26A4B9-1082-38E1-714A-AE2F41D51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47" y="2573713"/>
            <a:ext cx="11062624" cy="373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238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CD89D-5959-8E1D-C586-25CE864FE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Cellular Senescence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C0BE1-45E0-5C80-6749-EE1159B21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40" y="2234844"/>
            <a:ext cx="11073714" cy="450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06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DAE30-28C7-3568-98CF-4185B68A7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6E778-7807-1DD9-3362-8B91CAE79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Cellular Senescence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28643A-245B-7B40-51AB-6068D438C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76" y="2596228"/>
            <a:ext cx="11644664" cy="371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152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DD9CA-84CC-C32A-E506-DB5A60DDB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Home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66917-F5EF-9DC2-14B0-9CCE6A429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 co-expression topology structure contain various biological information.</a:t>
            </a:r>
          </a:p>
          <a:p>
            <a:r>
              <a:rPr lang="en-US" dirty="0"/>
              <a:t>Analysis based on a single pair of genes (connected or not) is too noisy to achieve reliable results; however, regional or global topology analysis is more robust and accurate.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6586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4CE5841-C184-4A70-A609-5FE4A5078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0A15F-3758-DC0B-15F0-14ACBEFE1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304801"/>
            <a:ext cx="5512659" cy="610456"/>
          </a:xfrm>
        </p:spPr>
        <p:txBody>
          <a:bodyPr anchor="t">
            <a:normAutofit/>
          </a:bodyPr>
          <a:lstStyle/>
          <a:p>
            <a:r>
              <a:rPr lang="en-US" sz="3600" dirty="0"/>
              <a:t>Leading members</a:t>
            </a:r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E56823E-8544-7170-005D-5BD02AA0E7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82207" y="1882230"/>
            <a:ext cx="4172403" cy="4055264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1AAA2C-FBBE-42AA-B869-31D524B76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6112341"/>
            <a:ext cx="1050645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937BBF-9326-4230-AB1B-F1795E350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916936" y="4000284"/>
            <a:ext cx="54864" cy="4206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qr code with black squares&#10;&#10;Description automatically generated">
            <a:extLst>
              <a:ext uri="{FF2B5EF4-FFF2-40B4-BE49-F238E27FC236}">
                <a16:creationId xmlns:a16="http://schemas.microsoft.com/office/drawing/2014/main" id="{36589273-B935-031C-FCF7-BA3C39914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0907" y="246665"/>
            <a:ext cx="1544978" cy="1544978"/>
          </a:xfrm>
          <a:prstGeom prst="rect">
            <a:avLst/>
          </a:prstGeom>
        </p:spPr>
      </p:pic>
      <p:pic>
        <p:nvPicPr>
          <p:cNvPr id="14" name="Picture 2" descr="History of the NIH Logo | National Institutes of Health (NIH)">
            <a:extLst>
              <a:ext uri="{FF2B5EF4-FFF2-40B4-BE49-F238E27FC236}">
                <a16:creationId xmlns:a16="http://schemas.microsoft.com/office/drawing/2014/main" id="{BD3362CA-E09F-A014-483D-733414821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142" y="0"/>
            <a:ext cx="1371601" cy="129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Duke University School of Medicine - Medical School Headquarters">
            <a:extLst>
              <a:ext uri="{FF2B5EF4-FFF2-40B4-BE49-F238E27FC236}">
                <a16:creationId xmlns:a16="http://schemas.microsoft.com/office/drawing/2014/main" id="{3705B96F-6F65-264A-3D54-3BB5534A5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42" t="25882" r="-2694" b="29028"/>
          <a:stretch/>
        </p:blipFill>
        <p:spPr bwMode="auto">
          <a:xfrm>
            <a:off x="4512660" y="4985103"/>
            <a:ext cx="2455397" cy="100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rlando Ferrer">
            <a:extLst>
              <a:ext uri="{FF2B5EF4-FFF2-40B4-BE49-F238E27FC236}">
                <a16:creationId xmlns:a16="http://schemas.microsoft.com/office/drawing/2014/main" id="{9E358D4D-D66C-495E-CA8D-DBAAA76F6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996416"/>
            <a:ext cx="1170354" cy="117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51D0D83-2DF7-2E19-50EC-DFB552DD8F72}"/>
              </a:ext>
            </a:extLst>
          </p:cNvPr>
          <p:cNvSpPr txBox="1"/>
          <p:nvPr/>
        </p:nvSpPr>
        <p:spPr>
          <a:xfrm>
            <a:off x="2298490" y="1114246"/>
            <a:ext cx="3105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Ph.D. student</a:t>
            </a:r>
          </a:p>
          <a:p>
            <a:r>
              <a:rPr lang="en-US" dirty="0"/>
              <a:t>Department of Mathematics</a:t>
            </a:r>
          </a:p>
          <a:p>
            <a:r>
              <a:rPr lang="en-US" dirty="0"/>
              <a:t>Duke University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56DBB3-6E1B-FB10-12B8-B80A710BD8CB}"/>
              </a:ext>
            </a:extLst>
          </p:cNvPr>
          <p:cNvSpPr txBox="1"/>
          <p:nvPr/>
        </p:nvSpPr>
        <p:spPr>
          <a:xfrm>
            <a:off x="2286014" y="2415250"/>
            <a:ext cx="3303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Ph.D. alumni</a:t>
            </a:r>
          </a:p>
          <a:p>
            <a:r>
              <a:rPr lang="en-US" dirty="0"/>
              <a:t>Department of Biostatistics and Bioinformatics</a:t>
            </a:r>
          </a:p>
          <a:p>
            <a:r>
              <a:rPr lang="en-US" dirty="0"/>
              <a:t>Duke University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0B2768-46C8-492E-831F-AB918950A500}"/>
              </a:ext>
            </a:extLst>
          </p:cNvPr>
          <p:cNvSpPr txBox="1"/>
          <p:nvPr/>
        </p:nvSpPr>
        <p:spPr>
          <a:xfrm>
            <a:off x="9986194" y="1175984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/>
                <a:latin typeface="Helvetica Neue" panose="02000503000000020004" pitchFamily="2" charset="0"/>
              </a:rPr>
              <a:t>R01HG012555</a:t>
            </a:r>
          </a:p>
          <a:p>
            <a:r>
              <a:rPr lang="en-US" b="1" dirty="0">
                <a:effectLst/>
                <a:latin typeface="Helvetica Neue" panose="02000503000000020004" pitchFamily="2" charset="0"/>
              </a:rPr>
              <a:t>U54AG075936</a:t>
            </a:r>
            <a:endParaRPr lang="en-US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C52B7EB-112C-FFA1-3F9A-264DBF03D482}"/>
              </a:ext>
            </a:extLst>
          </p:cNvPr>
          <p:cNvSpPr txBox="1">
            <a:spLocks/>
          </p:cNvSpPr>
          <p:nvPr/>
        </p:nvSpPr>
        <p:spPr>
          <a:xfrm>
            <a:off x="841248" y="3887513"/>
            <a:ext cx="5512659" cy="6104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Collaborators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2BD9F2-E9F3-0861-5847-EAA8C381110A}"/>
              </a:ext>
            </a:extLst>
          </p:cNvPr>
          <p:cNvSpPr txBox="1"/>
          <p:nvPr/>
        </p:nvSpPr>
        <p:spPr>
          <a:xfrm>
            <a:off x="916354" y="4520522"/>
            <a:ext cx="16891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Cliburn Chan</a:t>
            </a:r>
          </a:p>
          <a:p>
            <a:r>
              <a:rPr lang="en-US" dirty="0" err="1"/>
              <a:t>Yarui</a:t>
            </a:r>
            <a:r>
              <a:rPr lang="en-US" dirty="0"/>
              <a:t> Diao</a:t>
            </a:r>
          </a:p>
          <a:p>
            <a:r>
              <a:rPr lang="en-US" dirty="0"/>
              <a:t>Andrew Nixon</a:t>
            </a:r>
          </a:p>
          <a:p>
            <a:r>
              <a:rPr lang="en-US" dirty="0" err="1"/>
              <a:t>Xiaofan</a:t>
            </a:r>
            <a:r>
              <a:rPr lang="en-US" dirty="0"/>
              <a:t> Wang</a:t>
            </a:r>
          </a:p>
          <a:p>
            <a:endParaRPr lang="en-US" dirty="0"/>
          </a:p>
        </p:txBody>
      </p:sp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0716E421-67EC-7ED9-1616-4362A38BEC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5591" y="246665"/>
            <a:ext cx="1371601" cy="1504475"/>
          </a:xfrm>
          <a:prstGeom prst="rect">
            <a:avLst/>
          </a:prstGeom>
        </p:spPr>
      </p:pic>
      <p:pic>
        <p:nvPicPr>
          <p:cNvPr id="3" name="Picture 4" descr="Qi Gao">
            <a:extLst>
              <a:ext uri="{FF2B5EF4-FFF2-40B4-BE49-F238E27FC236}">
                <a16:creationId xmlns:a16="http://schemas.microsoft.com/office/drawing/2014/main" id="{A25D55B9-EAFE-D88F-E5B6-8145D8E1F3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6" t="22722" r="36130" b="31503"/>
          <a:stretch/>
        </p:blipFill>
        <p:spPr bwMode="auto">
          <a:xfrm>
            <a:off x="942133" y="2382706"/>
            <a:ext cx="1168021" cy="123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072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Rectangle"/>
          <p:cNvSpPr/>
          <p:nvPr/>
        </p:nvSpPr>
        <p:spPr>
          <a:xfrm>
            <a:off x="7057227" y="6440600"/>
            <a:ext cx="3460895" cy="3049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40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2635"/>
            <a:ext cx="12208179" cy="61040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7DCDC-0546-5E68-FAB8-0A22DEB51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age" descr="Image">
            <a:extLst>
              <a:ext uri="{FF2B5EF4-FFF2-40B4-BE49-F238E27FC236}">
                <a16:creationId xmlns:a16="http://schemas.microsoft.com/office/drawing/2014/main" id="{30E97134-38F8-055B-E162-789849DC3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964" y="2076090"/>
            <a:ext cx="2140502" cy="1125545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Line">
            <a:extLst>
              <a:ext uri="{FF2B5EF4-FFF2-40B4-BE49-F238E27FC236}">
                <a16:creationId xmlns:a16="http://schemas.microsoft.com/office/drawing/2014/main" id="{E0773BF1-919F-1DD3-523C-D70074F4EA3C}"/>
              </a:ext>
            </a:extLst>
          </p:cNvPr>
          <p:cNvSpPr/>
          <p:nvPr/>
        </p:nvSpPr>
        <p:spPr>
          <a:xfrm>
            <a:off x="2282711" y="2638859"/>
            <a:ext cx="957361" cy="1"/>
          </a:xfrm>
          <a:prstGeom prst="line">
            <a:avLst/>
          </a:prstGeom>
          <a:ln w="114300">
            <a:solidFill>
              <a:srgbClr val="000000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45" name="Quality Control">
            <a:extLst>
              <a:ext uri="{FF2B5EF4-FFF2-40B4-BE49-F238E27FC236}">
                <a16:creationId xmlns:a16="http://schemas.microsoft.com/office/drawing/2014/main" id="{380E8559-6E06-2671-5F50-3727BD92C11A}"/>
              </a:ext>
            </a:extLst>
          </p:cNvPr>
          <p:cNvSpPr txBox="1"/>
          <p:nvPr/>
        </p:nvSpPr>
        <p:spPr>
          <a:xfrm>
            <a:off x="3864103" y="3287936"/>
            <a:ext cx="1557093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000" spc="90"/>
            </a:lvl1pPr>
          </a:lstStyle>
          <a:p>
            <a:r>
              <a:rPr sz="1500"/>
              <a:t>Quality Control</a:t>
            </a:r>
          </a:p>
        </p:txBody>
      </p:sp>
      <p:sp>
        <p:nvSpPr>
          <p:cNvPr id="246" name="Input">
            <a:extLst>
              <a:ext uri="{FF2B5EF4-FFF2-40B4-BE49-F238E27FC236}">
                <a16:creationId xmlns:a16="http://schemas.microsoft.com/office/drawing/2014/main" id="{5672586D-E050-8310-FE76-74B7CBB62CC4}"/>
              </a:ext>
            </a:extLst>
          </p:cNvPr>
          <p:cNvSpPr txBox="1"/>
          <p:nvPr/>
        </p:nvSpPr>
        <p:spPr>
          <a:xfrm>
            <a:off x="1060891" y="3287936"/>
            <a:ext cx="565861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000" spc="90"/>
            </a:lvl1pPr>
          </a:lstStyle>
          <a:p>
            <a:r>
              <a:rPr sz="1500"/>
              <a:t>Input</a:t>
            </a:r>
          </a:p>
        </p:txBody>
      </p:sp>
      <p:pic>
        <p:nvPicPr>
          <p:cNvPr id="247" name="Image" descr="Image">
            <a:extLst>
              <a:ext uri="{FF2B5EF4-FFF2-40B4-BE49-F238E27FC236}">
                <a16:creationId xmlns:a16="http://schemas.microsoft.com/office/drawing/2014/main" id="{53ABE757-F4A4-3702-65A8-091603DC4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1860" y="1491927"/>
            <a:ext cx="1752528" cy="1627348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Line">
            <a:extLst>
              <a:ext uri="{FF2B5EF4-FFF2-40B4-BE49-F238E27FC236}">
                <a16:creationId xmlns:a16="http://schemas.microsoft.com/office/drawing/2014/main" id="{53E58CF7-2F21-05B3-B9AC-0B11C8C455A5}"/>
              </a:ext>
            </a:extLst>
          </p:cNvPr>
          <p:cNvSpPr/>
          <p:nvPr/>
        </p:nvSpPr>
        <p:spPr>
          <a:xfrm>
            <a:off x="5570436" y="2638859"/>
            <a:ext cx="1441261" cy="1"/>
          </a:xfrm>
          <a:prstGeom prst="line">
            <a:avLst/>
          </a:prstGeom>
          <a:ln w="114300">
            <a:solidFill>
              <a:srgbClr val="000000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49" name="Normalization">
            <a:extLst>
              <a:ext uri="{FF2B5EF4-FFF2-40B4-BE49-F238E27FC236}">
                <a16:creationId xmlns:a16="http://schemas.microsoft.com/office/drawing/2014/main" id="{D066DF18-5B01-1166-73AB-6460D1C90F89}"/>
              </a:ext>
            </a:extLst>
          </p:cNvPr>
          <p:cNvSpPr txBox="1"/>
          <p:nvPr/>
        </p:nvSpPr>
        <p:spPr>
          <a:xfrm>
            <a:off x="5531833" y="2270907"/>
            <a:ext cx="1427378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000" spc="90"/>
            </a:lvl1pPr>
          </a:lstStyle>
          <a:p>
            <a:r>
              <a:rPr sz="1500"/>
              <a:t>Normalization</a:t>
            </a:r>
          </a:p>
        </p:txBody>
      </p:sp>
      <p:sp>
        <p:nvSpPr>
          <p:cNvPr id="250" name="Feature selection">
            <a:extLst>
              <a:ext uri="{FF2B5EF4-FFF2-40B4-BE49-F238E27FC236}">
                <a16:creationId xmlns:a16="http://schemas.microsoft.com/office/drawing/2014/main" id="{5509292F-3DD1-70A6-3B42-FDDA5C5D19E4}"/>
              </a:ext>
            </a:extLst>
          </p:cNvPr>
          <p:cNvSpPr txBox="1"/>
          <p:nvPr/>
        </p:nvSpPr>
        <p:spPr>
          <a:xfrm>
            <a:off x="7250319" y="3287936"/>
            <a:ext cx="1741823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000" spc="90"/>
            </a:lvl1pPr>
          </a:lstStyle>
          <a:p>
            <a:r>
              <a:rPr sz="1500"/>
              <a:t>Feature selection</a:t>
            </a:r>
          </a:p>
        </p:txBody>
      </p:sp>
      <p:pic>
        <p:nvPicPr>
          <p:cNvPr id="251" name="Screen Shot 2022-04-05 at 10.17.11 AM.png" descr="Screen Shot 2022-04-05 at 10.17.11 AM.png">
            <a:extLst>
              <a:ext uri="{FF2B5EF4-FFF2-40B4-BE49-F238E27FC236}">
                <a16:creationId xmlns:a16="http://schemas.microsoft.com/office/drawing/2014/main" id="{ADDF11D3-17F8-DAA5-4B7E-104C0EBB4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0946" y="1747932"/>
            <a:ext cx="2180944" cy="1328079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Line">
            <a:extLst>
              <a:ext uri="{FF2B5EF4-FFF2-40B4-BE49-F238E27FC236}">
                <a16:creationId xmlns:a16="http://schemas.microsoft.com/office/drawing/2014/main" id="{79BC2832-9695-4419-B596-BDEB5A206D88}"/>
              </a:ext>
            </a:extLst>
          </p:cNvPr>
          <p:cNvSpPr/>
          <p:nvPr/>
        </p:nvSpPr>
        <p:spPr>
          <a:xfrm>
            <a:off x="8884854" y="2638859"/>
            <a:ext cx="957361" cy="1"/>
          </a:xfrm>
          <a:prstGeom prst="line">
            <a:avLst/>
          </a:prstGeom>
          <a:ln w="114300">
            <a:solidFill>
              <a:srgbClr val="000000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pic>
        <p:nvPicPr>
          <p:cNvPr id="253" name="Image" descr="Image">
            <a:extLst>
              <a:ext uri="{FF2B5EF4-FFF2-40B4-BE49-F238E27FC236}">
                <a16:creationId xmlns:a16="http://schemas.microsoft.com/office/drawing/2014/main" id="{CCCBEEB3-85E5-4561-5924-C8381EA2A9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8482" y="4309841"/>
            <a:ext cx="2632761" cy="1873235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Line">
            <a:extLst>
              <a:ext uri="{FF2B5EF4-FFF2-40B4-BE49-F238E27FC236}">
                <a16:creationId xmlns:a16="http://schemas.microsoft.com/office/drawing/2014/main" id="{807452CC-FB71-A818-8C2E-95E6FDE99F17}"/>
              </a:ext>
            </a:extLst>
          </p:cNvPr>
          <p:cNvSpPr/>
          <p:nvPr/>
        </p:nvSpPr>
        <p:spPr>
          <a:xfrm>
            <a:off x="10530328" y="3781990"/>
            <a:ext cx="1" cy="591035"/>
          </a:xfrm>
          <a:prstGeom prst="line">
            <a:avLst/>
          </a:prstGeom>
          <a:ln w="114300">
            <a:solidFill>
              <a:srgbClr val="000000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55" name="Dimension reduction">
            <a:extLst>
              <a:ext uri="{FF2B5EF4-FFF2-40B4-BE49-F238E27FC236}">
                <a16:creationId xmlns:a16="http://schemas.microsoft.com/office/drawing/2014/main" id="{B1840734-0A16-774D-69CA-A2772E608F90}"/>
              </a:ext>
            </a:extLst>
          </p:cNvPr>
          <p:cNvSpPr txBox="1"/>
          <p:nvPr/>
        </p:nvSpPr>
        <p:spPr>
          <a:xfrm>
            <a:off x="9991030" y="3291783"/>
            <a:ext cx="2039276" cy="274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900" spc="87"/>
            </a:lvl1pPr>
          </a:lstStyle>
          <a:p>
            <a:r>
              <a:rPr sz="1450"/>
              <a:t>Dimension reduction</a:t>
            </a:r>
          </a:p>
        </p:txBody>
      </p:sp>
      <p:sp>
        <p:nvSpPr>
          <p:cNvPr id="256" name="Clustering">
            <a:extLst>
              <a:ext uri="{FF2B5EF4-FFF2-40B4-BE49-F238E27FC236}">
                <a16:creationId xmlns:a16="http://schemas.microsoft.com/office/drawing/2014/main" id="{458ACB78-06BE-9E78-1092-4EB9CA14DAAE}"/>
              </a:ext>
            </a:extLst>
          </p:cNvPr>
          <p:cNvSpPr txBox="1"/>
          <p:nvPr/>
        </p:nvSpPr>
        <p:spPr>
          <a:xfrm>
            <a:off x="10102266" y="6238088"/>
            <a:ext cx="1072409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000" spc="90"/>
            </a:lvl1pPr>
          </a:lstStyle>
          <a:p>
            <a:r>
              <a:rPr sz="1500"/>
              <a:t>Clustering</a:t>
            </a:r>
          </a:p>
        </p:txBody>
      </p:sp>
      <p:sp>
        <p:nvSpPr>
          <p:cNvPr id="257" name="Standard pipeline of single-cell sequencing analysis">
            <a:extLst>
              <a:ext uri="{FF2B5EF4-FFF2-40B4-BE49-F238E27FC236}">
                <a16:creationId xmlns:a16="http://schemas.microsoft.com/office/drawing/2014/main" id="{0E703D70-E644-48BC-5C0E-D93EB5D9B01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85750" y="237749"/>
            <a:ext cx="11620500" cy="975510"/>
          </a:xfrm>
          <a:prstGeom prst="rect">
            <a:avLst/>
          </a:prstGeom>
        </p:spPr>
        <p:txBody>
          <a:bodyPr>
            <a:noAutofit/>
          </a:bodyPr>
          <a:lstStyle>
            <a:lvl1pPr defTabSz="1438619">
              <a:defRPr sz="7610" spc="-152"/>
            </a:lvl1pPr>
          </a:lstStyle>
          <a:p>
            <a:r>
              <a:rPr sz="3600" dirty="0"/>
              <a:t>Standard pipeline of single-cell sequencing analysis</a:t>
            </a:r>
          </a:p>
        </p:txBody>
      </p:sp>
      <p:pic>
        <p:nvPicPr>
          <p:cNvPr id="258" name="Image" descr="Image">
            <a:extLst>
              <a:ext uri="{FF2B5EF4-FFF2-40B4-BE49-F238E27FC236}">
                <a16:creationId xmlns:a16="http://schemas.microsoft.com/office/drawing/2014/main" id="{94269509-71C7-D857-A84F-8FABFF4030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6776" y="4277953"/>
            <a:ext cx="3157169" cy="1660881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Line">
            <a:extLst>
              <a:ext uri="{FF2B5EF4-FFF2-40B4-BE49-F238E27FC236}">
                <a16:creationId xmlns:a16="http://schemas.microsoft.com/office/drawing/2014/main" id="{6762D630-36E6-44E1-6DF3-E9647F3A0A9A}"/>
              </a:ext>
            </a:extLst>
          </p:cNvPr>
          <p:cNvSpPr/>
          <p:nvPr/>
        </p:nvSpPr>
        <p:spPr>
          <a:xfrm flipH="1">
            <a:off x="8048231" y="5246458"/>
            <a:ext cx="796250" cy="1"/>
          </a:xfrm>
          <a:prstGeom prst="line">
            <a:avLst/>
          </a:prstGeom>
          <a:ln w="114300">
            <a:solidFill>
              <a:srgbClr val="000000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60" name="Finding differentially expressed features (cluster biomarkers)">
            <a:extLst>
              <a:ext uri="{FF2B5EF4-FFF2-40B4-BE49-F238E27FC236}">
                <a16:creationId xmlns:a16="http://schemas.microsoft.com/office/drawing/2014/main" id="{05F32BAD-9D37-3BA9-61DA-FC38C9EE385A}"/>
              </a:ext>
            </a:extLst>
          </p:cNvPr>
          <p:cNvSpPr txBox="1"/>
          <p:nvPr/>
        </p:nvSpPr>
        <p:spPr>
          <a:xfrm>
            <a:off x="4828141" y="6056501"/>
            <a:ext cx="3567370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3000" spc="90"/>
            </a:lvl1pPr>
          </a:lstStyle>
          <a:p>
            <a:r>
              <a:rPr sz="1500"/>
              <a:t>Finding differentially expressed features (cluster biomarkers)</a:t>
            </a:r>
          </a:p>
        </p:txBody>
      </p:sp>
      <p:pic>
        <p:nvPicPr>
          <p:cNvPr id="261" name="Image" descr="Image">
            <a:extLst>
              <a:ext uri="{FF2B5EF4-FFF2-40B4-BE49-F238E27FC236}">
                <a16:creationId xmlns:a16="http://schemas.microsoft.com/office/drawing/2014/main" id="{00BA5B9B-2216-411D-59F5-F208FED3AF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783" y="4380284"/>
            <a:ext cx="3118229" cy="17323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Line">
            <a:extLst>
              <a:ext uri="{FF2B5EF4-FFF2-40B4-BE49-F238E27FC236}">
                <a16:creationId xmlns:a16="http://schemas.microsoft.com/office/drawing/2014/main" id="{FDD755C9-2EBB-E705-5089-5E44348CC6E0}"/>
              </a:ext>
            </a:extLst>
          </p:cNvPr>
          <p:cNvSpPr/>
          <p:nvPr/>
        </p:nvSpPr>
        <p:spPr>
          <a:xfrm flipH="1">
            <a:off x="3578515" y="5246458"/>
            <a:ext cx="1141759" cy="1"/>
          </a:xfrm>
          <a:prstGeom prst="line">
            <a:avLst/>
          </a:prstGeom>
          <a:ln w="114300">
            <a:solidFill>
              <a:srgbClr val="000000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63" name="Annotating clusters">
            <a:extLst>
              <a:ext uri="{FF2B5EF4-FFF2-40B4-BE49-F238E27FC236}">
                <a16:creationId xmlns:a16="http://schemas.microsoft.com/office/drawing/2014/main" id="{9D910D90-0340-9A4F-94DC-D74AA0A330B1}"/>
              </a:ext>
            </a:extLst>
          </p:cNvPr>
          <p:cNvSpPr txBox="1"/>
          <p:nvPr/>
        </p:nvSpPr>
        <p:spPr>
          <a:xfrm>
            <a:off x="797508" y="6171917"/>
            <a:ext cx="2335303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3000" spc="90"/>
            </a:lvl1pPr>
          </a:lstStyle>
          <a:p>
            <a:r>
              <a:rPr sz="1500"/>
              <a:t>Annotating clusters</a:t>
            </a:r>
          </a:p>
        </p:txBody>
      </p:sp>
      <p:pic>
        <p:nvPicPr>
          <p:cNvPr id="264" name="count_matrix2.png" descr="count_matrix2.png">
            <a:extLst>
              <a:ext uri="{FF2B5EF4-FFF2-40B4-BE49-F238E27FC236}">
                <a16:creationId xmlns:a16="http://schemas.microsoft.com/office/drawing/2014/main" id="{AC32CF9D-5D6F-2CD5-4384-274253B5FA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130" y="1747932"/>
            <a:ext cx="2180944" cy="15225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raphic 2" descr="Question Mark with solid fill">
            <a:extLst>
              <a:ext uri="{FF2B5EF4-FFF2-40B4-BE49-F238E27FC236}">
                <a16:creationId xmlns:a16="http://schemas.microsoft.com/office/drawing/2014/main" id="{6F1EFE5A-1D86-4D69-8CF3-CBE4F27A4F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24569" y="4309841"/>
            <a:ext cx="1611517" cy="1611517"/>
          </a:xfrm>
          <a:prstGeom prst="rect">
            <a:avLst/>
          </a:prstGeom>
        </p:spPr>
      </p:pic>
      <p:pic>
        <p:nvPicPr>
          <p:cNvPr id="2" name="Graphic 1" descr="Question Mark with solid fill">
            <a:extLst>
              <a:ext uri="{FF2B5EF4-FFF2-40B4-BE49-F238E27FC236}">
                <a16:creationId xmlns:a16="http://schemas.microsoft.com/office/drawing/2014/main" id="{0CAD64DA-E172-A99C-1D62-A56DB69D3D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54347" y="4309841"/>
            <a:ext cx="1611517" cy="1611517"/>
          </a:xfrm>
          <a:prstGeom prst="rect">
            <a:avLst/>
          </a:prstGeom>
        </p:spPr>
      </p:pic>
      <p:pic>
        <p:nvPicPr>
          <p:cNvPr id="4" name="Graphic 3" descr="Question Mark with solid fill">
            <a:extLst>
              <a:ext uri="{FF2B5EF4-FFF2-40B4-BE49-F238E27FC236}">
                <a16:creationId xmlns:a16="http://schemas.microsoft.com/office/drawing/2014/main" id="{5AEF4159-4B24-55D6-7E4A-D4BC500C4B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9097" y="4309841"/>
            <a:ext cx="1611517" cy="161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0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D0D12-FB72-1EF8-3A13-E360E7FDA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Image" descr="Image">
            <a:extLst>
              <a:ext uri="{FF2B5EF4-FFF2-40B4-BE49-F238E27FC236}">
                <a16:creationId xmlns:a16="http://schemas.microsoft.com/office/drawing/2014/main" id="{8A880270-691C-93FE-86E5-9440E7594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62" y="3746214"/>
            <a:ext cx="4641847" cy="2236378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A study on cell cycles">
            <a:extLst>
              <a:ext uri="{FF2B5EF4-FFF2-40B4-BE49-F238E27FC236}">
                <a16:creationId xmlns:a16="http://schemas.microsoft.com/office/drawing/2014/main" id="{F0A035F6-6280-2A93-01C5-476A26F5D0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326" y="281272"/>
            <a:ext cx="11327349" cy="9791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1600" spc="-232"/>
            </a:lvl1pPr>
          </a:lstStyle>
          <a:p>
            <a:r>
              <a:rPr sz="5400" dirty="0"/>
              <a:t>A study on cell cycles</a:t>
            </a:r>
          </a:p>
        </p:txBody>
      </p:sp>
      <p:pic>
        <p:nvPicPr>
          <p:cNvPr id="367" name="Image" descr="Image">
            <a:extLst>
              <a:ext uri="{FF2B5EF4-FFF2-40B4-BE49-F238E27FC236}">
                <a16:creationId xmlns:a16="http://schemas.microsoft.com/office/drawing/2014/main" id="{EF96D8EE-8183-0AAB-0FA1-D8D2B9EB4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32" y="1958472"/>
            <a:ext cx="2710585" cy="1537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49B87E-FFD8-E0FB-949F-99E5F3B99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621" y="1308926"/>
            <a:ext cx="6976527" cy="25577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FC2382-E89B-AE29-5E27-62E8B1BFAC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1916" y="4451496"/>
            <a:ext cx="2569857" cy="23065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D34DD1-25A8-A60E-98B9-083C1064D037}"/>
              </a:ext>
            </a:extLst>
          </p:cNvPr>
          <p:cNvSpPr txBox="1"/>
          <p:nvPr/>
        </p:nvSpPr>
        <p:spPr>
          <a:xfrm>
            <a:off x="6981916" y="3866721"/>
            <a:ext cx="2569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CIDR clustering at the default resolution</a:t>
            </a:r>
          </a:p>
        </p:txBody>
      </p:sp>
    </p:spTree>
    <p:extLst>
      <p:ext uri="{BB962C8B-B14F-4D97-AF65-F5344CB8AC3E}">
        <p14:creationId xmlns:p14="http://schemas.microsoft.com/office/powerpoint/2010/main" val="375210934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9CEB8-0E67-7F3C-2F0B-FAE000731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85800"/>
            <a:ext cx="10218179" cy="869359"/>
          </a:xfrm>
        </p:spPr>
        <p:txBody>
          <a:bodyPr anchor="b">
            <a:normAutofit/>
          </a:bodyPr>
          <a:lstStyle/>
          <a:p>
            <a:r>
              <a:rPr lang="en-US" sz="4400" dirty="0"/>
              <a:t>Gene Co-expression Graph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5FABF70-9199-99B4-D728-43A2DCC46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656" y="2295252"/>
            <a:ext cx="3283494" cy="186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2E922C-ECB7-2B4B-68E0-4A77CC1865BE}"/>
              </a:ext>
            </a:extLst>
          </p:cNvPr>
          <p:cNvSpPr txBox="1"/>
          <p:nvPr/>
        </p:nvSpPr>
        <p:spPr>
          <a:xfrm>
            <a:off x="5476241" y="2809097"/>
            <a:ext cx="4070756" cy="1086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32104">
              <a:spcAft>
                <a:spcPts val="600"/>
              </a:spcAft>
            </a:pPr>
            <a:r>
              <a:rPr lang="en-US" sz="182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 Co-expression Graph</a:t>
            </a:r>
          </a:p>
          <a:p>
            <a:pPr defTabSz="832104">
              <a:spcAft>
                <a:spcPts val="600"/>
              </a:spcAft>
            </a:pPr>
            <a:r>
              <a:rPr lang="en-US" sz="182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Nodes: Genes</a:t>
            </a:r>
          </a:p>
          <a:p>
            <a:pPr defTabSz="832104">
              <a:spcAft>
                <a:spcPts val="600"/>
              </a:spcAft>
            </a:pPr>
            <a:r>
              <a:rPr lang="en-US" sz="182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Edges: Gene pair co-expression 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3D461A-9648-30A3-62D6-89DB53D5940E}"/>
              </a:ext>
            </a:extLst>
          </p:cNvPr>
          <p:cNvSpPr txBox="1"/>
          <p:nvPr/>
        </p:nvSpPr>
        <p:spPr>
          <a:xfrm>
            <a:off x="8236850" y="4883428"/>
            <a:ext cx="2620294" cy="647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32104">
              <a:spcAft>
                <a:spcPts val="600"/>
              </a:spcAft>
            </a:pPr>
            <a:r>
              <a:rPr lang="en-US" sz="182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 co-expression topology</a:t>
            </a:r>
            <a:endParaRPr lang="en-US" sz="2000" dirty="0"/>
          </a:p>
        </p:txBody>
      </p:sp>
      <p:sp>
        <p:nvSpPr>
          <p:cNvPr id="14" name="Cell-type-specific feature gene network">
            <a:extLst>
              <a:ext uri="{FF2B5EF4-FFF2-40B4-BE49-F238E27FC236}">
                <a16:creationId xmlns:a16="http://schemas.microsoft.com/office/drawing/2014/main" id="{A0E78BBC-4C8D-8C5E-11CE-78F4FDFA0A11}"/>
              </a:ext>
            </a:extLst>
          </p:cNvPr>
          <p:cNvSpPr txBox="1"/>
          <p:nvPr/>
        </p:nvSpPr>
        <p:spPr>
          <a:xfrm>
            <a:off x="1123118" y="5663709"/>
            <a:ext cx="1748429" cy="326628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spcBef>
                <a:spcPts val="0"/>
              </a:spcBef>
              <a:tabLst/>
              <a:defRPr sz="3800" b="1" cap="all" spc="228">
                <a:latin typeface="Founders Grotesk Cond Bold"/>
                <a:ea typeface="Founders Grotesk Cond Bold"/>
                <a:cs typeface="Founders Grotesk Cond Bold"/>
                <a:sym typeface="Founders Grotesk Condensed"/>
              </a:defRPr>
            </a:lvl1pPr>
          </a:lstStyle>
          <a:p>
            <a:pPr defTabSz="832104">
              <a:spcAft>
                <a:spcPts val="600"/>
              </a:spcAft>
            </a:pPr>
            <a:r>
              <a:rPr sz="1456" b="1" kern="1200" cap="all" spc="207" dirty="0">
                <a:solidFill>
                  <a:schemeClr val="tx1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rPr>
              <a:t>feature gene</a:t>
            </a:r>
            <a:r>
              <a:rPr lang="en-US" sz="1456" b="1" kern="1200" cap="all" spc="207" dirty="0">
                <a:solidFill>
                  <a:schemeClr val="tx1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rPr>
              <a:t>s</a:t>
            </a:r>
            <a:endParaRPr sz="1600" dirty="0"/>
          </a:p>
        </p:txBody>
      </p:sp>
      <p:sp>
        <p:nvSpPr>
          <p:cNvPr id="16" name="Pathway gene network">
            <a:extLst>
              <a:ext uri="{FF2B5EF4-FFF2-40B4-BE49-F238E27FC236}">
                <a16:creationId xmlns:a16="http://schemas.microsoft.com/office/drawing/2014/main" id="{A73AA1E5-1018-29D5-5AB7-A766EF429CE8}"/>
              </a:ext>
            </a:extLst>
          </p:cNvPr>
          <p:cNvSpPr txBox="1"/>
          <p:nvPr/>
        </p:nvSpPr>
        <p:spPr>
          <a:xfrm>
            <a:off x="3513224" y="5651356"/>
            <a:ext cx="1833009" cy="32662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spcBef>
                <a:spcPts val="0"/>
              </a:spcBef>
              <a:tabLst/>
              <a:defRPr sz="3800" b="1" cap="all" spc="228">
                <a:latin typeface="Founders Grotesk Cond Bold"/>
                <a:ea typeface="Founders Grotesk Cond Bold"/>
                <a:cs typeface="Founders Grotesk Cond Bold"/>
                <a:sym typeface="Founders Grotesk Condensed"/>
              </a:defRPr>
            </a:lvl1pPr>
          </a:lstStyle>
          <a:p>
            <a:pPr defTabSz="832104">
              <a:spcAft>
                <a:spcPts val="600"/>
              </a:spcAft>
            </a:pPr>
            <a:r>
              <a:rPr sz="1456" b="1" kern="1200" cap="all" spc="207" dirty="0">
                <a:solidFill>
                  <a:schemeClr val="tx1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rPr>
              <a:t>Pathway gene</a:t>
            </a:r>
            <a:r>
              <a:rPr lang="en-US" sz="1456" b="1" kern="1200" cap="all" spc="207" dirty="0">
                <a:solidFill>
                  <a:schemeClr val="tx1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rPr>
              <a:t>s</a:t>
            </a:r>
            <a:endParaRPr sz="1600" dirty="0"/>
          </a:p>
        </p:txBody>
      </p:sp>
      <p:sp>
        <p:nvSpPr>
          <p:cNvPr id="18" name="Hub gene network">
            <a:extLst>
              <a:ext uri="{FF2B5EF4-FFF2-40B4-BE49-F238E27FC236}">
                <a16:creationId xmlns:a16="http://schemas.microsoft.com/office/drawing/2014/main" id="{CFB57F22-2273-F2D4-3521-D88E5B7E6F93}"/>
              </a:ext>
            </a:extLst>
          </p:cNvPr>
          <p:cNvSpPr txBox="1"/>
          <p:nvPr/>
        </p:nvSpPr>
        <p:spPr>
          <a:xfrm>
            <a:off x="5982966" y="5625793"/>
            <a:ext cx="1370540" cy="34881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spcBef>
                <a:spcPts val="0"/>
              </a:spcBef>
              <a:tabLst/>
              <a:defRPr sz="3800" b="1" cap="all" spc="228">
                <a:latin typeface="Founders Grotesk Cond Bold"/>
                <a:ea typeface="Founders Grotesk Cond Bold"/>
                <a:cs typeface="Founders Grotesk Cond Bold"/>
                <a:sym typeface="Founders Grotesk Condensed"/>
              </a:defRPr>
            </a:lvl1pPr>
          </a:lstStyle>
          <a:p>
            <a:pPr defTabSz="832104">
              <a:spcAft>
                <a:spcPts val="600"/>
              </a:spcAft>
            </a:pPr>
            <a:r>
              <a:rPr sz="1600" b="1" kern="1200" cap="all" spc="207" dirty="0">
                <a:solidFill>
                  <a:schemeClr val="tx1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rPr>
              <a:t>Hub gene</a:t>
            </a:r>
            <a:r>
              <a:rPr lang="en-US" sz="1600" b="1" kern="1200" cap="all" spc="207" dirty="0">
                <a:solidFill>
                  <a:schemeClr val="tx1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rPr>
              <a:t>s</a:t>
            </a:r>
            <a:endParaRPr sz="1600" dirty="0"/>
          </a:p>
        </p:txBody>
      </p:sp>
      <p:pic>
        <p:nvPicPr>
          <p:cNvPr id="19" name="0_0.png" descr="0_0.png">
            <a:extLst>
              <a:ext uri="{FF2B5EF4-FFF2-40B4-BE49-F238E27FC236}">
                <a16:creationId xmlns:a16="http://schemas.microsoft.com/office/drawing/2014/main" id="{8DF8E84B-5780-C060-3132-C78E4B70C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335" y="4281773"/>
            <a:ext cx="1393701" cy="1275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0_0.png" descr="0_0.png">
            <a:extLst>
              <a:ext uri="{FF2B5EF4-FFF2-40B4-BE49-F238E27FC236}">
                <a16:creationId xmlns:a16="http://schemas.microsoft.com/office/drawing/2014/main" id="{06FA8869-F75B-52B7-3DC5-8E73B49837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6019" y="4626107"/>
            <a:ext cx="1833009" cy="692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0_0.png" descr="0_0.png">
            <a:extLst>
              <a:ext uri="{FF2B5EF4-FFF2-40B4-BE49-F238E27FC236}">
                <a16:creationId xmlns:a16="http://schemas.microsoft.com/office/drawing/2014/main" id="{EADD1097-04A6-8B75-BC9C-58F835E99E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1011" y="4208182"/>
            <a:ext cx="1370539" cy="12951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00841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938B5-CBA9-C8A2-9308-6652EC7A1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Co-expression graph 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3">
                <a:extLst>
                  <a:ext uri="{FF2B5EF4-FFF2-40B4-BE49-F238E27FC236}">
                    <a16:creationId xmlns:a16="http://schemas.microsoft.com/office/drawing/2014/main" id="{C82EB481-680B-55B0-BD65-3F11607DBE1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8424" y="2119900"/>
                <a:ext cx="6087872" cy="1350263"/>
              </a:xfrm>
              <a:prstGeom prst="rect">
                <a:avLst/>
              </a:prstGeom>
              <a:noFill/>
              <a:ln cmpd="sng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30000"/>
                  </a:lnSpc>
                  <a:spcBef>
                    <a:spcPts val="400"/>
                  </a:spcBef>
                  <a:buNone/>
                </a:pPr>
                <a:r>
                  <a:rPr lang="en-US" sz="1800" spc="-42" dirty="0">
                    <a:solidFill>
                      <a:srgbClr val="000000"/>
                    </a:solidFill>
                    <a:sym typeface="Helvetica Neue"/>
                  </a:rPr>
                  <a:t>1. Estimate </a:t>
                </a:r>
                <a:r>
                  <a:rPr lang="en-US" sz="1800" spc="-42" dirty="0">
                    <a:solidFill>
                      <a:srgbClr val="FF0000"/>
                    </a:solidFill>
                    <a:sym typeface="Helvetica Neue"/>
                  </a:rPr>
                  <a:t>quantile associations</a:t>
                </a:r>
              </a:p>
              <a:p>
                <a:pPr lvl="1" defTabSz="825500">
                  <a:lnSpc>
                    <a:spcPct val="130000"/>
                  </a:lnSpc>
                  <a:spcBef>
                    <a:spcPts val="400"/>
                  </a:spcBef>
                  <a:buClr>
                    <a:srgbClr val="000000"/>
                  </a:buClr>
                  <a:buSzPct val="100000"/>
                  <a:buFont typeface="Wingdings" pitchFamily="2" charset="2"/>
                  <a:buChar char="Ø"/>
                  <a:defRPr sz="4300" spc="-42">
                    <a:solidFill>
                      <a:srgbClr val="000000"/>
                    </a:solidFill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1800" i="1" smtClean="0"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sSubPr>
                      <m:e>
                        <m:r>
                          <a:rPr lang="ar-AE" sz="1800">
                            <a:latin typeface="Cambria Math" panose="02040503050406030204" pitchFamily="18" charset="0"/>
                            <a:sym typeface="Helvetica Neue"/>
                          </a:rPr>
                          <m:t>𝑌</m:t>
                        </m:r>
                      </m:e>
                      <m:sub>
                        <m:r>
                          <a:rPr lang="ar-AE" sz="1800">
                            <a:latin typeface="Cambria Math" panose="02040503050406030204" pitchFamily="18" charset="0"/>
                            <a:sym typeface="Helvetica Neue"/>
                          </a:rPr>
                          <m:t>𝑖𝑐</m:t>
                        </m:r>
                      </m:sub>
                    </m:sSub>
                  </m:oMath>
                </a14:m>
                <a:r>
                  <a:rPr lang="ar-AE" sz="1800" dirty="0">
                    <a:sym typeface="Helvetica Neue"/>
                  </a:rPr>
                  <a:t>: </a:t>
                </a:r>
                <a:r>
                  <a:rPr lang="en-US" sz="1800" dirty="0">
                    <a:sym typeface="Helvetica Neue"/>
                  </a:rPr>
                  <a:t>Normalized count in cell </a:t>
                </a:r>
                <a14:m>
                  <m:oMath xmlns:m="http://schemas.openxmlformats.org/officeDocument/2006/math">
                    <m:r>
                      <a:rPr lang="en-US" sz="1800">
                        <a:latin typeface="Cambria Math" panose="02040503050406030204" pitchFamily="18" charset="0"/>
                        <a:sym typeface="Helvetica Neue"/>
                      </a:rPr>
                      <m:t>𝑐</m:t>
                    </m:r>
                  </m:oMath>
                </a14:m>
                <a:r>
                  <a:rPr lang="en-US" sz="1800" dirty="0">
                    <a:sym typeface="Helvetica Neue"/>
                  </a:rPr>
                  <a:t> and gene </a:t>
                </a:r>
                <a14:m>
                  <m:oMath xmlns:m="http://schemas.openxmlformats.org/officeDocument/2006/math">
                    <m:r>
                      <a:rPr lang="en-US" sz="1800">
                        <a:latin typeface="Cambria Math" panose="02040503050406030204" pitchFamily="18" charset="0"/>
                        <a:sym typeface="Helvetica Neue"/>
                      </a:rPr>
                      <m:t>𝑖</m:t>
                    </m:r>
                  </m:oMath>
                </a14:m>
                <a:r>
                  <a:rPr lang="en-US" sz="1800" dirty="0">
                    <a:sym typeface="Helvetica Neue"/>
                  </a:rPr>
                  <a:t> </a:t>
                </a:r>
              </a:p>
              <a:p>
                <a:pPr lvl="1" defTabSz="825500">
                  <a:lnSpc>
                    <a:spcPct val="130000"/>
                  </a:lnSpc>
                  <a:spcBef>
                    <a:spcPts val="400"/>
                  </a:spcBef>
                  <a:buClr>
                    <a:srgbClr val="000000"/>
                  </a:buClr>
                  <a:buSzPct val="100000"/>
                  <a:buFont typeface="Wingdings" pitchFamily="2" charset="2"/>
                  <a:buChar char="Ø"/>
                  <a:defRPr sz="4300" spc="-42">
                    <a:solidFill>
                      <a:srgbClr val="000000"/>
                    </a:solidFill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1800" i="1"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sSubPr>
                      <m:e>
                        <m:r>
                          <a:rPr lang="ar-AE" sz="1800">
                            <a:latin typeface="Cambria Math" panose="02040503050406030204" pitchFamily="18" charset="0"/>
                            <a:sym typeface="Helvetica Neue"/>
                          </a:rPr>
                          <m:t>𝑞</m:t>
                        </m:r>
                      </m:e>
                      <m:sub>
                        <m:r>
                          <a:rPr lang="ar-AE" sz="1800">
                            <a:latin typeface="Cambria Math" panose="02040503050406030204" pitchFamily="18" charset="0"/>
                            <a:sym typeface="Helvetica Neue"/>
                          </a:rPr>
                          <m:t>𝑖𝑐</m:t>
                        </m:r>
                      </m:sub>
                    </m:sSub>
                  </m:oMath>
                </a14:m>
                <a:r>
                  <a:rPr lang="ar-AE" sz="1800" dirty="0">
                    <a:sym typeface="Helvetica Neue"/>
                  </a:rPr>
                  <a:t>: </a:t>
                </a:r>
                <a:r>
                  <a:rPr lang="en-US" sz="1800" dirty="0">
                    <a:sym typeface="Helvetica Neue"/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800" i="1"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sSubPr>
                      <m:e>
                        <m:r>
                          <a:rPr lang="ar-AE" sz="1800">
                            <a:latin typeface="Cambria Math" panose="02040503050406030204" pitchFamily="18" charset="0"/>
                            <a:sym typeface="Helvetica Neue"/>
                          </a:rPr>
                          <m:t>𝜏</m:t>
                        </m:r>
                      </m:e>
                      <m:sub>
                        <m:r>
                          <a:rPr lang="ar-AE" sz="1800">
                            <a:latin typeface="Cambria Math" panose="02040503050406030204" pitchFamily="18" charset="0"/>
                            <a:sym typeface="Helvetica Neue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ar-AE" sz="1800" dirty="0">
                    <a:sym typeface="Helvetica Neue"/>
                  </a:rPr>
                  <a:t>-</a:t>
                </a:r>
                <a:r>
                  <a:rPr lang="en-US" sz="1800" dirty="0" err="1">
                    <a:sym typeface="Helvetica Neue"/>
                  </a:rPr>
                  <a:t>th</a:t>
                </a:r>
                <a:r>
                  <a:rPr lang="en-US" sz="1800" dirty="0">
                    <a:sym typeface="Helvetica Neue"/>
                  </a:rPr>
                  <a:t> quantile (e.g., median)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800" i="1"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sSubPr>
                      <m:e>
                        <m:r>
                          <a:rPr lang="ar-AE" sz="1800">
                            <a:latin typeface="Cambria Math" panose="02040503050406030204" pitchFamily="18" charset="0"/>
                            <a:sym typeface="Helvetica Neue"/>
                          </a:rPr>
                          <m:t>𝑌</m:t>
                        </m:r>
                      </m:e>
                      <m:sub>
                        <m:r>
                          <a:rPr lang="ar-AE" sz="1800">
                            <a:latin typeface="Cambria Math" panose="02040503050406030204" pitchFamily="18" charset="0"/>
                            <a:sym typeface="Helvetica Neue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ar-AE" sz="1800" dirty="0">
                    <a:sym typeface="Helvetica Neue"/>
                  </a:rPr>
                  <a:t> </a:t>
                </a:r>
                <a:r>
                  <a:rPr lang="en-US" sz="1800" dirty="0">
                    <a:sym typeface="Helvetica Neue"/>
                  </a:rPr>
                  <a:t>in cell </a:t>
                </a:r>
                <a14:m>
                  <m:oMath xmlns:m="http://schemas.openxmlformats.org/officeDocument/2006/math">
                    <m:r>
                      <a:rPr lang="en-US" sz="1800">
                        <a:latin typeface="Cambria Math" panose="02040503050406030204" pitchFamily="18" charset="0"/>
                        <a:sym typeface="Helvetica Neue"/>
                      </a:rPr>
                      <m:t>𝑐</m:t>
                    </m:r>
                  </m:oMath>
                </a14:m>
                <a:endParaRPr lang="en-US" sz="1800" dirty="0">
                  <a:sym typeface="Helvetica Neue"/>
                </a:endParaRPr>
              </a:p>
              <a:p>
                <a:pPr marL="609600" lvl="1" indent="0" defTabSz="825500">
                  <a:lnSpc>
                    <a:spcPct val="130000"/>
                  </a:lnSpc>
                  <a:spcBef>
                    <a:spcPts val="36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None/>
                  <a:defRPr sz="4300" spc="-42">
                    <a:solidFill>
                      <a:srgbClr val="000000"/>
                    </a:solidFill>
                  </a:defRPr>
                </a:pPr>
                <a:endParaRPr lang="en-US" sz="2000" spc="-42" dirty="0">
                  <a:solidFill>
                    <a:srgbClr val="000000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endParaRPr>
              </a:p>
              <a:p>
                <a:pPr marL="609600" lvl="1" indent="0" defTabSz="825500">
                  <a:lnSpc>
                    <a:spcPct val="130000"/>
                  </a:lnSpc>
                  <a:spcBef>
                    <a:spcPts val="36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None/>
                  <a:defRPr sz="4300" spc="-42">
                    <a:solidFill>
                      <a:srgbClr val="000000"/>
                    </a:solidFill>
                  </a:defRPr>
                </a:pPr>
                <a:endParaRPr lang="en-US" sz="2000" spc="-42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 Placeholder 3">
                <a:extLst>
                  <a:ext uri="{FF2B5EF4-FFF2-40B4-BE49-F238E27FC236}">
                    <a16:creationId xmlns:a16="http://schemas.microsoft.com/office/drawing/2014/main" id="{C82EB481-680B-55B0-BD65-3F11607DB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424" y="2119900"/>
                <a:ext cx="6087872" cy="1350263"/>
              </a:xfrm>
              <a:prstGeom prst="rect">
                <a:avLst/>
              </a:prstGeom>
              <a:blipFill>
                <a:blip r:embed="rId2"/>
                <a:stretch>
                  <a:fillRect l="-833"/>
                </a:stretch>
              </a:blipFill>
              <a:ln cmpd="sng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11899E97-E16F-3670-DE84-ECC09AF22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632" y="2205243"/>
            <a:ext cx="4415848" cy="117957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7E5C39C4-A0DA-D84A-680B-6BEDE735EDB2}"/>
              </a:ext>
            </a:extLst>
          </p:cNvPr>
          <p:cNvSpPr/>
          <p:nvPr/>
        </p:nvSpPr>
        <p:spPr>
          <a:xfrm>
            <a:off x="5867400" y="3543052"/>
            <a:ext cx="457200" cy="69088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A35556-3606-F724-2BFB-00DFE6062259}"/>
              </a:ext>
            </a:extLst>
          </p:cNvPr>
          <p:cNvSpPr txBox="1"/>
          <p:nvPr/>
        </p:nvSpPr>
        <p:spPr>
          <a:xfrm>
            <a:off x="3192272" y="4325848"/>
            <a:ext cx="5807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Perform hypothesis testing: modified BH procedure 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30BF0B57-843C-FE52-86B7-F126477CE525}"/>
              </a:ext>
            </a:extLst>
          </p:cNvPr>
          <p:cNvSpPr/>
          <p:nvPr/>
        </p:nvSpPr>
        <p:spPr>
          <a:xfrm>
            <a:off x="5867400" y="4787096"/>
            <a:ext cx="457200" cy="69088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5BDB19-BB68-CA3C-1A7F-F07852926B71}"/>
              </a:ext>
            </a:extLst>
          </p:cNvPr>
          <p:cNvSpPr txBox="1"/>
          <p:nvPr/>
        </p:nvSpPr>
        <p:spPr>
          <a:xfrm>
            <a:off x="4694936" y="5636209"/>
            <a:ext cx="280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Further quality control</a:t>
            </a:r>
          </a:p>
        </p:txBody>
      </p:sp>
    </p:spTree>
    <p:extLst>
      <p:ext uri="{BB962C8B-B14F-4D97-AF65-F5344CB8AC3E}">
        <p14:creationId xmlns:p14="http://schemas.microsoft.com/office/powerpoint/2010/main" val="293177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29FFC-8E3C-08D3-484B-7BE96AAC0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8864773" cy="945623"/>
          </a:xfrm>
        </p:spPr>
        <p:txBody>
          <a:bodyPr/>
          <a:lstStyle/>
          <a:p>
            <a:r>
              <a:rPr lang="en-US" dirty="0" err="1"/>
              <a:t>SifiNet</a:t>
            </a:r>
            <a:endParaRPr lang="en-US" dirty="0"/>
          </a:p>
        </p:txBody>
      </p:sp>
      <p:pic>
        <p:nvPicPr>
          <p:cNvPr id="4100" name="Picture 4" descr="Qi Gao">
            <a:extLst>
              <a:ext uri="{FF2B5EF4-FFF2-40B4-BE49-F238E27FC236}">
                <a16:creationId xmlns:a16="http://schemas.microsoft.com/office/drawing/2014/main" id="{D726C46B-DE41-0AE5-705D-64A32CD5EE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6" t="16408" r="36598" b="32765"/>
          <a:stretch/>
        </p:blipFill>
        <p:spPr bwMode="auto">
          <a:xfrm>
            <a:off x="9980341" y="0"/>
            <a:ext cx="1671580" cy="199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3C1D63D0-2CB5-90E0-EF36-9CEDE3EA2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1" b="62213"/>
          <a:stretch/>
        </p:blipFill>
        <p:spPr bwMode="auto">
          <a:xfrm>
            <a:off x="3163598" y="95299"/>
            <a:ext cx="6549362" cy="191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C59FCE-B23E-40FA-506E-940B8CA6C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280" y="2103774"/>
            <a:ext cx="7601712" cy="46589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77FE58-1AB5-BB98-9DEE-C0CF137F89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458" y="3004820"/>
            <a:ext cx="3498822" cy="303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98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6E1B0-771A-EE6E-683F-AA243FE28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Image" descr="Image">
            <a:extLst>
              <a:ext uri="{FF2B5EF4-FFF2-40B4-BE49-F238E27FC236}">
                <a16:creationId xmlns:a16="http://schemas.microsoft.com/office/drawing/2014/main" id="{F679A139-14E1-4385-6C90-06AB64915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62" y="3746214"/>
            <a:ext cx="4641847" cy="2236378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A study on cell cycles">
            <a:extLst>
              <a:ext uri="{FF2B5EF4-FFF2-40B4-BE49-F238E27FC236}">
                <a16:creationId xmlns:a16="http://schemas.microsoft.com/office/drawing/2014/main" id="{80E12B5F-0D48-8B4E-EE53-FC4D6C737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326" y="281272"/>
            <a:ext cx="11327349" cy="9791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1600" spc="-232"/>
            </a:lvl1pPr>
          </a:lstStyle>
          <a:p>
            <a:r>
              <a:rPr sz="5400" dirty="0"/>
              <a:t>A study on cell cycles</a:t>
            </a:r>
          </a:p>
        </p:txBody>
      </p:sp>
      <p:pic>
        <p:nvPicPr>
          <p:cNvPr id="367" name="Image" descr="Image">
            <a:extLst>
              <a:ext uri="{FF2B5EF4-FFF2-40B4-BE49-F238E27FC236}">
                <a16:creationId xmlns:a16="http://schemas.microsoft.com/office/drawing/2014/main" id="{FF31304B-39AF-09A3-D707-15000A87E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32" y="1958472"/>
            <a:ext cx="2710585" cy="1537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4FCC44-DB4F-8265-5061-EFAA5BB7D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621" y="1308926"/>
            <a:ext cx="6976527" cy="25577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E03B0E-365B-3FF8-349D-7325520A7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1916" y="4451496"/>
            <a:ext cx="2569857" cy="23065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05C53B-861F-3ED2-7CC2-58C86CE5860E}"/>
              </a:ext>
            </a:extLst>
          </p:cNvPr>
          <p:cNvSpPr txBox="1"/>
          <p:nvPr/>
        </p:nvSpPr>
        <p:spPr>
          <a:xfrm>
            <a:off x="6981916" y="3866721"/>
            <a:ext cx="2569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CIDR clustering at the default resolution</a:t>
            </a:r>
          </a:p>
        </p:txBody>
      </p:sp>
    </p:spTree>
    <p:extLst>
      <p:ext uri="{BB962C8B-B14F-4D97-AF65-F5344CB8AC3E}">
        <p14:creationId xmlns:p14="http://schemas.microsoft.com/office/powerpoint/2010/main" val="29591413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1751C9A-4F9F-BDA3-8DA8-047E5E3C3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0" y="1840643"/>
            <a:ext cx="5814848" cy="3176714"/>
          </a:xfrm>
          <a:prstGeom prst="rect">
            <a:avLst/>
          </a:prstGeom>
        </p:spPr>
      </p:pic>
      <p:sp>
        <p:nvSpPr>
          <p:cNvPr id="419" name="Study 3: Bone marrow stem cell lineage"/>
          <p:cNvSpPr txBox="1">
            <a:spLocks noGrp="1"/>
          </p:cNvSpPr>
          <p:nvPr>
            <p:ph type="title" idx="4294967295"/>
          </p:nvPr>
        </p:nvSpPr>
        <p:spPr>
          <a:xfrm>
            <a:off x="603250" y="386829"/>
            <a:ext cx="10985500" cy="716582"/>
          </a:xfrm>
          <a:prstGeom prst="rect">
            <a:avLst/>
          </a:prstGeom>
        </p:spPr>
        <p:txBody>
          <a:bodyPr>
            <a:noAutofit/>
          </a:bodyPr>
          <a:lstStyle>
            <a:lvl1pPr defTabSz="1828754">
              <a:defRPr sz="8700" spc="-174"/>
            </a:lvl1pPr>
          </a:lstStyle>
          <a:p>
            <a:r>
              <a:rPr sz="4800" dirty="0"/>
              <a:t>Bone marrow </a:t>
            </a:r>
            <a:r>
              <a:rPr lang="en-US" sz="4800" dirty="0"/>
              <a:t>myeloid progenitor </a:t>
            </a:r>
            <a:r>
              <a:rPr sz="4800" dirty="0"/>
              <a:t>lineage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F0E1360-F7FA-E2F0-ABA3-3875F73E3403}"/>
              </a:ext>
            </a:extLst>
          </p:cNvPr>
          <p:cNvCxnSpPr>
            <a:cxnSpLocks/>
          </p:cNvCxnSpPr>
          <p:nvPr/>
        </p:nvCxnSpPr>
        <p:spPr>
          <a:xfrm flipH="1" flipV="1">
            <a:off x="1398641" y="2845704"/>
            <a:ext cx="185764" cy="18673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3434D27-4792-EEEF-C770-68D38F6D2A1D}"/>
              </a:ext>
            </a:extLst>
          </p:cNvPr>
          <p:cNvSpPr txBox="1"/>
          <p:nvPr/>
        </p:nvSpPr>
        <p:spPr>
          <a:xfrm>
            <a:off x="616205" y="2386124"/>
            <a:ext cx="1082797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MR12"/>
              </a:rPr>
              <a:t>G</a:t>
            </a:r>
            <a:r>
              <a:rPr lang="en-US" sz="1200" b="1" dirty="0">
                <a:effectLst/>
                <a:latin typeface="CMR12"/>
              </a:rPr>
              <a:t>ranulocyte/macrophage </a:t>
            </a:r>
            <a:endParaRPr lang="en-US" sz="1200" b="1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EC72909-7199-1D1A-0239-54BE89FD675F}"/>
              </a:ext>
            </a:extLst>
          </p:cNvPr>
          <p:cNvCxnSpPr>
            <a:cxnSpLocks/>
          </p:cNvCxnSpPr>
          <p:nvPr/>
        </p:nvCxnSpPr>
        <p:spPr>
          <a:xfrm flipV="1">
            <a:off x="2935065" y="2082497"/>
            <a:ext cx="386204" cy="92600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F0E7282-F0AC-70DA-2EF4-C4F7C5EDBA20}"/>
              </a:ext>
            </a:extLst>
          </p:cNvPr>
          <p:cNvSpPr txBox="1"/>
          <p:nvPr/>
        </p:nvSpPr>
        <p:spPr>
          <a:xfrm>
            <a:off x="2800632" y="1558609"/>
            <a:ext cx="142008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egakaryocyte/erythrocyte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6A67481-49AB-5B2D-D20B-A010EF571604}"/>
              </a:ext>
            </a:extLst>
          </p:cNvPr>
          <p:cNvCxnSpPr>
            <a:cxnSpLocks/>
          </p:cNvCxnSpPr>
          <p:nvPr/>
        </p:nvCxnSpPr>
        <p:spPr>
          <a:xfrm flipH="1" flipV="1">
            <a:off x="1961854" y="2082497"/>
            <a:ext cx="84028" cy="255682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9F7642F-9E46-2E34-CEEA-D488B1195BCC}"/>
              </a:ext>
            </a:extLst>
          </p:cNvPr>
          <p:cNvSpPr txBox="1"/>
          <p:nvPr/>
        </p:nvSpPr>
        <p:spPr>
          <a:xfrm>
            <a:off x="1157604" y="1560605"/>
            <a:ext cx="1420084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Early myeloid progenitor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C88D2F0-95EA-5A18-7422-FD3AF49CE5C8}"/>
              </a:ext>
            </a:extLst>
          </p:cNvPr>
          <p:cNvCxnSpPr>
            <a:cxnSpLocks/>
          </p:cNvCxnSpPr>
          <p:nvPr/>
        </p:nvCxnSpPr>
        <p:spPr>
          <a:xfrm>
            <a:off x="5421580" y="3454496"/>
            <a:ext cx="1353895" cy="463483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08C3751-7C4B-7833-E474-270089CABCAA}"/>
              </a:ext>
            </a:extLst>
          </p:cNvPr>
          <p:cNvSpPr txBox="1"/>
          <p:nvPr/>
        </p:nvSpPr>
        <p:spPr>
          <a:xfrm>
            <a:off x="5175169" y="1541454"/>
            <a:ext cx="1131037" cy="276999"/>
          </a:xfrm>
          <a:prstGeom prst="rect">
            <a:avLst/>
          </a:prstGeom>
          <a:solidFill>
            <a:srgbClr val="0070C0">
              <a:alpha val="39178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Macrophage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C38DAAF-A7AC-56A5-D5C5-1A4C9131FFD5}"/>
              </a:ext>
            </a:extLst>
          </p:cNvPr>
          <p:cNvCxnSpPr>
            <a:cxnSpLocks/>
          </p:cNvCxnSpPr>
          <p:nvPr/>
        </p:nvCxnSpPr>
        <p:spPr>
          <a:xfrm>
            <a:off x="6181794" y="3308405"/>
            <a:ext cx="472608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1ABF984-F22B-E6D7-CAE8-54E2227A6E46}"/>
              </a:ext>
            </a:extLst>
          </p:cNvPr>
          <p:cNvSpPr txBox="1"/>
          <p:nvPr/>
        </p:nvSpPr>
        <p:spPr>
          <a:xfrm>
            <a:off x="6775475" y="3032437"/>
            <a:ext cx="1251080" cy="461665"/>
          </a:xfrm>
          <a:prstGeom prst="rect">
            <a:avLst/>
          </a:prstGeom>
          <a:solidFill>
            <a:schemeClr val="accent4">
              <a:alpha val="38616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Monocyte/dendritic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1C5F1C9-67E7-4D78-A2BD-A78A2553A95C}"/>
              </a:ext>
            </a:extLst>
          </p:cNvPr>
          <p:cNvCxnSpPr>
            <a:cxnSpLocks/>
          </p:cNvCxnSpPr>
          <p:nvPr/>
        </p:nvCxnSpPr>
        <p:spPr>
          <a:xfrm flipH="1">
            <a:off x="4390037" y="3642340"/>
            <a:ext cx="94710" cy="490731"/>
          </a:xfrm>
          <a:prstGeom prst="straightConnector1">
            <a:avLst/>
          </a:prstGeom>
          <a:ln w="38100">
            <a:solidFill>
              <a:srgbClr val="FFD579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F6C2F63-D690-C3D0-3920-193E9E32E321}"/>
              </a:ext>
            </a:extLst>
          </p:cNvPr>
          <p:cNvSpPr txBox="1"/>
          <p:nvPr/>
        </p:nvSpPr>
        <p:spPr>
          <a:xfrm>
            <a:off x="3708203" y="4114430"/>
            <a:ext cx="1553089" cy="276999"/>
          </a:xfrm>
          <a:prstGeom prst="rect">
            <a:avLst/>
          </a:prstGeom>
          <a:solidFill>
            <a:srgbClr val="FFD579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Granulocyte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CA9CE9-D964-0839-075C-F083A87840AC}"/>
              </a:ext>
            </a:extLst>
          </p:cNvPr>
          <p:cNvSpPr txBox="1"/>
          <p:nvPr/>
        </p:nvSpPr>
        <p:spPr>
          <a:xfrm>
            <a:off x="6775475" y="3698577"/>
            <a:ext cx="1569739" cy="461665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Lymphoid progenitor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68C6AF3-5DF0-9922-E3AF-E9B6D8A56606}"/>
              </a:ext>
            </a:extLst>
          </p:cNvPr>
          <p:cNvCxnSpPr>
            <a:cxnSpLocks/>
          </p:cNvCxnSpPr>
          <p:nvPr/>
        </p:nvCxnSpPr>
        <p:spPr>
          <a:xfrm flipV="1">
            <a:off x="5175169" y="1875946"/>
            <a:ext cx="206128" cy="38055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6C835A6E-DCA9-9106-147C-692E275B1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968" y="4586109"/>
            <a:ext cx="6278663" cy="224918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22" grpId="0" animBg="1"/>
      <p:bldP spid="25" grpId="0" animBg="1"/>
      <p:bldP spid="29" grpId="0" animBg="1"/>
      <p:bldP spid="32" grpId="0" animBg="1"/>
    </p:bldLst>
  </p:timing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4214</TotalTime>
  <Words>474</Words>
  <Application>Microsoft Macintosh PowerPoint</Application>
  <PresentationFormat>Widescreen</PresentationFormat>
  <Paragraphs>102</Paragraphs>
  <Slides>29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CMR12</vt:lpstr>
      <vt:lpstr>Founders Grotesk Cond Bold</vt:lpstr>
      <vt:lpstr>Aptos</vt:lpstr>
      <vt:lpstr>Arial</vt:lpstr>
      <vt:lpstr>Avenir Next LT Pro</vt:lpstr>
      <vt:lpstr>Calibri</vt:lpstr>
      <vt:lpstr>Cambria Math</vt:lpstr>
      <vt:lpstr>Helvetica</vt:lpstr>
      <vt:lpstr>Helvetica Neue</vt:lpstr>
      <vt:lpstr>Helvetica Neue Medium</vt:lpstr>
      <vt:lpstr>Wingdings</vt:lpstr>
      <vt:lpstr>AccentBoxVTI</vt:lpstr>
      <vt:lpstr>Exploring Cellular Heterogeneity and Activities via Gene Co-Expression Graph Topology Structures</vt:lpstr>
      <vt:lpstr>PowerPoint Presentation</vt:lpstr>
      <vt:lpstr>Standard pipeline of single-cell sequencing analysis</vt:lpstr>
      <vt:lpstr>A study on cell cycles</vt:lpstr>
      <vt:lpstr>Gene Co-expression Graph</vt:lpstr>
      <vt:lpstr>Co-expression graph construction</vt:lpstr>
      <vt:lpstr>SifiNet</vt:lpstr>
      <vt:lpstr>A study on cell cycles</vt:lpstr>
      <vt:lpstr>Bone marrow myeloid progenitor lineage</vt:lpstr>
      <vt:lpstr>PowerPoint Presentation</vt:lpstr>
      <vt:lpstr>PowerPoint Presentation</vt:lpstr>
      <vt:lpstr>Pathway</vt:lpstr>
      <vt:lpstr>Traditional Pathway (Gene Set) Analysis</vt:lpstr>
      <vt:lpstr>Gene Co-expression Graph</vt:lpstr>
      <vt:lpstr>PowerPoint Presentation</vt:lpstr>
      <vt:lpstr>PowerPoint Presentation</vt:lpstr>
      <vt:lpstr>CPACT: Graph embeddings</vt:lpstr>
      <vt:lpstr>Batch effect</vt:lpstr>
      <vt:lpstr>Active/Inactive pathway graph vs. Random graph</vt:lpstr>
      <vt:lpstr>Normal Human Liver  Hepatocytes Pathway Activeness</vt:lpstr>
      <vt:lpstr>Pancreatic beta Cell Pathway Activeness</vt:lpstr>
      <vt:lpstr>Patients with early sign of Type I diabetes </vt:lpstr>
      <vt:lpstr>Cellular Senescence</vt:lpstr>
      <vt:lpstr>Cellular Senescence</vt:lpstr>
      <vt:lpstr>Cellular Senescence</vt:lpstr>
      <vt:lpstr>Cellular Senescence</vt:lpstr>
      <vt:lpstr>Take Home Messages</vt:lpstr>
      <vt:lpstr>Leading members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Jichun Xie</dc:creator>
  <cp:lastModifiedBy>Jichun Xie</cp:lastModifiedBy>
  <cp:revision>94</cp:revision>
  <dcterms:created xsi:type="dcterms:W3CDTF">2024-07-19T14:38:19Z</dcterms:created>
  <dcterms:modified xsi:type="dcterms:W3CDTF">2024-11-09T15:30:20Z</dcterms:modified>
</cp:coreProperties>
</file>